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8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CBDE62-41EC-4CFF-B33C-44A46164CE65}" type="datetimeFigureOut">
              <a:rPr lang="zh-CN" altLang="en-US" smtClean="0"/>
              <a:t>2019/9/20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6930DE-E4B2-4741-8D8C-34225E044B6F}" type="slidenum">
              <a:rPr lang="zh-CN" altLang="en-US" smtClean="0"/>
              <a:t>‹#›</a:t>
            </a:fld>
            <a:endParaRPr lang="zh-CN" altLang="en-US"/>
          </a:p>
        </p:txBody>
      </p:sp>
    </p:spTree>
    <p:extLst>
      <p:ext uri="{BB962C8B-B14F-4D97-AF65-F5344CB8AC3E}">
        <p14:creationId xmlns:p14="http://schemas.microsoft.com/office/powerpoint/2010/main" val="1495097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F16FC0-CA49-47D6-AC8D-5A2A6DC11E89}" type="slidenum">
              <a:rPr lang="zh-CN" altLang="en-US" smtClean="0"/>
              <a:t>1</a:t>
            </a:fld>
            <a:endParaRPr lang="zh-CN" altLang="en-US"/>
          </a:p>
        </p:txBody>
      </p:sp>
    </p:spTree>
    <p:extLst>
      <p:ext uri="{BB962C8B-B14F-4D97-AF65-F5344CB8AC3E}">
        <p14:creationId xmlns:p14="http://schemas.microsoft.com/office/powerpoint/2010/main" val="3194460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在朴素方法中 许多谓词冗余产生了</a:t>
            </a:r>
            <a:r>
              <a:rPr lang="en-US" altLang="zh-CN" dirty="0" smtClean="0"/>
              <a:t>:</a:t>
            </a:r>
            <a:r>
              <a:rPr lang="zh-CN" altLang="en-US" dirty="0" smtClean="0"/>
              <a:t>例如</a:t>
            </a:r>
            <a:r>
              <a:rPr lang="en-US" altLang="zh-CN" dirty="0" smtClean="0"/>
              <a:t>{(</a:t>
            </a:r>
            <a:r>
              <a:rPr lang="en-US" altLang="zh-CN" dirty="0" err="1" smtClean="0"/>
              <a:t>a,b</a:t>
            </a:r>
            <a:r>
              <a:rPr lang="en-US" altLang="zh-CN" dirty="0" smtClean="0"/>
              <a:t>)</a:t>
            </a:r>
            <a:r>
              <a:rPr lang="zh-CN" altLang="en-US" dirty="0" smtClean="0"/>
              <a:t>， </a:t>
            </a:r>
            <a:r>
              <a:rPr lang="en-US" altLang="zh-CN" dirty="0" smtClean="0"/>
              <a:t>(</a:t>
            </a:r>
            <a:r>
              <a:rPr lang="en-US" altLang="zh-CN" dirty="0" err="1" smtClean="0"/>
              <a:t>b,c</a:t>
            </a:r>
            <a:r>
              <a:rPr lang="en-US" altLang="zh-CN" dirty="0" smtClean="0"/>
              <a:t>)</a:t>
            </a:r>
            <a:r>
              <a:rPr lang="zh-CN" altLang="en-US" dirty="0" smtClean="0"/>
              <a:t>， </a:t>
            </a:r>
            <a:r>
              <a:rPr lang="en-US" altLang="zh-CN" dirty="0" smtClean="0"/>
              <a:t>(</a:t>
            </a:r>
            <a:r>
              <a:rPr lang="en-US" altLang="zh-CN" dirty="0" err="1" smtClean="0"/>
              <a:t>c,c</a:t>
            </a:r>
            <a:r>
              <a:rPr lang="en-US" altLang="zh-CN" dirty="0" smtClean="0"/>
              <a:t>)</a:t>
            </a:r>
            <a:r>
              <a:rPr lang="zh-CN" altLang="en-US" dirty="0" smtClean="0"/>
              <a:t>， </a:t>
            </a:r>
            <a:r>
              <a:rPr lang="en-US" altLang="zh-CN" dirty="0" smtClean="0"/>
              <a:t>(</a:t>
            </a:r>
            <a:r>
              <a:rPr lang="en-US" altLang="zh-CN" dirty="0" err="1" smtClean="0"/>
              <a:t>c,d</a:t>
            </a:r>
            <a:r>
              <a:rPr lang="en-US" altLang="zh-CN" dirty="0" smtClean="0"/>
              <a:t>)}</a:t>
            </a:r>
            <a:r>
              <a:rPr lang="zh-CN" altLang="en-US" dirty="0" smtClean="0"/>
              <a:t>派生了四次，</a:t>
            </a:r>
            <a:r>
              <a:rPr lang="en-US" altLang="zh-CN" dirty="0" smtClean="0"/>
              <a:t>{(</a:t>
            </a:r>
            <a:r>
              <a:rPr lang="en-US" altLang="zh-CN" dirty="0" err="1" smtClean="0"/>
              <a:t>a,c</a:t>
            </a:r>
            <a:r>
              <a:rPr lang="en-US" altLang="zh-CN" dirty="0" smtClean="0"/>
              <a:t>)</a:t>
            </a:r>
            <a:r>
              <a:rPr lang="zh-CN" altLang="en-US" dirty="0" smtClean="0"/>
              <a:t>， </a:t>
            </a:r>
            <a:r>
              <a:rPr lang="en-US" altLang="zh-CN" dirty="0" smtClean="0"/>
              <a:t>(</a:t>
            </a:r>
            <a:r>
              <a:rPr lang="en-US" altLang="zh-CN" dirty="0" err="1" smtClean="0"/>
              <a:t>b,d</a:t>
            </a:r>
            <a:r>
              <a:rPr lang="en-US" altLang="zh-CN" dirty="0" smtClean="0"/>
              <a:t>)}</a:t>
            </a:r>
            <a:r>
              <a:rPr lang="zh-CN" altLang="en-US" dirty="0" smtClean="0"/>
              <a:t>派生了两次，等等。而这些冗余对于计算</a:t>
            </a:r>
            <a:r>
              <a:rPr lang="en-US" altLang="zh-CN" dirty="0" smtClean="0"/>
              <a:t>PPT</a:t>
            </a:r>
            <a:r>
              <a:rPr lang="zh-CN" altLang="en-US" dirty="0" smtClean="0"/>
              <a:t>上的例子来说可能没什么影响，但是当例子非常庞大的时候，冗余就非常影响性能。</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而一种非常直观的优化方法，就是应该避免重复之前迭代中已经完成的计算。</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而实际上，只有在前一个迭代中产生的新</a:t>
            </a:r>
            <a:r>
              <a:rPr lang="en-US" altLang="zh-CN" dirty="0" smtClean="0"/>
              <a:t>IDB</a:t>
            </a:r>
            <a:r>
              <a:rPr lang="zh-CN" altLang="en-US" dirty="0" smtClean="0"/>
              <a:t>才能派生出更多的</a:t>
            </a:r>
            <a:r>
              <a:rPr lang="en-US" altLang="zh-CN" dirty="0" smtClean="0"/>
              <a:t>IDB</a:t>
            </a:r>
            <a:r>
              <a:rPr lang="zh-CN" altLang="en-US" dirty="0"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因此每次迭代中的计算应该只针对于前一次迭代中心派生出的</a:t>
            </a:r>
            <a:r>
              <a:rPr lang="en-US" altLang="zh-CN" dirty="0" smtClean="0"/>
              <a:t>IDB</a:t>
            </a:r>
            <a:r>
              <a:rPr lang="zh-CN" altLang="en-US" dirty="0" smtClean="0"/>
              <a:t>。</a:t>
            </a:r>
            <a:endParaRPr lang="en-US" altLang="zh-CN" dirty="0" smtClean="0"/>
          </a:p>
          <a:p>
            <a:endParaRPr lang="en-US" altLang="zh-CN" dirty="0" smtClean="0"/>
          </a:p>
          <a:p>
            <a:r>
              <a:rPr lang="zh-CN" altLang="en-US" dirty="0" smtClean="0"/>
              <a:t>针对上述简单的例子，旁边给出了关于这个程序的</a:t>
            </a:r>
            <a:r>
              <a:rPr lang="en-US" altLang="zh-CN" dirty="0" smtClean="0"/>
              <a:t>Semi-Naïve </a:t>
            </a:r>
            <a:r>
              <a:rPr lang="en-US" altLang="zh-CN" dirty="0" err="1" smtClean="0"/>
              <a:t>evluation</a:t>
            </a:r>
            <a:r>
              <a:rPr lang="zh-CN" altLang="en-US" dirty="0" smtClean="0"/>
              <a:t>的伪代码</a:t>
            </a:r>
            <a:endParaRPr lang="en-US" altLang="zh-CN" dirty="0" smtClean="0"/>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10</a:t>
            </a:fld>
            <a:endParaRPr lang="zh-CN" altLang="en-US" dirty="0"/>
          </a:p>
        </p:txBody>
      </p:sp>
    </p:spTree>
    <p:extLst>
      <p:ext uri="{BB962C8B-B14F-4D97-AF65-F5344CB8AC3E}">
        <p14:creationId xmlns:p14="http://schemas.microsoft.com/office/powerpoint/2010/main" val="451708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左边是</a:t>
            </a:r>
            <a:r>
              <a:rPr lang="en-US" altLang="zh-CN" dirty="0" smtClean="0"/>
              <a:t>Semi-Naïve</a:t>
            </a:r>
            <a:r>
              <a:rPr lang="zh-CN" altLang="en-US" baseline="0" dirty="0" smtClean="0"/>
              <a:t> </a:t>
            </a:r>
            <a:r>
              <a:rPr lang="en-US" altLang="zh-CN" baseline="0" dirty="0" smtClean="0"/>
              <a:t>evaluation </a:t>
            </a:r>
            <a:r>
              <a:rPr lang="zh-CN" altLang="en-US" baseline="0" dirty="0" smtClean="0"/>
              <a:t>的具体计算过程</a:t>
            </a:r>
            <a:endParaRPr lang="zh-CN" altLang="en-US" dirty="0"/>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11</a:t>
            </a:fld>
            <a:endParaRPr lang="zh-CN" altLang="en-US" dirty="0"/>
          </a:p>
        </p:txBody>
      </p:sp>
    </p:spTree>
    <p:extLst>
      <p:ext uri="{BB962C8B-B14F-4D97-AF65-F5344CB8AC3E}">
        <p14:creationId xmlns:p14="http://schemas.microsoft.com/office/powerpoint/2010/main" val="2998762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最后，我们讨论了一个适用于线性递归程序的半素数优化。</a:t>
            </a:r>
          </a:p>
          <a:p>
            <a:endParaRPr lang="zh-CN" altLang="en-US" dirty="0"/>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12</a:t>
            </a:fld>
            <a:endParaRPr lang="zh-CN" altLang="en-US" dirty="0"/>
          </a:p>
        </p:txBody>
      </p:sp>
    </p:spTree>
    <p:extLst>
      <p:ext uri="{BB962C8B-B14F-4D97-AF65-F5344CB8AC3E}">
        <p14:creationId xmlns:p14="http://schemas.microsoft.com/office/powerpoint/2010/main" val="4138128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13</a:t>
            </a:fld>
            <a:endParaRPr lang="zh-CN" altLang="en-US" dirty="0"/>
          </a:p>
        </p:txBody>
      </p:sp>
    </p:spTree>
    <p:extLst>
      <p:ext uri="{BB962C8B-B14F-4D97-AF65-F5344CB8AC3E}">
        <p14:creationId xmlns:p14="http://schemas.microsoft.com/office/powerpoint/2010/main" val="3338267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前面提到虽然</a:t>
                </a:r>
                <a:r>
                  <a:rPr lang="en-US" altLang="zh-CN" dirty="0" smtClean="0"/>
                  <a:t>Semi-Naïve</a:t>
                </a:r>
                <a:r>
                  <a:rPr lang="zh-CN" altLang="en-US" dirty="0" smtClean="0"/>
                  <a:t>减少了同一</a:t>
                </a:r>
                <a:r>
                  <a:rPr lang="en-US" altLang="zh-CN" dirty="0" smtClean="0"/>
                  <a:t>IDB</a:t>
                </a:r>
                <a:r>
                  <a:rPr lang="zh-CN" altLang="en-US" dirty="0" smtClean="0"/>
                  <a:t>在多次迭代中的冗余派生，但它并没有最小化在回答查询时不需要的</a:t>
                </a:r>
                <a:r>
                  <a:rPr lang="en-US" altLang="zh-CN" dirty="0" smtClean="0"/>
                  <a:t>IDB</a:t>
                </a:r>
                <a:r>
                  <a:rPr lang="zh-CN" altLang="en-US" dirty="0" smtClean="0"/>
                  <a:t>派生。</a:t>
                </a:r>
                <a:endParaRPr lang="en-US" altLang="zh-CN" dirty="0" smtClean="0"/>
              </a:p>
              <a:p>
                <a:r>
                  <a:rPr lang="zh-CN" altLang="en-US" dirty="0" smtClean="0"/>
                  <a:t>例如，对于上述</a:t>
                </a:r>
                <a:r>
                  <a:rPr lang="en-US" altLang="zh-CN" dirty="0" err="1" smtClean="0"/>
                  <a:t>queryY</a:t>
                </a:r>
                <a:r>
                  <a:rPr lang="zh-CN" altLang="en-US" dirty="0" smtClean="0"/>
                  <a:t>中对</a:t>
                </a:r>
                <a:r>
                  <a:rPr lang="en-US" altLang="zh-CN" dirty="0" smtClean="0"/>
                  <a:t>b</a:t>
                </a:r>
                <a:r>
                  <a:rPr lang="zh-CN" altLang="en-US" dirty="0" smtClean="0"/>
                  <a:t>为起始点的查询</a:t>
                </a:r>
                <a:endParaRPr lang="en-US" altLang="zh-CN" dirty="0" smtClean="0"/>
              </a:p>
              <a:p>
                <a:r>
                  <a:rPr lang="en-US" altLang="zh-CN" dirty="0" smtClean="0"/>
                  <a:t>path</a:t>
                </a:r>
                <a:r>
                  <a:rPr lang="zh-CN" altLang="en-US" dirty="0" smtClean="0"/>
                  <a:t>（</a:t>
                </a:r>
                <a:r>
                  <a:rPr lang="en-US" altLang="zh-CN" dirty="0" smtClean="0"/>
                  <a:t>a</a:t>
                </a:r>
                <a:r>
                  <a:rPr lang="zh-CN" altLang="en-US" dirty="0" smtClean="0"/>
                  <a:t>，</a:t>
                </a:r>
                <a:r>
                  <a:rPr lang="en-US" altLang="zh-CN" dirty="0" smtClean="0"/>
                  <a:t>b</a:t>
                </a:r>
                <a:r>
                  <a:rPr lang="zh-CN" altLang="en-US" dirty="0" smtClean="0"/>
                  <a:t>）不以任何方式参与应答查询</a:t>
                </a:r>
                <a:r>
                  <a:rPr lang="en-US" altLang="zh-CN" dirty="0" smtClean="0"/>
                  <a:t>path</a:t>
                </a:r>
                <a:r>
                  <a:rPr lang="zh-CN" altLang="en-US" dirty="0" smtClean="0"/>
                  <a:t>（</a:t>
                </a:r>
                <a:r>
                  <a:rPr lang="en-US" altLang="zh-CN" dirty="0" smtClean="0"/>
                  <a:t>b</a:t>
                </a:r>
                <a:r>
                  <a:rPr lang="zh-CN" altLang="en-US" dirty="0" smtClean="0"/>
                  <a:t>，</a:t>
                </a:r>
                <a:r>
                  <a:rPr lang="en-US" altLang="zh-CN" dirty="0" smtClean="0"/>
                  <a:t>y</a:t>
                </a:r>
                <a:r>
                  <a:rPr lang="zh-CN" altLang="en-US" dirty="0" smtClean="0"/>
                  <a:t>）。</a:t>
                </a:r>
                <a:endParaRPr lang="en-US" altLang="zh-CN" dirty="0" smtClean="0"/>
              </a:p>
              <a:p>
                <a:r>
                  <a:rPr lang="zh-CN" altLang="en-US" dirty="0" smtClean="0"/>
                  <a:t>自顶向下的方法旨在通过从查询本身开始计算，并将选择条件（即常量）从查询推送到规则中，从而仅派生与查询相关的</a:t>
                </a:r>
                <a:r>
                  <a:rPr lang="en-US" altLang="zh-CN" dirty="0" smtClean="0"/>
                  <a:t>IDB</a:t>
                </a:r>
                <a:r>
                  <a:rPr lang="zh-CN" altLang="en-US" dirty="0" smtClean="0"/>
                  <a:t>。</a:t>
                </a:r>
                <a:endParaRPr lang="en-US" altLang="zh-CN" dirty="0" smtClean="0"/>
              </a:p>
              <a:p>
                <a:endParaRPr lang="en-US" altLang="zh-CN" dirty="0" smtClean="0"/>
              </a:p>
              <a:p>
                <a:r>
                  <a:rPr lang="zh-CN" altLang="en-US" dirty="0" smtClean="0"/>
                  <a:t>自顶向下的方法有多种这里介绍一种叫</a:t>
                </a:r>
                <a:r>
                  <a:rPr lang="en-US" altLang="zh-CN" dirty="0" smtClean="0"/>
                  <a:t>Query-</a:t>
                </a:r>
                <a:r>
                  <a:rPr lang="en-US" altLang="zh-CN" dirty="0" err="1" smtClean="0"/>
                  <a:t>SubQuery</a:t>
                </a:r>
                <a:r>
                  <a:rPr lang="en-US" altLang="zh-CN" dirty="0" smtClean="0"/>
                  <a:t> </a:t>
                </a:r>
                <a:r>
                  <a:rPr lang="zh-CN" altLang="en-US" dirty="0" smtClean="0"/>
                  <a:t>的方法</a:t>
                </a:r>
                <a:endParaRPr lang="en-US" altLang="zh-CN" dirty="0" smtClean="0"/>
              </a:p>
              <a:p>
                <a:r>
                  <a:rPr lang="zh-CN" altLang="en-US" dirty="0" smtClean="0"/>
                  <a:t>介绍这个方法之前需要了解几个概念</a:t>
                </a:r>
                <a:r>
                  <a:rPr lang="en-US" altLang="zh-CN" dirty="0" smtClean="0"/>
                  <a:t/>
                </a:r>
                <a:br>
                  <a:rPr lang="en-US" altLang="zh-CN" dirty="0" smtClean="0"/>
                </a:b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、对于每个谓词</a:t>
                </a:r>
                <a:r>
                  <a:rPr lang="en-US" altLang="zh-CN" dirty="0" smtClean="0">
                    <a:latin typeface="微软雅黑" panose="020B0503020204020204" pitchFamily="34" charset="-122"/>
                    <a:ea typeface="微软雅黑" panose="020B0503020204020204" pitchFamily="34" charset="-122"/>
                  </a:rPr>
                  <a:t>P</a:t>
                </a:r>
                <a:r>
                  <a:rPr lang="zh-CN" altLang="en-US" dirty="0" smtClean="0">
                    <a:latin typeface="微软雅黑" panose="020B0503020204020204" pitchFamily="34" charset="-122"/>
                    <a:ea typeface="微软雅黑" panose="020B0503020204020204" pitchFamily="34" charset="-122"/>
                  </a:rPr>
                  <a:t>，我们都使用</a:t>
                </a:r>
                <a:r>
                  <a:rPr lang="en-US" altLang="zh-CN" dirty="0" err="1" smtClean="0">
                    <a:latin typeface="微软雅黑" panose="020B0503020204020204" pitchFamily="34" charset="-122"/>
                    <a:ea typeface="微软雅黑" panose="020B0503020204020204" pitchFamily="34" charset="-122"/>
                  </a:rPr>
                  <a:t>xxxx</a:t>
                </a:r>
                <a:r>
                  <a:rPr lang="zh-CN" altLang="en-US" dirty="0" smtClean="0">
                    <a:latin typeface="微软雅黑" panose="020B0503020204020204" pitchFamily="34" charset="-122"/>
                    <a:ea typeface="微软雅黑" panose="020B0503020204020204" pitchFamily="34" charset="-122"/>
                  </a:rPr>
                  <a:t>来表示</a:t>
                </a:r>
                <a:r>
                  <a:rPr lang="en-US" altLang="zh-CN" dirty="0" smtClean="0">
                    <a:latin typeface="微软雅黑" panose="020B0503020204020204" pitchFamily="34" charset="-122"/>
                    <a:ea typeface="微软雅黑" panose="020B0503020204020204" pitchFamily="34" charset="-122"/>
                  </a:rPr>
                  <a:t>P</a:t>
                </a:r>
                <a:r>
                  <a:rPr lang="zh-CN" altLang="en-US" dirty="0" smtClean="0">
                    <a:latin typeface="微软雅黑" panose="020B0503020204020204" pitchFamily="34" charset="-122"/>
                    <a:ea typeface="微软雅黑" panose="020B0503020204020204" pitchFamily="34" charset="-122"/>
                  </a:rPr>
                  <a:t>与某些参数绑定。</a:t>
                </a:r>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a:t>
                </a:r>
                <a:r>
                  <a:rPr lang="zh-CN" altLang="en-US" dirty="0" smtClean="0">
                    <a:latin typeface="微软雅黑" panose="020B0503020204020204" pitchFamily="34" charset="-122"/>
                    <a:ea typeface="微软雅黑" panose="020B0503020204020204" pitchFamily="34" charset="-122"/>
                  </a:rPr>
                  <a:t>本质上，</a:t>
                </a:r>
                <a:r>
                  <a:rPr lang="en-US" altLang="zh-CN" dirty="0" smtClean="0">
                    <a:latin typeface="微软雅黑" panose="020B0503020204020204" pitchFamily="34" charset="-122"/>
                    <a:ea typeface="微软雅黑" panose="020B0503020204020204" pitchFamily="34" charset="-122"/>
                  </a:rPr>
                  <a:t>R</a:t>
                </a:r>
                <a:r>
                  <a:rPr lang="zh-CN" altLang="en-US" dirty="0" smtClean="0">
                    <a:latin typeface="微软雅黑" panose="020B0503020204020204" pitchFamily="34" charset="-122"/>
                    <a:ea typeface="微软雅黑" panose="020B0503020204020204" pitchFamily="34" charset="-122"/>
                  </a:rPr>
                  <a:t>是</a:t>
                </a:r>
                <a14:m>
                  <m:oMath xmlns:m="http://schemas.openxmlformats.org/officeDocument/2006/math">
                    <m:sSup>
                      <m:sSupPr>
                        <m:ctrlPr>
                          <a:rPr lang="en-US" altLang="zh-CN" i="1">
                            <a:latin typeface="Cambria Math" panose="02040503050406030204" pitchFamily="18" charset="0"/>
                            <a:ea typeface="微软雅黑" panose="020B0503020204020204" pitchFamily="34" charset="-122"/>
                          </a:rPr>
                        </m:ctrlPr>
                      </m:sSupPr>
                      <m:e>
                        <m:r>
                          <a:rPr lang="en-US" altLang="zh-CN" i="1">
                            <a:latin typeface="Cambria Math" panose="02040503050406030204" pitchFamily="18" charset="0"/>
                            <a:ea typeface="微软雅黑" panose="020B0503020204020204" pitchFamily="34" charset="-122"/>
                          </a:rPr>
                          <m:t>𝑃</m:t>
                        </m:r>
                      </m:e>
                      <m:sup>
                        <m:r>
                          <a:rPr lang="zh-CN" altLang="en-US" i="1">
                            <a:latin typeface="Cambria Math" panose="02040503050406030204" pitchFamily="18" charset="0"/>
                            <a:ea typeface="微软雅黑" panose="020B0503020204020204" pitchFamily="34" charset="-122"/>
                          </a:rPr>
                          <m:t>𝛾</m:t>
                        </m:r>
                      </m:sup>
                    </m:sSup>
                  </m:oMath>
                </a14:m>
                <a:r>
                  <a:rPr lang="zh-CN" altLang="en-US" dirty="0" smtClean="0">
                    <a:latin typeface="微软雅黑" panose="020B0503020204020204" pitchFamily="34" charset="-122"/>
                    <a:ea typeface="微软雅黑" panose="020B0503020204020204" pitchFamily="34" charset="-122"/>
                  </a:rPr>
                  <a:t>中</a:t>
                </a:r>
                <a:r>
                  <a:rPr lang="zh-CN" altLang="en-US" dirty="0">
                    <a:latin typeface="微软雅黑" panose="020B0503020204020204" pitchFamily="34" charset="-122"/>
                    <a:ea typeface="微软雅黑" panose="020B0503020204020204" pitchFamily="34" charset="-122"/>
                  </a:rPr>
                  <a:t>有界参数的所有可能绑定的集合。</a:t>
                </a:r>
                <a:r>
                  <a:rPr lang="zh-CN" altLang="en-US" dirty="0" smtClean="0">
                    <a:latin typeface="微软雅黑" panose="020B0503020204020204" pitchFamily="34" charset="-122"/>
                    <a:ea typeface="微软雅黑" panose="020B0503020204020204" pitchFamily="34" charset="-122"/>
                  </a:rPr>
                  <a:t>例如</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m:t>
                    </m:r>
                    <m:d>
                      <m:dPr>
                        <m:begChr m:val="{"/>
                        <m:endChr m:val="}"/>
                        <m:ctrlPr>
                          <a:rPr lang="en-US" altLang="zh-CN" b="0" i="1" smtClean="0">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rPr>
                          <m:t>𝑋</m:t>
                        </m:r>
                        <m:r>
                          <a:rPr lang="en-US" altLang="zh-CN" i="1">
                            <a:latin typeface="Cambria Math" panose="02040503050406030204" pitchFamily="18" charset="0"/>
                          </a:rPr>
                          <m:t> ↦</m:t>
                        </m:r>
                        <m:r>
                          <a:rPr lang="en-US" altLang="zh-CN" i="1">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𝑍</m:t>
                        </m:r>
                        <m:r>
                          <a:rPr lang="en-US" altLang="zh-CN" i="1">
                            <a:latin typeface="Cambria Math" panose="02040503050406030204" pitchFamily="18" charset="0"/>
                          </a:rPr>
                          <m:t> ↦</m:t>
                        </m:r>
                        <m:r>
                          <a:rPr lang="en-US" altLang="zh-CN" b="0" i="1" smtClean="0">
                            <a:latin typeface="Cambria Math" panose="02040503050406030204" pitchFamily="18" charset="0"/>
                          </a:rPr>
                          <m:t>𝑐</m:t>
                        </m:r>
                      </m:e>
                    </m:d>
                    <m:r>
                      <a:rPr lang="en-US" altLang="zh-CN" b="0" i="1" smtClean="0">
                        <a:latin typeface="Cambria Math" panose="02040503050406030204" pitchFamily="18" charset="0"/>
                        <a:ea typeface="微软雅黑" panose="020B0503020204020204" pitchFamily="34" charset="-122"/>
                      </a:rPr>
                      <m:t>,  {</m:t>
                    </m:r>
                    <m:r>
                      <a:rPr lang="en-US" altLang="zh-CN" i="1">
                        <a:latin typeface="Cambria Math" panose="02040503050406030204" pitchFamily="18" charset="0"/>
                      </a:rPr>
                      <m:t>𝑋</m:t>
                    </m:r>
                    <m:r>
                      <a:rPr lang="en-US" altLang="zh-CN" i="1">
                        <a:latin typeface="Cambria Math" panose="02040503050406030204" pitchFamily="18" charset="0"/>
                      </a:rPr>
                      <m:t> ↦</m:t>
                    </m:r>
                    <m:r>
                      <a:rPr lang="en-US" altLang="zh-CN" i="1">
                        <a:latin typeface="Cambria Math" panose="02040503050406030204" pitchFamily="18" charset="0"/>
                      </a:rPr>
                      <m:t>𝑏</m:t>
                    </m:r>
                    <m:r>
                      <a:rPr lang="en-US" altLang="zh-CN" b="0" i="1" smtClean="0">
                        <a:latin typeface="Cambria Math" panose="02040503050406030204" pitchFamily="18" charset="0"/>
                      </a:rPr>
                      <m:t>,</m:t>
                    </m:r>
                    <m:r>
                      <a:rPr lang="en-US" altLang="zh-CN" i="1">
                        <a:latin typeface="Cambria Math" panose="02040503050406030204" pitchFamily="18" charset="0"/>
                      </a:rPr>
                      <m:t>𝑍</m:t>
                    </m:r>
                    <m:r>
                      <a:rPr lang="en-US" altLang="zh-CN" i="1">
                        <a:latin typeface="Cambria Math" panose="02040503050406030204" pitchFamily="18" charset="0"/>
                      </a:rPr>
                      <m:t> ↦</m:t>
                    </m:r>
                    <m:r>
                      <a:rPr lang="en-US" altLang="zh-CN" b="0" i="1" smtClean="0">
                        <a:latin typeface="Cambria Math" panose="02040503050406030204" pitchFamily="18" charset="0"/>
                      </a:rPr>
                      <m:t>𝑎</m:t>
                    </m:r>
                    <m:r>
                      <a:rPr lang="en-US" altLang="zh-CN" b="0" i="1" smtClean="0">
                        <a:latin typeface="Cambria Math" panose="02040503050406030204" pitchFamily="18" charset="0"/>
                        <a:ea typeface="微软雅黑" panose="020B0503020204020204" pitchFamily="34" charset="-122"/>
                      </a:rPr>
                      <m:t>}}</m:t>
                    </m:r>
                  </m:oMath>
                </a14:m>
                <a:r>
                  <a:rPr lang="zh-CN" altLang="en-US" dirty="0" smtClean="0">
                    <a:latin typeface="微软雅黑" panose="020B0503020204020204" pitchFamily="34" charset="-122"/>
                    <a:ea typeface="微软雅黑" panose="020B0503020204020204" pitchFamily="34" charset="-122"/>
                  </a:rPr>
                  <a:t>表示</a:t>
                </a:r>
                <a:r>
                  <a:rPr lang="en-US" altLang="zh-CN" dirty="0" smtClean="0">
                    <a:latin typeface="微软雅黑" panose="020B0503020204020204" pitchFamily="34" charset="-122"/>
                    <a:ea typeface="微软雅黑" panose="020B0503020204020204" pitchFamily="34" charset="-122"/>
                  </a:rPr>
                  <a:t>X</a:t>
                </a:r>
                <a:r>
                  <a:rPr lang="zh-CN" altLang="en-US" dirty="0" smtClean="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Z</a:t>
                </a:r>
                <a:r>
                  <a:rPr lang="zh-CN" altLang="en-US" dirty="0" smtClean="0">
                    <a:latin typeface="微软雅黑" panose="020B0503020204020204" pitchFamily="34" charset="-122"/>
                    <a:ea typeface="微软雅黑" panose="020B0503020204020204" pitchFamily="34" charset="-122"/>
                  </a:rPr>
                  <a:t>两种可能的绑定。</a:t>
                </a:r>
                <a:endParaRPr lang="zh-CN" altLang="en-US" dirty="0">
                  <a:latin typeface="微软雅黑" panose="020B0503020204020204" pitchFamily="34" charset="-122"/>
                  <a:ea typeface="微软雅黑" panose="020B0503020204020204" pitchFamily="34" charset="-122"/>
                </a:endParaRPr>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a:t>
                </a:r>
                <a:r>
                  <a:rPr lang="zh-CN" altLang="en-US" dirty="0" smtClean="0">
                    <a:latin typeface="微软雅黑" panose="020B0503020204020204" pitchFamily="34" charset="-122"/>
                    <a:ea typeface="微软雅黑" panose="020B0503020204020204" pitchFamily="34" charset="-122"/>
                  </a:rPr>
                  <a:t>加在一起，</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&lt;</m:t>
                    </m:r>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𝑃</m:t>
                        </m:r>
                      </m:e>
                      <m:sup>
                        <m:r>
                          <a:rPr lang="zh-CN" altLang="en-US" b="0" i="1" smtClean="0">
                            <a:latin typeface="Cambria Math" panose="02040503050406030204" pitchFamily="18" charset="0"/>
                            <a:ea typeface="微软雅黑" panose="020B0503020204020204" pitchFamily="34" charset="-122"/>
                          </a:rPr>
                          <m:t>𝛾</m:t>
                        </m:r>
                      </m:sup>
                    </m:sSup>
                    <m:r>
                      <a:rPr lang="en-US" altLang="zh-CN" b="0" i="1" smtClean="0">
                        <a:latin typeface="Cambria Math" panose="02040503050406030204" pitchFamily="18" charset="0"/>
                        <a:ea typeface="微软雅黑" panose="020B0503020204020204" pitchFamily="34" charset="-122"/>
                      </a:rPr>
                      <m:t>, </m:t>
                    </m:r>
                    <m:r>
                      <a:rPr lang="en-US" altLang="zh-CN" b="0" i="1" smtClean="0">
                        <a:latin typeface="Cambria Math" panose="02040503050406030204" pitchFamily="18" charset="0"/>
                        <a:ea typeface="微软雅黑" panose="020B0503020204020204" pitchFamily="34" charset="-122"/>
                      </a:rPr>
                      <m:t>𝑅</m:t>
                    </m:r>
                    <m:r>
                      <a:rPr lang="en-US" altLang="zh-CN" b="0" i="1" smtClean="0">
                        <a:latin typeface="Cambria Math" panose="02040503050406030204" pitchFamily="18" charset="0"/>
                        <a:ea typeface="微软雅黑" panose="020B0503020204020204" pitchFamily="34" charset="-122"/>
                      </a:rPr>
                      <m:t>&gt;</m:t>
                    </m:r>
                  </m:oMath>
                </a14:m>
                <a:r>
                  <a:rPr lang="zh-CN" altLang="en-US" dirty="0" smtClean="0">
                    <a:latin typeface="微软雅黑" panose="020B0503020204020204" pitchFamily="34" charset="-122"/>
                    <a:ea typeface="微软雅黑" panose="020B0503020204020204" pitchFamily="34" charset="-122"/>
                  </a:rPr>
                  <a:t>表示</a:t>
                </a:r>
                <a:r>
                  <a:rPr lang="zh-CN" altLang="en-US" dirty="0">
                    <a:latin typeface="微软雅黑" panose="020B0503020204020204" pitchFamily="34" charset="-122"/>
                    <a:ea typeface="微软雅黑" panose="020B0503020204020204" pitchFamily="34" charset="-122"/>
                  </a:rPr>
                  <a:t>一组要回答的子查询。这些子查询是</a:t>
                </a:r>
                <a:r>
                  <a:rPr lang="zh-CN" altLang="en-US" dirty="0" smtClean="0">
                    <a:latin typeface="微软雅黑" panose="020B0503020204020204" pitchFamily="34" charset="-122"/>
                    <a:ea typeface="微软雅黑" panose="020B0503020204020204" pitchFamily="34" charset="-122"/>
                  </a:rPr>
                  <a:t>根据</a:t>
                </a:r>
                <a:r>
                  <a:rPr lang="en-US" altLang="zh-CN" dirty="0" smtClean="0">
                    <a:latin typeface="微软雅黑" panose="020B0503020204020204" pitchFamily="34" charset="-122"/>
                    <a:ea typeface="微软雅黑" panose="020B0503020204020204" pitchFamily="34" charset="-122"/>
                  </a:rPr>
                  <a:t>R</a:t>
                </a:r>
                <a:r>
                  <a:rPr lang="zh-CN" altLang="en-US" dirty="0" smtClean="0">
                    <a:latin typeface="微软雅黑" panose="020B0503020204020204" pitchFamily="34" charset="-122"/>
                    <a:ea typeface="微软雅黑" panose="020B0503020204020204" pitchFamily="34" charset="-122"/>
                  </a:rPr>
                  <a:t>中</a:t>
                </a:r>
                <a:r>
                  <a:rPr lang="zh-CN" altLang="en-US" dirty="0">
                    <a:latin typeface="微软雅黑" panose="020B0503020204020204" pitchFamily="34" charset="-122"/>
                    <a:ea typeface="微软雅黑" panose="020B0503020204020204" pitchFamily="34" charset="-122"/>
                  </a:rPr>
                  <a:t>的绑定信息，用常量</a:t>
                </a:r>
                <a:r>
                  <a:rPr lang="zh-CN" altLang="en-US" dirty="0" smtClean="0">
                    <a:latin typeface="微软雅黑" panose="020B0503020204020204" pitchFamily="34" charset="-122"/>
                    <a:ea typeface="微软雅黑" panose="020B0503020204020204" pitchFamily="34" charset="-122"/>
                  </a:rPr>
                  <a:t>替换</a:t>
                </a:r>
                <a14:m>
                  <m:oMath xmlns:m="http://schemas.openxmlformats.org/officeDocument/2006/math">
                    <m:sSup>
                      <m:sSupPr>
                        <m:ctrlPr>
                          <a:rPr lang="en-US" altLang="zh-CN"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𝑃</m:t>
                        </m:r>
                      </m:e>
                      <m:sup>
                        <m:r>
                          <a:rPr lang="zh-CN" altLang="en-US" i="1" smtClean="0">
                            <a:latin typeface="Cambria Math" panose="02040503050406030204" pitchFamily="18" charset="0"/>
                            <a:ea typeface="微软雅黑" panose="020B0503020204020204" pitchFamily="34" charset="-122"/>
                          </a:rPr>
                          <m:t>𝛾</m:t>
                        </m:r>
                      </m:sup>
                    </m:sSup>
                  </m:oMath>
                </a14:m>
                <a:r>
                  <a:rPr lang="zh-CN" altLang="en-US" dirty="0" smtClean="0">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有界参数来构造的</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endParaRPr lang="en-US" altLang="zh-CN" dirty="0" smtClean="0"/>
              </a:p>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虽然</a:t>
                </a:r>
                <a:r>
                  <a:rPr lang="en-US" altLang="zh-CN" dirty="0" smtClean="0"/>
                  <a:t>Semi-Naive</a:t>
                </a:r>
                <a:r>
                  <a:rPr lang="zh-CN" altLang="en-US" dirty="0" smtClean="0"/>
                  <a:t>最小化了同一元组在多次迭代中的冗余派生，但它并没有最小化在回答查询时不需要的元组派生。例如，元组可达（</a:t>
                </a:r>
                <a:r>
                  <a:rPr lang="en-US" altLang="zh-CN" dirty="0" smtClean="0"/>
                  <a:t>a</a:t>
                </a:r>
                <a:r>
                  <a:rPr lang="zh-CN" altLang="en-US" dirty="0" smtClean="0"/>
                  <a:t>，</a:t>
                </a:r>
                <a:r>
                  <a:rPr lang="en-US" altLang="zh-CN" dirty="0" smtClean="0"/>
                  <a:t>b</a:t>
                </a:r>
                <a:r>
                  <a:rPr lang="zh-CN" altLang="en-US" dirty="0" smtClean="0"/>
                  <a:t>）不以任何方式参与应答查询可达（</a:t>
                </a:r>
                <a:r>
                  <a:rPr lang="en-US" altLang="zh-CN" dirty="0" smtClean="0"/>
                  <a:t>b</a:t>
                </a:r>
                <a:r>
                  <a:rPr lang="zh-CN" altLang="en-US" dirty="0" smtClean="0"/>
                  <a:t>，</a:t>
                </a:r>
                <a:r>
                  <a:rPr lang="en-US" altLang="zh-CN" dirty="0" smtClean="0"/>
                  <a:t>y</a:t>
                </a:r>
                <a:r>
                  <a:rPr lang="zh-CN" altLang="en-US" dirty="0" smtClean="0"/>
                  <a:t>）。</a:t>
                </a:r>
                <a:endParaRPr lang="en-US" altLang="zh-CN" dirty="0" smtClean="0"/>
              </a:p>
              <a:p>
                <a:r>
                  <a:rPr lang="zh-CN" altLang="en-US" dirty="0" smtClean="0"/>
                  <a:t>自顶向下的方法旨在通过从查询本身开始计算，并将选择条件（即常量）从查询推送到规则中，从而仅派生与查询相关的元组。</a:t>
                </a:r>
                <a:endParaRPr lang="en-US" altLang="zh-CN" dirty="0" smtClean="0"/>
              </a:p>
              <a:p>
                <a:r>
                  <a:rPr lang="zh-CN" altLang="en-US" dirty="0" smtClean="0"/>
                  <a:t>根据第</a:t>
                </a:r>
                <a:r>
                  <a:rPr lang="en-US" altLang="zh-CN" dirty="0" smtClean="0"/>
                  <a:t>2.2</a:t>
                </a:r>
                <a:r>
                  <a:rPr lang="zh-CN" altLang="en-US" dirty="0" smtClean="0"/>
                  <a:t>节中描述的数据日志的证明理论语义，可以将自顶向下的求值视为查询的证明树搜索。</a:t>
                </a:r>
                <a:endParaRPr lang="en-US" altLang="zh-CN" dirty="0" smtClean="0"/>
              </a:p>
              <a:p>
                <a:r>
                  <a:rPr lang="zh-CN" altLang="en-US" dirty="0" smtClean="0"/>
                  <a:t>由自顶向下方法派生的元组正是出现在证明树中的元组。</a:t>
                </a:r>
                <a:endParaRPr lang="en-US" altLang="zh-CN" dirty="0" smtClean="0"/>
              </a:p>
              <a:p>
                <a:r>
                  <a:rPr lang="en-US" altLang="zh-CN" dirty="0" smtClean="0"/>
                  <a:t/>
                </a:r>
                <a:br>
                  <a:rPr lang="en-US" altLang="zh-CN" dirty="0" smtClean="0"/>
                </a:br>
                <a:r>
                  <a:rPr lang="zh-CN" altLang="en-US" dirty="0" smtClean="0"/>
                  <a:t>查询的</a:t>
                </a:r>
                <a:r>
                  <a:rPr lang="en-US" altLang="zh-CN" dirty="0" smtClean="0"/>
                  <a:t>QSQ</a:t>
                </a:r>
                <a:r>
                  <a:rPr lang="zh-CN" altLang="en-US" dirty="0" smtClean="0"/>
                  <a:t>计算首先将区分的查询原子与规则的头原子统一起来。我们将其头部原子与区分查询原子统一的规则称为候选规则。在我们的运行示例中</a:t>
                </a:r>
                <a:r>
                  <a:rPr lang="en-US" altLang="zh-CN" dirty="0" smtClean="0"/>
                  <a:t>(</a:t>
                </a:r>
                <a:r>
                  <a:rPr lang="zh-CN" altLang="en-US" dirty="0" smtClean="0"/>
                  <a:t>见第</a:t>
                </a:r>
                <a:r>
                  <a:rPr lang="en-US" altLang="zh-CN" dirty="0" smtClean="0"/>
                  <a:t>1.3</a:t>
                </a:r>
                <a:r>
                  <a:rPr lang="zh-CN" altLang="en-US" dirty="0" smtClean="0"/>
                  <a:t>节</a:t>
                </a:r>
                <a:r>
                  <a:rPr lang="en-US" altLang="zh-CN" dirty="0" smtClean="0"/>
                  <a:t>)</a:t>
                </a:r>
                <a:r>
                  <a:rPr lang="zh-CN" altLang="en-US" dirty="0" smtClean="0"/>
                  <a:t>，</a:t>
                </a:r>
                <a:r>
                  <a:rPr lang="en-US" altLang="zh-CN" dirty="0" smtClean="0"/>
                  <a:t>r1</a:t>
                </a:r>
                <a:r>
                  <a:rPr lang="zh-CN" altLang="en-US" dirty="0" smtClean="0"/>
                  <a:t>和</a:t>
                </a:r>
                <a:r>
                  <a:rPr lang="en-US" altLang="zh-CN" dirty="0" smtClean="0"/>
                  <a:t>r2</a:t>
                </a:r>
                <a:r>
                  <a:rPr lang="zh-CN" altLang="en-US" dirty="0" smtClean="0"/>
                  <a:t>都是候选规则。统一为候选规则中的变量引入常量绑定。例如，将可达的</a:t>
                </a:r>
                <a:r>
                  <a:rPr lang="en-US" altLang="zh-CN" dirty="0" smtClean="0"/>
                  <a:t>(</a:t>
                </a:r>
                <a:r>
                  <a:rPr lang="en-US" altLang="zh-CN" dirty="0" err="1" smtClean="0"/>
                  <a:t>b,Y</a:t>
                </a:r>
                <a:r>
                  <a:rPr lang="en-US" altLang="zh-CN" dirty="0" smtClean="0"/>
                  <a:t>)</a:t>
                </a:r>
                <a:r>
                  <a:rPr lang="zh-CN" altLang="en-US" dirty="0" smtClean="0"/>
                  <a:t>与</a:t>
                </a:r>
                <a:r>
                  <a:rPr lang="en-US" altLang="zh-CN" dirty="0" smtClean="0"/>
                  <a:t>r1</a:t>
                </a:r>
                <a:r>
                  <a:rPr lang="zh-CN" altLang="en-US" dirty="0" smtClean="0"/>
                  <a:t>的头</a:t>
                </a:r>
                <a:r>
                  <a:rPr lang="en-US" altLang="zh-CN" dirty="0" smtClean="0"/>
                  <a:t>(X,Y)</a:t>
                </a:r>
                <a:r>
                  <a:rPr lang="zh-CN" altLang="en-US" dirty="0" smtClean="0"/>
                  <a:t>统一起来，引入了变量</a:t>
                </a:r>
                <a:r>
                  <a:rPr lang="en-US" altLang="zh-CN" dirty="0" smtClean="0"/>
                  <a:t>X</a:t>
                </a:r>
                <a:r>
                  <a:rPr lang="zh-CN" altLang="en-US" dirty="0" smtClean="0"/>
                  <a:t>的绑定</a:t>
                </a:r>
                <a:r>
                  <a:rPr lang="en-US" altLang="zh-CN" dirty="0" smtClean="0"/>
                  <a:t>b</a:t>
                </a:r>
                <a:r>
                  <a:rPr lang="zh-CN" altLang="en-US" dirty="0" smtClean="0"/>
                  <a:t>。我们将这个绑定表示为</a:t>
                </a:r>
                <a:r>
                  <a:rPr lang="en-US" altLang="zh-CN" dirty="0" smtClean="0"/>
                  <a:t>{x7 !b}</a:t>
                </a:r>
                <a:r>
                  <a:rPr lang="zh-CN" altLang="en-US" dirty="0" smtClean="0"/>
                  <a:t>。我们说，在这个上下文中，可达的第一个参数是绑定的。我们将通过统一传递绑定信息称为自顶向下的信息传递。</a:t>
                </a:r>
                <a:endParaRPr lang="en-US" altLang="zh-CN" dirty="0" smtClean="0"/>
              </a:p>
              <a:p>
                <a:endParaRPr lang="en-US" altLang="zh-CN" dirty="0" smtClean="0"/>
              </a:p>
              <a:p>
                <a:r>
                  <a:rPr lang="zh-CN" altLang="en-US" dirty="0" smtClean="0"/>
                  <a:t>接下来，绑定信息被推送到候选规则的主体中，这样就可以从主体中的原子构造子查询。例如，按</a:t>
                </a:r>
                <a:r>
                  <a:rPr lang="en-US" altLang="zh-CN" dirty="0" smtClean="0"/>
                  <a:t>{x7 !b}</a:t>
                </a:r>
                <a:r>
                  <a:rPr lang="zh-CN" altLang="en-US" dirty="0" smtClean="0"/>
                  <a:t>进入规则</a:t>
                </a:r>
                <a:r>
                  <a:rPr lang="en-US" altLang="zh-CN" dirty="0" smtClean="0"/>
                  <a:t>r2</a:t>
                </a:r>
                <a:r>
                  <a:rPr lang="zh-CN" altLang="en-US" dirty="0" smtClean="0"/>
                  <a:t>的主体，结果是子查询链接</a:t>
                </a:r>
                <a:r>
                  <a:rPr lang="en-US" altLang="zh-CN" dirty="0" smtClean="0"/>
                  <a:t>(</a:t>
                </a:r>
                <a:r>
                  <a:rPr lang="en-US" altLang="zh-CN" dirty="0" err="1" smtClean="0"/>
                  <a:t>b,Z</a:t>
                </a:r>
                <a:r>
                  <a:rPr lang="en-US" altLang="zh-CN" dirty="0" smtClean="0"/>
                  <a:t>)</a:t>
                </a:r>
                <a:r>
                  <a:rPr lang="zh-CN" altLang="en-US" dirty="0" smtClean="0"/>
                  <a:t>。这个子查询的计算结果引入了更多的绑定信息，</a:t>
                </a:r>
                <a:r>
                  <a:rPr lang="en-US" altLang="zh-CN" dirty="0" smtClean="0"/>
                  <a:t>{z7 !c}</a:t>
                </a:r>
                <a:r>
                  <a:rPr lang="zh-CN" altLang="en-US" dirty="0" smtClean="0"/>
                  <a:t>。当从随后的</a:t>
                </a:r>
                <a:r>
                  <a:rPr lang="en-US" altLang="zh-CN" dirty="0" smtClean="0"/>
                  <a:t>body atom(</a:t>
                </a:r>
                <a:r>
                  <a:rPr lang="zh-CN" altLang="en-US" dirty="0" smtClean="0"/>
                  <a:t>可达的</a:t>
                </a:r>
                <a:r>
                  <a:rPr lang="en-US" altLang="zh-CN" dirty="0" smtClean="0"/>
                  <a:t>(Z,Y))</a:t>
                </a:r>
                <a:r>
                  <a:rPr lang="zh-CN" altLang="en-US" dirty="0" smtClean="0"/>
                  <a:t>创建子查询时，使用来自</a:t>
                </a:r>
                <a:r>
                  <a:rPr lang="en-US" altLang="zh-CN" dirty="0" smtClean="0"/>
                  <a:t>head atom</a:t>
                </a:r>
                <a:r>
                  <a:rPr lang="zh-CN" altLang="en-US" dirty="0" smtClean="0"/>
                  <a:t>的绑定信息，以及子查询链接的评估</a:t>
                </a:r>
                <a:r>
                  <a:rPr lang="en-US" altLang="zh-CN" dirty="0" smtClean="0"/>
                  <a:t>(</a:t>
                </a:r>
                <a:r>
                  <a:rPr lang="en-US" altLang="zh-CN" dirty="0" err="1" smtClean="0"/>
                  <a:t>b,Z</a:t>
                </a:r>
                <a:r>
                  <a:rPr lang="en-US" altLang="zh-CN" dirty="0" smtClean="0"/>
                  <a:t>)</a:t>
                </a:r>
                <a:r>
                  <a:rPr lang="zh-CN" altLang="en-US" dirty="0" smtClean="0"/>
                  <a:t>。由此产生的子查询是可访问的</a:t>
                </a:r>
                <a:r>
                  <a:rPr lang="en-US" altLang="zh-CN" dirty="0" smtClean="0"/>
                  <a:t>(</a:t>
                </a:r>
                <a:r>
                  <a:rPr lang="en-US" altLang="zh-CN" dirty="0" err="1" smtClean="0"/>
                  <a:t>c,Y</a:t>
                </a:r>
                <a:r>
                  <a:rPr lang="en-US" altLang="zh-CN" dirty="0" smtClean="0"/>
                  <a:t>)</a:t>
                </a:r>
                <a:r>
                  <a:rPr lang="zh-CN" altLang="en-US" dirty="0" smtClean="0"/>
                  <a:t>。我们将绑定信息从一个原子传递到另一个原子的过程称为在同一规则体中横向传递信息。</a:t>
                </a:r>
                <a:endParaRPr lang="en-US" altLang="zh-CN" dirty="0" smtClean="0"/>
              </a:p>
              <a:p>
                <a:endParaRPr lang="en-US" altLang="zh-CN" dirty="0" smtClean="0"/>
              </a:p>
              <a:p>
                <a:r>
                  <a:rPr lang="zh-CN" altLang="en-US" dirty="0" smtClean="0"/>
                  <a:t>通过将子查询与候选规则统一起来，可以以类似的方式回答子查询，这可能会导致更多的子查询。当与规则主体相关的所有子查询都得到回答时，</a:t>
                </a:r>
                <a:r>
                  <a:rPr lang="en-US" altLang="zh-CN" dirty="0" smtClean="0"/>
                  <a:t>QSQ</a:t>
                </a:r>
                <a:r>
                  <a:rPr lang="zh-CN" altLang="en-US" dirty="0" smtClean="0"/>
                  <a:t>为与规则头部相关的</a:t>
                </a:r>
                <a:r>
                  <a:rPr lang="en-US" altLang="zh-CN" dirty="0" smtClean="0"/>
                  <a:t>(</a:t>
                </a:r>
                <a:r>
                  <a:rPr lang="zh-CN" altLang="en-US" dirty="0" smtClean="0"/>
                  <a:t>子</a:t>
                </a:r>
                <a:r>
                  <a:rPr lang="en-US" altLang="zh-CN" dirty="0" smtClean="0"/>
                  <a:t>)</a:t>
                </a:r>
                <a:r>
                  <a:rPr lang="zh-CN" altLang="en-US" dirty="0" smtClean="0"/>
                  <a:t>查询生成一个答案集。例如，</a:t>
                </a:r>
                <a:r>
                  <a:rPr lang="en-US" altLang="zh-CN" dirty="0" smtClean="0"/>
                  <a:t>r1</a:t>
                </a:r>
                <a:r>
                  <a:rPr lang="zh-CN" altLang="en-US" dirty="0" smtClean="0"/>
                  <a:t>的主体</a:t>
                </a:r>
                <a:r>
                  <a:rPr lang="en-US" altLang="zh-CN" dirty="0" smtClean="0"/>
                  <a:t>link(</a:t>
                </a:r>
                <a:r>
                  <a:rPr lang="en-US" altLang="zh-CN" dirty="0" err="1" smtClean="0"/>
                  <a:t>b,Y</a:t>
                </a:r>
                <a:r>
                  <a:rPr lang="en-US" altLang="zh-CN" dirty="0" smtClean="0"/>
                  <a:t>)</a:t>
                </a:r>
                <a:r>
                  <a:rPr lang="zh-CN" altLang="en-US" dirty="0" smtClean="0"/>
                  <a:t>中的子查询可以通过查找</a:t>
                </a:r>
                <a:r>
                  <a:rPr lang="en-US" altLang="zh-CN" dirty="0" smtClean="0"/>
                  <a:t>EDB</a:t>
                </a:r>
                <a:r>
                  <a:rPr lang="zh-CN" altLang="en-US" dirty="0" smtClean="0"/>
                  <a:t>链接中的元组立即得到回答。这将生成元组</a:t>
                </a:r>
                <a:r>
                  <a:rPr lang="en-US" altLang="zh-CN" dirty="0" smtClean="0"/>
                  <a:t>{(</a:t>
                </a:r>
                <a:r>
                  <a:rPr lang="en-US" altLang="zh-CN" dirty="0" err="1" smtClean="0"/>
                  <a:t>b,c</a:t>
                </a:r>
                <a:r>
                  <a:rPr lang="en-US" altLang="zh-CN" dirty="0" smtClean="0"/>
                  <a:t>)}</a:t>
                </a:r>
                <a:r>
                  <a:rPr lang="zh-CN" altLang="en-US" dirty="0" smtClean="0"/>
                  <a:t>，它被放置在查询</a:t>
                </a:r>
                <a:r>
                  <a:rPr lang="en-US" altLang="zh-CN" dirty="0" smtClean="0"/>
                  <a:t>available (</a:t>
                </a:r>
                <a:r>
                  <a:rPr lang="en-US" altLang="zh-CN" dirty="0" err="1" smtClean="0"/>
                  <a:t>b,Y</a:t>
                </a:r>
                <a:r>
                  <a:rPr lang="en-US" altLang="zh-CN" dirty="0" smtClean="0"/>
                  <a:t>)</a:t>
                </a:r>
                <a:r>
                  <a:rPr lang="zh-CN" altLang="en-US" dirty="0" smtClean="0"/>
                  <a:t>的回答集中。查询</a:t>
                </a:r>
                <a:r>
                  <a:rPr lang="en-US" altLang="zh-CN" dirty="0" smtClean="0"/>
                  <a:t>/</a:t>
                </a:r>
                <a:r>
                  <a:rPr lang="zh-CN" altLang="en-US" dirty="0" smtClean="0"/>
                  <a:t>子查询的生成和回答将重复进行，直到不再将元组派生为答案集，并且不再生成子查询。</a:t>
                </a:r>
                <a:endParaRPr lang="en-US" altLang="zh-CN" dirty="0" smtClean="0"/>
              </a:p>
              <a:p>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接下来，我们讨论如何计算修饰谓词和绑定关系，然后展示它们在</a:t>
                </a:r>
                <a:r>
                  <a:rPr lang="en-US" altLang="zh-CN" dirty="0" err="1" smtClean="0">
                    <a:latin typeface="微软雅黑" panose="020B0503020204020204" pitchFamily="34" charset="-122"/>
                    <a:ea typeface="微软雅黑" panose="020B0503020204020204" pitchFamily="34" charset="-122"/>
                  </a:rPr>
                  <a:t>qsq</a:t>
                </a:r>
                <a:r>
                  <a:rPr lang="zh-CN" altLang="en-US" dirty="0" smtClean="0">
                    <a:latin typeface="微软雅黑" panose="020B0503020204020204" pitchFamily="34" charset="-122"/>
                    <a:ea typeface="微软雅黑" panose="020B0503020204020204" pitchFamily="34" charset="-122"/>
                  </a:rPr>
                  <a:t>计算中的使用。</a:t>
                </a:r>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、对于每个谓词</a:t>
                </a:r>
                <a:r>
                  <a:rPr lang="en-US" altLang="zh-CN" dirty="0" smtClean="0">
                    <a:latin typeface="微软雅黑" panose="020B0503020204020204" pitchFamily="34" charset="-122"/>
                    <a:ea typeface="微软雅黑" panose="020B0503020204020204" pitchFamily="34" charset="-122"/>
                  </a:rPr>
                  <a:t>P</a:t>
                </a:r>
                <a:r>
                  <a:rPr lang="zh-CN" altLang="en-US" dirty="0" smtClean="0">
                    <a:latin typeface="微软雅黑" panose="020B0503020204020204" pitchFamily="34" charset="-122"/>
                    <a:ea typeface="微软雅黑" panose="020B0503020204020204" pitchFamily="34" charset="-122"/>
                  </a:rPr>
                  <a:t>，我们都使用</a:t>
                </a:r>
                <a:r>
                  <a:rPr lang="en-US" altLang="zh-CN" dirty="0" err="1" smtClean="0">
                    <a:latin typeface="微软雅黑" panose="020B0503020204020204" pitchFamily="34" charset="-122"/>
                    <a:ea typeface="微软雅黑" panose="020B0503020204020204" pitchFamily="34" charset="-122"/>
                  </a:rPr>
                  <a:t>xxxx</a:t>
                </a:r>
                <a:r>
                  <a:rPr lang="zh-CN" altLang="en-US" dirty="0" smtClean="0">
                    <a:latin typeface="微软雅黑" panose="020B0503020204020204" pitchFamily="34" charset="-122"/>
                    <a:ea typeface="微软雅黑" panose="020B0503020204020204" pitchFamily="34" charset="-122"/>
                  </a:rPr>
                  <a:t>来表示</a:t>
                </a:r>
                <a:r>
                  <a:rPr lang="en-US" altLang="zh-CN" dirty="0" smtClean="0">
                    <a:latin typeface="微软雅黑" panose="020B0503020204020204" pitchFamily="34" charset="-122"/>
                    <a:ea typeface="微软雅黑" panose="020B0503020204020204" pitchFamily="34" charset="-122"/>
                  </a:rPr>
                  <a:t>P</a:t>
                </a:r>
                <a:r>
                  <a:rPr lang="zh-CN" altLang="en-US" dirty="0" smtClean="0">
                    <a:latin typeface="微软雅黑" panose="020B0503020204020204" pitchFamily="34" charset="-122"/>
                    <a:ea typeface="微软雅黑" panose="020B0503020204020204" pitchFamily="34" charset="-122"/>
                  </a:rPr>
                  <a:t>与某些参数绑定。</a:t>
                </a:r>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a:t>
                </a:r>
                <a:r>
                  <a:rPr lang="zh-CN" altLang="en-US" dirty="0" smtClean="0">
                    <a:latin typeface="微软雅黑" panose="020B0503020204020204" pitchFamily="34" charset="-122"/>
                    <a:ea typeface="微软雅黑" panose="020B0503020204020204" pitchFamily="34" charset="-122"/>
                  </a:rPr>
                  <a:t>本质上</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R</a:t>
                </a:r>
                <a:r>
                  <a:rPr lang="zh-CN" altLang="en-US" dirty="0" smtClean="0">
                    <a:latin typeface="微软雅黑" panose="020B0503020204020204" pitchFamily="34" charset="-122"/>
                    <a:ea typeface="微软雅黑" panose="020B0503020204020204" pitchFamily="34" charset="-122"/>
                  </a:rPr>
                  <a:t>是</a:t>
                </a:r>
                <a:r>
                  <a:rPr lang="en-US" altLang="zh-CN" i="0">
                    <a:latin typeface="Cambria Math" panose="02040503050406030204" pitchFamily="18" charset="0"/>
                    <a:ea typeface="微软雅黑" panose="020B0503020204020204" pitchFamily="34" charset="-122"/>
                  </a:rPr>
                  <a:t>𝑃^</a:t>
                </a:r>
                <a:r>
                  <a:rPr lang="zh-CN" altLang="en-US" i="0">
                    <a:latin typeface="Cambria Math" panose="02040503050406030204" pitchFamily="18" charset="0"/>
                    <a:ea typeface="微软雅黑" panose="020B0503020204020204" pitchFamily="34" charset="-122"/>
                  </a:rPr>
                  <a:t>𝛾</a:t>
                </a:r>
                <a:r>
                  <a:rPr lang="zh-CN" altLang="en-US" dirty="0" smtClean="0">
                    <a:latin typeface="微软雅黑" panose="020B0503020204020204" pitchFamily="34" charset="-122"/>
                    <a:ea typeface="微软雅黑" panose="020B0503020204020204" pitchFamily="34" charset="-122"/>
                  </a:rPr>
                  <a:t>中</a:t>
                </a:r>
                <a:r>
                  <a:rPr lang="zh-CN" altLang="en-US" dirty="0">
                    <a:latin typeface="微软雅黑" panose="020B0503020204020204" pitchFamily="34" charset="-122"/>
                    <a:ea typeface="微软雅黑" panose="020B0503020204020204" pitchFamily="34" charset="-122"/>
                  </a:rPr>
                  <a:t>有界参数的所有可能绑定的集合。</a:t>
                </a:r>
                <a:r>
                  <a:rPr lang="zh-CN" altLang="en-US" dirty="0" smtClean="0">
                    <a:latin typeface="微软雅黑" panose="020B0503020204020204" pitchFamily="34" charset="-122"/>
                    <a:ea typeface="微软雅黑" panose="020B0503020204020204" pitchFamily="34" charset="-122"/>
                  </a:rPr>
                  <a:t>例如</a:t>
                </a:r>
                <a:r>
                  <a:rPr lang="en-US" altLang="zh-CN" b="0" i="0" smtClean="0">
                    <a:latin typeface="Cambria Math" panose="02040503050406030204" pitchFamily="18" charset="0"/>
                    <a:ea typeface="微软雅黑" panose="020B0503020204020204" pitchFamily="34" charset="-122"/>
                  </a:rPr>
                  <a:t>{{</a:t>
                </a:r>
                <a:r>
                  <a:rPr lang="en-US" altLang="zh-CN" i="0">
                    <a:latin typeface="Cambria Math" panose="02040503050406030204" pitchFamily="18" charset="0"/>
                  </a:rPr>
                  <a:t>𝑋 ↦𝑏</a:t>
                </a:r>
                <a:r>
                  <a:rPr lang="en-US" altLang="zh-CN" b="0" i="0" smtClean="0">
                    <a:latin typeface="Cambria Math" panose="02040503050406030204" pitchFamily="18" charset="0"/>
                  </a:rPr>
                  <a:t>,𝑍</a:t>
                </a:r>
                <a:r>
                  <a:rPr lang="en-US" altLang="zh-CN" i="0">
                    <a:latin typeface="Cambria Math" panose="02040503050406030204" pitchFamily="18" charset="0"/>
                  </a:rPr>
                  <a:t> ↦</a:t>
                </a:r>
                <a:r>
                  <a:rPr lang="en-US" altLang="zh-CN" b="0" i="0" smtClean="0">
                    <a:latin typeface="Cambria Math" panose="02040503050406030204" pitchFamily="18" charset="0"/>
                  </a:rPr>
                  <a:t>𝑐}</a:t>
                </a:r>
                <a:r>
                  <a:rPr lang="en-US" altLang="zh-CN" b="0" i="0" smtClean="0">
                    <a:latin typeface="Cambria Math" panose="02040503050406030204" pitchFamily="18" charset="0"/>
                    <a:ea typeface="微软雅黑" panose="020B0503020204020204" pitchFamily="34" charset="-122"/>
                  </a:rPr>
                  <a:t>,  {</a:t>
                </a:r>
                <a:r>
                  <a:rPr lang="en-US" altLang="zh-CN" i="0">
                    <a:latin typeface="Cambria Math" panose="02040503050406030204" pitchFamily="18" charset="0"/>
                  </a:rPr>
                  <a:t>𝑋 ↦𝑏</a:t>
                </a:r>
                <a:r>
                  <a:rPr lang="en-US" altLang="zh-CN" b="0" i="0" smtClean="0">
                    <a:latin typeface="Cambria Math" panose="02040503050406030204" pitchFamily="18" charset="0"/>
                  </a:rPr>
                  <a:t>,</a:t>
                </a:r>
                <a:r>
                  <a:rPr lang="en-US" altLang="zh-CN" i="0">
                    <a:latin typeface="Cambria Math" panose="02040503050406030204" pitchFamily="18" charset="0"/>
                  </a:rPr>
                  <a:t>𝑍 ↦</a:t>
                </a:r>
                <a:r>
                  <a:rPr lang="en-US" altLang="zh-CN" b="0" i="0" smtClean="0">
                    <a:latin typeface="Cambria Math" panose="02040503050406030204" pitchFamily="18" charset="0"/>
                  </a:rPr>
                  <a:t>𝑎</a:t>
                </a:r>
                <a:r>
                  <a:rPr lang="en-US" altLang="zh-CN" b="0" i="0" smtClean="0">
                    <a:latin typeface="Cambria Math" panose="02040503050406030204" pitchFamily="18" charset="0"/>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表示</a:t>
                </a:r>
                <a:r>
                  <a:rPr lang="en-US" altLang="zh-CN" dirty="0" smtClean="0">
                    <a:latin typeface="微软雅黑" panose="020B0503020204020204" pitchFamily="34" charset="-122"/>
                    <a:ea typeface="微软雅黑" panose="020B0503020204020204" pitchFamily="34" charset="-122"/>
                  </a:rPr>
                  <a:t>X</a:t>
                </a:r>
                <a:r>
                  <a:rPr lang="zh-CN" altLang="en-US" dirty="0" smtClean="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Z</a:t>
                </a:r>
                <a:r>
                  <a:rPr lang="zh-CN" altLang="en-US" dirty="0" smtClean="0">
                    <a:latin typeface="微软雅黑" panose="020B0503020204020204" pitchFamily="34" charset="-122"/>
                    <a:ea typeface="微软雅黑" panose="020B0503020204020204" pitchFamily="34" charset="-122"/>
                  </a:rPr>
                  <a:t>两种可能的绑定。</a:t>
                </a:r>
                <a:endParaRPr lang="zh-CN" altLang="en-US" dirty="0">
                  <a:latin typeface="微软雅黑" panose="020B0503020204020204" pitchFamily="34" charset="-122"/>
                  <a:ea typeface="微软雅黑" panose="020B0503020204020204" pitchFamily="34" charset="-122"/>
                </a:endParaRPr>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a:t>
                </a:r>
                <a:r>
                  <a:rPr lang="zh-CN" altLang="en-US" dirty="0" smtClean="0">
                    <a:latin typeface="微软雅黑" panose="020B0503020204020204" pitchFamily="34" charset="-122"/>
                    <a:ea typeface="微软雅黑" panose="020B0503020204020204" pitchFamily="34" charset="-122"/>
                  </a:rPr>
                  <a:t>加在一起，</a:t>
                </a:r>
                <a:r>
                  <a:rPr lang="en-US" altLang="zh-CN" b="0" i="0" smtClean="0">
                    <a:latin typeface="Cambria Math" panose="02040503050406030204" pitchFamily="18" charset="0"/>
                    <a:ea typeface="微软雅黑" panose="020B0503020204020204" pitchFamily="34" charset="-122"/>
                  </a:rPr>
                  <a:t>&lt;𝑃^</a:t>
                </a:r>
                <a:r>
                  <a:rPr lang="zh-CN" altLang="en-US" b="0" i="0" smtClean="0">
                    <a:latin typeface="Cambria Math" panose="02040503050406030204" pitchFamily="18" charset="0"/>
                    <a:ea typeface="微软雅黑" panose="020B0503020204020204" pitchFamily="34" charset="-122"/>
                  </a:rPr>
                  <a:t>𝛾</a:t>
                </a:r>
                <a:r>
                  <a:rPr lang="en-US" altLang="zh-CN" b="0" i="0" smtClean="0">
                    <a:latin typeface="Cambria Math" panose="02040503050406030204" pitchFamily="18" charset="0"/>
                    <a:ea typeface="微软雅黑" panose="020B0503020204020204" pitchFamily="34" charset="-122"/>
                  </a:rPr>
                  <a:t>, 𝑅&gt;</a:t>
                </a:r>
                <a:r>
                  <a:rPr lang="zh-CN" altLang="en-US" dirty="0" smtClean="0">
                    <a:latin typeface="微软雅黑" panose="020B0503020204020204" pitchFamily="34" charset="-122"/>
                    <a:ea typeface="微软雅黑" panose="020B0503020204020204" pitchFamily="34" charset="-122"/>
                  </a:rPr>
                  <a:t>表示</a:t>
                </a:r>
                <a:r>
                  <a:rPr lang="zh-CN" altLang="en-US" dirty="0">
                    <a:latin typeface="微软雅黑" panose="020B0503020204020204" pitchFamily="34" charset="-122"/>
                    <a:ea typeface="微软雅黑" panose="020B0503020204020204" pitchFamily="34" charset="-122"/>
                  </a:rPr>
                  <a:t>一组要回答的子查询。这些子查询是</a:t>
                </a:r>
                <a:r>
                  <a:rPr lang="zh-CN" altLang="en-US" dirty="0" smtClean="0">
                    <a:latin typeface="微软雅黑" panose="020B0503020204020204" pitchFamily="34" charset="-122"/>
                    <a:ea typeface="微软雅黑" panose="020B0503020204020204" pitchFamily="34" charset="-122"/>
                  </a:rPr>
                  <a:t>根据</a:t>
                </a:r>
                <a:r>
                  <a:rPr lang="en-US" altLang="zh-CN" dirty="0" smtClean="0">
                    <a:latin typeface="微软雅黑" panose="020B0503020204020204" pitchFamily="34" charset="-122"/>
                    <a:ea typeface="微软雅黑" panose="020B0503020204020204" pitchFamily="34" charset="-122"/>
                  </a:rPr>
                  <a:t>R</a:t>
                </a:r>
                <a:r>
                  <a:rPr lang="zh-CN" altLang="en-US" dirty="0" smtClean="0">
                    <a:latin typeface="微软雅黑" panose="020B0503020204020204" pitchFamily="34" charset="-122"/>
                    <a:ea typeface="微软雅黑" panose="020B0503020204020204" pitchFamily="34" charset="-122"/>
                  </a:rPr>
                  <a:t>中</a:t>
                </a:r>
                <a:r>
                  <a:rPr lang="zh-CN" altLang="en-US" dirty="0">
                    <a:latin typeface="微软雅黑" panose="020B0503020204020204" pitchFamily="34" charset="-122"/>
                    <a:ea typeface="微软雅黑" panose="020B0503020204020204" pitchFamily="34" charset="-122"/>
                  </a:rPr>
                  <a:t>的绑定信息，用常量</a:t>
                </a:r>
                <a:r>
                  <a:rPr lang="zh-CN" altLang="en-US" dirty="0" smtClean="0">
                    <a:latin typeface="微软雅黑" panose="020B0503020204020204" pitchFamily="34" charset="-122"/>
                    <a:ea typeface="微软雅黑" panose="020B0503020204020204" pitchFamily="34" charset="-122"/>
                  </a:rPr>
                  <a:t>替换</a:t>
                </a:r>
                <a:r>
                  <a:rPr lang="en-US" altLang="zh-CN" b="0" i="0" smtClean="0">
                    <a:latin typeface="Cambria Math" panose="02040503050406030204" pitchFamily="18" charset="0"/>
                    <a:ea typeface="微软雅黑" panose="020B0503020204020204" pitchFamily="34" charset="-122"/>
                  </a:rPr>
                  <a:t>𝑃^</a:t>
                </a:r>
                <a:r>
                  <a:rPr lang="zh-CN" altLang="en-US" i="0" smtClean="0">
                    <a:latin typeface="Cambria Math" panose="02040503050406030204" pitchFamily="18" charset="0"/>
                    <a:ea typeface="微软雅黑" panose="020B0503020204020204" pitchFamily="34" charset="-122"/>
                  </a:rPr>
                  <a:t>𝛾</a:t>
                </a:r>
                <a:r>
                  <a:rPr lang="zh-CN" altLang="en-US" dirty="0" smtClean="0">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有界参数来构造的</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endParaRPr lang="en-US" altLang="zh-CN" dirty="0" smtClean="0"/>
              </a:p>
              <a:p>
                <a:endParaRPr lang="zh-CN" altLang="en-US" dirty="0"/>
              </a:p>
            </p:txBody>
          </p:sp>
        </mc:Fallback>
      </mc:AlternateContent>
      <p:sp>
        <p:nvSpPr>
          <p:cNvPr id="4" name="灯片编号占位符 3"/>
          <p:cNvSpPr>
            <a:spLocks noGrp="1"/>
          </p:cNvSpPr>
          <p:nvPr>
            <p:ph type="sldNum" sz="quarter" idx="10"/>
          </p:nvPr>
        </p:nvSpPr>
        <p:spPr/>
        <p:txBody>
          <a:bodyPr/>
          <a:lstStyle/>
          <a:p>
            <a:fld id="{3679A98D-95B1-4DD4-8389-DFC8F8C977C3}" type="slidenum">
              <a:rPr lang="zh-CN" altLang="en-US" smtClean="0"/>
              <a:pPr/>
              <a:t>14</a:t>
            </a:fld>
            <a:endParaRPr lang="zh-CN" altLang="en-US" dirty="0"/>
          </a:p>
        </p:txBody>
      </p:sp>
    </p:spTree>
    <p:extLst>
      <p:ext uri="{BB962C8B-B14F-4D97-AF65-F5344CB8AC3E}">
        <p14:creationId xmlns:p14="http://schemas.microsoft.com/office/powerpoint/2010/main" val="3206624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因此</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p</a:t>
                </a:r>
                <a:r>
                  <a:rPr lang="zh-CN" altLang="en-US" dirty="0" smtClean="0">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每个参数在</a:t>
                </a:r>
                <a14:m>
                  <m:oMath xmlns:m="http://schemas.openxmlformats.org/officeDocument/2006/math">
                    <m:r>
                      <a:rPr lang="zh-CN" altLang="en-US" i="1" dirty="0">
                        <a:latin typeface="Cambria Math" panose="02040503050406030204" pitchFamily="18" charset="0"/>
                        <a:ea typeface="微软雅黑" panose="020B0503020204020204" pitchFamily="34" charset="-122"/>
                      </a:rPr>
                      <m:t>𝛾</m:t>
                    </m:r>
                  </m:oMath>
                </a14:m>
                <a:r>
                  <a:rPr lang="zh-CN" altLang="en-US" dirty="0">
                    <a:latin typeface="微软雅黑" panose="020B0503020204020204" pitchFamily="34" charset="-122"/>
                    <a:ea typeface="微软雅黑" panose="020B0503020204020204" pitchFamily="34" charset="-122"/>
                  </a:rPr>
                  <a:t>中都有相应的</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f</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b</a:t>
                </a:r>
                <a:r>
                  <a:rPr lang="zh-CN" altLang="en-US" dirty="0" smtClean="0">
                    <a:latin typeface="微软雅黑" panose="020B0503020204020204" pitchFamily="34" charset="-122"/>
                    <a:ea typeface="微软雅黑" panose="020B0503020204020204" pitchFamily="34" charset="-122"/>
                  </a:rPr>
                  <a:t>表示</a:t>
                </a:r>
                <a:r>
                  <a:rPr lang="en-US" altLang="zh-CN" dirty="0">
                    <a:latin typeface="微软雅黑" panose="020B0503020204020204" pitchFamily="34" charset="-122"/>
                    <a:ea typeface="微软雅黑" panose="020B0503020204020204" pitchFamily="34" charset="-122"/>
                  </a:rPr>
                  <a:t>P</a:t>
                </a:r>
                <a:r>
                  <a:rPr lang="zh-CN" altLang="en-US" dirty="0" smtClean="0">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相应参数是有界的，即它期望有绑定信息，而</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表示</a:t>
                </a:r>
                <a:r>
                  <a:rPr lang="zh-CN" altLang="en-US" dirty="0" smtClean="0">
                    <a:latin typeface="微软雅黑" panose="020B0503020204020204" pitchFamily="34" charset="-122"/>
                    <a:ea typeface="微软雅黑" panose="020B0503020204020204" pitchFamily="34" charset="-122"/>
                  </a:rPr>
                  <a:t>其他信息。</a:t>
                </a:r>
                <a:r>
                  <a:rPr lang="zh-CN" altLang="en-US" dirty="0">
                    <a:latin typeface="微软雅黑" panose="020B0503020204020204" pitchFamily="34" charset="-122"/>
                    <a:ea typeface="微软雅黑" panose="020B0503020204020204" pitchFamily="34" charset="-122"/>
                  </a:rPr>
                  <a:t>例如</a:t>
                </a:r>
                <a:r>
                  <a:rPr lang="zh-CN" altLang="en-US" dirty="0" smtClean="0">
                    <a:latin typeface="微软雅黑" panose="020B0503020204020204" pitchFamily="34" charset="-122"/>
                    <a:ea typeface="微软雅黑" panose="020B0503020204020204" pitchFamily="34" charset="-122"/>
                  </a:rPr>
                  <a:t>，</a:t>
                </a:r>
                <a14:m>
                  <m:oMath xmlns:m="http://schemas.openxmlformats.org/officeDocument/2006/math">
                    <m:sSup>
                      <m:sSupPr>
                        <m:ctrlPr>
                          <a:rPr lang="en-US" altLang="zh-CN"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𝑝𝑎𝑡h</m:t>
                        </m:r>
                      </m:e>
                      <m:sup>
                        <m:r>
                          <a:rPr lang="en-US" altLang="zh-CN" b="0" i="1" smtClean="0">
                            <a:latin typeface="Cambria Math" panose="02040503050406030204" pitchFamily="18" charset="0"/>
                            <a:ea typeface="微软雅黑" panose="020B0503020204020204" pitchFamily="34" charset="-122"/>
                          </a:rPr>
                          <m:t>𝑏𝑓</m:t>
                        </m:r>
                      </m:sup>
                    </m:sSup>
                  </m:oMath>
                </a14:m>
                <a:r>
                  <a:rPr lang="zh-CN" altLang="en-US" dirty="0" smtClean="0">
                    <a:latin typeface="微软雅黑" panose="020B0503020204020204" pitchFamily="34" charset="-122"/>
                    <a:ea typeface="微软雅黑" panose="020B0503020204020204" pitchFamily="34" charset="-122"/>
                  </a:rPr>
                  <a:t>是</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𝑝𝑎𝑡h</m:t>
                    </m:r>
                  </m:oMath>
                </a14:m>
                <a:r>
                  <a:rPr lang="zh-CN" altLang="en-US" dirty="0" smtClean="0">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修饰版本，它的第一个参数需要绑定</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rPr>
                  <a:t>此外</a:t>
                </a:r>
                <a:r>
                  <a:rPr lang="zh-CN" altLang="en-US" sz="1200" dirty="0">
                    <a:latin typeface="微软雅黑" panose="020B0503020204020204" pitchFamily="34" charset="-122"/>
                    <a:ea typeface="微软雅黑" panose="020B0503020204020204" pitchFamily="34" charset="-122"/>
                  </a:rPr>
                  <a:t>，我们将</a:t>
                </a:r>
                <a:r>
                  <a:rPr lang="zh-CN" altLang="en-US" sz="1200" dirty="0" smtClean="0">
                    <a:latin typeface="微软雅黑" panose="020B0503020204020204" pitchFamily="34" charset="-122"/>
                    <a:ea typeface="微软雅黑" panose="020B0503020204020204" pitchFamily="34" charset="-122"/>
                  </a:rPr>
                  <a:t>派生</a:t>
                </a:r>
                <a:r>
                  <a:rPr lang="en-US" altLang="zh-CN" sz="1200" dirty="0">
                    <a:latin typeface="微软雅黑" panose="020B0503020204020204" pitchFamily="34" charset="-122"/>
                    <a:ea typeface="微软雅黑" panose="020B0503020204020204" pitchFamily="34" charset="-122"/>
                  </a:rPr>
                  <a:t>P</a:t>
                </a:r>
                <a:r>
                  <a:rPr lang="zh-CN" altLang="en-US" sz="1200" dirty="0" smtClean="0">
                    <a:latin typeface="微软雅黑" panose="020B0503020204020204" pitchFamily="34" charset="-122"/>
                    <a:ea typeface="微软雅黑" panose="020B0503020204020204" pitchFamily="34" charset="-122"/>
                  </a:rPr>
                  <a:t>的</a:t>
                </a:r>
                <a:r>
                  <a:rPr lang="zh-CN" altLang="en-US" sz="1200" dirty="0">
                    <a:latin typeface="微软雅黑" panose="020B0503020204020204" pitchFamily="34" charset="-122"/>
                    <a:ea typeface="微软雅黑" panose="020B0503020204020204" pitchFamily="34" charset="-122"/>
                  </a:rPr>
                  <a:t>规则重写为</a:t>
                </a:r>
                <a:r>
                  <a:rPr lang="zh-CN" altLang="en-US" sz="1200" dirty="0" smtClean="0">
                    <a:latin typeface="微软雅黑" panose="020B0503020204020204" pitchFamily="34" charset="-122"/>
                    <a:ea typeface="微软雅黑" panose="020B0503020204020204" pitchFamily="34" charset="-122"/>
                  </a:rPr>
                  <a:t>派生</a:t>
                </a:r>
                <a14:m>
                  <m:oMath xmlns:m="http://schemas.openxmlformats.org/officeDocument/2006/math">
                    <m:sSup>
                      <m:sSupPr>
                        <m:ctrlPr>
                          <a:rPr lang="en-US" altLang="zh-CN" sz="1200" i="1">
                            <a:latin typeface="Cambria Math" panose="02040503050406030204" pitchFamily="18" charset="0"/>
                          </a:rPr>
                        </m:ctrlPr>
                      </m:sSupPr>
                      <m:e>
                        <m:r>
                          <a:rPr lang="en-US" altLang="zh-CN" sz="1200" i="1">
                            <a:latin typeface="Cambria Math" panose="02040503050406030204" pitchFamily="18" charset="0"/>
                          </a:rPr>
                          <m:t>𝑃</m:t>
                        </m:r>
                      </m:e>
                      <m:sup>
                        <m:r>
                          <a:rPr lang="zh-CN" altLang="en-US" sz="1200" i="1">
                            <a:latin typeface="Cambria Math" panose="02040503050406030204" pitchFamily="18" charset="0"/>
                          </a:rPr>
                          <m:t>𝛾</m:t>
                        </m:r>
                      </m:sup>
                    </m:sSup>
                  </m:oMath>
                </a14:m>
                <a:r>
                  <a:rPr lang="zh-CN" altLang="en-US" sz="1200" dirty="0" smtClean="0">
                    <a:latin typeface="微软雅黑" panose="020B0503020204020204" pitchFamily="34" charset="-122"/>
                    <a:ea typeface="微软雅黑" panose="020B0503020204020204" pitchFamily="34" charset="-122"/>
                  </a:rPr>
                  <a:t>的</a:t>
                </a:r>
                <a:r>
                  <a:rPr lang="zh-CN" altLang="en-US" sz="1200" dirty="0">
                    <a:latin typeface="微软雅黑" panose="020B0503020204020204" pitchFamily="34" charset="-122"/>
                    <a:ea typeface="微软雅黑" panose="020B0503020204020204" pitchFamily="34" charset="-122"/>
                  </a:rPr>
                  <a:t>修饰规则。重写的规则用于确定如何构造子查询，以便回答查询</a:t>
                </a:r>
                <a14:m>
                  <m:oMath xmlns:m="http://schemas.openxmlformats.org/officeDocument/2006/math">
                    <m:r>
                      <a:rPr lang="en-US" altLang="zh-CN" sz="1200" i="1">
                        <a:latin typeface="Cambria Math" panose="02040503050406030204" pitchFamily="18" charset="0"/>
                        <a:ea typeface="微软雅黑" panose="020B0503020204020204" pitchFamily="34" charset="-122"/>
                      </a:rPr>
                      <m:t>&lt;</m:t>
                    </m:r>
                    <m:sSup>
                      <m:sSupPr>
                        <m:ctrlPr>
                          <a:rPr lang="en-US" altLang="zh-CN" sz="1200" i="1">
                            <a:latin typeface="Cambria Math" panose="02040503050406030204" pitchFamily="18" charset="0"/>
                            <a:ea typeface="微软雅黑" panose="020B0503020204020204" pitchFamily="34" charset="-122"/>
                          </a:rPr>
                        </m:ctrlPr>
                      </m:sSupPr>
                      <m:e>
                        <m:r>
                          <a:rPr lang="en-US" altLang="zh-CN" sz="1200" i="1">
                            <a:latin typeface="Cambria Math" panose="02040503050406030204" pitchFamily="18" charset="0"/>
                            <a:ea typeface="微软雅黑" panose="020B0503020204020204" pitchFamily="34" charset="-122"/>
                          </a:rPr>
                          <m:t>𝑃</m:t>
                        </m:r>
                      </m:e>
                      <m:sup>
                        <m:r>
                          <a:rPr lang="zh-CN" altLang="en-US" sz="1200" i="1">
                            <a:latin typeface="Cambria Math" panose="02040503050406030204" pitchFamily="18" charset="0"/>
                            <a:ea typeface="微软雅黑" panose="020B0503020204020204" pitchFamily="34" charset="-122"/>
                          </a:rPr>
                          <m:t>𝛾</m:t>
                        </m:r>
                      </m:sup>
                    </m:sSup>
                    <m:r>
                      <a:rPr lang="en-US" altLang="zh-CN" sz="1200" i="1">
                        <a:latin typeface="Cambria Math" panose="02040503050406030204" pitchFamily="18" charset="0"/>
                        <a:ea typeface="微软雅黑" panose="020B0503020204020204" pitchFamily="34" charset="-122"/>
                      </a:rPr>
                      <m:t>, </m:t>
                    </m:r>
                    <m:r>
                      <a:rPr lang="en-US" altLang="zh-CN" sz="1200" i="1">
                        <a:latin typeface="Cambria Math" panose="02040503050406030204" pitchFamily="18" charset="0"/>
                        <a:ea typeface="微软雅黑" panose="020B0503020204020204" pitchFamily="34" charset="-122"/>
                      </a:rPr>
                      <m:t>𝑅</m:t>
                    </m:r>
                    <m:r>
                      <a:rPr lang="en-US" altLang="zh-CN" sz="1200" i="1">
                        <a:latin typeface="Cambria Math" panose="02040503050406030204" pitchFamily="18" charset="0"/>
                        <a:ea typeface="微软雅黑" panose="020B0503020204020204" pitchFamily="34" charset="-122"/>
                      </a:rPr>
                      <m:t>&gt; </m:t>
                    </m:r>
                  </m:oMath>
                </a14:m>
                <a:endParaRPr lang="en-US" altLang="zh-CN" sz="1200"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为了获得修饰规则，原始规则体中的每个原子都被重写以引用修饰谓词。</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(1).</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所有出现的常量都为</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bound</a:t>
                </a:r>
                <a:endParaRPr lang="en-US" altLang="zh-CN" dirty="0" smtClean="0">
                  <a:latin typeface="微软雅黑" panose="020B0503020204020204" pitchFamily="34" charset="-122"/>
                  <a:ea typeface="微软雅黑" panose="020B0503020204020204" pitchFamily="34" charset="-122"/>
                </a:endParaRPr>
              </a:p>
              <a:p>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(2).</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所有出现在规则头的</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bound</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变量在规则体中都用</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bound</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修饰</a:t>
                </a:r>
              </a:p>
              <a:p>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(3).</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如果一个变量</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x</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出现在规则体中，则在此之后的文字（关系）中出现的</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x</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都为</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bound</a:t>
                </a:r>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相当于将绑定信息从规则头传递到规则体。</a:t>
                </a:r>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微软雅黑" panose="020B0503020204020204" pitchFamily="34" charset="-122"/>
                  <a:ea typeface="微软雅黑" panose="020B0503020204020204" pitchFamily="34" charset="-122"/>
                </a:endParaRPr>
              </a:p>
            </p:txBody>
          </p:sp>
        </mc:Choice>
        <mc:Fallback xmlns="">
          <p:sp>
            <p:nvSpPr>
              <p:cNvPr id="3" name="备注占位符 2"/>
              <p:cNvSpPr>
                <a:spLocks noGrp="1"/>
              </p:cNvSpPr>
              <p:nvPr>
                <p:ph type="body" idx="1"/>
              </p:nvPr>
            </p:nvSpPr>
            <p:spPr/>
            <p:txBody>
              <a:bodyPr/>
              <a:lstStyle/>
              <a:p>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因此</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p</a:t>
                </a:r>
                <a:r>
                  <a:rPr lang="zh-CN" altLang="en-US" dirty="0" smtClean="0">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每个参数在</a:t>
                </a:r>
                <a:r>
                  <a:rPr lang="zh-CN" altLang="en-US" i="0" dirty="0">
                    <a:latin typeface="Cambria Math" panose="02040503050406030204" pitchFamily="18" charset="0"/>
                    <a:ea typeface="微软雅黑" panose="020B0503020204020204" pitchFamily="34" charset="-122"/>
                  </a:rPr>
                  <a:t>𝛾</a:t>
                </a:r>
                <a:r>
                  <a:rPr lang="zh-CN" altLang="en-US" dirty="0">
                    <a:latin typeface="微软雅黑" panose="020B0503020204020204" pitchFamily="34" charset="-122"/>
                    <a:ea typeface="微软雅黑" panose="020B0503020204020204" pitchFamily="34" charset="-122"/>
                  </a:rPr>
                  <a:t>中都有相应的</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f</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b</a:t>
                </a:r>
                <a:r>
                  <a:rPr lang="zh-CN" altLang="en-US" dirty="0" smtClean="0">
                    <a:latin typeface="微软雅黑" panose="020B0503020204020204" pitchFamily="34" charset="-122"/>
                    <a:ea typeface="微软雅黑" panose="020B0503020204020204" pitchFamily="34" charset="-122"/>
                  </a:rPr>
                  <a:t>表示</a:t>
                </a:r>
                <a:r>
                  <a:rPr lang="en-US" altLang="zh-CN" dirty="0">
                    <a:latin typeface="微软雅黑" panose="020B0503020204020204" pitchFamily="34" charset="-122"/>
                    <a:ea typeface="微软雅黑" panose="020B0503020204020204" pitchFamily="34" charset="-122"/>
                  </a:rPr>
                  <a:t>P</a:t>
                </a:r>
                <a:r>
                  <a:rPr lang="zh-CN" altLang="en-US" dirty="0" smtClean="0">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相应参数是有界的，即它期望有绑定信息，而</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表示</a:t>
                </a:r>
                <a:r>
                  <a:rPr lang="zh-CN" altLang="en-US" dirty="0" smtClean="0">
                    <a:latin typeface="微软雅黑" panose="020B0503020204020204" pitchFamily="34" charset="-122"/>
                    <a:ea typeface="微软雅黑" panose="020B0503020204020204" pitchFamily="34" charset="-122"/>
                  </a:rPr>
                  <a:t>其他信息。</a:t>
                </a:r>
                <a:r>
                  <a:rPr lang="zh-CN" altLang="en-US" dirty="0">
                    <a:latin typeface="微软雅黑" panose="020B0503020204020204" pitchFamily="34" charset="-122"/>
                    <a:ea typeface="微软雅黑" panose="020B0503020204020204" pitchFamily="34" charset="-122"/>
                  </a:rPr>
                  <a:t>例如</a:t>
                </a:r>
                <a:r>
                  <a:rPr lang="zh-CN" altLang="en-US" dirty="0" smtClean="0">
                    <a:latin typeface="微软雅黑" panose="020B0503020204020204" pitchFamily="34" charset="-122"/>
                    <a:ea typeface="微软雅黑" panose="020B0503020204020204" pitchFamily="34" charset="-122"/>
                  </a:rPr>
                  <a:t>，</a:t>
                </a:r>
                <a:r>
                  <a:rPr lang="en-US" altLang="zh-CN" i="0" smtClean="0">
                    <a:latin typeface="Cambria Math" panose="02040503050406030204" pitchFamily="18" charset="0"/>
                    <a:ea typeface="微软雅黑" panose="020B0503020204020204" pitchFamily="34" charset="-122"/>
                  </a:rPr>
                  <a:t>〖</a:t>
                </a:r>
                <a:r>
                  <a:rPr lang="en-US" altLang="zh-CN" b="0" i="0" smtClean="0">
                    <a:latin typeface="Cambria Math" panose="02040503050406030204" pitchFamily="18" charset="0"/>
                    <a:ea typeface="微软雅黑" panose="020B0503020204020204" pitchFamily="34" charset="-122"/>
                  </a:rPr>
                  <a:t>𝑝𝑎𝑡ℎ〗^𝑏𝑓</a:t>
                </a:r>
                <a:r>
                  <a:rPr lang="zh-CN" altLang="en-US" dirty="0" smtClean="0">
                    <a:latin typeface="微软雅黑" panose="020B0503020204020204" pitchFamily="34" charset="-122"/>
                    <a:ea typeface="微软雅黑" panose="020B0503020204020204" pitchFamily="34" charset="-122"/>
                  </a:rPr>
                  <a:t>是</a:t>
                </a:r>
                <a:r>
                  <a:rPr lang="en-US" altLang="zh-CN" b="0" i="0" smtClean="0">
                    <a:latin typeface="Cambria Math" panose="02040503050406030204" pitchFamily="18" charset="0"/>
                    <a:ea typeface="微软雅黑" panose="020B0503020204020204" pitchFamily="34" charset="-122"/>
                  </a:rPr>
                  <a:t>𝑝𝑎𝑡ℎ</a:t>
                </a:r>
                <a:r>
                  <a:rPr lang="zh-CN" altLang="en-US" dirty="0" smtClean="0">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修饰版本，它的第一个参数需要绑定</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为了获得修饰规则，原始规则体中的每个原子都被重写以引用修饰谓词。</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相当于将绑定信息从规则头传递到规则体。</a:t>
                </a:r>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QSQ</a:t>
                </a:r>
                <a:r>
                  <a:rPr lang="zh-CN" altLang="en-US" dirty="0" smtClean="0"/>
                  <a:t>中有两种类型的绑定信息：</a:t>
                </a:r>
                <a:endParaRPr lang="en-US" altLang="zh-CN" dirty="0" smtClean="0">
                  <a:latin typeface="微软雅黑" panose="020B0503020204020204" pitchFamily="34" charset="-122"/>
                  <a:ea typeface="微软雅黑" panose="020B0503020204020204" pitchFamily="34" charset="-122"/>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3679A98D-95B1-4DD4-8389-DFC8F8C977C3}" type="slidenum">
              <a:rPr lang="zh-CN" altLang="en-US" smtClean="0"/>
              <a:pPr/>
              <a:t>15</a:t>
            </a:fld>
            <a:endParaRPr lang="zh-CN" altLang="en-US" dirty="0"/>
          </a:p>
        </p:txBody>
      </p:sp>
    </p:spTree>
    <p:extLst>
      <p:ext uri="{BB962C8B-B14F-4D97-AF65-F5344CB8AC3E}">
        <p14:creationId xmlns:p14="http://schemas.microsoft.com/office/powerpoint/2010/main" val="998271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QSQ</a:t>
                </a:r>
                <a:r>
                  <a:rPr lang="zh-CN" altLang="en-US" dirty="0" smtClean="0"/>
                  <a:t>中有两种类型的绑定信息：</a:t>
                </a:r>
                <a:endParaRPr lang="en-US" altLang="zh-CN"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zh-CN" altLang="en-US" dirty="0" smtClean="0">
                    <a:latin typeface="微软雅黑" panose="020B0503020204020204" pitchFamily="34" charset="-122"/>
                    <a:ea typeface="微软雅黑" panose="020B0503020204020204" pitchFamily="34" charset="-122"/>
                  </a:rPr>
                  <a:t>使用</a:t>
                </a:r>
                <a:r>
                  <a:rPr lang="zh-CN" altLang="en-US" dirty="0">
                    <a:latin typeface="微软雅黑" panose="020B0503020204020204" pitchFamily="34" charset="-122"/>
                    <a:ea typeface="微软雅黑" panose="020B0503020204020204" pitchFamily="34" charset="-122"/>
                  </a:rPr>
                  <a:t>输入关系来表示自上而下传递的绑定信息</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输入关系</a:t>
                </a:r>
                <a14:m>
                  <m:oMath xmlns:m="http://schemas.openxmlformats.org/officeDocument/2006/math">
                    <m:sSup>
                      <m:sSupPr>
                        <m:ctrlPr>
                          <a:rPr lang="en-US" altLang="zh-CN"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𝑖𝑛𝑝𝑢𝑡</m:t>
                        </m:r>
                        <m:r>
                          <a:rPr lang="en-US" altLang="zh-CN" b="0" i="1" smtClean="0">
                            <a:latin typeface="Cambria Math" panose="02040503050406030204" pitchFamily="18" charset="0"/>
                            <a:ea typeface="微软雅黑" panose="020B0503020204020204" pitchFamily="34" charset="-122"/>
                          </a:rPr>
                          <m:t>_</m:t>
                        </m:r>
                        <m:r>
                          <a:rPr lang="en-US" altLang="zh-CN" b="0" i="1" smtClean="0">
                            <a:latin typeface="Cambria Math" panose="02040503050406030204" pitchFamily="18" charset="0"/>
                            <a:ea typeface="微软雅黑" panose="020B0503020204020204" pitchFamily="34" charset="-122"/>
                          </a:rPr>
                          <m:t>𝑃</m:t>
                        </m:r>
                      </m:e>
                      <m:sup>
                        <m:r>
                          <a:rPr lang="zh-CN" altLang="en-US" i="1" smtClean="0">
                            <a:latin typeface="Cambria Math" panose="02040503050406030204" pitchFamily="18" charset="0"/>
                            <a:ea typeface="微软雅黑" panose="020B0503020204020204" pitchFamily="34" charset="-122"/>
                          </a:rPr>
                          <m:t>𝛾</m:t>
                        </m:r>
                      </m:sup>
                    </m:sSup>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𝑉</m:t>
                    </m:r>
                    <m:r>
                      <a:rPr lang="en-US" altLang="zh-CN" b="0" i="1" smtClean="0">
                        <a:latin typeface="Cambria Math" panose="02040503050406030204" pitchFamily="18" charset="0"/>
                        <a:ea typeface="微软雅黑" panose="020B0503020204020204" pitchFamily="34" charset="-122"/>
                      </a:rPr>
                      <m:t>)</m:t>
                    </m:r>
                  </m:oMath>
                </a14:m>
                <a:r>
                  <a:rPr lang="zh-CN" altLang="en-US" dirty="0" smtClean="0">
                    <a:latin typeface="微软雅黑" panose="020B0503020204020204" pitchFamily="34" charset="-122"/>
                    <a:ea typeface="微软雅黑" panose="020B0503020204020204" pitchFamily="34" charset="-122"/>
                  </a:rPr>
                  <a:t>表示</a:t>
                </a:r>
                <a:r>
                  <a:rPr lang="zh-CN" altLang="en-US" dirty="0">
                    <a:latin typeface="微软雅黑" panose="020B0503020204020204" pitchFamily="34" charset="-122"/>
                    <a:ea typeface="微软雅黑" panose="020B0503020204020204" pitchFamily="34" charset="-122"/>
                  </a:rPr>
                  <a:t>传递到</a:t>
                </a:r>
                <a:r>
                  <a:rPr lang="zh-CN" altLang="en-US" dirty="0" smtClean="0">
                    <a:latin typeface="微软雅黑" panose="020B0503020204020204" pitchFamily="34" charset="-122"/>
                    <a:ea typeface="微软雅黑" panose="020B0503020204020204" pitchFamily="34" charset="-122"/>
                  </a:rPr>
                  <a:t>派生</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𝑃</m:t>
                        </m:r>
                      </m:e>
                      <m:sup>
                        <m:r>
                          <a:rPr lang="zh-CN" altLang="en-US" i="1">
                            <a:latin typeface="Cambria Math" panose="02040503050406030204" pitchFamily="18" charset="0"/>
                          </a:rPr>
                          <m:t>𝛾</m:t>
                        </m:r>
                      </m:sup>
                    </m:sSup>
                  </m:oMath>
                </a14:m>
                <a:r>
                  <a:rPr lang="zh-CN" altLang="en-US" dirty="0" smtClean="0">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修饰规则头部的绑定关系</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V</a:t>
                </a:r>
                <a:r>
                  <a:rPr lang="zh-CN" altLang="en-US" dirty="0" smtClean="0">
                    <a:latin typeface="微软雅黑" panose="020B0503020204020204" pitchFamily="34" charset="-122"/>
                    <a:ea typeface="微软雅黑" panose="020B0503020204020204" pitchFamily="34" charset="-122"/>
                  </a:rPr>
                  <a:t>是</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𝑃</m:t>
                        </m:r>
                      </m:e>
                      <m:sup>
                        <m:r>
                          <a:rPr lang="zh-CN" altLang="en-US" i="1">
                            <a:latin typeface="Cambria Math" panose="02040503050406030204" pitchFamily="18" charset="0"/>
                          </a:rPr>
                          <m:t>𝛾</m:t>
                        </m:r>
                      </m:sup>
                    </m:sSup>
                  </m:oMath>
                </a14:m>
                <a:r>
                  <a:rPr lang="zh-CN" altLang="en-US" dirty="0">
                    <a:latin typeface="微软雅黑" panose="020B0503020204020204" pitchFamily="34" charset="-122"/>
                    <a:ea typeface="微软雅黑" panose="020B0503020204020204" pitchFamily="34" charset="-122"/>
                  </a:rPr>
                  <a:t>中的一组有界</a:t>
                </a:r>
                <a:r>
                  <a:rPr lang="zh-CN" altLang="en-US" dirty="0" smtClean="0">
                    <a:latin typeface="微软雅黑" panose="020B0503020204020204" pitchFamily="34" charset="-122"/>
                    <a:ea typeface="微软雅黑" panose="020B0503020204020204" pitchFamily="34" charset="-122"/>
                  </a:rPr>
                  <a:t>参数。</a:t>
                </a:r>
                <a:r>
                  <a:rPr lang="en-US" altLang="zh-CN" dirty="0" smtClean="0">
                    <a:ea typeface="微软雅黑" panose="020B0503020204020204" pitchFamily="34" charset="-122"/>
                  </a:rPr>
                  <a:t> </a:t>
                </a:r>
                <a14:m>
                  <m:oMath xmlns:m="http://schemas.openxmlformats.org/officeDocument/2006/math">
                    <m:r>
                      <a:rPr lang="en-US" altLang="zh-CN" i="1">
                        <a:latin typeface="Cambria Math" panose="02040503050406030204" pitchFamily="18" charset="0"/>
                        <a:ea typeface="微软雅黑" panose="020B0503020204020204" pitchFamily="34" charset="-122"/>
                      </a:rPr>
                      <m:t>&lt;</m:t>
                    </m:r>
                    <m:sSup>
                      <m:sSupPr>
                        <m:ctrlPr>
                          <a:rPr lang="en-US" altLang="zh-CN" i="1">
                            <a:latin typeface="Cambria Math" panose="02040503050406030204" pitchFamily="18" charset="0"/>
                            <a:ea typeface="微软雅黑" panose="020B0503020204020204" pitchFamily="34" charset="-122"/>
                          </a:rPr>
                        </m:ctrlPr>
                      </m:sSupPr>
                      <m:e>
                        <m:r>
                          <a:rPr lang="en-US" altLang="zh-CN" i="1">
                            <a:latin typeface="Cambria Math" panose="02040503050406030204" pitchFamily="18" charset="0"/>
                            <a:ea typeface="微软雅黑" panose="020B0503020204020204" pitchFamily="34" charset="-122"/>
                          </a:rPr>
                          <m:t>𝑃</m:t>
                        </m:r>
                      </m:e>
                      <m:sup>
                        <m:r>
                          <a:rPr lang="zh-CN" altLang="en-US" i="1">
                            <a:latin typeface="Cambria Math" panose="02040503050406030204" pitchFamily="18" charset="0"/>
                            <a:ea typeface="微软雅黑" panose="020B0503020204020204" pitchFamily="34" charset="-122"/>
                          </a:rPr>
                          <m:t>𝛾</m:t>
                        </m:r>
                      </m:sup>
                    </m:sSup>
                    <m:r>
                      <a:rPr lang="en-US" altLang="zh-CN" i="1">
                        <a:latin typeface="Cambria Math" panose="02040503050406030204" pitchFamily="18" charset="0"/>
                        <a:ea typeface="微软雅黑" panose="020B0503020204020204" pitchFamily="34" charset="-122"/>
                      </a:rPr>
                      <m:t>,</m:t>
                    </m:r>
                    <m:sSup>
                      <m:sSupPr>
                        <m:ctrlPr>
                          <a:rPr lang="en-US" altLang="zh-CN" i="1">
                            <a:latin typeface="Cambria Math" panose="02040503050406030204" pitchFamily="18" charset="0"/>
                            <a:ea typeface="微软雅黑" panose="020B0503020204020204" pitchFamily="34" charset="-122"/>
                          </a:rPr>
                        </m:ctrlPr>
                      </m:sSupPr>
                      <m:e>
                        <m:r>
                          <a:rPr lang="en-US" altLang="zh-CN" i="1">
                            <a:latin typeface="Cambria Math" panose="02040503050406030204" pitchFamily="18" charset="0"/>
                            <a:ea typeface="微软雅黑" panose="020B0503020204020204" pitchFamily="34" charset="-122"/>
                          </a:rPr>
                          <m:t>𝑖𝑛𝑝𝑢𝑡</m:t>
                        </m:r>
                        <m:r>
                          <a:rPr lang="en-US" altLang="zh-CN" i="1">
                            <a:latin typeface="Cambria Math" panose="02040503050406030204" pitchFamily="18" charset="0"/>
                            <a:ea typeface="微软雅黑" panose="020B0503020204020204" pitchFamily="34" charset="-122"/>
                          </a:rPr>
                          <m:t>_</m:t>
                        </m:r>
                        <m:r>
                          <a:rPr lang="en-US" altLang="zh-CN" i="1">
                            <a:latin typeface="Cambria Math" panose="02040503050406030204" pitchFamily="18" charset="0"/>
                            <a:ea typeface="微软雅黑" panose="020B0503020204020204" pitchFamily="34" charset="-122"/>
                          </a:rPr>
                          <m:t>𝑃</m:t>
                        </m:r>
                      </m:e>
                      <m:sup>
                        <m:r>
                          <a:rPr lang="zh-CN" altLang="en-US" i="1">
                            <a:latin typeface="Cambria Math" panose="02040503050406030204" pitchFamily="18" charset="0"/>
                            <a:ea typeface="微软雅黑" panose="020B0503020204020204" pitchFamily="34" charset="-122"/>
                          </a:rPr>
                          <m:t>𝛾</m:t>
                        </m:r>
                      </m:sup>
                    </m:sSup>
                    <m:r>
                      <a:rPr lang="en-US" altLang="zh-CN" i="1">
                        <a:latin typeface="Cambria Math" panose="02040503050406030204" pitchFamily="18" charset="0"/>
                        <a:ea typeface="微软雅黑" panose="020B0503020204020204" pitchFamily="34" charset="-122"/>
                      </a:rPr>
                      <m:t>&gt;</m:t>
                    </m:r>
                  </m:oMath>
                </a14:m>
                <a:r>
                  <a:rPr lang="zh-CN" altLang="en-US" dirty="0" smtClean="0">
                    <a:latin typeface="微软雅黑" panose="020B0503020204020204" pitchFamily="34" charset="-122"/>
                    <a:ea typeface="微软雅黑" panose="020B0503020204020204" pitchFamily="34" charset="-122"/>
                  </a:rPr>
                  <a:t>表示</a:t>
                </a:r>
                <a:r>
                  <a:rPr lang="zh-CN" altLang="en-US" dirty="0">
                    <a:latin typeface="微软雅黑" panose="020B0503020204020204" pitchFamily="34" charset="-122"/>
                    <a:ea typeface="微软雅黑" panose="020B0503020204020204" pitchFamily="34" charset="-122"/>
                  </a:rPr>
                  <a:t>通过统一创建的子查询</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例如</a:t>
                </a:r>
                <a:r>
                  <a:rPr lang="zh-CN" altLang="en-US" dirty="0">
                    <a:latin typeface="微软雅黑" panose="020B0503020204020204" pitchFamily="34" charset="-122"/>
                    <a:ea typeface="微软雅黑" panose="020B0503020204020204" pitchFamily="34" charset="-122"/>
                  </a:rPr>
                  <a:t>，</a:t>
                </a:r>
                <a14:m>
                  <m:oMath xmlns:m="http://schemas.openxmlformats.org/officeDocument/2006/math">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𝑖𝑛𝑝𝑢𝑡</m:t>
                        </m:r>
                        <m:r>
                          <a:rPr lang="en-US" altLang="zh-CN" b="0" i="1" smtClean="0">
                            <a:latin typeface="Cambria Math" panose="02040503050406030204" pitchFamily="18" charset="0"/>
                          </a:rPr>
                          <m:t>_</m:t>
                        </m:r>
                        <m:r>
                          <a:rPr lang="en-US" altLang="zh-CN" i="1">
                            <a:latin typeface="Cambria Math" panose="02040503050406030204" pitchFamily="18" charset="0"/>
                          </a:rPr>
                          <m:t>𝑝𝑎𝑡h</m:t>
                        </m:r>
                      </m:e>
                      <m:sup>
                        <m:r>
                          <a:rPr lang="en-US" altLang="zh-CN" i="1">
                            <a:latin typeface="Cambria Math" panose="02040503050406030204" pitchFamily="18" charset="0"/>
                          </a:rPr>
                          <m:t>𝑏𝑓</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𝑋</m:t>
                        </m:r>
                      </m:e>
                    </m:d>
                  </m:oMath>
                </a14:m>
                <a:r>
                  <a:rPr lang="zh-CN" altLang="en-US" dirty="0">
                    <a:latin typeface="微软雅黑" panose="020B0503020204020204" pitchFamily="34" charset="-122"/>
                    <a:ea typeface="微软雅黑" panose="020B0503020204020204" pitchFamily="34" charset="-122"/>
                  </a:rPr>
                  <a:t>是规则</a:t>
                </a:r>
                <a:r>
                  <a:rPr lang="en-US" altLang="zh-CN" dirty="0">
                    <a:latin typeface="微软雅黑" panose="020B0503020204020204" pitchFamily="34" charset="-122"/>
                    <a:ea typeface="微软雅黑" panose="020B0503020204020204" pitchFamily="34" charset="-122"/>
                  </a:rPr>
                  <a:t>ar1</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ar2</a:t>
                </a:r>
                <a:r>
                  <a:rPr lang="zh-CN" altLang="en-US" dirty="0">
                    <a:latin typeface="微软雅黑" panose="020B0503020204020204" pitchFamily="34" charset="-122"/>
                    <a:ea typeface="微软雅黑" panose="020B0503020204020204" pitchFamily="34" charset="-122"/>
                  </a:rPr>
                  <a:t>的输入关系，可用于通过</a:t>
                </a:r>
                <a:r>
                  <a:rPr lang="zh-CN" altLang="en-US" dirty="0" smtClean="0">
                    <a:latin typeface="微软雅黑" panose="020B0503020204020204" pitchFamily="34" charset="-122"/>
                    <a:ea typeface="微软雅黑" panose="020B0503020204020204" pitchFamily="34" charset="-122"/>
                  </a:rPr>
                  <a:t>将</a:t>
                </a:r>
                <a:r>
                  <a:rPr lang="en-US" altLang="zh-CN" dirty="0" smtClean="0">
                    <a:latin typeface="微软雅黑" panose="020B0503020204020204" pitchFamily="34" charset="-122"/>
                    <a:ea typeface="微软雅黑" panose="020B0503020204020204" pitchFamily="34" charset="-122"/>
                  </a:rPr>
                  <a:t>X</a:t>
                </a:r>
                <a:r>
                  <a:rPr lang="zh-CN" altLang="en-US" dirty="0" smtClean="0">
                    <a:latin typeface="微软雅黑" panose="020B0503020204020204" pitchFamily="34" charset="-122"/>
                    <a:ea typeface="微软雅黑" panose="020B0503020204020204" pitchFamily="34" charset="-122"/>
                  </a:rPr>
                  <a:t>替换</a:t>
                </a:r>
                <a:r>
                  <a:rPr lang="zh-CN" altLang="en-US" dirty="0">
                    <a:latin typeface="微软雅黑" panose="020B0503020204020204" pitchFamily="34" charset="-122"/>
                    <a:ea typeface="微软雅黑" panose="020B0503020204020204" pitchFamily="34" charset="-122"/>
                  </a:rPr>
                  <a:t>为常量从</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𝑝𝑎𝑡h</m:t>
                        </m:r>
                      </m:e>
                      <m:sup>
                        <m:r>
                          <a:rPr lang="en-US" altLang="zh-CN" i="1">
                            <a:latin typeface="Cambria Math" panose="02040503050406030204" pitchFamily="18" charset="0"/>
                          </a:rPr>
                          <m:t>𝑏𝑓</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𝑌</m:t>
                        </m:r>
                      </m:e>
                    </m:d>
                  </m:oMath>
                </a14:m>
                <a:r>
                  <a:rPr lang="zh-CN" altLang="en-US" dirty="0">
                    <a:latin typeface="微软雅黑" panose="020B0503020204020204" pitchFamily="34" charset="-122"/>
                    <a:ea typeface="微软雅黑" panose="020B0503020204020204" pitchFamily="34" charset="-122"/>
                  </a:rPr>
                  <a:t>创建子查询</a:t>
                </a:r>
                <a:endParaRPr lang="en-US" altLang="zh-CN" dirty="0" smtClean="0"/>
              </a:p>
              <a:p>
                <a:pPr marL="285750" indent="-285750">
                  <a:buFont typeface="Wingdings" panose="05000000000000000000" pitchFamily="2" charset="2"/>
                  <a:buChar char="n"/>
                </a:pPr>
                <a:r>
                  <a:rPr lang="zh-CN" altLang="en-US" dirty="0" smtClean="0">
                    <a:latin typeface="微软雅黑" panose="020B0503020204020204" pitchFamily="34" charset="-122"/>
                    <a:ea typeface="微软雅黑" panose="020B0503020204020204" pitchFamily="34" charset="-122"/>
                  </a:rPr>
                  <a:t>使用</a:t>
                </a:r>
                <a:r>
                  <a:rPr lang="zh-CN" altLang="en-US" dirty="0">
                    <a:latin typeface="微软雅黑" panose="020B0503020204020204" pitchFamily="34" charset="-122"/>
                    <a:ea typeface="微软雅黑" panose="020B0503020204020204" pitchFamily="34" charset="-122"/>
                  </a:rPr>
                  <a:t>补充关系来表示横向传递的绑定信息</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关系</a:t>
                </a:r>
                <a14:m>
                  <m:oMath xmlns:m="http://schemas.openxmlformats.org/officeDocument/2006/math">
                    <m:sSubSup>
                      <m:sSubSupPr>
                        <m:ctrlPr>
                          <a:rPr lang="en-US" altLang="zh-CN" i="1" smtClean="0">
                            <a:latin typeface="Cambria Math" panose="02040503050406030204" pitchFamily="18" charset="0"/>
                            <a:ea typeface="微软雅黑" panose="020B0503020204020204" pitchFamily="34" charset="-122"/>
                          </a:rPr>
                        </m:ctrlPr>
                      </m:sSubSupPr>
                      <m:e>
                        <m:r>
                          <a:rPr lang="en-US" altLang="zh-CN" b="0" i="1" smtClean="0">
                            <a:latin typeface="Cambria Math" panose="02040503050406030204" pitchFamily="18" charset="0"/>
                            <a:ea typeface="微软雅黑" panose="020B0503020204020204" pitchFamily="34" charset="-122"/>
                          </a:rPr>
                          <m:t>𝑠𝑢𝑝</m:t>
                        </m:r>
                      </m:e>
                      <m:sub>
                        <m:r>
                          <a:rPr lang="en-US" altLang="zh-CN" b="0" i="1" smtClean="0">
                            <a:latin typeface="Cambria Math" panose="02040503050406030204" pitchFamily="18" charset="0"/>
                            <a:ea typeface="微软雅黑" panose="020B0503020204020204" pitchFamily="34" charset="-122"/>
                          </a:rPr>
                          <m:t>𝑗</m:t>
                        </m:r>
                      </m:sub>
                      <m:sup>
                        <m:r>
                          <a:rPr lang="en-US" altLang="zh-CN" b="0" i="1" smtClean="0">
                            <a:latin typeface="Cambria Math" panose="02040503050406030204" pitchFamily="18" charset="0"/>
                            <a:ea typeface="微软雅黑" panose="020B0503020204020204" pitchFamily="34" charset="-122"/>
                          </a:rPr>
                          <m:t>𝑖</m:t>
                        </m:r>
                      </m:sup>
                    </m:sSubSup>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𝑉</m:t>
                    </m:r>
                    <m:r>
                      <a:rPr lang="en-US" altLang="zh-CN" b="0" i="1" smtClean="0">
                        <a:latin typeface="Cambria Math" panose="02040503050406030204" pitchFamily="18" charset="0"/>
                        <a:ea typeface="微软雅黑" panose="020B0503020204020204" pitchFamily="34" charset="-122"/>
                      </a:rPr>
                      <m:t>)</m:t>
                    </m:r>
                  </m:oMath>
                </a14:m>
                <a:r>
                  <a:rPr lang="zh-CN" altLang="en-US" dirty="0" smtClean="0">
                    <a:latin typeface="微软雅黑" panose="020B0503020204020204" pitchFamily="34" charset="-122"/>
                    <a:ea typeface="微软雅黑" panose="020B0503020204020204" pitchFamily="34" charset="-122"/>
                  </a:rPr>
                  <a:t>表示</a:t>
                </a:r>
                <a:r>
                  <a:rPr lang="zh-CN" altLang="en-US" dirty="0">
                    <a:latin typeface="微软雅黑" panose="020B0503020204020204" pitchFamily="34" charset="-122"/>
                    <a:ea typeface="微软雅黑" panose="020B0503020204020204" pitchFamily="34" charset="-122"/>
                  </a:rPr>
                  <a:t>横向</a:t>
                </a:r>
                <a:r>
                  <a:rPr lang="zh-CN" altLang="en-US" dirty="0" smtClean="0">
                    <a:latin typeface="微软雅黑" panose="020B0503020204020204" pitchFamily="34" charset="-122"/>
                    <a:ea typeface="微软雅黑" panose="020B0503020204020204" pitchFamily="34" charset="-122"/>
                  </a:rPr>
                  <a:t>传递到规则</a:t>
                </a: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𝑎𝑟</m:t>
                        </m:r>
                      </m:e>
                      <m:sub>
                        <m:r>
                          <a:rPr lang="en-US" altLang="zh-CN" b="0" i="1" smtClean="0">
                            <a:latin typeface="Cambria Math" panose="02040503050406030204" pitchFamily="18" charset="0"/>
                            <a:ea typeface="微软雅黑" panose="020B0503020204020204" pitchFamily="34" charset="-122"/>
                          </a:rPr>
                          <m:t>𝑖</m:t>
                        </m:r>
                      </m:sub>
                    </m:sSub>
                  </m:oMath>
                </a14:m>
                <a:r>
                  <a:rPr lang="zh-CN" altLang="en-US" dirty="0" smtClean="0">
                    <a:latin typeface="微软雅黑" panose="020B0503020204020204" pitchFamily="34" charset="-122"/>
                    <a:ea typeface="微软雅黑" panose="020B0503020204020204" pitchFamily="34" charset="-122"/>
                  </a:rPr>
                  <a:t>主体</a:t>
                </a:r>
                <a:r>
                  <a:rPr lang="zh-CN" altLang="en-US" dirty="0">
                    <a:latin typeface="微软雅黑" panose="020B0503020204020204" pitchFamily="34" charset="-122"/>
                    <a:ea typeface="微软雅黑" panose="020B0503020204020204" pitchFamily="34" charset="-122"/>
                  </a:rPr>
                  <a:t>中的第</a:t>
                </a:r>
                <a:r>
                  <a:rPr lang="en-US" altLang="zh-CN" dirty="0">
                    <a:latin typeface="微软雅黑" panose="020B0503020204020204" pitchFamily="34" charset="-122"/>
                    <a:ea typeface="微软雅黑" panose="020B0503020204020204" pitchFamily="34" charset="-122"/>
                  </a:rPr>
                  <a:t>j</a:t>
                </a:r>
                <a:r>
                  <a:rPr lang="zh-CN" altLang="en-US" dirty="0">
                    <a:latin typeface="微软雅黑" panose="020B0503020204020204" pitchFamily="34" charset="-122"/>
                    <a:ea typeface="微软雅黑" panose="020B0503020204020204" pitchFamily="34" charset="-122"/>
                  </a:rPr>
                  <a:t>个原子（从</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开始）的绑定</a:t>
                </a:r>
                <a:r>
                  <a:rPr lang="zh-CN" altLang="en-US" dirty="0" smtClean="0">
                    <a:latin typeface="微软雅黑" panose="020B0503020204020204" pitchFamily="34" charset="-122"/>
                    <a:ea typeface="微软雅黑" panose="020B0503020204020204" pitchFamily="34" charset="-122"/>
                  </a:rPr>
                  <a:t>信息。（</a:t>
                </a:r>
                <a14:m>
                  <m:oMath xmlns:m="http://schemas.openxmlformats.org/officeDocument/2006/math">
                    <m:sSubSup>
                      <m:sSubSupPr>
                        <m:ctrlPr>
                          <a:rPr lang="en-US" altLang="zh-CN" i="1" smtClean="0">
                            <a:latin typeface="Cambria Math" panose="02040503050406030204" pitchFamily="18" charset="0"/>
                            <a:ea typeface="微软雅黑" panose="020B0503020204020204" pitchFamily="34" charset="-122"/>
                          </a:rPr>
                        </m:ctrlPr>
                      </m:sSubSupPr>
                      <m:e>
                        <m:r>
                          <a:rPr lang="en-US" altLang="zh-CN" i="1">
                            <a:latin typeface="Cambria Math" panose="02040503050406030204" pitchFamily="18" charset="0"/>
                            <a:ea typeface="微软雅黑" panose="020B0503020204020204" pitchFamily="34" charset="-122"/>
                          </a:rPr>
                          <m:t>𝑠𝑢𝑝</m:t>
                        </m:r>
                      </m:e>
                      <m:sub>
                        <m:r>
                          <a:rPr lang="en-US" altLang="zh-CN" i="1">
                            <a:latin typeface="Cambria Math" panose="02040503050406030204" pitchFamily="18" charset="0"/>
                            <a:ea typeface="微软雅黑" panose="020B0503020204020204" pitchFamily="34" charset="-122"/>
                          </a:rPr>
                          <m:t>𝑗</m:t>
                        </m:r>
                      </m:sub>
                      <m:sup>
                        <m:r>
                          <a:rPr lang="en-US" altLang="zh-CN" i="1">
                            <a:latin typeface="Cambria Math" panose="02040503050406030204" pitchFamily="18" charset="0"/>
                            <a:ea typeface="微软雅黑" panose="020B0503020204020204" pitchFamily="34" charset="-122"/>
                          </a:rPr>
                          <m:t>𝑖</m:t>
                        </m:r>
                      </m:sup>
                    </m:sSubSup>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𝑉</m:t>
                    </m:r>
                    <m:r>
                      <a:rPr lang="en-US" altLang="zh-CN" i="1">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包含用于</a:t>
                </a:r>
                <a:r>
                  <a:rPr lang="zh-CN" altLang="en-US" dirty="0" smtClean="0">
                    <a:latin typeface="微软雅黑" panose="020B0503020204020204" pitchFamily="34" charset="-122"/>
                    <a:ea typeface="微软雅黑" panose="020B0503020204020204" pitchFamily="34" charset="-122"/>
                  </a:rPr>
                  <a:t>从第</a:t>
                </a:r>
                <a:r>
                  <a:rPr lang="en-US" altLang="zh-CN" dirty="0" smtClean="0">
                    <a:latin typeface="微软雅黑" panose="020B0503020204020204" pitchFamily="34" charset="-122"/>
                    <a:ea typeface="微软雅黑" panose="020B0503020204020204" pitchFamily="34" charset="-122"/>
                  </a:rPr>
                  <a:t>j</a:t>
                </a:r>
                <a:r>
                  <a:rPr lang="zh-CN" altLang="en-US" dirty="0" smtClean="0">
                    <a:latin typeface="微软雅黑" panose="020B0503020204020204" pitchFamily="34" charset="-122"/>
                    <a:ea typeface="微软雅黑" panose="020B0503020204020204" pitchFamily="34" charset="-122"/>
                  </a:rPr>
                  <a:t>个原子</a:t>
                </a:r>
                <a:r>
                  <a:rPr lang="zh-CN" altLang="en-US" dirty="0">
                    <a:latin typeface="微软雅黑" panose="020B0503020204020204" pitchFamily="34" charset="-122"/>
                    <a:ea typeface="微软雅黑" panose="020B0503020204020204" pitchFamily="34" charset="-122"/>
                  </a:rPr>
                  <a:t>构造子查询的绑定</a:t>
                </a:r>
                <a:r>
                  <a:rPr lang="zh-CN" altLang="en-US" dirty="0" smtClean="0">
                    <a:latin typeface="微软雅黑" panose="020B0503020204020204" pitchFamily="34" charset="-122"/>
                    <a:ea typeface="微软雅黑" panose="020B0503020204020204" pitchFamily="34" charset="-122"/>
                  </a:rPr>
                  <a:t>信息）</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其中</a:t>
                </a:r>
                <a:r>
                  <a:rPr lang="en-US" altLang="zh-CN" dirty="0" smtClean="0">
                    <a:latin typeface="微软雅黑" panose="020B0503020204020204" pitchFamily="34" charset="-122"/>
                    <a:ea typeface="微软雅黑" panose="020B0503020204020204" pitchFamily="34" charset="-122"/>
                  </a:rPr>
                  <a:t>V</a:t>
                </a:r>
                <a:r>
                  <a:rPr lang="zh-CN" altLang="en-US" dirty="0" smtClean="0">
                    <a:latin typeface="微软雅黑" panose="020B0503020204020204" pitchFamily="34" charset="-122"/>
                    <a:ea typeface="微软雅黑" panose="020B0503020204020204" pitchFamily="34" charset="-122"/>
                  </a:rPr>
                  <a:t>是</a:t>
                </a:r>
                <a:r>
                  <a:rPr lang="zh-CN" altLang="en-US" dirty="0">
                    <a:latin typeface="微软雅黑" panose="020B0503020204020204" pitchFamily="34" charset="-122"/>
                    <a:ea typeface="微软雅黑" panose="020B0503020204020204" pitchFamily="34" charset="-122"/>
                  </a:rPr>
                  <a:t>一组参数</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其中</a:t>
                </a:r>
                <a:r>
                  <a:rPr lang="zh-CN" altLang="en-US" dirty="0" smtClean="0">
                    <a:latin typeface="微软雅黑" panose="020B0503020204020204" pitchFamily="34" charset="-122"/>
                    <a:ea typeface="微软雅黑" panose="020B0503020204020204" pitchFamily="34" charset="-122"/>
                  </a:rPr>
                  <a:t>参数</a:t>
                </a:r>
                <a:r>
                  <a:rPr lang="zh-CN" altLang="en-US" dirty="0">
                    <a:latin typeface="微软雅黑" panose="020B0503020204020204" pitchFamily="34" charset="-122"/>
                    <a:ea typeface="微软雅黑" panose="020B0503020204020204" pitchFamily="34" charset="-122"/>
                  </a:rPr>
                  <a:t>是</a:t>
                </a:r>
                <a:r>
                  <a:rPr lang="zh-CN" altLang="en-US" dirty="0" smtClean="0">
                    <a:latin typeface="微软雅黑" panose="020B0503020204020204" pitchFamily="34" charset="-122"/>
                    <a:ea typeface="微软雅黑" panose="020B0503020204020204" pitchFamily="34" charset="-122"/>
                  </a:rPr>
                  <a:t>已</a:t>
                </a:r>
                <a:r>
                  <a:rPr lang="zh-CN" altLang="en-US" dirty="0">
                    <a:latin typeface="微软雅黑" panose="020B0503020204020204" pitchFamily="34" charset="-122"/>
                    <a:ea typeface="微软雅黑" panose="020B0503020204020204" pitchFamily="34" charset="-122"/>
                  </a:rPr>
                  <a:t>被（</a:t>
                </a:r>
                <a:r>
                  <a:rPr lang="en-US" altLang="zh-CN" dirty="0">
                    <a:latin typeface="微软雅黑" panose="020B0503020204020204" pitchFamily="34" charset="-122"/>
                    <a:ea typeface="微软雅黑" panose="020B0503020204020204" pitchFamily="34" charset="-122"/>
                  </a:rPr>
                  <a:t>j</a:t>
                </a:r>
                <a:r>
                  <a:rPr lang="zh-CN" altLang="en-US" dirty="0">
                    <a:latin typeface="微软雅黑" panose="020B0503020204020204" pitchFamily="34" charset="-122"/>
                    <a:ea typeface="微软雅黑" panose="020B0503020204020204" pitchFamily="34" charset="-122"/>
                  </a:rPr>
                  <a:t>之前的原子</a:t>
                </a:r>
                <a:r>
                  <a:rPr lang="zh-CN" altLang="en-US" dirty="0" smtClean="0">
                    <a:latin typeface="微软雅黑" panose="020B0503020204020204" pitchFamily="34" charset="-122"/>
                    <a:ea typeface="微软雅黑" panose="020B0503020204020204" pitchFamily="34" charset="-122"/>
                  </a:rPr>
                  <a:t>）绑定</a:t>
                </a:r>
                <a:r>
                  <a:rPr lang="zh-CN" altLang="en-US" dirty="0">
                    <a:latin typeface="微软雅黑" panose="020B0503020204020204" pitchFamily="34" charset="-122"/>
                    <a:ea typeface="微软雅黑" panose="020B0503020204020204" pitchFamily="34" charset="-122"/>
                  </a:rPr>
                  <a:t>或</a:t>
                </a:r>
                <a:r>
                  <a:rPr lang="zh-CN" altLang="en-US" dirty="0" smtClean="0">
                    <a:latin typeface="微软雅黑" panose="020B0503020204020204" pitchFamily="34" charset="-122"/>
                    <a:ea typeface="微软雅黑" panose="020B0503020204020204" pitchFamily="34" charset="-122"/>
                  </a:rPr>
                  <a:t>随后</a:t>
                </a:r>
                <a:r>
                  <a:rPr lang="zh-CN" altLang="en-US" dirty="0">
                    <a:latin typeface="微软雅黑" panose="020B0503020204020204" pitchFamily="34" charset="-122"/>
                    <a:ea typeface="微软雅黑" panose="020B0503020204020204" pitchFamily="34" charset="-122"/>
                  </a:rPr>
                  <a:t>被（</a:t>
                </a:r>
                <a:r>
                  <a:rPr lang="en-US" altLang="zh-CN" dirty="0" smtClean="0">
                    <a:latin typeface="微软雅黑" panose="020B0503020204020204" pitchFamily="34" charset="-122"/>
                    <a:ea typeface="微软雅黑" panose="020B0503020204020204" pitchFamily="34" charset="-122"/>
                  </a:rPr>
                  <a:t>j</a:t>
                </a:r>
                <a:r>
                  <a:rPr lang="zh-CN" altLang="en-US" dirty="0" smtClean="0">
                    <a:latin typeface="微软雅黑" panose="020B0503020204020204" pitchFamily="34" charset="-122"/>
                    <a:ea typeface="微软雅黑" panose="020B0503020204020204" pitchFamily="34" charset="-122"/>
                  </a:rPr>
                  <a:t>或</a:t>
                </a:r>
                <a:r>
                  <a:rPr lang="en-US" altLang="zh-CN" dirty="0" smtClean="0">
                    <a:latin typeface="微软雅黑" panose="020B0503020204020204" pitchFamily="34" charset="-122"/>
                    <a:ea typeface="微软雅黑" panose="020B0503020204020204" pitchFamily="34" charset="-122"/>
                  </a:rPr>
                  <a:t>j</a:t>
                </a:r>
                <a:r>
                  <a:rPr lang="zh-CN" altLang="en-US" dirty="0" smtClean="0">
                    <a:latin typeface="微软雅黑" panose="020B0503020204020204" pitchFamily="34" charset="-122"/>
                    <a:ea typeface="微软雅黑" panose="020B0503020204020204" pitchFamily="34" charset="-122"/>
                  </a:rPr>
                  <a:t>之后</a:t>
                </a:r>
                <a:r>
                  <a:rPr lang="zh-CN" altLang="en-US" dirty="0">
                    <a:latin typeface="微软雅黑" panose="020B0503020204020204" pitchFamily="34" charset="-122"/>
                    <a:ea typeface="微软雅黑" panose="020B0503020204020204" pitchFamily="34" charset="-122"/>
                  </a:rPr>
                  <a:t>的头原子或体原子）</a:t>
                </a:r>
                <a:r>
                  <a:rPr lang="zh-CN" altLang="en-US" dirty="0" smtClean="0">
                    <a:latin typeface="微软雅黑" panose="020B0503020204020204" pitchFamily="34" charset="-122"/>
                    <a:ea typeface="微软雅黑" panose="020B0503020204020204" pitchFamily="34" charset="-122"/>
                  </a:rPr>
                  <a:t>引用的。</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例如</a:t>
                </a:r>
                <a:r>
                  <a:rPr lang="zh-CN" altLang="en-US" dirty="0">
                    <a:latin typeface="微软雅黑" panose="020B0503020204020204" pitchFamily="34" charset="-122"/>
                    <a:ea typeface="微软雅黑" panose="020B0503020204020204" pitchFamily="34" charset="-122"/>
                  </a:rPr>
                  <a:t>，对于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𝑎𝑟</m:t>
                        </m:r>
                      </m:e>
                      <m:sub>
                        <m:r>
                          <a:rPr lang="en-US" altLang="zh-CN" i="1">
                            <a:latin typeface="Cambria Math" panose="02040503050406030204" pitchFamily="18" charset="0"/>
                          </a:rPr>
                          <m:t>2</m:t>
                        </m:r>
                      </m:sub>
                    </m:sSub>
                  </m:oMath>
                </a14:m>
                <a:r>
                  <a:rPr lang="zh-CN" altLang="en-US" dirty="0">
                    <a:latin typeface="微软雅黑" panose="020B0503020204020204" pitchFamily="34" charset="-122"/>
                    <a:ea typeface="微软雅黑" panose="020B0503020204020204" pitchFamily="34" charset="-122"/>
                  </a:rPr>
                  <a:t>，我们</a:t>
                </a:r>
                <a:r>
                  <a:rPr lang="zh-CN" altLang="en-US" dirty="0" smtClean="0">
                    <a:latin typeface="微软雅黑" panose="020B0503020204020204" pitchFamily="34" charset="-122"/>
                    <a:ea typeface="微软雅黑" panose="020B0503020204020204" pitchFamily="34" charset="-122"/>
                  </a:rPr>
                  <a:t>有</a:t>
                </a:r>
                <a14:m>
                  <m:oMath xmlns:m="http://schemas.openxmlformats.org/officeDocument/2006/math">
                    <m:sSubSup>
                      <m:sSubSupPr>
                        <m:ctrlPr>
                          <a:rPr lang="en-US" altLang="zh-CN" i="1">
                            <a:latin typeface="Cambria Math" panose="02040503050406030204" pitchFamily="18" charset="0"/>
                            <a:ea typeface="微软雅黑" panose="020B0503020204020204" pitchFamily="34" charset="-122"/>
                          </a:rPr>
                        </m:ctrlPr>
                      </m:sSubSupPr>
                      <m:e>
                        <m:r>
                          <a:rPr lang="en-US" altLang="zh-CN" i="1">
                            <a:latin typeface="Cambria Math" panose="02040503050406030204" pitchFamily="18" charset="0"/>
                            <a:ea typeface="微软雅黑" panose="020B0503020204020204" pitchFamily="34" charset="-122"/>
                          </a:rPr>
                          <m:t>𝑠𝑢𝑝</m:t>
                        </m:r>
                      </m:e>
                      <m:sub>
                        <m:r>
                          <a:rPr lang="en-US" altLang="zh-CN" b="0" i="1" smtClean="0">
                            <a:latin typeface="Cambria Math" panose="02040503050406030204" pitchFamily="18" charset="0"/>
                            <a:ea typeface="微软雅黑" panose="020B0503020204020204" pitchFamily="34" charset="-122"/>
                          </a:rPr>
                          <m:t>0</m:t>
                        </m:r>
                      </m:sub>
                      <m:sup>
                        <m:r>
                          <a:rPr lang="en-US" altLang="zh-CN" b="0" i="1" smtClean="0">
                            <a:latin typeface="Cambria Math" panose="02040503050406030204" pitchFamily="18" charset="0"/>
                            <a:ea typeface="微软雅黑" panose="020B0503020204020204" pitchFamily="34" charset="-122"/>
                          </a:rPr>
                          <m:t>2</m:t>
                        </m:r>
                      </m:sup>
                    </m:sSubSup>
                    <m:r>
                      <a:rPr lang="en-US" altLang="zh-CN" i="1">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𝑋</m:t>
                    </m:r>
                    <m:r>
                      <a:rPr lang="en-US" altLang="zh-CN" i="1">
                        <a:latin typeface="Cambria Math" panose="02040503050406030204" pitchFamily="18" charset="0"/>
                        <a:ea typeface="微软雅黑" panose="020B0503020204020204" pitchFamily="34" charset="-122"/>
                      </a:rPr>
                      <m:t>)</m:t>
                    </m:r>
                  </m:oMath>
                </a14:m>
                <a:r>
                  <a:rPr lang="zh-CN" altLang="en-US" dirty="0" smtClean="0">
                    <a:latin typeface="微软雅黑" panose="020B0503020204020204" pitchFamily="34" charset="-122"/>
                    <a:ea typeface="微软雅黑" panose="020B0503020204020204" pitchFamily="34" charset="-122"/>
                  </a:rPr>
                  <a:t>，它为</a:t>
                </a:r>
                <a:r>
                  <a:rPr lang="en-US" altLang="zh-CN" dirty="0" smtClean="0">
                    <a:latin typeface="微软雅黑" panose="020B0503020204020204" pitchFamily="34" charset="-122"/>
                    <a:ea typeface="微软雅黑" panose="020B0503020204020204" pitchFamily="34" charset="-122"/>
                  </a:rPr>
                  <a:t>X</a:t>
                </a:r>
                <a:r>
                  <a:rPr lang="zh-CN" altLang="en-US" dirty="0" smtClean="0">
                    <a:latin typeface="微软雅黑" panose="020B0503020204020204" pitchFamily="34" charset="-122"/>
                    <a:ea typeface="微软雅黑" panose="020B0503020204020204" pitchFamily="34" charset="-122"/>
                  </a:rPr>
                  <a:t>提供</a:t>
                </a:r>
                <a:r>
                  <a:rPr lang="zh-CN" altLang="en-US" dirty="0">
                    <a:latin typeface="微软雅黑" panose="020B0503020204020204" pitchFamily="34" charset="-122"/>
                    <a:ea typeface="微软雅黑" panose="020B0503020204020204" pitchFamily="34" charset="-122"/>
                  </a:rPr>
                  <a:t>常量绑定，可用于从</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𝑒𝑑𝑔𝑒</m:t>
                        </m:r>
                      </m:e>
                      <m:sup>
                        <m:r>
                          <a:rPr lang="en-US" altLang="zh-CN" i="1">
                            <a:latin typeface="Cambria Math" panose="02040503050406030204" pitchFamily="18" charset="0"/>
                          </a:rPr>
                          <m:t>𝑏𝑓</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𝑍</m:t>
                        </m:r>
                      </m:e>
                    </m:d>
                  </m:oMath>
                </a14:m>
                <a:r>
                  <a:rPr lang="zh-CN" altLang="en-US" dirty="0">
                    <a:latin typeface="微软雅黑" panose="020B0503020204020204" pitchFamily="34" charset="-122"/>
                    <a:ea typeface="微软雅黑" panose="020B0503020204020204" pitchFamily="34" charset="-122"/>
                  </a:rPr>
                  <a:t>构造子查询，</a:t>
                </a:r>
                <a14:m>
                  <m:oMath xmlns:m="http://schemas.openxmlformats.org/officeDocument/2006/math">
                    <m:sSubSup>
                      <m:sSubSupPr>
                        <m:ctrlPr>
                          <a:rPr lang="en-US" altLang="zh-CN" i="1">
                            <a:latin typeface="Cambria Math" panose="02040503050406030204" pitchFamily="18" charset="0"/>
                            <a:ea typeface="微软雅黑" panose="020B0503020204020204" pitchFamily="34" charset="-122"/>
                          </a:rPr>
                        </m:ctrlPr>
                      </m:sSubSupPr>
                      <m:e>
                        <m:r>
                          <a:rPr lang="en-US" altLang="zh-CN" i="1">
                            <a:latin typeface="Cambria Math" panose="02040503050406030204" pitchFamily="18" charset="0"/>
                            <a:ea typeface="微软雅黑" panose="020B0503020204020204" pitchFamily="34" charset="-122"/>
                          </a:rPr>
                          <m:t>𝑠𝑢𝑝</m:t>
                        </m:r>
                      </m:e>
                      <m:sub>
                        <m:r>
                          <a:rPr lang="en-US" altLang="zh-CN" b="0" i="1" smtClean="0">
                            <a:latin typeface="Cambria Math" panose="02040503050406030204" pitchFamily="18" charset="0"/>
                            <a:ea typeface="微软雅黑" panose="020B0503020204020204" pitchFamily="34" charset="-122"/>
                          </a:rPr>
                          <m:t>1</m:t>
                        </m:r>
                      </m:sub>
                      <m:sup>
                        <m:r>
                          <a:rPr lang="en-US" altLang="zh-CN" i="1">
                            <a:latin typeface="Cambria Math" panose="02040503050406030204" pitchFamily="18" charset="0"/>
                            <a:ea typeface="微软雅黑" panose="020B0503020204020204" pitchFamily="34" charset="-122"/>
                          </a:rPr>
                          <m:t>2</m:t>
                        </m:r>
                      </m:sup>
                    </m:sSubSup>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𝑋</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𝑍</m:t>
                    </m:r>
                    <m:r>
                      <a:rPr lang="en-US" altLang="zh-CN" i="1">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用于从</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𝑝𝑎𝑡h</m:t>
                        </m:r>
                      </m:e>
                      <m:sup>
                        <m:r>
                          <a:rPr lang="en-US" altLang="zh-CN" i="1">
                            <a:latin typeface="Cambria Math" panose="02040503050406030204" pitchFamily="18" charset="0"/>
                          </a:rPr>
                          <m:t>𝑏𝑓</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𝑍</m:t>
                        </m:r>
                        <m:r>
                          <a:rPr lang="en-US" altLang="zh-CN" i="1">
                            <a:latin typeface="Cambria Math" panose="02040503050406030204" pitchFamily="18" charset="0"/>
                          </a:rPr>
                          <m:t>,</m:t>
                        </m:r>
                        <m:r>
                          <a:rPr lang="en-US" altLang="zh-CN" i="1">
                            <a:latin typeface="Cambria Math" panose="02040503050406030204" pitchFamily="18" charset="0"/>
                          </a:rPr>
                          <m:t>𝑌</m:t>
                        </m:r>
                      </m:e>
                    </m:d>
                  </m:oMath>
                </a14:m>
                <a:r>
                  <a:rPr lang="zh-CN" altLang="en-US" dirty="0" smtClean="0">
                    <a:latin typeface="微软雅黑" panose="020B0503020204020204" pitchFamily="34" charset="-122"/>
                    <a:ea typeface="微软雅黑" panose="020B0503020204020204" pitchFamily="34" charset="-122"/>
                  </a:rPr>
                  <a:t>构造</a:t>
                </a:r>
                <a:r>
                  <a:rPr lang="zh-CN" altLang="en-US" dirty="0">
                    <a:latin typeface="微软雅黑" panose="020B0503020204020204" pitchFamily="34" charset="-122"/>
                    <a:ea typeface="微软雅黑" panose="020B0503020204020204" pitchFamily="34" charset="-122"/>
                  </a:rPr>
                  <a:t>子</a:t>
                </a:r>
                <a:r>
                  <a:rPr lang="zh-CN" altLang="en-US" dirty="0" smtClean="0">
                    <a:latin typeface="微软雅黑" panose="020B0503020204020204" pitchFamily="34" charset="-122"/>
                    <a:ea typeface="微软雅黑" panose="020B0503020204020204" pitchFamily="34" charset="-122"/>
                  </a:rPr>
                  <a:t>查询</a:t>
                </a:r>
                <a:endParaRPr lang="zh-CN" altLang="en-US" dirty="0">
                  <a:latin typeface="微软雅黑" panose="020B0503020204020204" pitchFamily="34" charset="-122"/>
                  <a:ea typeface="微软雅黑" panose="020B0503020204020204" pitchFamily="34" charset="-122"/>
                </a:endParaRPr>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（因为</a:t>
                </a:r>
                <a:r>
                  <a:rPr lang="en-US" altLang="zh-CN" dirty="0" smtClean="0">
                    <a:latin typeface="微软雅黑" panose="020B0503020204020204" pitchFamily="34" charset="-122"/>
                    <a:ea typeface="微软雅黑" panose="020B0503020204020204" pitchFamily="34" charset="-122"/>
                  </a:rPr>
                  <a:t>z</a:t>
                </a:r>
                <a:r>
                  <a:rPr lang="zh-CN" altLang="en-US" dirty="0" smtClean="0">
                    <a:latin typeface="微软雅黑" panose="020B0503020204020204" pitchFamily="34" charset="-122"/>
                    <a:ea typeface="微软雅黑" panose="020B0503020204020204" pitchFamily="34" charset="-122"/>
                  </a:rPr>
                  <a:t>现在由</a:t>
                </a:r>
                <a:r>
                  <a:rPr lang="en-US" altLang="zh-CN" dirty="0" err="1" smtClean="0">
                    <a:latin typeface="微软雅黑" panose="020B0503020204020204" pitchFamily="34" charset="-122"/>
                    <a:ea typeface="微软雅黑" panose="020B0503020204020204" pitchFamily="34" charset="-122"/>
                  </a:rPr>
                  <a:t>linkbf</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x</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z</a:t>
                </a:r>
                <a:r>
                  <a:rPr lang="zh-CN" altLang="en-US" dirty="0" smtClean="0">
                    <a:latin typeface="微软雅黑" panose="020B0503020204020204" pitchFamily="34" charset="-122"/>
                    <a:ea typeface="微软雅黑" panose="020B0503020204020204" pitchFamily="34" charset="-122"/>
                  </a:rPr>
                  <a:t>）限定）。</a:t>
                </a:r>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n"/>
                </a:pPr>
                <a:r>
                  <a:rPr lang="zh-CN" altLang="en-US" dirty="0" smtClean="0">
                    <a:latin typeface="微软雅黑" panose="020B0503020204020204" pitchFamily="34" charset="-122"/>
                    <a:ea typeface="微软雅黑" panose="020B0503020204020204" pitchFamily="34" charset="-122"/>
                  </a:rPr>
                  <a:t>对于</a:t>
                </a:r>
                <a:r>
                  <a:rPr lang="zh-CN" altLang="en-US" dirty="0">
                    <a:latin typeface="微软雅黑" panose="020B0503020204020204" pitchFamily="34" charset="-122"/>
                    <a:ea typeface="微软雅黑" panose="020B0503020204020204" pitchFamily="34" charset="-122"/>
                  </a:rPr>
                  <a:t>规则</a:t>
                </a:r>
                <a:r>
                  <a:rPr lang="zh-CN" altLang="en-US" dirty="0" smtClean="0">
                    <a:latin typeface="微软雅黑" panose="020B0503020204020204" pitchFamily="34" charset="-122"/>
                    <a:ea typeface="微软雅黑" panose="020B0503020204020204" pitchFamily="34" charset="-122"/>
                  </a:rPr>
                  <a:t>体中包含n个原子的规则，补充关系</a:t>
                </a:r>
                <a14:m>
                  <m:oMath xmlns:m="http://schemas.openxmlformats.org/officeDocument/2006/math">
                    <m:sSubSup>
                      <m:sSubSupPr>
                        <m:ctrlPr>
                          <a:rPr lang="en-US" altLang="zh-CN" i="1">
                            <a:latin typeface="Cambria Math" panose="02040503050406030204" pitchFamily="18" charset="0"/>
                            <a:ea typeface="微软雅黑" panose="020B0503020204020204" pitchFamily="34" charset="-122"/>
                          </a:rPr>
                        </m:ctrlPr>
                      </m:sSubSupPr>
                      <m:e>
                        <m:r>
                          <a:rPr lang="en-US" altLang="zh-CN" i="1">
                            <a:latin typeface="Cambria Math" panose="02040503050406030204" pitchFamily="18" charset="0"/>
                            <a:ea typeface="微软雅黑" panose="020B0503020204020204" pitchFamily="34" charset="-122"/>
                          </a:rPr>
                          <m:t>𝑠𝑢𝑝</m:t>
                        </m:r>
                      </m:e>
                      <m:sub>
                        <m:r>
                          <a:rPr lang="en-US" altLang="zh-CN" b="0" i="1" smtClean="0">
                            <a:latin typeface="Cambria Math" panose="02040503050406030204" pitchFamily="18" charset="0"/>
                            <a:ea typeface="微软雅黑" panose="020B0503020204020204" pitchFamily="34" charset="-122"/>
                          </a:rPr>
                          <m:t>𝑛</m:t>
                        </m:r>
                      </m:sub>
                      <m:sup>
                        <m:r>
                          <a:rPr lang="en-US" altLang="zh-CN" i="1">
                            <a:latin typeface="Cambria Math" panose="02040503050406030204" pitchFamily="18" charset="0"/>
                            <a:ea typeface="微软雅黑" panose="020B0503020204020204" pitchFamily="34" charset="-122"/>
                          </a:rPr>
                          <m:t>𝑖</m:t>
                        </m:r>
                      </m:sup>
                    </m:sSubSup>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𝑉</m:t>
                    </m:r>
                    <m:r>
                      <a:rPr lang="en-US" altLang="zh-CN" i="1">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表示通过计算从规则体构造的所有子查询得到的绑定信息</a:t>
                </a:r>
                <a:r>
                  <a:rPr lang="zh-CN" altLang="en-US"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14:m>
                  <m:oMath xmlns:m="http://schemas.openxmlformats.org/officeDocument/2006/math">
                    <m:sSubSup>
                      <m:sSubSupPr>
                        <m:ctrlPr>
                          <a:rPr lang="en-US" altLang="zh-CN" i="1" smtClean="0">
                            <a:latin typeface="Cambria Math" panose="02040503050406030204" pitchFamily="18" charset="0"/>
                            <a:ea typeface="微软雅黑" panose="020B0503020204020204" pitchFamily="34" charset="-122"/>
                          </a:rPr>
                        </m:ctrlPr>
                      </m:sSubSupPr>
                      <m:e>
                        <m:r>
                          <a:rPr lang="en-US" altLang="zh-CN" i="1">
                            <a:latin typeface="Cambria Math" panose="02040503050406030204" pitchFamily="18" charset="0"/>
                            <a:ea typeface="微软雅黑" panose="020B0503020204020204" pitchFamily="34" charset="-122"/>
                          </a:rPr>
                          <m:t>𝑠𝑢𝑝</m:t>
                        </m:r>
                      </m:e>
                      <m:sub>
                        <m:r>
                          <a:rPr lang="en-US" altLang="zh-CN" i="1">
                            <a:latin typeface="Cambria Math" panose="02040503050406030204" pitchFamily="18" charset="0"/>
                            <a:ea typeface="微软雅黑" panose="020B0503020204020204" pitchFamily="34" charset="-122"/>
                          </a:rPr>
                          <m:t>𝑛</m:t>
                        </m:r>
                      </m:sub>
                      <m:sup>
                        <m:r>
                          <a:rPr lang="en-US" altLang="zh-CN" i="1">
                            <a:latin typeface="Cambria Math" panose="02040503050406030204" pitchFamily="18" charset="0"/>
                            <a:ea typeface="微软雅黑" panose="020B0503020204020204" pitchFamily="34" charset="-122"/>
                          </a:rPr>
                          <m:t>𝑖</m:t>
                        </m:r>
                      </m:sup>
                    </m:sSubSup>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𝑉</m:t>
                    </m:r>
                    <m:r>
                      <a:rPr lang="en-US" altLang="zh-CN" i="1">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包含头查询的答案集</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例如</a:t>
                </a:r>
                <a:r>
                  <a:rPr lang="zh-CN" altLang="en-US" dirty="0">
                    <a:latin typeface="微软雅黑" panose="020B0503020204020204" pitchFamily="34" charset="-122"/>
                    <a:ea typeface="微软雅黑" panose="020B0503020204020204" pitchFamily="34" charset="-122"/>
                  </a:rPr>
                  <a:t>，对于我们示例中的规则</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𝑎𝑟</m:t>
                        </m:r>
                      </m:e>
                      <m:sub>
                        <m:r>
                          <a:rPr lang="en-US" altLang="zh-CN" i="1">
                            <a:latin typeface="Cambria Math" panose="02040503050406030204" pitchFamily="18" charset="0"/>
                          </a:rPr>
                          <m:t>2</m:t>
                        </m:r>
                      </m:sub>
                    </m:sSub>
                  </m:oMath>
                </a14:m>
                <a:r>
                  <a:rPr lang="zh-CN" altLang="en-US" dirty="0">
                    <a:latin typeface="微软雅黑" panose="020B0503020204020204" pitchFamily="34" charset="-122"/>
                    <a:ea typeface="微软雅黑" panose="020B0503020204020204" pitchFamily="34" charset="-122"/>
                  </a:rPr>
                  <a:t>，关系</a:t>
                </a:r>
                <a14:m>
                  <m:oMath xmlns:m="http://schemas.openxmlformats.org/officeDocument/2006/math">
                    <m:sSubSup>
                      <m:sSubSupPr>
                        <m:ctrlPr>
                          <a:rPr lang="en-US" altLang="zh-CN" i="1">
                            <a:latin typeface="Cambria Math" panose="02040503050406030204" pitchFamily="18" charset="0"/>
                            <a:ea typeface="微软雅黑" panose="020B0503020204020204" pitchFamily="34" charset="-122"/>
                          </a:rPr>
                        </m:ctrlPr>
                      </m:sSubSupPr>
                      <m:e>
                        <m:r>
                          <a:rPr lang="en-US" altLang="zh-CN" i="1">
                            <a:latin typeface="Cambria Math" panose="02040503050406030204" pitchFamily="18" charset="0"/>
                            <a:ea typeface="微软雅黑" panose="020B0503020204020204" pitchFamily="34" charset="-122"/>
                          </a:rPr>
                          <m:t>𝑠𝑢𝑝</m:t>
                        </m:r>
                      </m:e>
                      <m:sub>
                        <m:r>
                          <a:rPr lang="en-US" altLang="zh-CN" b="0" i="1" smtClean="0">
                            <a:latin typeface="Cambria Math" panose="02040503050406030204" pitchFamily="18" charset="0"/>
                            <a:ea typeface="微软雅黑" panose="020B0503020204020204" pitchFamily="34" charset="-122"/>
                          </a:rPr>
                          <m:t>2</m:t>
                        </m:r>
                      </m:sub>
                      <m:sup>
                        <m:r>
                          <a:rPr lang="en-US" altLang="zh-CN" i="1">
                            <a:latin typeface="Cambria Math" panose="02040503050406030204" pitchFamily="18" charset="0"/>
                            <a:ea typeface="微软雅黑" panose="020B0503020204020204" pitchFamily="34" charset="-122"/>
                          </a:rPr>
                          <m:t>2</m:t>
                        </m:r>
                      </m:sup>
                    </m:sSubSup>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𝑋</m:t>
                    </m:r>
                    <m:r>
                      <a:rPr lang="en-US" altLang="zh-CN" i="1">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𝑌</m:t>
                    </m:r>
                    <m:r>
                      <a:rPr lang="en-US" altLang="zh-CN" i="1">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包含</a:t>
                </a:r>
                <a:r>
                  <a:rPr lang="zh-CN" altLang="en-US" dirty="0" smtClean="0">
                    <a:latin typeface="微软雅黑" panose="020B0503020204020204" pitchFamily="34" charset="-122"/>
                    <a:ea typeface="微软雅黑" panose="020B0503020204020204" pitchFamily="34" charset="-122"/>
                  </a:rPr>
                  <a:t>对</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𝑝𝑎𝑡h</m:t>
                        </m:r>
                      </m:e>
                      <m:sup>
                        <m:r>
                          <a:rPr lang="en-US" altLang="zh-CN" i="1">
                            <a:latin typeface="Cambria Math" panose="02040503050406030204" pitchFamily="18" charset="0"/>
                          </a:rPr>
                          <m:t>𝑏𝑓</m:t>
                        </m:r>
                      </m:sup>
                    </m:sSup>
                    <m:d>
                      <m:dPr>
                        <m:ctrlPr>
                          <a:rPr lang="en-US" altLang="zh-CN" i="1">
                            <a:latin typeface="Cambria Math" panose="02040503050406030204" pitchFamily="18" charset="0"/>
                          </a:rPr>
                        </m:ctrlPr>
                      </m:dPr>
                      <m:e>
                        <m:r>
                          <a:rPr lang="en-US" altLang="zh-CN" b="0" i="1" smtClean="0">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𝑌</m:t>
                        </m:r>
                      </m:e>
                    </m:d>
                  </m:oMath>
                </a14:m>
                <a:r>
                  <a:rPr lang="zh-CN" altLang="en-US" dirty="0">
                    <a:latin typeface="微软雅黑" panose="020B0503020204020204" pitchFamily="34" charset="-122"/>
                    <a:ea typeface="微软雅黑" panose="020B0503020204020204" pitchFamily="34" charset="-122"/>
                  </a:rPr>
                  <a:t>的答案。</a:t>
                </a:r>
              </a:p>
              <a:p>
                <a14:m>
                  <m:oMath xmlns:m="http://schemas.openxmlformats.org/officeDocument/2006/math">
                    <m:sSup>
                      <m:sSupPr>
                        <m:ctrlPr>
                          <a:rPr lang="en-US" altLang="zh-CN" i="1">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𝑎𝑛𝑠</m:t>
                        </m:r>
                        <m:r>
                          <a:rPr lang="en-US" altLang="zh-CN" i="1">
                            <a:latin typeface="Cambria Math" panose="02040503050406030204" pitchFamily="18" charset="0"/>
                            <a:ea typeface="微软雅黑" panose="020B0503020204020204" pitchFamily="34" charset="-122"/>
                          </a:rPr>
                          <m:t>_</m:t>
                        </m:r>
                        <m:r>
                          <a:rPr lang="en-US" altLang="zh-CN" i="1">
                            <a:latin typeface="Cambria Math" panose="02040503050406030204" pitchFamily="18" charset="0"/>
                            <a:ea typeface="微软雅黑" panose="020B0503020204020204" pitchFamily="34" charset="-122"/>
                          </a:rPr>
                          <m:t>𝑃</m:t>
                        </m:r>
                      </m:e>
                      <m:sup>
                        <m:r>
                          <a:rPr lang="zh-CN" altLang="en-US" i="1">
                            <a:latin typeface="Cambria Math" panose="02040503050406030204" pitchFamily="18" charset="0"/>
                            <a:ea typeface="微软雅黑" panose="020B0503020204020204" pitchFamily="34" charset="-122"/>
                          </a:rPr>
                          <m:t>𝛾</m:t>
                        </m:r>
                      </m:sup>
                    </m:sSup>
                    <m:r>
                      <a:rPr lang="zh-CN" altLang="en-US" i="1" smtClean="0">
                        <a:latin typeface="Cambria Math" panose="02040503050406030204" pitchFamily="18" charset="0"/>
                        <a:ea typeface="微软雅黑" panose="020B0503020204020204" pitchFamily="34" charset="-122"/>
                      </a:rPr>
                      <m:t>表示</m:t>
                    </m:r>
                  </m:oMath>
                </a14:m>
                <a:r>
                  <a:rPr lang="zh-CN" altLang="en-US" dirty="0" smtClean="0">
                    <a:latin typeface="微软雅黑" panose="020B0503020204020204" pitchFamily="34" charset="-122"/>
                    <a:ea typeface="微软雅黑" panose="020B0503020204020204" pitchFamily="34" charset="-122"/>
                  </a:rPr>
                  <a:t>对使用</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𝑃</m:t>
                        </m:r>
                      </m:e>
                      <m:sup>
                        <m:r>
                          <a:rPr lang="zh-CN" altLang="en-US" i="1">
                            <a:latin typeface="Cambria Math" panose="02040503050406030204" pitchFamily="18" charset="0"/>
                          </a:rPr>
                          <m:t>𝛾</m:t>
                        </m:r>
                      </m:sup>
                    </m:sSup>
                  </m:oMath>
                </a14:m>
                <a:r>
                  <a:rPr lang="zh-CN" altLang="en-US" dirty="0" smtClean="0">
                    <a:latin typeface="微软雅黑" panose="020B0503020204020204" pitchFamily="34" charset="-122"/>
                    <a:ea typeface="微软雅黑" panose="020B0503020204020204" pitchFamily="34" charset="-122"/>
                  </a:rPr>
                  <a:t>构造的查询</a:t>
                </a:r>
                <a:r>
                  <a:rPr lang="zh-CN" altLang="en-US" dirty="0">
                    <a:latin typeface="微软雅黑" panose="020B0503020204020204" pitchFamily="34" charset="-122"/>
                    <a:ea typeface="微软雅黑" panose="020B0503020204020204" pitchFamily="34" charset="-122"/>
                  </a:rPr>
                  <a:t>的</a:t>
                </a:r>
                <a:r>
                  <a:rPr lang="zh-CN" altLang="en-US" dirty="0" smtClean="0">
                    <a:latin typeface="微软雅黑" panose="020B0503020204020204" pitchFamily="34" charset="-122"/>
                    <a:ea typeface="微软雅黑" panose="020B0503020204020204" pitchFamily="34" charset="-122"/>
                  </a:rPr>
                  <a:t>答案。</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导出</a:t>
                </a:r>
                <a:r>
                  <a:rPr lang="zh-CN" altLang="en-US" dirty="0">
                    <a:latin typeface="微软雅黑" panose="020B0503020204020204" pitchFamily="34" charset="-122"/>
                    <a:ea typeface="微软雅黑" panose="020B0503020204020204" pitchFamily="34" charset="-122"/>
                  </a:rPr>
                  <a:t>到</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𝑃</m:t>
                        </m:r>
                      </m:e>
                      <m:sup>
                        <m:r>
                          <a:rPr lang="zh-CN" altLang="en-US" i="1">
                            <a:latin typeface="Cambria Math" panose="02040503050406030204" pitchFamily="18" charset="0"/>
                          </a:rPr>
                          <m:t>𝛾</m:t>
                        </m:r>
                      </m:sup>
                    </m:sSup>
                  </m:oMath>
                </a14:m>
                <a:r>
                  <a:rPr lang="zh-CN" altLang="en-US" dirty="0">
                    <a:latin typeface="微软雅黑" panose="020B0503020204020204" pitchFamily="34" charset="-122"/>
                    <a:ea typeface="微软雅黑" panose="020B0503020204020204" pitchFamily="34" charset="-122"/>
                  </a:rPr>
                  <a:t>中的所有规则，</a:t>
                </a:r>
                <a14:m>
                  <m:oMath xmlns:m="http://schemas.openxmlformats.org/officeDocument/2006/math">
                    <m:sSup>
                      <m:sSupPr>
                        <m:ctrlPr>
                          <a:rPr lang="en-US" altLang="zh-CN" i="1">
                            <a:latin typeface="Cambria Math" panose="02040503050406030204" pitchFamily="18" charset="0"/>
                            <a:ea typeface="微软雅黑" panose="020B0503020204020204" pitchFamily="34" charset="-122"/>
                          </a:rPr>
                        </m:ctrlPr>
                      </m:sSupPr>
                      <m:e>
                        <m:r>
                          <a:rPr lang="en-US" altLang="zh-CN" i="1">
                            <a:latin typeface="Cambria Math" panose="02040503050406030204" pitchFamily="18" charset="0"/>
                            <a:ea typeface="微软雅黑" panose="020B0503020204020204" pitchFamily="34" charset="-122"/>
                          </a:rPr>
                          <m:t>𝑎𝑛𝑠</m:t>
                        </m:r>
                        <m:r>
                          <a:rPr lang="en-US" altLang="zh-CN" i="1">
                            <a:latin typeface="Cambria Math" panose="02040503050406030204" pitchFamily="18" charset="0"/>
                            <a:ea typeface="微软雅黑" panose="020B0503020204020204" pitchFamily="34" charset="-122"/>
                          </a:rPr>
                          <m:t>_</m:t>
                        </m:r>
                        <m:r>
                          <a:rPr lang="en-US" altLang="zh-CN" i="1">
                            <a:latin typeface="Cambria Math" panose="02040503050406030204" pitchFamily="18" charset="0"/>
                            <a:ea typeface="微软雅黑" panose="020B0503020204020204" pitchFamily="34" charset="-122"/>
                          </a:rPr>
                          <m:t>𝑃</m:t>
                        </m:r>
                      </m:e>
                      <m:sup>
                        <m:r>
                          <a:rPr lang="zh-CN" altLang="en-US" i="1">
                            <a:latin typeface="Cambria Math" panose="02040503050406030204" pitchFamily="18" charset="0"/>
                            <a:ea typeface="微软雅黑" panose="020B0503020204020204" pitchFamily="34" charset="-122"/>
                          </a:rPr>
                          <m:t>𝛾</m:t>
                        </m:r>
                      </m:sup>
                    </m:sSup>
                  </m:oMath>
                </a14:m>
                <a:r>
                  <a:rPr lang="zh-CN" altLang="en-US" dirty="0" smtClean="0">
                    <a:latin typeface="微软雅黑" panose="020B0503020204020204" pitchFamily="34" charset="-122"/>
                    <a:ea typeface="微软雅黑" panose="020B0503020204020204" pitchFamily="34" charset="-122"/>
                  </a:rPr>
                  <a:t>都使用</a:t>
                </a:r>
                <a14:m>
                  <m:oMath xmlns:m="http://schemas.openxmlformats.org/officeDocument/2006/math">
                    <m:sSubSup>
                      <m:sSubSupPr>
                        <m:ctrlPr>
                          <a:rPr lang="en-US" altLang="zh-CN" i="1">
                            <a:latin typeface="Cambria Math" panose="02040503050406030204" pitchFamily="18" charset="0"/>
                            <a:ea typeface="微软雅黑" panose="020B0503020204020204" pitchFamily="34" charset="-122"/>
                          </a:rPr>
                        </m:ctrlPr>
                      </m:sSubSupPr>
                      <m:e>
                        <m:r>
                          <a:rPr lang="en-US" altLang="zh-CN" i="1">
                            <a:latin typeface="Cambria Math" panose="02040503050406030204" pitchFamily="18" charset="0"/>
                            <a:ea typeface="微软雅黑" panose="020B0503020204020204" pitchFamily="34" charset="-122"/>
                          </a:rPr>
                          <m:t>𝑠𝑢𝑝</m:t>
                        </m:r>
                      </m:e>
                      <m:sub>
                        <m:r>
                          <a:rPr lang="en-US" altLang="zh-CN" i="1">
                            <a:latin typeface="Cambria Math" panose="02040503050406030204" pitchFamily="18" charset="0"/>
                            <a:ea typeface="微软雅黑" panose="020B0503020204020204" pitchFamily="34" charset="-122"/>
                          </a:rPr>
                          <m:t>𝑛</m:t>
                        </m:r>
                      </m:sub>
                      <m:sup>
                        <m:r>
                          <a:rPr lang="en-US" altLang="zh-CN" i="1">
                            <a:latin typeface="Cambria Math" panose="02040503050406030204" pitchFamily="18" charset="0"/>
                            <a:ea typeface="微软雅黑" panose="020B0503020204020204" pitchFamily="34" charset="-122"/>
                          </a:rPr>
                          <m:t>𝑖</m:t>
                        </m:r>
                      </m:sup>
                    </m:sSubSup>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𝑉</m:t>
                    </m:r>
                    <m:r>
                      <a:rPr lang="en-US" altLang="zh-CN" i="1">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填充的。</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微软雅黑" panose="020B0503020204020204" pitchFamily="34" charset="-122"/>
                  <a:ea typeface="微软雅黑" panose="020B0503020204020204" pitchFamily="34" charset="-122"/>
                </a:endParaRPr>
              </a:p>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因此</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p</a:t>
                </a:r>
                <a:r>
                  <a:rPr lang="zh-CN" altLang="en-US" dirty="0" smtClean="0">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每个参数在</a:t>
                </a:r>
                <a:r>
                  <a:rPr lang="zh-CN" altLang="en-US" i="0" dirty="0">
                    <a:latin typeface="Cambria Math" panose="02040503050406030204" pitchFamily="18" charset="0"/>
                    <a:ea typeface="微软雅黑" panose="020B0503020204020204" pitchFamily="34" charset="-122"/>
                  </a:rPr>
                  <a:t>𝛾</a:t>
                </a:r>
                <a:r>
                  <a:rPr lang="zh-CN" altLang="en-US" dirty="0">
                    <a:latin typeface="微软雅黑" panose="020B0503020204020204" pitchFamily="34" charset="-122"/>
                    <a:ea typeface="微软雅黑" panose="020B0503020204020204" pitchFamily="34" charset="-122"/>
                  </a:rPr>
                  <a:t>中都有相应的</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f</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b</a:t>
                </a:r>
                <a:r>
                  <a:rPr lang="zh-CN" altLang="en-US" dirty="0" smtClean="0">
                    <a:latin typeface="微软雅黑" panose="020B0503020204020204" pitchFamily="34" charset="-122"/>
                    <a:ea typeface="微软雅黑" panose="020B0503020204020204" pitchFamily="34" charset="-122"/>
                  </a:rPr>
                  <a:t>表示</a:t>
                </a:r>
                <a:r>
                  <a:rPr lang="en-US" altLang="zh-CN" dirty="0">
                    <a:latin typeface="微软雅黑" panose="020B0503020204020204" pitchFamily="34" charset="-122"/>
                    <a:ea typeface="微软雅黑" panose="020B0503020204020204" pitchFamily="34" charset="-122"/>
                  </a:rPr>
                  <a:t>P</a:t>
                </a:r>
                <a:r>
                  <a:rPr lang="zh-CN" altLang="en-US" dirty="0" smtClean="0">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相应参数是有界的，即它期望有绑定信息，而</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表示</a:t>
                </a:r>
                <a:r>
                  <a:rPr lang="zh-CN" altLang="en-US" dirty="0" smtClean="0">
                    <a:latin typeface="微软雅黑" panose="020B0503020204020204" pitchFamily="34" charset="-122"/>
                    <a:ea typeface="微软雅黑" panose="020B0503020204020204" pitchFamily="34" charset="-122"/>
                  </a:rPr>
                  <a:t>其他信息。</a:t>
                </a:r>
                <a:r>
                  <a:rPr lang="zh-CN" altLang="en-US" dirty="0">
                    <a:latin typeface="微软雅黑" panose="020B0503020204020204" pitchFamily="34" charset="-122"/>
                    <a:ea typeface="微软雅黑" panose="020B0503020204020204" pitchFamily="34" charset="-122"/>
                  </a:rPr>
                  <a:t>例如</a:t>
                </a:r>
                <a:r>
                  <a:rPr lang="zh-CN" altLang="en-US" dirty="0" smtClean="0">
                    <a:latin typeface="微软雅黑" panose="020B0503020204020204" pitchFamily="34" charset="-122"/>
                    <a:ea typeface="微软雅黑" panose="020B0503020204020204" pitchFamily="34" charset="-122"/>
                  </a:rPr>
                  <a:t>，</a:t>
                </a:r>
                <a:r>
                  <a:rPr lang="en-US" altLang="zh-CN" i="0" smtClean="0">
                    <a:latin typeface="Cambria Math" panose="02040503050406030204" pitchFamily="18" charset="0"/>
                    <a:ea typeface="微软雅黑" panose="020B0503020204020204" pitchFamily="34" charset="-122"/>
                  </a:rPr>
                  <a:t>〖</a:t>
                </a:r>
                <a:r>
                  <a:rPr lang="en-US" altLang="zh-CN" b="0" i="0" smtClean="0">
                    <a:latin typeface="Cambria Math" panose="02040503050406030204" pitchFamily="18" charset="0"/>
                    <a:ea typeface="微软雅黑" panose="020B0503020204020204" pitchFamily="34" charset="-122"/>
                  </a:rPr>
                  <a:t>𝑝𝑎𝑡ℎ〗^𝑏𝑓</a:t>
                </a:r>
                <a:r>
                  <a:rPr lang="zh-CN" altLang="en-US" dirty="0" smtClean="0">
                    <a:latin typeface="微软雅黑" panose="020B0503020204020204" pitchFamily="34" charset="-122"/>
                    <a:ea typeface="微软雅黑" panose="020B0503020204020204" pitchFamily="34" charset="-122"/>
                  </a:rPr>
                  <a:t>是</a:t>
                </a:r>
                <a:r>
                  <a:rPr lang="en-US" altLang="zh-CN" b="0" i="0" smtClean="0">
                    <a:latin typeface="Cambria Math" panose="02040503050406030204" pitchFamily="18" charset="0"/>
                    <a:ea typeface="微软雅黑" panose="020B0503020204020204" pitchFamily="34" charset="-122"/>
                  </a:rPr>
                  <a:t>𝑝𝑎𝑡ℎ</a:t>
                </a:r>
                <a:r>
                  <a:rPr lang="zh-CN" altLang="en-US" dirty="0" smtClean="0">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修饰版本，它的第一个参数需要绑定</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为了获得修饰规则，原始规则体中的每个原子都被重写以引用修饰谓词。</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相当于将绑定信息从规则头传递到规则体。</a:t>
                </a:r>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QSQ</a:t>
                </a:r>
                <a:r>
                  <a:rPr lang="zh-CN" altLang="en-US" dirty="0" smtClean="0"/>
                  <a:t>中有两种类型的绑定信息：</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（因为</a:t>
                </a:r>
                <a:r>
                  <a:rPr lang="en-US" altLang="zh-CN" dirty="0" smtClean="0">
                    <a:latin typeface="微软雅黑" panose="020B0503020204020204" pitchFamily="34" charset="-122"/>
                    <a:ea typeface="微软雅黑" panose="020B0503020204020204" pitchFamily="34" charset="-122"/>
                  </a:rPr>
                  <a:t>z</a:t>
                </a:r>
                <a:r>
                  <a:rPr lang="zh-CN" altLang="en-US" dirty="0" smtClean="0">
                    <a:latin typeface="微软雅黑" panose="020B0503020204020204" pitchFamily="34" charset="-122"/>
                    <a:ea typeface="微软雅黑" panose="020B0503020204020204" pitchFamily="34" charset="-122"/>
                  </a:rPr>
                  <a:t>现在由</a:t>
                </a:r>
                <a:r>
                  <a:rPr lang="en-US" altLang="zh-CN" dirty="0" err="1" smtClean="0">
                    <a:latin typeface="微软雅黑" panose="020B0503020204020204" pitchFamily="34" charset="-122"/>
                    <a:ea typeface="微软雅黑" panose="020B0503020204020204" pitchFamily="34" charset="-122"/>
                  </a:rPr>
                  <a:t>linkbf</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x</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z</a:t>
                </a:r>
                <a:r>
                  <a:rPr lang="zh-CN" altLang="en-US" dirty="0" smtClean="0">
                    <a:latin typeface="微软雅黑" panose="020B0503020204020204" pitchFamily="34" charset="-122"/>
                    <a:ea typeface="微软雅黑" panose="020B0503020204020204" pitchFamily="34" charset="-122"/>
                  </a:rPr>
                  <a:t>）限定）。</a:t>
                </a:r>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i="0" smtClean="0">
                    <a:latin typeface="Cambria Math" panose="02040503050406030204" pitchFamily="18" charset="0"/>
                    <a:ea typeface="微软雅黑" panose="020B0503020204020204" pitchFamily="34" charset="-122"/>
                  </a:rPr>
                  <a:t>〖</a:t>
                </a:r>
                <a:r>
                  <a:rPr lang="en-US" altLang="zh-CN" i="0">
                    <a:latin typeface="Cambria Math" panose="02040503050406030204" pitchFamily="18" charset="0"/>
                    <a:ea typeface="微软雅黑" panose="020B0503020204020204" pitchFamily="34" charset="-122"/>
                  </a:rPr>
                  <a:t>𝑠𝑢𝑝</a:t>
                </a:r>
                <a:r>
                  <a:rPr lang="en-US" altLang="zh-CN" i="0" smtClean="0">
                    <a:latin typeface="Cambria Math" panose="02040503050406030204" pitchFamily="18" charset="0"/>
                    <a:ea typeface="微软雅黑" panose="020B0503020204020204" pitchFamily="34" charset="-122"/>
                  </a:rPr>
                  <a:t>〗_</a:t>
                </a:r>
                <a:r>
                  <a:rPr lang="en-US" altLang="zh-CN" i="0">
                    <a:latin typeface="Cambria Math" panose="02040503050406030204" pitchFamily="18" charset="0"/>
                    <a:ea typeface="微软雅黑" panose="020B0503020204020204" pitchFamily="34" charset="-122"/>
                  </a:rPr>
                  <a:t>𝑗^𝑖 (𝑉)</a:t>
                </a:r>
                <a:r>
                  <a:rPr lang="zh-CN" altLang="en-US" dirty="0">
                    <a:latin typeface="微软雅黑" panose="020B0503020204020204" pitchFamily="34" charset="-122"/>
                    <a:ea typeface="微软雅黑" panose="020B0503020204020204" pitchFamily="34" charset="-122"/>
                  </a:rPr>
                  <a:t>包含用于</a:t>
                </a:r>
                <a:r>
                  <a:rPr lang="zh-CN" altLang="en-US" dirty="0" smtClean="0">
                    <a:latin typeface="微软雅黑" panose="020B0503020204020204" pitchFamily="34" charset="-122"/>
                    <a:ea typeface="微软雅黑" panose="020B0503020204020204" pitchFamily="34" charset="-122"/>
                  </a:rPr>
                  <a:t>从第</a:t>
                </a:r>
                <a:r>
                  <a:rPr lang="en-US" altLang="zh-CN" dirty="0" smtClean="0">
                    <a:latin typeface="微软雅黑" panose="020B0503020204020204" pitchFamily="34" charset="-122"/>
                    <a:ea typeface="微软雅黑" panose="020B0503020204020204" pitchFamily="34" charset="-122"/>
                  </a:rPr>
                  <a:t>j</a:t>
                </a:r>
                <a:r>
                  <a:rPr lang="zh-CN" altLang="en-US" dirty="0" smtClean="0">
                    <a:latin typeface="微软雅黑" panose="020B0503020204020204" pitchFamily="34" charset="-122"/>
                    <a:ea typeface="微软雅黑" panose="020B0503020204020204" pitchFamily="34" charset="-122"/>
                  </a:rPr>
                  <a:t>个原子</a:t>
                </a:r>
                <a:r>
                  <a:rPr lang="zh-CN" altLang="en-US" dirty="0">
                    <a:latin typeface="微软雅黑" panose="020B0503020204020204" pitchFamily="34" charset="-122"/>
                    <a:ea typeface="微软雅黑" panose="020B0503020204020204" pitchFamily="34" charset="-122"/>
                  </a:rPr>
                  <a:t>构造子查询的绑定信息</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微软雅黑" panose="020B0503020204020204" pitchFamily="34" charset="-122"/>
                  <a:ea typeface="微软雅黑" panose="020B0503020204020204" pitchFamily="34" charset="-122"/>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3679A98D-95B1-4DD4-8389-DFC8F8C977C3}" type="slidenum">
              <a:rPr lang="zh-CN" altLang="en-US" smtClean="0"/>
              <a:pPr/>
              <a:t>16</a:t>
            </a:fld>
            <a:endParaRPr lang="zh-CN" altLang="en-US" dirty="0"/>
          </a:p>
        </p:txBody>
      </p:sp>
    </p:spTree>
    <p:extLst>
      <p:ext uri="{BB962C8B-B14F-4D97-AF65-F5344CB8AC3E}">
        <p14:creationId xmlns:p14="http://schemas.microsoft.com/office/powerpoint/2010/main" val="760740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计算首先将查询原子与修饰规则统一起来。查询原子中参数的绑定决定了原子可以统一的修饰规则。统一谓词的输入关系由成功的统一生成的绑定填充。</a:t>
            </a:r>
          </a:p>
          <a:p>
            <a:endParaRPr lang="en-US" altLang="zh-CN" dirty="0" smtClean="0"/>
          </a:p>
          <a:p>
            <a:endParaRPr lang="en-US" altLang="zh-CN" dirty="0" smtClean="0"/>
          </a:p>
          <a:p>
            <a:r>
              <a:rPr lang="en-US" altLang="zh-CN" dirty="0" smtClean="0"/>
              <a:t>Step3</a:t>
            </a:r>
            <a:r>
              <a:rPr lang="zh-CN" altLang="en-US" dirty="0" smtClean="0"/>
              <a:t>，</a:t>
            </a:r>
            <a:r>
              <a:rPr lang="en-US" altLang="zh-CN" dirty="0" smtClean="0"/>
              <a:t>c)    (</a:t>
            </a:r>
            <a:r>
              <a:rPr lang="zh-CN" altLang="en-US" dirty="0" smtClean="0"/>
              <a:t>值得注意的是，步骤</a:t>
            </a:r>
            <a:r>
              <a:rPr lang="en-US" altLang="zh-CN" dirty="0" smtClean="0"/>
              <a:t>(1)</a:t>
            </a:r>
            <a:r>
              <a:rPr lang="zh-CN" altLang="en-US" dirty="0" smtClean="0"/>
              <a:t>要求</a:t>
            </a:r>
            <a:r>
              <a:rPr lang="en-US" altLang="zh-CN" dirty="0" err="1" smtClean="0"/>
              <a:t>input_P</a:t>
            </a:r>
            <a:r>
              <a:rPr lang="zh-CN" altLang="en-US" dirty="0" smtClean="0"/>
              <a:t>包含适当的绑定</a:t>
            </a:r>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sz="1200" dirty="0" smtClean="0">
                <a:solidFill>
                  <a:schemeClr val="tx1">
                    <a:lumMod val="75000"/>
                    <a:lumOff val="25000"/>
                  </a:schemeClr>
                </a:solidFill>
                <a:latin typeface="微软雅黑" panose="020B0503020204020204" pitchFamily="34" charset="-122"/>
              </a:rPr>
              <a:t>计算从统一查询原子和修饰规则开始。查询原子中的参数绑定决定了原子可以统一的修饰规则。统一谓词的输入关系由成功的统一生成的绑定填充。</a:t>
            </a:r>
          </a:p>
          <a:p>
            <a:r>
              <a:rPr lang="en-US" altLang="zh-CN" dirty="0" smtClean="0"/>
              <a:t>2\</a:t>
            </a:r>
            <a:endParaRPr lang="zh-CN" altLang="en-US" dirty="0"/>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17</a:t>
            </a:fld>
            <a:endParaRPr lang="zh-CN" altLang="en-US" dirty="0"/>
          </a:p>
        </p:txBody>
      </p:sp>
    </p:spTree>
    <p:extLst>
      <p:ext uri="{BB962C8B-B14F-4D97-AF65-F5344CB8AC3E}">
        <p14:creationId xmlns:p14="http://schemas.microsoft.com/office/powerpoint/2010/main" val="3590329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计算首先将查询原子与修饰规则统一起来。查询原子中参数的绑定决定了原子可以统一的修饰规则。统一谓词的输入关系由成功的统一生成的绑定填充。</a:t>
            </a:r>
          </a:p>
          <a:p>
            <a:endParaRPr lang="en-US" altLang="zh-CN" dirty="0" smtClean="0"/>
          </a:p>
          <a:p>
            <a:endParaRPr lang="en-US" altLang="zh-CN" dirty="0" smtClean="0"/>
          </a:p>
          <a:p>
            <a:r>
              <a:rPr lang="en-US" altLang="zh-CN" dirty="0" smtClean="0"/>
              <a:t>Step3</a:t>
            </a:r>
            <a:r>
              <a:rPr lang="zh-CN" altLang="en-US" dirty="0" smtClean="0"/>
              <a:t>，</a:t>
            </a:r>
            <a:r>
              <a:rPr lang="en-US" altLang="zh-CN" dirty="0" smtClean="0"/>
              <a:t>c)    (</a:t>
            </a:r>
            <a:r>
              <a:rPr lang="zh-CN" altLang="en-US" dirty="0" smtClean="0"/>
              <a:t>值得注意的是，步骤</a:t>
            </a:r>
            <a:r>
              <a:rPr lang="en-US" altLang="zh-CN" dirty="0" smtClean="0"/>
              <a:t>(1)</a:t>
            </a:r>
            <a:r>
              <a:rPr lang="zh-CN" altLang="en-US" dirty="0" smtClean="0"/>
              <a:t>要求</a:t>
            </a:r>
            <a:r>
              <a:rPr lang="en-US" altLang="zh-CN" dirty="0" err="1" smtClean="0"/>
              <a:t>input_P</a:t>
            </a:r>
            <a:r>
              <a:rPr lang="zh-CN" altLang="en-US" dirty="0" smtClean="0"/>
              <a:t>包含适当的绑定</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18</a:t>
            </a:fld>
            <a:endParaRPr lang="zh-CN" altLang="en-US" dirty="0"/>
          </a:p>
        </p:txBody>
      </p:sp>
    </p:spTree>
    <p:extLst>
      <p:ext uri="{BB962C8B-B14F-4D97-AF65-F5344CB8AC3E}">
        <p14:creationId xmlns:p14="http://schemas.microsoft.com/office/powerpoint/2010/main" val="2420235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Magic Sets</a:t>
            </a:r>
            <a:r>
              <a:rPr lang="zh-CN" altLang="en-US" dirty="0" smtClean="0"/>
              <a:t>是一系列的重写技术</a:t>
            </a:r>
            <a:r>
              <a:rPr lang="en-US" altLang="zh-CN" dirty="0" smtClean="0"/>
              <a:t>,</a:t>
            </a:r>
            <a:r>
              <a:rPr lang="zh-CN" altLang="en-US" dirty="0" smtClean="0"/>
              <a:t>鉴于</a:t>
            </a:r>
            <a:r>
              <a:rPr lang="en-US" altLang="zh-CN" dirty="0" smtClean="0"/>
              <a:t>Datalog</a:t>
            </a:r>
            <a:r>
              <a:rPr lang="zh-CN" altLang="en-US" dirty="0" smtClean="0"/>
              <a:t>程序</a:t>
            </a:r>
            <a:r>
              <a:rPr lang="en-US" altLang="zh-CN" dirty="0" smtClean="0"/>
              <a:t>P,</a:t>
            </a:r>
            <a:r>
              <a:rPr lang="zh-CN" altLang="en-US" dirty="0" smtClean="0"/>
              <a:t>产生另一个</a:t>
            </a:r>
            <a:r>
              <a:rPr lang="en-US" altLang="zh-CN" dirty="0" smtClean="0"/>
              <a:t>Datalog</a:t>
            </a:r>
            <a:r>
              <a:rPr lang="zh-CN" altLang="en-US" dirty="0" smtClean="0"/>
              <a:t>程序</a:t>
            </a:r>
            <a:r>
              <a:rPr lang="en-US" altLang="zh-CN" dirty="0" smtClean="0"/>
              <a:t>P0,</a:t>
            </a:r>
            <a:r>
              <a:rPr lang="zh-CN" altLang="en-US" dirty="0" smtClean="0"/>
              <a:t>任何实例</a:t>
            </a:r>
            <a:r>
              <a:rPr lang="en-US" altLang="zh-CN" dirty="0" err="1" smtClean="0"/>
              <a:t>i</a:t>
            </a:r>
            <a:r>
              <a:rPr lang="zh-CN" altLang="en-US" dirty="0" smtClean="0"/>
              <a:t>和查询</a:t>
            </a:r>
            <a:r>
              <a:rPr lang="en-US" altLang="zh-CN" dirty="0" err="1" smtClean="0"/>
              <a:t>q,q</a:t>
            </a:r>
            <a:r>
              <a:rPr lang="zh-CN" altLang="en-US" dirty="0" smtClean="0"/>
              <a:t>的答案计算</a:t>
            </a:r>
            <a:r>
              <a:rPr lang="en-US" altLang="zh-CN" dirty="0" smtClean="0"/>
              <a:t>P0</a:t>
            </a:r>
            <a:r>
              <a:rPr lang="zh-CN" altLang="en-US" dirty="0" smtClean="0"/>
              <a:t>就是计算</a:t>
            </a:r>
            <a:r>
              <a:rPr lang="en-US" altLang="zh-CN" dirty="0" smtClean="0"/>
              <a:t>P .</a:t>
            </a:r>
            <a:r>
              <a:rPr lang="zh-CN" altLang="en-US" dirty="0" smtClean="0"/>
              <a:t>此外</a:t>
            </a:r>
            <a:r>
              <a:rPr lang="en-US" altLang="zh-CN" dirty="0" smtClean="0"/>
              <a:t>,semi-naive</a:t>
            </a:r>
            <a:r>
              <a:rPr lang="zh-CN" altLang="en-US" dirty="0" smtClean="0"/>
              <a:t>方法</a:t>
            </a:r>
            <a:r>
              <a:rPr lang="en-US" altLang="zh-CN" dirty="0" smtClean="0"/>
              <a:t>,</a:t>
            </a:r>
            <a:r>
              <a:rPr lang="zh-CN" altLang="en-US" dirty="0" smtClean="0"/>
              <a:t>当应用于</a:t>
            </a:r>
            <a:r>
              <a:rPr lang="en-US" altLang="zh-CN" dirty="0" smtClean="0"/>
              <a:t>P0,</a:t>
            </a:r>
            <a:r>
              <a:rPr lang="zh-CN" altLang="en-US" dirty="0" smtClean="0"/>
              <a:t>完全相同的事实由</a:t>
            </a:r>
            <a:r>
              <a:rPr lang="en-US" altLang="zh-CN" dirty="0" smtClean="0"/>
              <a:t>QSQ</a:t>
            </a:r>
            <a:r>
              <a:rPr lang="zh-CN" altLang="en-US" dirty="0" smtClean="0"/>
              <a:t>派生。重写</a:t>
            </a:r>
            <a:r>
              <a:rPr lang="en-US" altLang="zh-CN" dirty="0" smtClean="0"/>
              <a:t>Magic Sets</a:t>
            </a:r>
            <a:r>
              <a:rPr lang="zh-CN" altLang="en-US" dirty="0" smtClean="0"/>
              <a:t>背后的</a:t>
            </a:r>
            <a:r>
              <a:rPr lang="en-US" altLang="zh-CN" dirty="0" smtClean="0"/>
              <a:t>insight</a:t>
            </a:r>
            <a:r>
              <a:rPr lang="zh-CN" altLang="en-US" dirty="0" smtClean="0"/>
              <a:t>是，来自查询的绑定信息可以表示为谓词</a:t>
            </a:r>
            <a:r>
              <a:rPr lang="en-US" altLang="zh-CN" dirty="0" smtClean="0"/>
              <a:t>;</a:t>
            </a:r>
            <a:r>
              <a:rPr lang="zh-CN" altLang="en-US" dirty="0" smtClean="0"/>
              <a:t>可以将这些谓词插入规则主体，强制连接，从而约束规则的自底向上求值中派生的</a:t>
            </a:r>
            <a:r>
              <a:rPr lang="en-US" altLang="zh-CN" dirty="0" smtClean="0"/>
              <a:t>IDB</a:t>
            </a:r>
            <a:r>
              <a:rPr lang="zh-CN" altLang="en-US" dirty="0" smtClean="0"/>
              <a:t>。</a:t>
            </a:r>
            <a:endParaRPr lang="en-US" altLang="zh-CN" dirty="0" smtClean="0"/>
          </a:p>
          <a:p>
            <a:endParaRPr lang="en-US" altLang="zh-CN" dirty="0" smtClean="0"/>
          </a:p>
          <a:p>
            <a:r>
              <a:rPr lang="en-US" altLang="zh-CN" dirty="0" smtClean="0"/>
              <a:t>Magic Sets</a:t>
            </a:r>
            <a:r>
              <a:rPr lang="zh-CN" altLang="en-US" dirty="0" smtClean="0"/>
              <a:t>与</a:t>
            </a:r>
            <a:r>
              <a:rPr lang="en-US" altLang="zh-CN" dirty="0" smtClean="0"/>
              <a:t>QSQ</a:t>
            </a:r>
            <a:r>
              <a:rPr lang="zh-CN" altLang="en-US" dirty="0" smtClean="0"/>
              <a:t>之间有着很强的联系</a:t>
            </a:r>
            <a:r>
              <a:rPr lang="en-US" altLang="zh-CN" dirty="0" smtClean="0"/>
              <a:t>:</a:t>
            </a:r>
          </a:p>
          <a:p>
            <a:r>
              <a:rPr lang="zh-CN" altLang="en-US" dirty="0" smtClean="0"/>
              <a:t>在</a:t>
            </a:r>
            <a:r>
              <a:rPr lang="en-US" altLang="zh-CN" dirty="0" smtClean="0"/>
              <a:t>QSQ</a:t>
            </a:r>
            <a:r>
              <a:rPr lang="zh-CN" altLang="en-US" dirty="0" smtClean="0"/>
              <a:t>中，输入和补充关系所表示的相同的绑定信息，正是约束</a:t>
            </a:r>
            <a:r>
              <a:rPr lang="en-US" altLang="zh-CN" dirty="0" smtClean="0"/>
              <a:t>Magic Sets</a:t>
            </a:r>
            <a:r>
              <a:rPr lang="zh-CN" altLang="en-US" dirty="0" smtClean="0"/>
              <a:t>中自底向上求值所需要的信息。</a:t>
            </a:r>
            <a:endParaRPr lang="en-US" altLang="zh-CN" dirty="0" smtClean="0"/>
          </a:p>
          <a:p>
            <a:r>
              <a:rPr lang="zh-CN" altLang="en-US" dirty="0" smtClean="0"/>
              <a:t>然后接着是使用</a:t>
            </a:r>
            <a:r>
              <a:rPr lang="en-US" altLang="zh-CN" dirty="0" smtClean="0"/>
              <a:t>(</a:t>
            </a:r>
            <a:r>
              <a:rPr lang="zh-CN" altLang="en-US" dirty="0" smtClean="0"/>
              <a:t>自底向上评估的</a:t>
            </a:r>
            <a:r>
              <a:rPr lang="en-US" altLang="zh-CN" dirty="0" smtClean="0"/>
              <a:t>)Datalog</a:t>
            </a:r>
            <a:r>
              <a:rPr lang="zh-CN" altLang="en-US" dirty="0" smtClean="0"/>
              <a:t>规则派生这些关系，并使用它们将绑定信息横向传递到规则体中，从而消除了自顶向下传递信息的需要。</a:t>
            </a:r>
            <a:endParaRPr lang="zh-CN" altLang="en-US" dirty="0"/>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19</a:t>
            </a:fld>
            <a:endParaRPr lang="zh-CN" altLang="en-US" dirty="0"/>
          </a:p>
        </p:txBody>
      </p:sp>
    </p:spTree>
    <p:extLst>
      <p:ext uri="{BB962C8B-B14F-4D97-AF65-F5344CB8AC3E}">
        <p14:creationId xmlns:p14="http://schemas.microsoft.com/office/powerpoint/2010/main" val="1568585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F16FC0-CA49-47D6-AC8D-5A2A6DC11E89}" type="slidenum">
              <a:rPr lang="zh-CN" altLang="en-US" smtClean="0"/>
              <a:t>2</a:t>
            </a:fld>
            <a:endParaRPr lang="zh-CN" altLang="en-US"/>
          </a:p>
        </p:txBody>
      </p:sp>
    </p:spTree>
    <p:extLst>
      <p:ext uri="{BB962C8B-B14F-4D97-AF65-F5344CB8AC3E}">
        <p14:creationId xmlns:p14="http://schemas.microsoft.com/office/powerpoint/2010/main" val="41649011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接下来，我们将非正式地描述这三个步骤，重点放在直觉上，而不是正式的符号。我们向感兴趣的读者推荐</a:t>
            </a:r>
            <a:r>
              <a:rPr lang="en-US" altLang="zh-CN" dirty="0" smtClean="0"/>
              <a:t>[25]</a:t>
            </a:r>
            <a:r>
              <a:rPr lang="zh-CN" altLang="en-US" dirty="0" smtClean="0"/>
              <a:t>以获得更正式的处理。我们用同样的例子来说明魔术集的应用，我们用</a:t>
            </a:r>
            <a:r>
              <a:rPr lang="en-US" altLang="zh-CN" dirty="0" smtClean="0"/>
              <a:t>QSQ(</a:t>
            </a:r>
            <a:r>
              <a:rPr lang="zh-CN" altLang="en-US" dirty="0" smtClean="0"/>
              <a:t>第</a:t>
            </a:r>
            <a:r>
              <a:rPr lang="en-US" altLang="zh-CN" dirty="0" smtClean="0"/>
              <a:t>3.2.2</a:t>
            </a:r>
            <a:r>
              <a:rPr lang="zh-CN" altLang="en-US" dirty="0" smtClean="0"/>
              <a:t>节</a:t>
            </a:r>
            <a:r>
              <a:rPr lang="en-US" altLang="zh-CN" dirty="0" smtClean="0"/>
              <a:t>)</a:t>
            </a:r>
            <a:r>
              <a:rPr lang="zh-CN" altLang="en-US" dirty="0" smtClean="0"/>
              <a:t>来说明这两种方法之间的强对应关系</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20</a:t>
            </a:fld>
            <a:endParaRPr lang="zh-CN" altLang="en-US" dirty="0"/>
          </a:p>
        </p:txBody>
      </p:sp>
    </p:spTree>
    <p:extLst>
      <p:ext uri="{BB962C8B-B14F-4D97-AF65-F5344CB8AC3E}">
        <p14:creationId xmlns:p14="http://schemas.microsoft.com/office/powerpoint/2010/main" val="854965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、重写生成修饰规则遵循与第</a:t>
            </a:r>
            <a:r>
              <a:rPr lang="en-US" altLang="zh-CN" dirty="0" smtClean="0">
                <a:latin typeface="微软雅黑" panose="020B0503020204020204" pitchFamily="34" charset="-122"/>
                <a:ea typeface="微软雅黑" panose="020B0503020204020204" pitchFamily="34" charset="-122"/>
              </a:rPr>
              <a:t>2.2.2</a:t>
            </a:r>
            <a:r>
              <a:rPr lang="zh-CN" altLang="en-US" dirty="0" smtClean="0">
                <a:latin typeface="微软雅黑" panose="020B0503020204020204" pitchFamily="34" charset="-122"/>
                <a:ea typeface="微软雅黑" panose="020B0503020204020204" pitchFamily="34" charset="-122"/>
              </a:rPr>
              <a:t>节中描述的相同规则；</a:t>
            </a:r>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没有必要制定所有华而不实的规则</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它们可以根据需要根据回答的查询生成。在我们的例子中，由于查询只调用</a:t>
            </a:r>
            <a:r>
              <a:rPr lang="en-US" altLang="zh-CN" dirty="0" smtClean="0">
                <a:latin typeface="微软雅黑" panose="020B0503020204020204" pitchFamily="34" charset="-122"/>
                <a:ea typeface="微软雅黑" panose="020B0503020204020204" pitchFamily="34" charset="-122"/>
              </a:rPr>
              <a:t>path bf</a:t>
            </a:r>
            <a:r>
              <a:rPr lang="zh-CN" altLang="en-US" dirty="0" smtClean="0">
                <a:latin typeface="微软雅黑" panose="020B0503020204020204" pitchFamily="34" charset="-122"/>
                <a:ea typeface="微软雅黑" panose="020B0503020204020204" pitchFamily="34" charset="-122"/>
              </a:rPr>
              <a:t>，我们生成了以下修饰规则</a:t>
            </a:r>
            <a:r>
              <a:rPr lang="en-US" altLang="zh-CN" dirty="0" smtClean="0">
                <a:latin typeface="微软雅黑" panose="020B0503020204020204" pitchFamily="34" charset="-122"/>
                <a:ea typeface="微软雅黑" panose="020B0503020204020204" pitchFamily="34" charset="-122"/>
              </a:rPr>
              <a:t>:</a:t>
            </a:r>
            <a:endParaRPr lang="zh-CN" altLang="en-US"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、首先，使用查询中的常量初始化输入关系:</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接下来，我们定义补充关系的规则。如第</a:t>
            </a:r>
            <a:r>
              <a:rPr lang="en-US" altLang="zh-CN" dirty="0" smtClean="0"/>
              <a:t>2</a:t>
            </a:r>
            <a:r>
              <a:rPr lang="zh-CN" altLang="en-US" dirty="0" smtClean="0"/>
              <a:t>.2.2节所述:第0补充关系是通过从输入关系中投影出适当的变量来计算的;</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随后的补充关系是通过将补充关系和原子连接到规则体的左侧来计算的。在我们的例子中，下面的规则推导出补充关系:</a:t>
            </a:r>
          </a:p>
          <a:p>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anose="020B0503020204020204" pitchFamily="34" charset="-122"/>
                <a:ea typeface="微软雅黑" panose="020B0503020204020204" pitchFamily="34" charset="-122"/>
              </a:rPr>
              <a:t>3\</a:t>
            </a:r>
            <a:r>
              <a:rPr lang="zh-CN" altLang="en-US" dirty="0" smtClean="0"/>
              <a:t>现在我们重写修饰规则，这样规则i主体中的第j个原子前面就有一个补充谓词supi j(V)。</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直观的感觉是，supi j(V)中的元组通过与第j个原子连接来约束规则的计算，从而生成那些将必要的事实导出到规则头部所需的事实。</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anose="020B0503020204020204" pitchFamily="34" charset="-122"/>
                <a:ea typeface="微软雅黑" panose="020B0503020204020204" pitchFamily="34" charset="-122"/>
              </a:rPr>
              <a:t> 4\</a:t>
            </a:r>
            <a:r>
              <a:rPr lang="zh-CN" altLang="en-US" dirty="0" smtClean="0"/>
              <a:t>当然，需要对第j个原子本身的谓词的计算进行适当的约束。</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这是通过使用supij(V)填充它的输入谓词来实现的(注意下面的规则与QSQ的步骤3c之间的对应关系):</a:t>
            </a: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总的来说，规则</a:t>
            </a:r>
            <a:r>
              <a:rPr lang="en-US" altLang="zh-CN" dirty="0" smtClean="0">
                <a:latin typeface="微软雅黑" panose="020B0503020204020204" pitchFamily="34" charset="-122"/>
                <a:ea typeface="微软雅黑" panose="020B0503020204020204" pitchFamily="34" charset="-122"/>
              </a:rPr>
              <a:t>m1</a:t>
            </a:r>
            <a:r>
              <a:rPr lang="zh-CN" altLang="en-US" dirty="0" smtClean="0">
                <a:latin typeface="微软雅黑" panose="020B0503020204020204" pitchFamily="34" charset="-122"/>
                <a:ea typeface="微软雅黑" panose="020B0503020204020204" pitchFamily="34" charset="-122"/>
              </a:rPr>
              <a:t>到</a:t>
            </a:r>
            <a:r>
              <a:rPr lang="en-US" altLang="zh-CN" dirty="0" smtClean="0">
                <a:latin typeface="微软雅黑" panose="020B0503020204020204" pitchFamily="34" charset="-122"/>
                <a:ea typeface="微软雅黑" panose="020B0503020204020204" pitchFamily="34" charset="-122"/>
              </a:rPr>
              <a:t>m7</a:t>
            </a:r>
            <a:r>
              <a:rPr lang="zh-CN" altLang="en-US" dirty="0" smtClean="0">
                <a:latin typeface="微软雅黑" panose="020B0503020204020204" pitchFamily="34" charset="-122"/>
                <a:ea typeface="微软雅黑" panose="020B0503020204020204" pitchFamily="34" charset="-122"/>
              </a:rPr>
              <a:t>构成了我们原始程序的重写版本。然后将</a:t>
            </a:r>
            <a:r>
              <a:rPr lang="en-US" altLang="zh-CN" dirty="0" smtClean="0">
                <a:latin typeface="微软雅黑" panose="020B0503020204020204" pitchFamily="34" charset="-122"/>
                <a:ea typeface="微软雅黑" panose="020B0503020204020204" pitchFamily="34" charset="-122"/>
              </a:rPr>
              <a:t>Semi-Naïve evaluation </a:t>
            </a:r>
            <a:r>
              <a:rPr lang="zh-CN" altLang="en-US" dirty="0" smtClean="0">
                <a:latin typeface="微软雅黑" panose="020B0503020204020204" pitchFamily="34" charset="-122"/>
                <a:ea typeface="微软雅黑" panose="020B0503020204020204" pitchFamily="34" charset="-122"/>
              </a:rPr>
              <a:t>应用到这个重写的程序中，很容易发现只有与查询相关的事实，即</a:t>
            </a:r>
            <a:r>
              <a:rPr lang="en-US" altLang="zh-CN" dirty="0" smtClean="0">
                <a:latin typeface="微软雅黑" panose="020B0503020204020204" pitchFamily="34" charset="-122"/>
                <a:ea typeface="微软雅黑" panose="020B0503020204020204" pitchFamily="34" charset="-122"/>
              </a:rPr>
              <a:t>path</a:t>
            </a:r>
            <a:r>
              <a:rPr lang="zh-CN" altLang="en-US" dirty="0" smtClean="0">
                <a:latin typeface="微软雅黑" panose="020B0503020204020204" pitchFamily="34" charset="-122"/>
                <a:ea typeface="微软雅黑" panose="020B0503020204020204" pitchFamily="34" charset="-122"/>
              </a:rPr>
              <a:t>的</a:t>
            </a:r>
            <a:r>
              <a:rPr lang="en-US" altLang="zh-CN"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b,Y</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被计算出。</a:t>
            </a:r>
            <a:endParaRPr lang="en-US" altLang="zh-CN"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21</a:t>
            </a:fld>
            <a:endParaRPr lang="zh-CN" altLang="en-US" dirty="0"/>
          </a:p>
        </p:txBody>
      </p:sp>
    </p:spTree>
    <p:extLst>
      <p:ext uri="{BB962C8B-B14F-4D97-AF65-F5344CB8AC3E}">
        <p14:creationId xmlns:p14="http://schemas.microsoft.com/office/powerpoint/2010/main" val="3111944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22</a:t>
            </a:fld>
            <a:endParaRPr lang="zh-CN" altLang="en-US"/>
          </a:p>
        </p:txBody>
      </p:sp>
    </p:spTree>
    <p:extLst>
      <p:ext uri="{BB962C8B-B14F-4D97-AF65-F5344CB8AC3E}">
        <p14:creationId xmlns:p14="http://schemas.microsoft.com/office/powerpoint/2010/main" val="2203038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3</a:t>
            </a:fld>
            <a:endParaRPr lang="zh-CN" altLang="en-US"/>
          </a:p>
        </p:txBody>
      </p:sp>
    </p:spTree>
    <p:extLst>
      <p:ext uri="{BB962C8B-B14F-4D97-AF65-F5344CB8AC3E}">
        <p14:creationId xmlns:p14="http://schemas.microsoft.com/office/powerpoint/2010/main" val="292374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、正如</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SQL</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是一个规范，</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MySQL</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DB2</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SQL Server</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都是对其的具体实现一样；</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Datalog</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也是一个规范，</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BigDatalog</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Souffle</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LogicBlox</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等系统都按照</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Datalog</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的语法进行了具体实现。</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Datalog</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80</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年代和</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90</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年代初得到快速发展，但由于当时缺乏令人信服的应用程序，使得</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Datalog</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研究进入了长期休眠状态。</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近年来由于人们越来越需要高级抽象编程来推理和快速开发分布式或单机的并行的大数据系统，</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Datalog</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在新一代的应用程序中得到复兴。</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Datalog</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可应用在程序分析、数据集成、云计算和图分析等方面</a:t>
            </a:r>
            <a:r>
              <a:rPr lang="zh-CN" altLang="en-US" dirty="0" smtClean="0"/>
              <a: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Datalog</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提供声明式的高层次编程接口，使得程序员专注于任务是什么，而无需考虑底层具体实现的细节。</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4</a:t>
            </a:fld>
            <a:endParaRPr lang="zh-CN" altLang="en-US" dirty="0"/>
          </a:p>
        </p:txBody>
      </p:sp>
    </p:spTree>
    <p:extLst>
      <p:ext uri="{BB962C8B-B14F-4D97-AF65-F5344CB8AC3E}">
        <p14:creationId xmlns:p14="http://schemas.microsoft.com/office/powerpoint/2010/main" val="2411482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a:t>
            </a:r>
            <a:r>
              <a:rPr lang="en-US" altLang="zh-CN" dirty="0" smtClean="0"/>
              <a:t>Datalog </a:t>
            </a:r>
            <a:r>
              <a:rPr lang="zh-CN" altLang="en-US" dirty="0" smtClean="0"/>
              <a:t>的程序，由许多条规则和事实的有限集合组成。其中一条规则的范式如下所示：</a:t>
            </a:r>
            <a:endParaRPr lang="en-US" altLang="zh-CN" dirty="0" smtClean="0"/>
          </a:p>
          <a:p>
            <a:r>
              <a:rPr lang="zh-CN" altLang="en-US" dirty="0" smtClean="0"/>
              <a:t>其中</a:t>
            </a:r>
            <a:r>
              <a:rPr lang="en-US" altLang="zh-CN" dirty="0" smtClean="0"/>
              <a:t>…</a:t>
            </a:r>
          </a:p>
          <a:p>
            <a:r>
              <a:rPr lang="zh-CN" altLang="en-US" dirty="0" smtClean="0"/>
              <a:t>规则解释为如果</a:t>
            </a:r>
            <a:r>
              <a:rPr lang="en-US" altLang="zh-CN" dirty="0" smtClean="0"/>
              <a:t>P1,P2</a:t>
            </a:r>
            <a:r>
              <a:rPr lang="zh-CN" altLang="en-US" dirty="0" smtClean="0"/>
              <a:t>到</a:t>
            </a:r>
            <a:r>
              <a:rPr lang="en-US" altLang="zh-CN" dirty="0" err="1" smtClean="0"/>
              <a:t>Pn</a:t>
            </a:r>
            <a:r>
              <a:rPr lang="zh-CN" altLang="en-US" dirty="0" smtClean="0"/>
              <a:t>都为</a:t>
            </a:r>
            <a:r>
              <a:rPr lang="en-US" altLang="zh-CN" dirty="0" smtClean="0"/>
              <a:t>true</a:t>
            </a:r>
            <a:r>
              <a:rPr lang="zh-CN" altLang="en-US" dirty="0" smtClean="0"/>
              <a:t>的话，</a:t>
            </a:r>
            <a:r>
              <a:rPr lang="en-US" altLang="zh-CN" dirty="0" smtClean="0"/>
              <a:t>P0</a:t>
            </a:r>
            <a:r>
              <a:rPr lang="zh-CN" altLang="en-US" dirty="0" smtClean="0"/>
              <a:t>为</a:t>
            </a:r>
            <a:r>
              <a:rPr lang="en-US" altLang="zh-CN" dirty="0" smtClean="0"/>
              <a:t>true</a:t>
            </a:r>
            <a:r>
              <a:rPr lang="zh-CN" altLang="en-US" dirty="0" smtClean="0"/>
              <a:t>。</a:t>
            </a:r>
            <a:endParaRPr lang="en-US" altLang="zh-CN" dirty="0" smtClean="0"/>
          </a:p>
          <a:p>
            <a:endParaRPr lang="en-US" altLang="zh-CN" dirty="0" smtClean="0"/>
          </a:p>
          <a:p>
            <a:r>
              <a:rPr lang="en-US" altLang="zh-CN" dirty="0" smtClean="0"/>
              <a:t>Datalog</a:t>
            </a:r>
            <a:r>
              <a:rPr lang="zh-CN" altLang="en-US" dirty="0" smtClean="0"/>
              <a:t>规则可以是递归的，也就是规则可以递归地依赖于它自己或依赖于它的另一个规则。</a:t>
            </a:r>
            <a:endParaRPr lang="en-US" altLang="zh-CN" dirty="0" smtClean="0"/>
          </a:p>
          <a:p>
            <a:endParaRPr lang="en-US" altLang="zh-CN" dirty="0" smtClean="0"/>
          </a:p>
          <a:p>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Datalog</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系统的基础是谓词或关系</a:t>
            </a:r>
            <a:endPar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endParaRPr>
          </a:p>
          <a:p>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可以归纳为如下两种谓词关系（外延谓词、内涵谓词）</a:t>
            </a:r>
            <a:endPar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endParaRPr>
          </a:p>
          <a:p>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EDB</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表示的是程序中已知的事实，在执行</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Datalog</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程序过程中，</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EDB</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不会被更改。只能出现在规则体中</a:t>
            </a:r>
            <a:endPar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endParaRPr>
          </a:p>
          <a:p>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而</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IDB</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是由程序开发者自定义的规则创建，并且至少在规则的头部出现一次</a:t>
            </a:r>
            <a:endPar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endParaRPr>
          </a:p>
          <a:p>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在</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Datalog</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程序执行过程中，规则会生成</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IDB</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，从而不断推导产生新的</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IDB</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Datalog</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程序直到不再生成新的</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IDB</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才会停止。</a:t>
            </a:r>
            <a:endPar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endParaRPr>
          </a:p>
          <a:p>
            <a:endPar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endParaRPr>
          </a:p>
          <a:p>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程序开发者需要将事实和规则在</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Datalog</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程序中定义好才能执行使用</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Datalog</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5</a:t>
            </a:fld>
            <a:endParaRPr lang="zh-CN" altLang="en-US" dirty="0"/>
          </a:p>
        </p:txBody>
      </p:sp>
    </p:spTree>
    <p:extLst>
      <p:ext uri="{BB962C8B-B14F-4D97-AF65-F5344CB8AC3E}">
        <p14:creationId xmlns:p14="http://schemas.microsoft.com/office/powerpoint/2010/main" val="3651279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我们来看下面的例子，一共</a:t>
            </a:r>
            <a:r>
              <a:rPr lang="en-US" altLang="zh-CN" dirty="0" smtClean="0"/>
              <a:t>6</a:t>
            </a:r>
            <a:r>
              <a:rPr lang="zh-CN" altLang="en-US" dirty="0" smtClean="0"/>
              <a:t>行</a:t>
            </a:r>
            <a:endParaRPr lang="en-US" altLang="zh-CN" dirty="0" smtClean="0"/>
          </a:p>
          <a:p>
            <a:r>
              <a:rPr lang="zh-CN" altLang="en-US" dirty="0" smtClean="0"/>
              <a:t>前面</a:t>
            </a:r>
            <a:r>
              <a:rPr lang="en-US" altLang="zh-CN" dirty="0" smtClean="0"/>
              <a:t>4</a:t>
            </a:r>
            <a:r>
              <a:rPr lang="zh-CN" altLang="en-US" dirty="0" smtClean="0"/>
              <a:t>行</a:t>
            </a:r>
            <a:r>
              <a:rPr lang="en-US" altLang="zh-CN" baseline="0" dirty="0" smtClean="0"/>
              <a:t> </a:t>
            </a:r>
            <a:r>
              <a:rPr lang="zh-CN" altLang="en-US" baseline="0" dirty="0" smtClean="0"/>
              <a:t>是定义的</a:t>
            </a:r>
            <a:r>
              <a:rPr lang="en-US" altLang="zh-CN" baseline="0" dirty="0" smtClean="0"/>
              <a:t>4</a:t>
            </a:r>
            <a:r>
              <a:rPr lang="zh-CN" altLang="en-US" baseline="0" dirty="0" smtClean="0"/>
              <a:t>条边，就是存在的事实，也就是</a:t>
            </a:r>
            <a:r>
              <a:rPr lang="en-US" altLang="zh-CN" baseline="0" dirty="0" smtClean="0"/>
              <a:t>EDB</a:t>
            </a:r>
            <a:r>
              <a:rPr lang="zh-CN" altLang="en-US" baseline="0" dirty="0" smtClean="0"/>
              <a:t>，也可以看做程序的</a:t>
            </a:r>
            <a:r>
              <a:rPr lang="en-US" altLang="zh-CN" baseline="0" dirty="0" smtClean="0"/>
              <a:t>input</a:t>
            </a:r>
            <a:endParaRPr lang="en-US" altLang="zh-CN" dirty="0" smtClean="0"/>
          </a:p>
          <a:p>
            <a:r>
              <a:rPr lang="zh-CN" altLang="en-US" dirty="0" smtClean="0"/>
              <a:t>后面</a:t>
            </a:r>
            <a:r>
              <a:rPr lang="en-US" altLang="zh-CN" dirty="0" smtClean="0"/>
              <a:t>2</a:t>
            </a:r>
            <a:r>
              <a:rPr lang="zh-CN" altLang="en-US" dirty="0" smtClean="0"/>
              <a:t>行是程序员定义创建的规则，也就是</a:t>
            </a:r>
            <a:r>
              <a:rPr lang="en-US" altLang="zh-CN" dirty="0" smtClean="0"/>
              <a:t>IDB</a:t>
            </a:r>
            <a:r>
              <a:rPr lang="zh-CN" altLang="en-US" dirty="0" smtClean="0"/>
              <a:t>，也可以看做是程序的</a:t>
            </a:r>
            <a:r>
              <a:rPr lang="en-US" altLang="zh-CN" dirty="0" smtClean="0"/>
              <a:t>output</a:t>
            </a:r>
          </a:p>
          <a:p>
            <a:r>
              <a:rPr lang="zh-CN" altLang="en-US" dirty="0" smtClean="0"/>
              <a:t>第一条规则</a:t>
            </a:r>
            <a:r>
              <a:rPr lang="en-US" altLang="zh-CN" dirty="0" smtClean="0"/>
              <a:t>r1</a:t>
            </a:r>
            <a:r>
              <a:rPr lang="zh-CN" altLang="en-US" dirty="0" smtClean="0"/>
              <a:t>是基本规则，通过将图的所有边都添加到初始为空的关系 来初始化</a:t>
            </a:r>
            <a:r>
              <a:rPr lang="en-US" altLang="zh-CN" dirty="0" smtClean="0"/>
              <a:t>path</a:t>
            </a:r>
          </a:p>
          <a:p>
            <a:r>
              <a:rPr lang="zh-CN" altLang="en-US" dirty="0" smtClean="0"/>
              <a:t>第二条是规则</a:t>
            </a:r>
            <a:r>
              <a:rPr lang="en-US" altLang="zh-CN" dirty="0" smtClean="0"/>
              <a:t>r2</a:t>
            </a:r>
            <a:r>
              <a:rPr lang="zh-CN" altLang="en-US" dirty="0" smtClean="0"/>
              <a:t>是递归规则，它迭代地生成新的</a:t>
            </a:r>
            <a:r>
              <a:rPr lang="en-US" altLang="zh-CN" dirty="0" smtClean="0"/>
              <a:t>IDB</a:t>
            </a:r>
            <a:r>
              <a:rPr lang="zh-CN" altLang="en-US" dirty="0" smtClean="0"/>
              <a:t>：当面存在着</a:t>
            </a:r>
            <a:r>
              <a:rPr lang="en-US" altLang="zh-CN" dirty="0" smtClean="0"/>
              <a:t>X</a:t>
            </a:r>
            <a:r>
              <a:rPr lang="zh-CN" altLang="en-US" dirty="0" smtClean="0"/>
              <a:t>到</a:t>
            </a:r>
            <a:r>
              <a:rPr lang="en-US" altLang="zh-CN" dirty="0" smtClean="0"/>
              <a:t>Z</a:t>
            </a:r>
            <a:r>
              <a:rPr lang="zh-CN" altLang="en-US" dirty="0" smtClean="0"/>
              <a:t>的路径时，且存在着</a:t>
            </a:r>
            <a:r>
              <a:rPr lang="en-US" altLang="zh-CN" dirty="0" smtClean="0"/>
              <a:t>Z</a:t>
            </a:r>
            <a:r>
              <a:rPr lang="zh-CN" altLang="en-US" dirty="0" smtClean="0"/>
              <a:t>到</a:t>
            </a:r>
            <a:r>
              <a:rPr lang="en-US" altLang="zh-CN" dirty="0" smtClean="0"/>
              <a:t>Y</a:t>
            </a:r>
            <a:r>
              <a:rPr lang="zh-CN" altLang="en-US" dirty="0" smtClean="0"/>
              <a:t>的一条边时，就会添加一个新的关系</a:t>
            </a:r>
            <a:r>
              <a:rPr lang="en-US" altLang="zh-CN" dirty="0" smtClean="0"/>
              <a:t>path</a:t>
            </a:r>
            <a:r>
              <a:rPr lang="zh-CN" altLang="en-US" dirty="0" smtClean="0"/>
              <a:t>（</a:t>
            </a:r>
            <a:r>
              <a:rPr lang="en-US" altLang="zh-CN" dirty="0" smtClean="0"/>
              <a:t>X,Y</a:t>
            </a:r>
            <a:r>
              <a:rPr lang="zh-CN" altLang="en-US" dirty="0" smtClean="0"/>
              <a:t>）</a:t>
            </a:r>
            <a:endParaRPr lang="en-US" altLang="zh-CN" dirty="0" smtClean="0"/>
          </a:p>
          <a:p>
            <a:r>
              <a:rPr lang="zh-CN" altLang="en-US" dirty="0" smtClean="0"/>
              <a:t>即</a:t>
            </a:r>
            <a:r>
              <a:rPr lang="en-US" altLang="zh-CN" dirty="0" smtClean="0"/>
              <a:t>x</a:t>
            </a:r>
            <a:r>
              <a:rPr lang="zh-CN" altLang="en-US" dirty="0" smtClean="0"/>
              <a:t>到</a:t>
            </a:r>
            <a:r>
              <a:rPr lang="en-US" altLang="zh-CN" dirty="0" smtClean="0"/>
              <a:t>y</a:t>
            </a:r>
            <a:r>
              <a:rPr lang="zh-CN" altLang="en-US" dirty="0" smtClean="0"/>
              <a:t>存在着一条路径</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6</a:t>
            </a:fld>
            <a:endParaRPr lang="zh-CN" altLang="en-US" dirty="0"/>
          </a:p>
        </p:txBody>
      </p:sp>
    </p:spTree>
    <p:extLst>
      <p:ext uri="{BB962C8B-B14F-4D97-AF65-F5344CB8AC3E}">
        <p14:creationId xmlns:p14="http://schemas.microsoft.com/office/powerpoint/2010/main" val="1575990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7</a:t>
            </a:fld>
            <a:endParaRPr lang="zh-CN" altLang="en-US"/>
          </a:p>
        </p:txBody>
      </p:sp>
    </p:spTree>
    <p:extLst>
      <p:ext uri="{BB962C8B-B14F-4D97-AF65-F5344CB8AC3E}">
        <p14:creationId xmlns:p14="http://schemas.microsoft.com/office/powerpoint/2010/main" val="2696523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Datalog</a:t>
            </a:r>
            <a:r>
              <a:rPr lang="zh-CN" altLang="en-US" dirty="0" smtClean="0"/>
              <a:t>的</a:t>
            </a:r>
            <a:r>
              <a:rPr lang="en-US" altLang="zh-CN" dirty="0" smtClean="0"/>
              <a:t>Evaluation</a:t>
            </a:r>
            <a:r>
              <a:rPr lang="zh-CN" altLang="en-US" dirty="0" smtClean="0"/>
              <a:t>主要分这三种计算方式 </a:t>
            </a:r>
            <a:r>
              <a:rPr lang="en-US" altLang="zh-CN" dirty="0" smtClean="0"/>
              <a:t>…..</a:t>
            </a:r>
          </a:p>
          <a:p>
            <a:r>
              <a:rPr lang="zh-CN" altLang="en-US" dirty="0" smtClean="0"/>
              <a:t>自底向上方法通过将程序的所有规则应用于基本元组来回答查询</a:t>
            </a:r>
            <a:endParaRPr lang="en-US" altLang="zh-CN" dirty="0" smtClean="0"/>
          </a:p>
          <a:p>
            <a:endParaRPr lang="en-US" altLang="zh-CN" dirty="0" smtClean="0"/>
          </a:p>
          <a:p>
            <a:r>
              <a:rPr lang="zh-CN" altLang="en-US" dirty="0" smtClean="0"/>
              <a:t>相反，自顶向下的方法通过将查询中的选择条件</a:t>
            </a:r>
            <a:r>
              <a:rPr lang="en-US" altLang="zh-CN" dirty="0" smtClean="0"/>
              <a:t>(</a:t>
            </a:r>
            <a:r>
              <a:rPr lang="zh-CN" altLang="en-US" dirty="0" smtClean="0"/>
              <a:t>即常量</a:t>
            </a:r>
            <a:r>
              <a:rPr lang="en-US" altLang="zh-CN" dirty="0" smtClean="0"/>
              <a:t>)</a:t>
            </a:r>
            <a:r>
              <a:rPr lang="zh-CN" altLang="en-US" dirty="0" smtClean="0"/>
              <a:t>推入可能回答查询的规则</a:t>
            </a:r>
            <a:r>
              <a:rPr lang="en-US" altLang="zh-CN" dirty="0" smtClean="0"/>
              <a:t>(</a:t>
            </a:r>
            <a:r>
              <a:rPr lang="zh-CN" altLang="en-US" dirty="0" smtClean="0"/>
              <a:t>即派生为查询谓词的规则</a:t>
            </a:r>
            <a:r>
              <a:rPr lang="en-US" altLang="zh-CN" dirty="0" smtClean="0"/>
              <a:t>)</a:t>
            </a:r>
            <a:r>
              <a:rPr lang="zh-CN" altLang="en-US" dirty="0" smtClean="0"/>
              <a:t>来回答查询，并从这些规则主体的原子中创建更多</a:t>
            </a:r>
            <a:r>
              <a:rPr lang="en-US" altLang="zh-CN" dirty="0" smtClean="0"/>
              <a:t>(</a:t>
            </a:r>
            <a:r>
              <a:rPr lang="zh-CN" altLang="en-US" dirty="0" smtClean="0"/>
              <a:t>子</a:t>
            </a:r>
            <a:r>
              <a:rPr lang="en-US" altLang="zh-CN" dirty="0" smtClean="0"/>
              <a:t>)</a:t>
            </a:r>
            <a:r>
              <a:rPr lang="zh-CN" altLang="en-US" dirty="0" smtClean="0"/>
              <a:t>查询</a:t>
            </a:r>
            <a:r>
              <a:rPr lang="en-US" altLang="zh-CN" dirty="0" smtClean="0"/>
              <a:t>;</a:t>
            </a:r>
            <a:r>
              <a:rPr lang="zh-CN" altLang="en-US" dirty="0" smtClean="0"/>
              <a:t>子查询以类似的自顶向下方式回答。</a:t>
            </a:r>
            <a:endParaRPr lang="en-US" altLang="zh-CN" dirty="0" smtClean="0"/>
          </a:p>
          <a:p>
            <a:endParaRPr lang="en-US" altLang="zh-CN" dirty="0" smtClean="0"/>
          </a:p>
          <a:p>
            <a:r>
              <a:rPr lang="en-US" altLang="zh-CN" dirty="0" smtClean="0"/>
              <a:t>Magic Sets </a:t>
            </a:r>
            <a:r>
              <a:rPr lang="zh-CN" altLang="en-US" dirty="0" smtClean="0"/>
              <a:t>可以看作是一种上述</a:t>
            </a:r>
            <a:r>
              <a:rPr lang="en-US" altLang="zh-CN" dirty="0" err="1" smtClean="0"/>
              <a:t>evluation</a:t>
            </a:r>
            <a:r>
              <a:rPr lang="zh-CN" altLang="en-US" dirty="0" smtClean="0"/>
              <a:t>的一种优化 ，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先预处理程序再使用自底向上方法</a:t>
            </a:r>
            <a:endParaRPr lang="zh-CN" altLang="en-US" dirty="0"/>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8</a:t>
            </a:fld>
            <a:endParaRPr lang="zh-CN" altLang="en-US" dirty="0"/>
          </a:p>
        </p:txBody>
      </p:sp>
    </p:spTree>
    <p:extLst>
      <p:ext uri="{BB962C8B-B14F-4D97-AF65-F5344CB8AC3E}">
        <p14:creationId xmlns:p14="http://schemas.microsoft.com/office/powerpoint/2010/main" val="4075084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最简单的一种自底向上的评估算法</a:t>
            </a:r>
            <a:r>
              <a:rPr lang="en-US" altLang="zh-CN" dirty="0" smtClean="0"/>
              <a:t>:</a:t>
            </a:r>
            <a:r>
              <a:rPr lang="zh-CN" altLang="en-US" dirty="0" smtClean="0"/>
              <a:t>可以从只包含</a:t>
            </a:r>
            <a:r>
              <a:rPr lang="en-US" altLang="zh-CN" dirty="0" err="1" smtClean="0"/>
              <a:t>edb</a:t>
            </a:r>
            <a:r>
              <a:rPr lang="zh-CN" altLang="en-US" dirty="0" smtClean="0"/>
              <a:t>的基本数据实例开始，在迭代中执行计算</a:t>
            </a:r>
            <a:r>
              <a:rPr lang="en-US" altLang="zh-CN" dirty="0" smtClean="0"/>
              <a:t>;</a:t>
            </a:r>
            <a:r>
              <a:rPr lang="zh-CN" altLang="en-US" dirty="0" smtClean="0"/>
              <a:t>在每次迭代中，对所有规则进行求值，得到满足规则体的</a:t>
            </a:r>
            <a:r>
              <a:rPr lang="en-US" altLang="zh-CN" dirty="0" smtClean="0"/>
              <a:t>IDB(</a:t>
            </a:r>
            <a:r>
              <a:rPr lang="zh-CN" altLang="en-US" dirty="0" smtClean="0"/>
              <a:t>通过直接结果运算符</a:t>
            </a:r>
            <a:r>
              <a:rPr lang="en-US" altLang="zh-CN" dirty="0" smtClean="0"/>
              <a:t>TP);</a:t>
            </a:r>
            <a:r>
              <a:rPr lang="zh-CN" altLang="en-US" dirty="0" smtClean="0"/>
              <a:t>当不能派生新的</a:t>
            </a:r>
            <a:r>
              <a:rPr lang="en-US" altLang="zh-CN" dirty="0" smtClean="0"/>
              <a:t>IDB</a:t>
            </a:r>
            <a:r>
              <a:rPr lang="zh-CN" altLang="en-US" dirty="0" smtClean="0"/>
              <a:t>时，迭代求值将停止。这种评价方法称为朴素法</a:t>
            </a:r>
            <a:endParaRPr lang="en-US" altLang="zh-CN" dirty="0" smtClean="0"/>
          </a:p>
          <a:p>
            <a:endParaRPr lang="en-US" altLang="zh-CN" dirty="0" smtClean="0"/>
          </a:p>
          <a:p>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最小不动点语义基于</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Datalog</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程序</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P</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的即时结果操作符</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TP</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，该程序将数据库实例映射到数据库实例。原子</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A</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是</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Datalog</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程序</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P</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和数据库实例</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I</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的直接结果，如果</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A</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是</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I</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中的一个地面</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EDB</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原子，或者</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A:- B1</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a:t>
            </a:r>
            <a:r>
              <a:rPr lang="en-US" altLang="zh-CN" sz="1200" b="0" i="0" u="none" strike="noStrike" kern="1200" baseline="0" dirty="0" err="1" smtClean="0">
                <a:solidFill>
                  <a:schemeClr val="tx1"/>
                </a:solidFill>
                <a:latin typeface="微软雅黑" panose="020B0503020204020204" pitchFamily="34" charset="-122"/>
                <a:ea typeface="微软雅黑" panose="020B0503020204020204" pitchFamily="34" charset="-122"/>
                <a:cs typeface="+mn-cs"/>
              </a:rPr>
              <a:t>Bn</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是</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P</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中规则的一个基本实例，</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B1</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a:t>
            </a:r>
            <a:r>
              <a:rPr lang="en-US" altLang="zh-CN" sz="1200" b="0" i="0" u="none" strike="noStrike" kern="1200" baseline="0" dirty="0" err="1" smtClean="0">
                <a:solidFill>
                  <a:schemeClr val="tx1"/>
                </a:solidFill>
                <a:latin typeface="微软雅黑" panose="020B0503020204020204" pitchFamily="34" charset="-122"/>
                <a:ea typeface="微软雅黑" panose="020B0503020204020204" pitchFamily="34" charset="-122"/>
                <a:cs typeface="+mn-cs"/>
              </a:rPr>
              <a:t>Bn</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在</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I</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中。然后我们定义</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TP</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为</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:A 2tp (I) </a:t>
            </a:r>
            <a:r>
              <a:rPr lang="en-US" altLang="zh-CN" sz="1200" b="0" i="0" u="none" strike="noStrike" kern="1200" baseline="0" dirty="0" err="1" smtClean="0">
                <a:solidFill>
                  <a:schemeClr val="tx1"/>
                </a:solidFill>
                <a:latin typeface="微软雅黑" panose="020B0503020204020204" pitchFamily="34" charset="-122"/>
                <a:ea typeface="微软雅黑" panose="020B0503020204020204" pitchFamily="34" charset="-122"/>
                <a:cs typeface="+mn-cs"/>
              </a:rPr>
              <a:t>iff</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 A</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是</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P</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和</a:t>
            </a:r>
            <a:r>
              <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I</a:t>
            </a:r>
            <a:r>
              <a:rPr lang="zh-CN" altLang="en-US"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rPr>
              <a:t>的直接结果。</a:t>
            </a:r>
            <a:endPar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endParaRPr>
          </a:p>
          <a:p>
            <a:endParaRPr lang="en-US" altLang="zh-CN" sz="1200" b="0" i="0" u="none" strike="noStrike" kern="1200" baseline="0" dirty="0" smtClean="0">
              <a:solidFill>
                <a:schemeClr val="tx1"/>
              </a:solidFill>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9</a:t>
            </a:fld>
            <a:endParaRPr lang="zh-CN" altLang="en-US" dirty="0"/>
          </a:p>
        </p:txBody>
      </p:sp>
    </p:spTree>
    <p:extLst>
      <p:ext uri="{BB962C8B-B14F-4D97-AF65-F5344CB8AC3E}">
        <p14:creationId xmlns:p14="http://schemas.microsoft.com/office/powerpoint/2010/main" val="2565421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A5BE285-F020-4CB4-AD94-6E485638D447}" type="datetimeFigureOut">
              <a:rPr lang="zh-CN" altLang="en-US" smtClean="0"/>
              <a:t>2019/9/20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3F80EA-E5A0-437B-9D84-00813D304463}" type="slidenum">
              <a:rPr lang="zh-CN" altLang="en-US" smtClean="0"/>
              <a:t>‹#›</a:t>
            </a:fld>
            <a:endParaRPr lang="zh-CN" altLang="en-US"/>
          </a:p>
        </p:txBody>
      </p:sp>
    </p:spTree>
    <p:extLst>
      <p:ext uri="{BB962C8B-B14F-4D97-AF65-F5344CB8AC3E}">
        <p14:creationId xmlns:p14="http://schemas.microsoft.com/office/powerpoint/2010/main" val="235708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A5BE285-F020-4CB4-AD94-6E485638D447}" type="datetimeFigureOut">
              <a:rPr lang="zh-CN" altLang="en-US" smtClean="0"/>
              <a:t>2019/9/20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3F80EA-E5A0-437B-9D84-00813D304463}" type="slidenum">
              <a:rPr lang="zh-CN" altLang="en-US" smtClean="0"/>
              <a:t>‹#›</a:t>
            </a:fld>
            <a:endParaRPr lang="zh-CN" altLang="en-US"/>
          </a:p>
        </p:txBody>
      </p:sp>
    </p:spTree>
    <p:extLst>
      <p:ext uri="{BB962C8B-B14F-4D97-AF65-F5344CB8AC3E}">
        <p14:creationId xmlns:p14="http://schemas.microsoft.com/office/powerpoint/2010/main" val="1436776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A5BE285-F020-4CB4-AD94-6E485638D447}" type="datetimeFigureOut">
              <a:rPr lang="zh-CN" altLang="en-US" smtClean="0"/>
              <a:t>2019/9/20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3F80EA-E5A0-437B-9D84-00813D304463}" type="slidenum">
              <a:rPr lang="zh-CN" altLang="en-US" smtClean="0"/>
              <a:t>‹#›</a:t>
            </a:fld>
            <a:endParaRPr lang="zh-CN" altLang="en-US"/>
          </a:p>
        </p:txBody>
      </p:sp>
    </p:spTree>
    <p:extLst>
      <p:ext uri="{BB962C8B-B14F-4D97-AF65-F5344CB8AC3E}">
        <p14:creationId xmlns:p14="http://schemas.microsoft.com/office/powerpoint/2010/main" val="721084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499075519"/>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8553159"/>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256663839"/>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920801202"/>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81456286"/>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431861218"/>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691809408"/>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17522439"/>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A5BE285-F020-4CB4-AD94-6E485638D447}" type="datetimeFigureOut">
              <a:rPr lang="zh-CN" altLang="en-US" smtClean="0"/>
              <a:t>2019/9/20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3F80EA-E5A0-437B-9D84-00813D304463}" type="slidenum">
              <a:rPr lang="zh-CN" altLang="en-US" smtClean="0"/>
              <a:t>‹#›</a:t>
            </a:fld>
            <a:endParaRPr lang="zh-CN" altLang="en-US"/>
          </a:p>
        </p:txBody>
      </p:sp>
    </p:spTree>
    <p:extLst>
      <p:ext uri="{BB962C8B-B14F-4D97-AF65-F5344CB8AC3E}">
        <p14:creationId xmlns:p14="http://schemas.microsoft.com/office/powerpoint/2010/main" val="3598217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A5BE285-F020-4CB4-AD94-6E485638D447}" type="datetimeFigureOut">
              <a:rPr lang="zh-CN" altLang="en-US" smtClean="0"/>
              <a:t>2019/9/20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3F80EA-E5A0-437B-9D84-00813D304463}" type="slidenum">
              <a:rPr lang="zh-CN" altLang="en-US" smtClean="0"/>
              <a:t>‹#›</a:t>
            </a:fld>
            <a:endParaRPr lang="zh-CN" altLang="en-US"/>
          </a:p>
        </p:txBody>
      </p:sp>
    </p:spTree>
    <p:extLst>
      <p:ext uri="{BB962C8B-B14F-4D97-AF65-F5344CB8AC3E}">
        <p14:creationId xmlns:p14="http://schemas.microsoft.com/office/powerpoint/2010/main" val="1524999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A5BE285-F020-4CB4-AD94-6E485638D447}" type="datetimeFigureOut">
              <a:rPr lang="zh-CN" altLang="en-US" smtClean="0"/>
              <a:t>2019/9/20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3F80EA-E5A0-437B-9D84-00813D304463}" type="slidenum">
              <a:rPr lang="zh-CN" altLang="en-US" smtClean="0"/>
              <a:t>‹#›</a:t>
            </a:fld>
            <a:endParaRPr lang="zh-CN" altLang="en-US"/>
          </a:p>
        </p:txBody>
      </p:sp>
    </p:spTree>
    <p:extLst>
      <p:ext uri="{BB962C8B-B14F-4D97-AF65-F5344CB8AC3E}">
        <p14:creationId xmlns:p14="http://schemas.microsoft.com/office/powerpoint/2010/main" val="3765953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A5BE285-F020-4CB4-AD94-6E485638D447}" type="datetimeFigureOut">
              <a:rPr lang="zh-CN" altLang="en-US" smtClean="0"/>
              <a:t>2019/9/20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43F80EA-E5A0-437B-9D84-00813D304463}" type="slidenum">
              <a:rPr lang="zh-CN" altLang="en-US" smtClean="0"/>
              <a:t>‹#›</a:t>
            </a:fld>
            <a:endParaRPr lang="zh-CN" altLang="en-US"/>
          </a:p>
        </p:txBody>
      </p:sp>
    </p:spTree>
    <p:extLst>
      <p:ext uri="{BB962C8B-B14F-4D97-AF65-F5344CB8AC3E}">
        <p14:creationId xmlns:p14="http://schemas.microsoft.com/office/powerpoint/2010/main" val="3733963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A5BE285-F020-4CB4-AD94-6E485638D447}" type="datetimeFigureOut">
              <a:rPr lang="zh-CN" altLang="en-US" smtClean="0"/>
              <a:t>2019/9/20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43F80EA-E5A0-437B-9D84-00813D304463}" type="slidenum">
              <a:rPr lang="zh-CN" altLang="en-US" smtClean="0"/>
              <a:t>‹#›</a:t>
            </a:fld>
            <a:endParaRPr lang="zh-CN" altLang="en-US"/>
          </a:p>
        </p:txBody>
      </p:sp>
    </p:spTree>
    <p:extLst>
      <p:ext uri="{BB962C8B-B14F-4D97-AF65-F5344CB8AC3E}">
        <p14:creationId xmlns:p14="http://schemas.microsoft.com/office/powerpoint/2010/main" val="2329958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5BE285-F020-4CB4-AD94-6E485638D447}" type="datetimeFigureOut">
              <a:rPr lang="zh-CN" altLang="en-US" smtClean="0"/>
              <a:t>2019/9/20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43F80EA-E5A0-437B-9D84-00813D304463}" type="slidenum">
              <a:rPr lang="zh-CN" altLang="en-US" smtClean="0"/>
              <a:t>‹#›</a:t>
            </a:fld>
            <a:endParaRPr lang="zh-CN" altLang="en-US"/>
          </a:p>
        </p:txBody>
      </p:sp>
    </p:spTree>
    <p:extLst>
      <p:ext uri="{BB962C8B-B14F-4D97-AF65-F5344CB8AC3E}">
        <p14:creationId xmlns:p14="http://schemas.microsoft.com/office/powerpoint/2010/main" val="2651726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A5BE285-F020-4CB4-AD94-6E485638D447}" type="datetimeFigureOut">
              <a:rPr lang="zh-CN" altLang="en-US" smtClean="0"/>
              <a:t>2019/9/20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3F80EA-E5A0-437B-9D84-00813D304463}" type="slidenum">
              <a:rPr lang="zh-CN" altLang="en-US" smtClean="0"/>
              <a:t>‹#›</a:t>
            </a:fld>
            <a:endParaRPr lang="zh-CN" altLang="en-US"/>
          </a:p>
        </p:txBody>
      </p:sp>
    </p:spTree>
    <p:extLst>
      <p:ext uri="{BB962C8B-B14F-4D97-AF65-F5344CB8AC3E}">
        <p14:creationId xmlns:p14="http://schemas.microsoft.com/office/powerpoint/2010/main" val="298486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A5BE285-F020-4CB4-AD94-6E485638D447}" type="datetimeFigureOut">
              <a:rPr lang="zh-CN" altLang="en-US" smtClean="0"/>
              <a:t>2019/9/20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3F80EA-E5A0-437B-9D84-00813D304463}" type="slidenum">
              <a:rPr lang="zh-CN" altLang="en-US" smtClean="0"/>
              <a:t>‹#›</a:t>
            </a:fld>
            <a:endParaRPr lang="zh-CN" altLang="en-US"/>
          </a:p>
        </p:txBody>
      </p:sp>
    </p:spTree>
    <p:extLst>
      <p:ext uri="{BB962C8B-B14F-4D97-AF65-F5344CB8AC3E}">
        <p14:creationId xmlns:p14="http://schemas.microsoft.com/office/powerpoint/2010/main" val="2690321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5BE285-F020-4CB4-AD94-6E485638D447}" type="datetimeFigureOut">
              <a:rPr lang="zh-CN" altLang="en-US" smtClean="0"/>
              <a:t>2019/9/20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3F80EA-E5A0-437B-9D84-00813D304463}" type="slidenum">
              <a:rPr lang="zh-CN" altLang="en-US" smtClean="0"/>
              <a:t>‹#›</a:t>
            </a:fld>
            <a:endParaRPr lang="zh-CN" altLang="en-US"/>
          </a:p>
        </p:txBody>
      </p:sp>
    </p:spTree>
    <p:extLst>
      <p:ext uri="{BB962C8B-B14F-4D97-AF65-F5344CB8AC3E}">
        <p14:creationId xmlns:p14="http://schemas.microsoft.com/office/powerpoint/2010/main" val="1614736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510.png"/><Relationship Id="rId21" Type="http://schemas.openxmlformats.org/officeDocument/2006/relationships/image" Target="../media/image24.png"/><Relationship Id="rId7" Type="http://schemas.openxmlformats.org/officeDocument/2006/relationships/image" Target="../media/image9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notesSlide" Target="../notesSlides/notesSlide11.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16.xml"/><Relationship Id="rId6" Type="http://schemas.openxmlformats.org/officeDocument/2006/relationships/image" Target="../media/image80.png"/><Relationship Id="rId11" Type="http://schemas.openxmlformats.org/officeDocument/2006/relationships/image" Target="../media/image14.png"/><Relationship Id="rId5" Type="http://schemas.openxmlformats.org/officeDocument/2006/relationships/image" Target="../media/image72.png"/><Relationship Id="rId15" Type="http://schemas.openxmlformats.org/officeDocument/2006/relationships/image" Target="../media/image18.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610.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6.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6.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4.xml.rels><?xml version="1.0" encoding="UTF-8" standalone="yes"?>
<Relationships xmlns="http://schemas.openxmlformats.org/package/2006/relationships"><Relationship Id="rId8" Type="http://schemas.openxmlformats.org/officeDocument/2006/relationships/image" Target="../media/image310.png"/><Relationship Id="rId13" Type="http://schemas.openxmlformats.org/officeDocument/2006/relationships/image" Target="../media/image360.png"/><Relationship Id="rId3" Type="http://schemas.openxmlformats.org/officeDocument/2006/relationships/image" Target="../media/image260.png"/><Relationship Id="rId7" Type="http://schemas.openxmlformats.org/officeDocument/2006/relationships/image" Target="../media/image300.png"/><Relationship Id="rId12" Type="http://schemas.openxmlformats.org/officeDocument/2006/relationships/image" Target="../media/image350.png"/><Relationship Id="rId2" Type="http://schemas.openxmlformats.org/officeDocument/2006/relationships/notesSlide" Target="../notesSlides/notesSlide14.xml"/><Relationship Id="rId1" Type="http://schemas.openxmlformats.org/officeDocument/2006/relationships/slideLayout" Target="../slideLayouts/slideLayout17.xml"/><Relationship Id="rId6" Type="http://schemas.openxmlformats.org/officeDocument/2006/relationships/image" Target="../media/image290.png"/><Relationship Id="rId11" Type="http://schemas.openxmlformats.org/officeDocument/2006/relationships/image" Target="../media/image340.png"/><Relationship Id="rId5" Type="http://schemas.openxmlformats.org/officeDocument/2006/relationships/image" Target="../media/image280.png"/><Relationship Id="rId10" Type="http://schemas.openxmlformats.org/officeDocument/2006/relationships/image" Target="../media/image330.png"/><Relationship Id="rId4" Type="http://schemas.openxmlformats.org/officeDocument/2006/relationships/image" Target="../media/image270.png"/><Relationship Id="rId9" Type="http://schemas.openxmlformats.org/officeDocument/2006/relationships/image" Target="../media/image320.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17.xml"/><Relationship Id="rId5" Type="http://schemas.openxmlformats.org/officeDocument/2006/relationships/image" Target="../media/image39.png"/><Relationship Id="rId4" Type="http://schemas.openxmlformats.org/officeDocument/2006/relationships/image" Target="../media/image380.png"/></Relationships>
</file>

<file path=ppt/slides/_rels/slide16.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8.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7.png"/><Relationship Id="rId2" Type="http://schemas.openxmlformats.org/officeDocument/2006/relationships/notesSlide" Target="../notesSlides/notesSlide16.xml"/><Relationship Id="rId1" Type="http://schemas.openxmlformats.org/officeDocument/2006/relationships/slideLayout" Target="../slideLayouts/slideLayout17.xml"/><Relationship Id="rId6" Type="http://schemas.openxmlformats.org/officeDocument/2006/relationships/image" Target="../media/image43.png"/><Relationship Id="rId11" Type="http://schemas.openxmlformats.org/officeDocument/2006/relationships/image" Target="../media/image46.png"/><Relationship Id="rId10" Type="http://schemas.openxmlformats.org/officeDocument/2006/relationships/image" Target="../media/image45.png"/><Relationship Id="rId9"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notesSlide" Target="../notesSlides/notesSlide17.xml"/><Relationship Id="rId1" Type="http://schemas.openxmlformats.org/officeDocument/2006/relationships/slideLayout" Target="../slideLayouts/slideLayout18.xml"/><Relationship Id="rId5" Type="http://schemas.openxmlformats.org/officeDocument/2006/relationships/image" Target="../media/image50.png"/><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8" Type="http://schemas.openxmlformats.org/officeDocument/2006/relationships/image" Target="../media/image530.png"/><Relationship Id="rId3" Type="http://schemas.openxmlformats.org/officeDocument/2006/relationships/image" Target="../media/image51.png"/><Relationship Id="rId12" Type="http://schemas.openxmlformats.org/officeDocument/2006/relationships/image" Target="../media/image57.png"/><Relationship Id="rId2" Type="http://schemas.openxmlformats.org/officeDocument/2006/relationships/notesSlide" Target="../notesSlides/notesSlide18.xml"/><Relationship Id="rId1" Type="http://schemas.openxmlformats.org/officeDocument/2006/relationships/slideLayout" Target="../slideLayouts/slideLayout18.xml"/><Relationship Id="rId6" Type="http://schemas.openxmlformats.org/officeDocument/2006/relationships/image" Target="../media/image54.png"/><Relationship Id="rId11" Type="http://schemas.openxmlformats.org/officeDocument/2006/relationships/image" Target="../media/image56.png"/><Relationship Id="rId5" Type="http://schemas.openxmlformats.org/officeDocument/2006/relationships/image" Target="../media/image53.png"/><Relationship Id="rId10" Type="http://schemas.openxmlformats.org/officeDocument/2006/relationships/image" Target="../media/image55.png"/><Relationship Id="rId4" Type="http://schemas.openxmlformats.org/officeDocument/2006/relationships/image" Target="../media/image52.png"/><Relationship Id="rId9" Type="http://schemas.openxmlformats.org/officeDocument/2006/relationships/image" Target="../media/image540.png"/></Relationships>
</file>

<file path=ppt/slides/_rels/slide1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9.xml"/><Relationship Id="rId1" Type="http://schemas.openxmlformats.org/officeDocument/2006/relationships/slideLayout" Target="../slideLayouts/slideLayout19.xml"/><Relationship Id="rId4" Type="http://schemas.openxmlformats.org/officeDocument/2006/relationships/image" Target="../media/image5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70.png"/><Relationship Id="rId3" Type="http://schemas.openxmlformats.org/officeDocument/2006/relationships/image" Target="../media/image60.png"/><Relationship Id="rId7" Type="http://schemas.openxmlformats.org/officeDocument/2006/relationships/image" Target="../media/image61.png"/><Relationship Id="rId12" Type="http://schemas.openxmlformats.org/officeDocument/2006/relationships/image" Target="../media/image69.png"/><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image" Target="../media/image65.png"/><Relationship Id="rId11" Type="http://schemas.openxmlformats.org/officeDocument/2006/relationships/image" Target="../media/image68.png"/><Relationship Id="rId5" Type="http://schemas.openxmlformats.org/officeDocument/2006/relationships/image" Target="../media/image64.png"/><Relationship Id="rId10" Type="http://schemas.openxmlformats.org/officeDocument/2006/relationships/image" Target="../media/image67.png"/><Relationship Id="rId4" Type="http://schemas.openxmlformats.org/officeDocument/2006/relationships/image" Target="../media/image63.png"/><Relationship Id="rId9" Type="http://schemas.openxmlformats.org/officeDocument/2006/relationships/image" Target="../media/image6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1" y="0"/>
            <a:ext cx="1162754" cy="68580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任意多边形 4"/>
          <p:cNvSpPr/>
          <p:nvPr/>
        </p:nvSpPr>
        <p:spPr>
          <a:xfrm>
            <a:off x="1160944" y="0"/>
            <a:ext cx="1162754" cy="6858000"/>
          </a:xfrm>
          <a:custGeom>
            <a:avLst/>
            <a:gdLst>
              <a:gd name="connsiteX0" fmla="*/ 0 w 1162754"/>
              <a:gd name="connsiteY0" fmla="*/ 0 h 6858000"/>
              <a:gd name="connsiteX1" fmla="*/ 1162754 w 1162754"/>
              <a:gd name="connsiteY1" fmla="*/ 0 h 6858000"/>
              <a:gd name="connsiteX2" fmla="*/ 1162754 w 1162754"/>
              <a:gd name="connsiteY2" fmla="*/ 2553053 h 6858000"/>
              <a:gd name="connsiteX3" fmla="*/ 1108498 w 1162754"/>
              <a:gd name="connsiteY3" fmla="*/ 2625608 h 6858000"/>
              <a:gd name="connsiteX4" fmla="*/ 863096 w 1162754"/>
              <a:gd name="connsiteY4" fmla="*/ 3429000 h 6858000"/>
              <a:gd name="connsiteX5" fmla="*/ 1108498 w 1162754"/>
              <a:gd name="connsiteY5" fmla="*/ 4232393 h 6858000"/>
              <a:gd name="connsiteX6" fmla="*/ 1162754 w 1162754"/>
              <a:gd name="connsiteY6" fmla="*/ 4304948 h 6858000"/>
              <a:gd name="connsiteX7" fmla="*/ 1162754 w 1162754"/>
              <a:gd name="connsiteY7" fmla="*/ 6858000 h 6858000"/>
              <a:gd name="connsiteX8" fmla="*/ 0 w 1162754"/>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754" h="6858000">
                <a:moveTo>
                  <a:pt x="0" y="0"/>
                </a:moveTo>
                <a:lnTo>
                  <a:pt x="1162754" y="0"/>
                </a:lnTo>
                <a:lnTo>
                  <a:pt x="1162754" y="2553053"/>
                </a:lnTo>
                <a:lnTo>
                  <a:pt x="1108498" y="2625608"/>
                </a:lnTo>
                <a:cubicBezTo>
                  <a:pt x="953564" y="2854941"/>
                  <a:pt x="863096" y="3131405"/>
                  <a:pt x="863096" y="3429000"/>
                </a:cubicBezTo>
                <a:cubicBezTo>
                  <a:pt x="863096" y="3726595"/>
                  <a:pt x="953564" y="4003060"/>
                  <a:pt x="1108498" y="4232393"/>
                </a:cubicBezTo>
                <a:lnTo>
                  <a:pt x="1162754" y="4304948"/>
                </a:lnTo>
                <a:lnTo>
                  <a:pt x="1162754" y="6858000"/>
                </a:lnTo>
                <a:lnTo>
                  <a:pt x="0" y="6858000"/>
                </a:lnTo>
                <a:close/>
              </a:path>
            </a:pathLst>
          </a:cu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6" name="任意多边形 5"/>
          <p:cNvSpPr/>
          <p:nvPr/>
        </p:nvSpPr>
        <p:spPr>
          <a:xfrm>
            <a:off x="2320537" y="0"/>
            <a:ext cx="1162754" cy="6858000"/>
          </a:xfrm>
          <a:custGeom>
            <a:avLst/>
            <a:gdLst>
              <a:gd name="connsiteX0" fmla="*/ 0 w 1162754"/>
              <a:gd name="connsiteY0" fmla="*/ 4300721 h 6858000"/>
              <a:gd name="connsiteX1" fmla="*/ 31624 w 1162754"/>
              <a:gd name="connsiteY1" fmla="*/ 4343011 h 6858000"/>
              <a:gd name="connsiteX2" fmla="*/ 1140417 w 1162754"/>
              <a:gd name="connsiteY2" fmla="*/ 4865914 h 6858000"/>
              <a:gd name="connsiteX3" fmla="*/ 1162754 w 1162754"/>
              <a:gd name="connsiteY3" fmla="*/ 4863662 h 6858000"/>
              <a:gd name="connsiteX4" fmla="*/ 1162754 w 1162754"/>
              <a:gd name="connsiteY4" fmla="*/ 6858000 h 6858000"/>
              <a:gd name="connsiteX5" fmla="*/ 0 w 1162754"/>
              <a:gd name="connsiteY5" fmla="*/ 6858000 h 6858000"/>
              <a:gd name="connsiteX6" fmla="*/ 0 w 1162754"/>
              <a:gd name="connsiteY6" fmla="*/ 0 h 6858000"/>
              <a:gd name="connsiteX7" fmla="*/ 1162754 w 1162754"/>
              <a:gd name="connsiteY7" fmla="*/ 0 h 6858000"/>
              <a:gd name="connsiteX8" fmla="*/ 1162754 w 1162754"/>
              <a:gd name="connsiteY8" fmla="*/ 1994338 h 6858000"/>
              <a:gd name="connsiteX9" fmla="*/ 1140417 w 1162754"/>
              <a:gd name="connsiteY9" fmla="*/ 1992086 h 6858000"/>
              <a:gd name="connsiteX10" fmla="*/ 31624 w 1162754"/>
              <a:gd name="connsiteY10" fmla="*/ 2514989 h 6858000"/>
              <a:gd name="connsiteX11" fmla="*/ 0 w 1162754"/>
              <a:gd name="connsiteY11" fmla="*/ 25572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2754" h="6858000">
                <a:moveTo>
                  <a:pt x="0" y="4300721"/>
                </a:moveTo>
                <a:lnTo>
                  <a:pt x="31624" y="4343011"/>
                </a:lnTo>
                <a:cubicBezTo>
                  <a:pt x="295175" y="4662361"/>
                  <a:pt x="694025" y="4865914"/>
                  <a:pt x="1140417" y="4865914"/>
                </a:cubicBezTo>
                <a:lnTo>
                  <a:pt x="1162754" y="4863662"/>
                </a:lnTo>
                <a:lnTo>
                  <a:pt x="1162754" y="6858000"/>
                </a:lnTo>
                <a:lnTo>
                  <a:pt x="0" y="6858000"/>
                </a:lnTo>
                <a:close/>
                <a:moveTo>
                  <a:pt x="0" y="0"/>
                </a:moveTo>
                <a:lnTo>
                  <a:pt x="1162754" y="0"/>
                </a:lnTo>
                <a:lnTo>
                  <a:pt x="1162754" y="1994338"/>
                </a:lnTo>
                <a:lnTo>
                  <a:pt x="1140417" y="1992086"/>
                </a:lnTo>
                <a:cubicBezTo>
                  <a:pt x="694025" y="1992086"/>
                  <a:pt x="295175" y="2195639"/>
                  <a:pt x="31624" y="2514989"/>
                </a:cubicBezTo>
                <a:lnTo>
                  <a:pt x="0" y="2557280"/>
                </a:lnTo>
                <a:close/>
              </a:path>
            </a:pathLst>
          </a:cu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7" name="任意多边形 6"/>
          <p:cNvSpPr/>
          <p:nvPr/>
        </p:nvSpPr>
        <p:spPr>
          <a:xfrm>
            <a:off x="3474560" y="0"/>
            <a:ext cx="1162754" cy="6858000"/>
          </a:xfrm>
          <a:custGeom>
            <a:avLst/>
            <a:gdLst>
              <a:gd name="connsiteX0" fmla="*/ 1162754 w 1162754"/>
              <a:gd name="connsiteY0" fmla="*/ 4252655 h 6858000"/>
              <a:gd name="connsiteX1" fmla="*/ 1162754 w 1162754"/>
              <a:gd name="connsiteY1" fmla="*/ 6858000 h 6858000"/>
              <a:gd name="connsiteX2" fmla="*/ 0 w 1162754"/>
              <a:gd name="connsiteY2" fmla="*/ 6858000 h 6858000"/>
              <a:gd name="connsiteX3" fmla="*/ 0 w 1162754"/>
              <a:gd name="connsiteY3" fmla="*/ 4864543 h 6858000"/>
              <a:gd name="connsiteX4" fmla="*/ 275983 w 1162754"/>
              <a:gd name="connsiteY4" fmla="*/ 4836721 h 6858000"/>
              <a:gd name="connsiteX5" fmla="*/ 1095187 w 1162754"/>
              <a:gd name="connsiteY5" fmla="*/ 4343011 h 6858000"/>
              <a:gd name="connsiteX6" fmla="*/ 0 w 1162754"/>
              <a:gd name="connsiteY6" fmla="*/ 0 h 6858000"/>
              <a:gd name="connsiteX7" fmla="*/ 1162754 w 1162754"/>
              <a:gd name="connsiteY7" fmla="*/ 0 h 6858000"/>
              <a:gd name="connsiteX8" fmla="*/ 1162754 w 1162754"/>
              <a:gd name="connsiteY8" fmla="*/ 2605346 h 6858000"/>
              <a:gd name="connsiteX9" fmla="*/ 1095187 w 1162754"/>
              <a:gd name="connsiteY9" fmla="*/ 2514989 h 6858000"/>
              <a:gd name="connsiteX10" fmla="*/ 275983 w 1162754"/>
              <a:gd name="connsiteY10" fmla="*/ 2021279 h 6858000"/>
              <a:gd name="connsiteX11" fmla="*/ 0 w 1162754"/>
              <a:gd name="connsiteY11" fmla="*/ 199345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2754" h="6858000">
                <a:moveTo>
                  <a:pt x="1162754" y="4252655"/>
                </a:moveTo>
                <a:lnTo>
                  <a:pt x="1162754" y="6858000"/>
                </a:lnTo>
                <a:lnTo>
                  <a:pt x="0" y="6858000"/>
                </a:lnTo>
                <a:lnTo>
                  <a:pt x="0" y="4864543"/>
                </a:lnTo>
                <a:lnTo>
                  <a:pt x="275983" y="4836721"/>
                </a:lnTo>
                <a:cubicBezTo>
                  <a:pt x="603371" y="4769728"/>
                  <a:pt x="890203" y="4591395"/>
                  <a:pt x="1095187" y="4343011"/>
                </a:cubicBezTo>
                <a:close/>
                <a:moveTo>
                  <a:pt x="0" y="0"/>
                </a:moveTo>
                <a:lnTo>
                  <a:pt x="1162754" y="0"/>
                </a:lnTo>
                <a:lnTo>
                  <a:pt x="1162754" y="2605346"/>
                </a:lnTo>
                <a:lnTo>
                  <a:pt x="1095187" y="2514989"/>
                </a:lnTo>
                <a:cubicBezTo>
                  <a:pt x="890203" y="2266606"/>
                  <a:pt x="603371" y="2088273"/>
                  <a:pt x="275983" y="2021279"/>
                </a:cubicBezTo>
                <a:lnTo>
                  <a:pt x="0" y="1993458"/>
                </a:lnTo>
                <a:close/>
              </a:path>
            </a:pathLst>
          </a:cu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0" name="组合 19"/>
          <p:cNvGrpSpPr/>
          <p:nvPr/>
        </p:nvGrpSpPr>
        <p:grpSpPr>
          <a:xfrm>
            <a:off x="5795337" y="3587185"/>
            <a:ext cx="5580000" cy="72000"/>
            <a:chOff x="5604327" y="1072832"/>
            <a:chExt cx="3149600" cy="1117600"/>
          </a:xfrm>
        </p:grpSpPr>
        <p:sp>
          <p:nvSpPr>
            <p:cNvPr id="21" name="矩形 20"/>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矩形 21"/>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矩形 22"/>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4" name="矩形 23"/>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2174817" y="2145091"/>
            <a:ext cx="2567818" cy="2567818"/>
            <a:chOff x="2174817" y="2145091"/>
            <a:chExt cx="2567818" cy="2567818"/>
          </a:xfrm>
        </p:grpSpPr>
        <p:sp>
          <p:nvSpPr>
            <p:cNvPr id="8" name="椭圆 7"/>
            <p:cNvSpPr/>
            <p:nvPr/>
          </p:nvSpPr>
          <p:spPr>
            <a:xfrm>
              <a:off x="2174817" y="2145091"/>
              <a:ext cx="2567818" cy="2567818"/>
            </a:xfrm>
            <a:prstGeom prst="ellipse">
              <a:avLst/>
            </a:prstGeom>
            <a:noFill/>
            <a:ln w="63500">
              <a:solidFill>
                <a:srgbClr val="8589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5" name="Group 4"/>
            <p:cNvGrpSpPr>
              <a:grpSpLocks noChangeAspect="1"/>
            </p:cNvGrpSpPr>
            <p:nvPr/>
          </p:nvGrpSpPr>
          <p:grpSpPr bwMode="auto">
            <a:xfrm rot="19764056">
              <a:off x="2800743" y="2711502"/>
              <a:ext cx="1540774" cy="1434995"/>
              <a:chOff x="1164" y="687"/>
              <a:chExt cx="3219" cy="2998"/>
            </a:xfrm>
            <a:solidFill>
              <a:srgbClr val="858976"/>
            </a:solidFill>
            <a:effectLst/>
          </p:grpSpPr>
          <p:sp>
            <p:nvSpPr>
              <p:cNvPr id="26"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27"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grpSp>
      <p:sp>
        <p:nvSpPr>
          <p:cNvPr id="28" name="文本框 27"/>
          <p:cNvSpPr txBox="1"/>
          <p:nvPr/>
        </p:nvSpPr>
        <p:spPr>
          <a:xfrm>
            <a:off x="5674402" y="2278317"/>
            <a:ext cx="5573962" cy="923330"/>
          </a:xfrm>
          <a:prstGeom prst="rect">
            <a:avLst/>
          </a:prstGeom>
          <a:noFill/>
          <a:effectLst/>
        </p:spPr>
        <p:txBody>
          <a:bodyPr wrap="none" rtlCol="0">
            <a:spAutoFit/>
          </a:bodyPr>
          <a:lstStyle/>
          <a:p>
            <a:r>
              <a:rPr lang="en-US" altLang="zh-CN" sz="5400" dirty="0" smtClean="0">
                <a:solidFill>
                  <a:srgbClr val="858976"/>
                </a:solidFill>
                <a:latin typeface="微软雅黑" panose="020B0503020204020204" pitchFamily="34" charset="-122"/>
                <a:ea typeface="微软雅黑" panose="020B0503020204020204" pitchFamily="34" charset="-122"/>
              </a:rPr>
              <a:t>Datalog</a:t>
            </a:r>
            <a:r>
              <a:rPr lang="zh-CN" altLang="en-US" sz="5400" smtClean="0">
                <a:solidFill>
                  <a:srgbClr val="858976"/>
                </a:solidFill>
                <a:latin typeface="微软雅黑" panose="020B0503020204020204" pitchFamily="34" charset="-122"/>
                <a:ea typeface="微软雅黑" panose="020B0503020204020204" pitchFamily="34" charset="-122"/>
              </a:rPr>
              <a:t>初步理解</a:t>
            </a:r>
            <a:endParaRPr lang="zh-CN" altLang="en-US" sz="5400" dirty="0">
              <a:solidFill>
                <a:srgbClr val="858976"/>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6164825" y="4506388"/>
            <a:ext cx="4522311" cy="400110"/>
            <a:chOff x="6164825" y="4506388"/>
            <a:chExt cx="4522311" cy="400110"/>
          </a:xfrm>
        </p:grpSpPr>
        <p:sp>
          <p:nvSpPr>
            <p:cNvPr id="29" name="文本框 28"/>
            <p:cNvSpPr txBox="1"/>
            <p:nvPr/>
          </p:nvSpPr>
          <p:spPr>
            <a:xfrm>
              <a:off x="6164825" y="4506388"/>
              <a:ext cx="2130711" cy="400110"/>
            </a:xfrm>
            <a:prstGeom prst="rect">
              <a:avLst/>
            </a:prstGeom>
            <a:noFill/>
            <a:effectLst/>
          </p:spPr>
          <p:txBody>
            <a:bodyPr wrap="none" rtlCol="0">
              <a:spAutoFit/>
            </a:bodyPr>
            <a:lstStyle/>
            <a:p>
              <a:r>
                <a:rPr lang="zh-CN" altLang="en-US" sz="2000" dirty="0" smtClean="0">
                  <a:solidFill>
                    <a:srgbClr val="858976"/>
                  </a:solidFill>
                  <a:latin typeface="微软雅黑" panose="020B0503020204020204" pitchFamily="34" charset="-122"/>
                  <a:ea typeface="微软雅黑" panose="020B0503020204020204" pitchFamily="34" charset="-122"/>
                </a:rPr>
                <a:t>主讲人：张 奕 裕</a:t>
              </a:r>
              <a:endParaRPr lang="zh-CN" altLang="en-US" sz="2000" dirty="0">
                <a:solidFill>
                  <a:srgbClr val="85897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8299944" y="4506388"/>
              <a:ext cx="2387192" cy="400110"/>
            </a:xfrm>
            <a:prstGeom prst="rect">
              <a:avLst/>
            </a:prstGeom>
            <a:noFill/>
            <a:effectLst/>
          </p:spPr>
          <p:txBody>
            <a:bodyPr wrap="none" rtlCol="0">
              <a:spAutoFit/>
            </a:bodyPr>
            <a:lstStyle/>
            <a:p>
              <a:r>
                <a:rPr lang="zh-CN" altLang="en-US" sz="2000" dirty="0">
                  <a:solidFill>
                    <a:srgbClr val="858976"/>
                  </a:solidFill>
                  <a:latin typeface="微软雅黑" panose="020B0503020204020204" pitchFamily="34" charset="-122"/>
                  <a:ea typeface="微软雅黑" panose="020B0503020204020204" pitchFamily="34" charset="-122"/>
                </a:rPr>
                <a:t>指导老师</a:t>
              </a:r>
              <a:r>
                <a:rPr lang="zh-CN" altLang="en-US" sz="2000" dirty="0" smtClean="0">
                  <a:solidFill>
                    <a:srgbClr val="858976"/>
                  </a:solidFill>
                  <a:latin typeface="微软雅黑" panose="020B0503020204020204" pitchFamily="34" charset="-122"/>
                  <a:ea typeface="微软雅黑" panose="020B0503020204020204" pitchFamily="34" charset="-122"/>
                </a:rPr>
                <a:t>：左 志 强</a:t>
              </a:r>
              <a:endParaRPr lang="zh-CN" altLang="en-US" sz="2000" dirty="0">
                <a:solidFill>
                  <a:srgbClr val="858976"/>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7868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heel(1)">
                                      <p:cBhvr>
                                        <p:cTn id="7" dur="750"/>
                                        <p:tgtEl>
                                          <p:spTgt spid="46"/>
                                        </p:tgtEl>
                                      </p:cBhvr>
                                    </p:animEffect>
                                  </p:childTnLst>
                                </p:cTn>
                              </p:par>
                            </p:childTnLst>
                          </p:cTn>
                        </p:par>
                        <p:par>
                          <p:cTn id="8" fill="hold">
                            <p:stCondLst>
                              <p:cond delay="75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250"/>
                                        <p:tgtEl>
                                          <p:spTgt spid="7"/>
                                        </p:tgtEl>
                                      </p:cBhvr>
                                    </p:animEffect>
                                  </p:childTnLst>
                                </p:cTn>
                              </p:par>
                              <p:par>
                                <p:cTn id="12" presetID="22" presetClass="entr" presetSubtype="1" fill="hold" grpId="0" nodeType="withEffect">
                                  <p:stCondLst>
                                    <p:cond delay="25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250"/>
                                        <p:tgtEl>
                                          <p:spTgt spid="6"/>
                                        </p:tgtEl>
                                      </p:cBhvr>
                                    </p:animEffect>
                                  </p:childTnLst>
                                </p:cTn>
                              </p:par>
                              <p:par>
                                <p:cTn id="15" presetID="22" presetClass="entr" presetSubtype="1" fill="hold" grpId="0" nodeType="withEffect">
                                  <p:stCondLst>
                                    <p:cond delay="50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250"/>
                                        <p:tgtEl>
                                          <p:spTgt spid="5"/>
                                        </p:tgtEl>
                                      </p:cBhvr>
                                    </p:animEffect>
                                  </p:childTnLst>
                                </p:cTn>
                              </p:par>
                              <p:par>
                                <p:cTn id="18" presetID="22" presetClass="entr" presetSubtype="1" fill="hold" grpId="0" nodeType="withEffect">
                                  <p:stCondLst>
                                    <p:cond delay="75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250"/>
                                        <p:tgtEl>
                                          <p:spTgt spid="4"/>
                                        </p:tgtEl>
                                      </p:cBhvr>
                                    </p:animEffect>
                                  </p:childTnLst>
                                </p:cTn>
                              </p:par>
                            </p:childTnLst>
                          </p:cTn>
                        </p:par>
                        <p:par>
                          <p:cTn id="21" fill="hold">
                            <p:stCondLst>
                              <p:cond delay="1750"/>
                            </p:stCondLst>
                            <p:childTnLst>
                              <p:par>
                                <p:cTn id="22" presetID="16" presetClass="entr" presetSubtype="37"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arn(outVertical)">
                                      <p:cBhvr>
                                        <p:cTn id="24" dur="250"/>
                                        <p:tgtEl>
                                          <p:spTgt spid="20"/>
                                        </p:tgtEl>
                                      </p:cBhvr>
                                    </p:animEffect>
                                  </p:childTnLst>
                                </p:cTn>
                              </p:par>
                            </p:childTnLst>
                          </p:cTn>
                        </p:par>
                        <p:par>
                          <p:cTn id="25" fill="hold">
                            <p:stCondLst>
                              <p:cond delay="2000"/>
                            </p:stCondLst>
                            <p:childTnLst>
                              <p:par>
                                <p:cTn id="26" presetID="37" presetClass="entr" presetSubtype="0"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anim calcmode="lin" valueType="num">
                                      <p:cBhvr>
                                        <p:cTn id="29" dur="500" fill="hold"/>
                                        <p:tgtEl>
                                          <p:spTgt spid="28"/>
                                        </p:tgtEl>
                                        <p:attrNameLst>
                                          <p:attrName>ppt_x</p:attrName>
                                        </p:attrNameLst>
                                      </p:cBhvr>
                                      <p:tavLst>
                                        <p:tav tm="0">
                                          <p:val>
                                            <p:strVal val="#ppt_x"/>
                                          </p:val>
                                        </p:tav>
                                        <p:tav tm="100000">
                                          <p:val>
                                            <p:strVal val="#ppt_x"/>
                                          </p:val>
                                        </p:tav>
                                      </p:tavLst>
                                    </p:anim>
                                    <p:anim calcmode="lin" valueType="num">
                                      <p:cBhvr>
                                        <p:cTn id="30" dur="450" decel="100000" fill="hold"/>
                                        <p:tgtEl>
                                          <p:spTgt spid="28"/>
                                        </p:tgtEl>
                                        <p:attrNameLst>
                                          <p:attrName>ppt_y</p:attrName>
                                        </p:attrNameLst>
                                      </p:cBhvr>
                                      <p:tavLst>
                                        <p:tav tm="0">
                                          <p:val>
                                            <p:strVal val="#ppt_y+1"/>
                                          </p:val>
                                        </p:tav>
                                        <p:tav tm="100000">
                                          <p:val>
                                            <p:strVal val="#ppt_y-.03"/>
                                          </p:val>
                                        </p:tav>
                                      </p:tavLst>
                                    </p:anim>
                                    <p:anim calcmode="lin" valueType="num">
                                      <p:cBhvr>
                                        <p:cTn id="31" dur="50" accel="100000" fill="hold">
                                          <p:stCondLst>
                                            <p:cond delay="450"/>
                                          </p:stCondLst>
                                        </p:cTn>
                                        <p:tgtEl>
                                          <p:spTgt spid="28"/>
                                        </p:tgtEl>
                                        <p:attrNameLst>
                                          <p:attrName>ppt_y</p:attrName>
                                        </p:attrNameLst>
                                      </p:cBhvr>
                                      <p:tavLst>
                                        <p:tav tm="0">
                                          <p:val>
                                            <p:strVal val="#ppt_y-.03"/>
                                          </p:val>
                                        </p:tav>
                                        <p:tav tm="100000">
                                          <p:val>
                                            <p:strVal val="#ppt_y"/>
                                          </p:val>
                                        </p:tav>
                                      </p:tavLst>
                                    </p:anim>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47"/>
                                        </p:tgtEl>
                                        <p:attrNameLst>
                                          <p:attrName>style.visibility</p:attrName>
                                        </p:attrNameLst>
                                      </p:cBhvr>
                                      <p:to>
                                        <p:strVal val="visible"/>
                                      </p:to>
                                    </p:set>
                                    <p:anim calcmode="lin" valueType="num">
                                      <p:cBhvr>
                                        <p:cTn id="35" dur="500" fill="hold"/>
                                        <p:tgtEl>
                                          <p:spTgt spid="47"/>
                                        </p:tgtEl>
                                        <p:attrNameLst>
                                          <p:attrName>ppt_w</p:attrName>
                                        </p:attrNameLst>
                                      </p:cBhvr>
                                      <p:tavLst>
                                        <p:tav tm="0">
                                          <p:val>
                                            <p:fltVal val="0"/>
                                          </p:val>
                                        </p:tav>
                                        <p:tav tm="100000">
                                          <p:val>
                                            <p:strVal val="#ppt_w"/>
                                          </p:val>
                                        </p:tav>
                                      </p:tavLst>
                                    </p:anim>
                                    <p:anim calcmode="lin" valueType="num">
                                      <p:cBhvr>
                                        <p:cTn id="36" dur="500" fill="hold"/>
                                        <p:tgtEl>
                                          <p:spTgt spid="47"/>
                                        </p:tgtEl>
                                        <p:attrNameLst>
                                          <p:attrName>ppt_h</p:attrName>
                                        </p:attrNameLst>
                                      </p:cBhvr>
                                      <p:tavLst>
                                        <p:tav tm="0">
                                          <p:val>
                                            <p:fltVal val="0"/>
                                          </p:val>
                                        </p:tav>
                                        <p:tav tm="100000">
                                          <p:val>
                                            <p:strVal val="#ppt_h"/>
                                          </p:val>
                                        </p:tav>
                                      </p:tavLst>
                                    </p:anim>
                                    <p:animEffect transition="in" filter="fade">
                                      <p:cBhvr>
                                        <p:cTn id="3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9"/>
          <p:cNvSpPr>
            <a:spLocks noChangeArrowheads="1"/>
          </p:cNvSpPr>
          <p:nvPr/>
        </p:nvSpPr>
        <p:spPr bwMode="auto">
          <a:xfrm>
            <a:off x="5316355" y="2020429"/>
            <a:ext cx="6473867" cy="2576972"/>
          </a:xfrm>
          <a:prstGeom prst="rect">
            <a:avLst/>
          </a:prstGeom>
          <a:solidFill>
            <a:srgbClr val="5ABB93"/>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446183" y="1056308"/>
            <a:ext cx="767291" cy="767291"/>
            <a:chOff x="3397321" y="3775933"/>
            <a:chExt cx="1263413" cy="1263413"/>
          </a:xfrm>
        </p:grpSpPr>
        <p:grpSp>
          <p:nvGrpSpPr>
            <p:cNvPr id="23" name="组合 22"/>
            <p:cNvGrpSpPr/>
            <p:nvPr/>
          </p:nvGrpSpPr>
          <p:grpSpPr>
            <a:xfrm>
              <a:off x="3397321" y="3775933"/>
              <a:ext cx="1263413" cy="1263413"/>
              <a:chOff x="3602100" y="4141250"/>
              <a:chExt cx="1264071" cy="1264071"/>
            </a:xfrm>
          </p:grpSpPr>
          <p:sp>
            <p:nvSpPr>
              <p:cNvPr id="24" name="Freeform 8"/>
              <p:cNvSpPr>
                <a:spLocks noEditPoints="1"/>
              </p:cNvSpPr>
              <p:nvPr/>
            </p:nvSpPr>
            <p:spPr bwMode="auto">
              <a:xfrm>
                <a:off x="3602100"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7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1 w 1386"/>
                  <a:gd name="T27" fmla="*/ 520 h 1385"/>
                  <a:gd name="T28" fmla="*/ 1313 w 1386"/>
                  <a:gd name="T29" fmla="*/ 378 h 1385"/>
                  <a:gd name="T30" fmla="*/ 1143 w 1386"/>
                  <a:gd name="T31" fmla="*/ 318 h 1385"/>
                  <a:gd name="T32" fmla="*/ 1150 w 1386"/>
                  <a:gd name="T33" fmla="*/ 168 h 1385"/>
                  <a:gd name="T34" fmla="*/ 972 w 1386"/>
                  <a:gd name="T35" fmla="*/ 175 h 1385"/>
                  <a:gd name="T36" fmla="*/ 909 w 1386"/>
                  <a:gd name="T37" fmla="*/ 32 h 1385"/>
                  <a:gd name="T38" fmla="*/ 748 w 1386"/>
                  <a:gd name="T39" fmla="*/ 105 h 1385"/>
                  <a:gd name="T40" fmla="*/ 634 w 1386"/>
                  <a:gd name="T41" fmla="*/ 0 h 1385"/>
                  <a:gd name="T42" fmla="*/ 516 w 1386"/>
                  <a:gd name="T43" fmla="*/ 127 h 1385"/>
                  <a:gd name="T44" fmla="*/ 378 w 1386"/>
                  <a:gd name="T45" fmla="*/ 72 h 1385"/>
                  <a:gd name="T46" fmla="*/ 315 w 1386"/>
                  <a:gd name="T47" fmla="*/ 233 h 1385"/>
                  <a:gd name="T48" fmla="*/ 157 w 1386"/>
                  <a:gd name="T49" fmla="*/ 250 h 1385"/>
                  <a:gd name="T50" fmla="*/ 163 w 1386"/>
                  <a:gd name="T51" fmla="*/ 421 h 1385"/>
                  <a:gd name="T52" fmla="*/ 32 w 1386"/>
                  <a:gd name="T53" fmla="*/ 476 h 1385"/>
                  <a:gd name="T54" fmla="*/ 100 w 1386"/>
                  <a:gd name="T55" fmla="*/ 634 h 1385"/>
                  <a:gd name="T56" fmla="*/ 0 w 1386"/>
                  <a:gd name="T57" fmla="*/ 744 h 1385"/>
                  <a:gd name="T58" fmla="*/ 123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4" y="233"/>
                      <a:pt x="1284" y="526"/>
                      <a:pt x="1214" y="817"/>
                    </a:cubicBezTo>
                    <a:cubicBezTo>
                      <a:pt x="1145" y="1108"/>
                      <a:pt x="852" y="1288"/>
                      <a:pt x="561" y="1218"/>
                    </a:cubicBezTo>
                    <a:cubicBezTo>
                      <a:pt x="270" y="1149"/>
                      <a:pt x="90" y="856"/>
                      <a:pt x="160" y="565"/>
                    </a:cubicBezTo>
                    <a:close/>
                    <a:moveTo>
                      <a:pt x="477" y="1353"/>
                    </a:moveTo>
                    <a:lnTo>
                      <a:pt x="584" y="1379"/>
                    </a:lnTo>
                    <a:lnTo>
                      <a:pt x="638" y="1279"/>
                    </a:lnTo>
                    <a:cubicBezTo>
                      <a:pt x="661" y="1281"/>
                      <a:pt x="684" y="1281"/>
                      <a:pt x="706" y="1280"/>
                    </a:cubicBezTo>
                    <a:lnTo>
                      <a:pt x="751" y="1385"/>
                    </a:lnTo>
                    <a:lnTo>
                      <a:pt x="860" y="1367"/>
                    </a:lnTo>
                    <a:lnTo>
                      <a:pt x="871" y="1251"/>
                    </a:lnTo>
                    <a:cubicBezTo>
                      <a:pt x="889" y="1245"/>
                      <a:pt x="907" y="1238"/>
                      <a:pt x="925" y="1230"/>
                    </a:cubicBezTo>
                    <a:lnTo>
                      <a:pt x="1007" y="1312"/>
                    </a:lnTo>
                    <a:lnTo>
                      <a:pt x="1101" y="1255"/>
                    </a:lnTo>
                    <a:lnTo>
                      <a:pt x="1067" y="1142"/>
                    </a:lnTo>
                    <a:cubicBezTo>
                      <a:pt x="1085"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1" y="520"/>
                    </a:lnTo>
                    <a:cubicBezTo>
                      <a:pt x="1245" y="500"/>
                      <a:pt x="1238" y="480"/>
                      <a:pt x="1230" y="461"/>
                    </a:cubicBezTo>
                    <a:lnTo>
                      <a:pt x="1313" y="378"/>
                    </a:lnTo>
                    <a:lnTo>
                      <a:pt x="1255" y="284"/>
                    </a:lnTo>
                    <a:lnTo>
                      <a:pt x="1143" y="318"/>
                    </a:lnTo>
                    <a:cubicBezTo>
                      <a:pt x="1131" y="303"/>
                      <a:pt x="1118" y="289"/>
                      <a:pt x="1105" y="275"/>
                    </a:cubicBezTo>
                    <a:lnTo>
                      <a:pt x="1150" y="168"/>
                    </a:lnTo>
                    <a:lnTo>
                      <a:pt x="1061" y="103"/>
                    </a:lnTo>
                    <a:lnTo>
                      <a:pt x="972" y="175"/>
                    </a:lnTo>
                    <a:cubicBezTo>
                      <a:pt x="952" y="164"/>
                      <a:pt x="931" y="154"/>
                      <a:pt x="909" y="145"/>
                    </a:cubicBezTo>
                    <a:lnTo>
                      <a:pt x="909" y="32"/>
                    </a:lnTo>
                    <a:lnTo>
                      <a:pt x="801" y="6"/>
                    </a:lnTo>
                    <a:lnTo>
                      <a:pt x="748" y="105"/>
                    </a:lnTo>
                    <a:cubicBezTo>
                      <a:pt x="725" y="102"/>
                      <a:pt x="701" y="101"/>
                      <a:pt x="678" y="101"/>
                    </a:cubicBezTo>
                    <a:lnTo>
                      <a:pt x="634" y="0"/>
                    </a:lnTo>
                    <a:lnTo>
                      <a:pt x="526" y="18"/>
                    </a:lnTo>
                    <a:lnTo>
                      <a:pt x="516" y="127"/>
                    </a:lnTo>
                    <a:cubicBezTo>
                      <a:pt x="495" y="133"/>
                      <a:pt x="475" y="140"/>
                      <a:pt x="455" y="149"/>
                    </a:cubicBezTo>
                    <a:lnTo>
                      <a:pt x="378" y="72"/>
                    </a:lnTo>
                    <a:lnTo>
                      <a:pt x="284" y="130"/>
                    </a:lnTo>
                    <a:lnTo>
                      <a:pt x="315" y="233"/>
                    </a:lnTo>
                    <a:cubicBezTo>
                      <a:pt x="295" y="250"/>
                      <a:pt x="275" y="269"/>
                      <a:pt x="256" y="288"/>
                    </a:cubicBezTo>
                    <a:lnTo>
                      <a:pt x="157" y="250"/>
                    </a:lnTo>
                    <a:lnTo>
                      <a:pt x="94" y="340"/>
                    </a:lnTo>
                    <a:lnTo>
                      <a:pt x="163" y="421"/>
                    </a:lnTo>
                    <a:cubicBezTo>
                      <a:pt x="154" y="439"/>
                      <a:pt x="145" y="457"/>
                      <a:pt x="138" y="476"/>
                    </a:cubicBezTo>
                    <a:lnTo>
                      <a:pt x="32" y="476"/>
                    </a:lnTo>
                    <a:lnTo>
                      <a:pt x="6" y="584"/>
                    </a:lnTo>
                    <a:lnTo>
                      <a:pt x="100" y="634"/>
                    </a:lnTo>
                    <a:cubicBezTo>
                      <a:pt x="98" y="657"/>
                      <a:pt x="97" y="680"/>
                      <a:pt x="97" y="703"/>
                    </a:cubicBezTo>
                    <a:lnTo>
                      <a:pt x="0" y="744"/>
                    </a:lnTo>
                    <a:lnTo>
                      <a:pt x="17" y="853"/>
                    </a:lnTo>
                    <a:lnTo>
                      <a:pt x="123" y="864"/>
                    </a:lnTo>
                    <a:cubicBezTo>
                      <a:pt x="130" y="887"/>
                      <a:pt x="139" y="909"/>
                      <a:pt x="148" y="931"/>
                    </a:cubicBezTo>
                    <a:lnTo>
                      <a:pt x="73" y="1007"/>
                    </a:lnTo>
                    <a:lnTo>
                      <a:pt x="131" y="1101"/>
                    </a:lnTo>
                    <a:lnTo>
                      <a:pt x="235" y="1069"/>
                    </a:lnTo>
                    <a:cubicBezTo>
                      <a:pt x="248"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rgbClr val="F2B973"/>
                </a:solid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sp>
            <p:nvSpPr>
              <p:cNvPr id="25" name="Freeform 9"/>
              <p:cNvSpPr/>
              <p:nvPr/>
            </p:nvSpPr>
            <p:spPr bwMode="auto">
              <a:xfrm>
                <a:off x="3714461"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6" y="958"/>
                      <a:pt x="1062" y="683"/>
                    </a:cubicBezTo>
                    <a:close/>
                  </a:path>
                </a:pathLst>
              </a:custGeom>
              <a:solidFill>
                <a:srgbClr val="F2B973"/>
              </a:solidFill>
              <a:ln>
                <a:no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grpSp>
        <p:sp>
          <p:nvSpPr>
            <p:cNvPr id="38" name="文本框 37"/>
            <p:cNvSpPr txBox="1"/>
            <p:nvPr/>
          </p:nvSpPr>
          <p:spPr>
            <a:xfrm>
              <a:off x="3614844" y="4055407"/>
              <a:ext cx="800292" cy="658817"/>
            </a:xfrm>
            <a:prstGeom prst="rect">
              <a:avLst/>
            </a:prstGeom>
            <a:noFill/>
          </p:spPr>
          <p:txBody>
            <a:bodyPr wrap="none" rtlCol="0">
              <a:spAutoFit/>
            </a:bodyPr>
            <a:lstStyle/>
            <a:p>
              <a:pPr algn="ctr"/>
              <a:r>
                <a:rPr lang="en-US" altLang="zh-CN" sz="2000" dirty="0" smtClean="0">
                  <a:solidFill>
                    <a:schemeClr val="bg2"/>
                  </a:solidFill>
                  <a:latin typeface="微软雅黑" panose="020B0503020204020204" pitchFamily="34" charset="-122"/>
                  <a:ea typeface="微软雅黑" panose="020B0503020204020204" pitchFamily="34" charset="-122"/>
                </a:rPr>
                <a:t>02</a:t>
              </a:r>
              <a:endParaRPr lang="zh-CN" altLang="en-US" sz="2000" dirty="0">
                <a:solidFill>
                  <a:schemeClr val="bg2"/>
                </a:solidFill>
                <a:latin typeface="微软雅黑" panose="020B0503020204020204" pitchFamily="34" charset="-122"/>
                <a:ea typeface="微软雅黑" panose="020B0503020204020204" pitchFamily="34" charset="-122"/>
              </a:endParaRPr>
            </a:p>
          </p:txBody>
        </p:sp>
      </p:grpSp>
      <p:sp>
        <p:nvSpPr>
          <p:cNvPr id="46" name="TextBox 42"/>
          <p:cNvSpPr txBox="1"/>
          <p:nvPr/>
        </p:nvSpPr>
        <p:spPr>
          <a:xfrm>
            <a:off x="1213474" y="266653"/>
            <a:ext cx="5374532"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smtClean="0">
                <a:solidFill>
                  <a:srgbClr val="756271"/>
                </a:solidFill>
              </a:rPr>
              <a:t>2.1 Bottom-up Evaluation</a:t>
            </a:r>
            <a:endParaRPr lang="zh-CN" altLang="en-US" b="0" dirty="0">
              <a:solidFill>
                <a:srgbClr val="756271"/>
              </a:solidFill>
            </a:endParaRPr>
          </a:p>
        </p:txBody>
      </p:sp>
      <p:grpSp>
        <p:nvGrpSpPr>
          <p:cNvPr id="47" name="组合 46"/>
          <p:cNvGrpSpPr/>
          <p:nvPr/>
        </p:nvGrpSpPr>
        <p:grpSpPr>
          <a:xfrm>
            <a:off x="135913" y="2021528"/>
            <a:ext cx="4817087" cy="1398611"/>
            <a:chOff x="3860318" y="1365618"/>
            <a:chExt cx="6194425" cy="1293813"/>
          </a:xfrm>
        </p:grpSpPr>
        <p:sp>
          <p:nvSpPr>
            <p:cNvPr id="48" name="Rectangle 9"/>
            <p:cNvSpPr>
              <a:spLocks noChangeArrowheads="1"/>
            </p:cNvSpPr>
            <p:nvPr/>
          </p:nvSpPr>
          <p:spPr bwMode="auto">
            <a:xfrm>
              <a:off x="3860318" y="1365618"/>
              <a:ext cx="6194425" cy="1293813"/>
            </a:xfrm>
            <a:prstGeom prst="rect">
              <a:avLst/>
            </a:prstGeom>
            <a:solidFill>
              <a:srgbClr val="756271"/>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9" name="TextBox 17"/>
            <p:cNvSpPr txBox="1"/>
            <p:nvPr/>
          </p:nvSpPr>
          <p:spPr>
            <a:xfrm>
              <a:off x="4077208" y="1422757"/>
              <a:ext cx="5760640" cy="1224274"/>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edge(a , b).</a:t>
              </a:r>
            </a:p>
            <a:p>
              <a:r>
                <a:rPr lang="en-US" altLang="zh-CN" sz="2000" dirty="0" smtClean="0">
                  <a:solidFill>
                    <a:schemeClr val="bg1"/>
                  </a:solidFill>
                  <a:latin typeface="微软雅黑" panose="020B0503020204020204" pitchFamily="34" charset="-122"/>
                  <a:ea typeface="微软雅黑" panose="020B0503020204020204" pitchFamily="34" charset="-122"/>
                </a:rPr>
                <a:t>edge(b </a:t>
              </a: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c).</a:t>
              </a:r>
            </a:p>
            <a:p>
              <a:r>
                <a:rPr lang="en-US" altLang="zh-CN" sz="2000" dirty="0" smtClean="0">
                  <a:solidFill>
                    <a:schemeClr val="bg1"/>
                  </a:solidFill>
                  <a:latin typeface="微软雅黑" panose="020B0503020204020204" pitchFamily="34" charset="-122"/>
                  <a:ea typeface="微软雅黑" panose="020B0503020204020204" pitchFamily="34" charset="-122"/>
                </a:rPr>
                <a:t>edge(c </a:t>
              </a:r>
              <a:r>
                <a:rPr lang="en-US" altLang="zh-CN" sz="2000" dirty="0">
                  <a:solidFill>
                    <a:schemeClr val="bg1"/>
                  </a:solidFill>
                  <a:latin typeface="微软雅黑" panose="020B0503020204020204" pitchFamily="34" charset="-122"/>
                  <a:ea typeface="微软雅黑" panose="020B0503020204020204" pitchFamily="34" charset="-122"/>
                </a:rPr>
                <a:t>, c</a:t>
              </a:r>
              <a:r>
                <a:rPr lang="en-US" altLang="zh-CN" sz="2000" dirty="0" smtClean="0">
                  <a:solidFill>
                    <a:schemeClr val="bg1"/>
                  </a:solidFill>
                  <a:latin typeface="微软雅黑" panose="020B0503020204020204" pitchFamily="34" charset="-122"/>
                  <a:ea typeface="微软雅黑" panose="020B0503020204020204" pitchFamily="34" charset="-122"/>
                </a:rPr>
                <a:t>).</a:t>
              </a:r>
            </a:p>
            <a:p>
              <a:r>
                <a:rPr lang="en-US" altLang="zh-CN" sz="2000" dirty="0" smtClean="0">
                  <a:solidFill>
                    <a:schemeClr val="bg1"/>
                  </a:solidFill>
                  <a:latin typeface="微软雅黑" panose="020B0503020204020204" pitchFamily="34" charset="-122"/>
                  <a:ea typeface="微软雅黑" panose="020B0503020204020204" pitchFamily="34" charset="-122"/>
                </a:rPr>
                <a:t>edge(c </a:t>
              </a:r>
              <a:r>
                <a:rPr lang="en-US" altLang="zh-CN" sz="2000" dirty="0">
                  <a:solidFill>
                    <a:schemeClr val="bg1"/>
                  </a:solidFill>
                  <a:latin typeface="微软雅黑" panose="020B0503020204020204" pitchFamily="34" charset="-122"/>
                  <a:ea typeface="微软雅黑" panose="020B0503020204020204" pitchFamily="34" charset="-122"/>
                </a:rPr>
                <a:t>, d</a:t>
              </a:r>
              <a:r>
                <a:rPr lang="en-US" altLang="zh-CN" sz="2000" dirty="0" smtClean="0">
                  <a:solidFill>
                    <a:schemeClr val="bg1"/>
                  </a:solidFill>
                  <a:latin typeface="微软雅黑" panose="020B0503020204020204" pitchFamily="34" charset="-122"/>
                  <a:ea typeface="微软雅黑" panose="020B0503020204020204" pitchFamily="34" charset="-122"/>
                </a:rPr>
                <a:t>).</a:t>
              </a:r>
            </a:p>
          </p:txBody>
        </p:sp>
      </p:grpSp>
      <p:grpSp>
        <p:nvGrpSpPr>
          <p:cNvPr id="50" name="组合 49"/>
          <p:cNvGrpSpPr/>
          <p:nvPr/>
        </p:nvGrpSpPr>
        <p:grpSpPr>
          <a:xfrm>
            <a:off x="124201" y="3420141"/>
            <a:ext cx="5180441" cy="1177260"/>
            <a:chOff x="3875303" y="3005347"/>
            <a:chExt cx="6629438" cy="1292225"/>
          </a:xfrm>
        </p:grpSpPr>
        <p:sp>
          <p:nvSpPr>
            <p:cNvPr id="51" name="Rectangle 11"/>
            <p:cNvSpPr>
              <a:spLocks noChangeArrowheads="1"/>
            </p:cNvSpPr>
            <p:nvPr/>
          </p:nvSpPr>
          <p:spPr bwMode="auto">
            <a:xfrm>
              <a:off x="3875303" y="3005347"/>
              <a:ext cx="6194425" cy="1292225"/>
            </a:xfrm>
            <a:prstGeom prst="rect">
              <a:avLst/>
            </a:prstGeom>
            <a:solidFill>
              <a:srgbClr val="EF5B43"/>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2" name="TextBox 19"/>
            <p:cNvSpPr txBox="1"/>
            <p:nvPr/>
          </p:nvSpPr>
          <p:spPr>
            <a:xfrm>
              <a:off x="3993049" y="3309234"/>
              <a:ext cx="6511692" cy="777015"/>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en-US" altLang="zh-CN" sz="2000" dirty="0" smtClean="0">
                  <a:solidFill>
                    <a:schemeClr val="bg1"/>
                  </a:solidFill>
                  <a:latin typeface="微软雅黑" panose="020B0503020204020204" pitchFamily="34" charset="-122"/>
                  <a:ea typeface="微软雅黑" panose="020B0503020204020204" pitchFamily="34" charset="-122"/>
                </a:rPr>
                <a:t>path(X , Y) :- edge(X , Y).</a:t>
              </a:r>
            </a:p>
            <a:p>
              <a:r>
                <a:rPr lang="en-US" altLang="zh-CN" sz="2000" dirty="0">
                  <a:solidFill>
                    <a:schemeClr val="bg1"/>
                  </a:solidFill>
                  <a:latin typeface="微软雅黑" panose="020B0503020204020204" pitchFamily="34" charset="-122"/>
                  <a:ea typeface="微软雅黑" panose="020B0503020204020204" pitchFamily="34" charset="-122"/>
                </a:rPr>
                <a:t>p</a:t>
              </a:r>
              <a:r>
                <a:rPr lang="en-US" altLang="zh-CN" sz="2000" dirty="0" smtClean="0">
                  <a:solidFill>
                    <a:schemeClr val="bg1"/>
                  </a:solidFill>
                  <a:latin typeface="微软雅黑" panose="020B0503020204020204" pitchFamily="34" charset="-122"/>
                  <a:ea typeface="微软雅黑" panose="020B0503020204020204" pitchFamily="34" charset="-122"/>
                </a:rPr>
                <a:t>ath(X , Y) :- path(X , Z), edge(Z , Y).</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71" name="TextBox 6"/>
          <p:cNvSpPr txBox="1"/>
          <p:nvPr/>
        </p:nvSpPr>
        <p:spPr>
          <a:xfrm>
            <a:off x="1281677" y="1207903"/>
            <a:ext cx="3479316" cy="4616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en-US" altLang="zh-CN" sz="2400" dirty="0" smtClean="0">
                <a:latin typeface="Arial" panose="020B0604020202020204" pitchFamily="34" charset="0"/>
                <a:cs typeface="Arial" panose="020B0604020202020204" pitchFamily="34" charset="0"/>
              </a:rPr>
              <a:t>Semi-Naive Evaluation</a:t>
            </a:r>
            <a:endParaRPr lang="en-US" altLang="zh-CN" sz="24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29807906-1300-40E6-9CD1-9966321689F8}"/>
                  </a:ext>
                </a:extLst>
              </p:cNvPr>
              <p:cNvSpPr txBox="1"/>
              <p:nvPr/>
            </p:nvSpPr>
            <p:spPr>
              <a:xfrm>
                <a:off x="5373297" y="2020429"/>
                <a:ext cx="6416925" cy="2594172"/>
              </a:xfrm>
              <a:prstGeom prst="rect">
                <a:avLst/>
              </a:prstGeom>
              <a:noFill/>
            </p:spPr>
            <p:txBody>
              <a:bodyPr wrap="square" rtlCol="0">
                <a:spAutoFit/>
              </a:bodyPr>
              <a:lstStyle/>
              <a:p>
                <a:r>
                  <a:rPr lang="en-US" altLang="zh-CN" sz="2000" dirty="0" smtClean="0">
                    <a:solidFill>
                      <a:schemeClr val="tx1"/>
                    </a:solidFill>
                    <a:latin typeface="Courier New" panose="02070309020205020404" pitchFamily="49" charset="0"/>
                    <a:cs typeface="Courier New" panose="02070309020205020404" pitchFamily="49" charset="0"/>
                  </a:rPr>
                  <a:t>1 </a:t>
                </a:r>
                <a14:m>
                  <m:oMath xmlns:m="http://schemas.openxmlformats.org/officeDocument/2006/math">
                    <m:r>
                      <a:rPr lang="en-US" altLang="zh-CN" sz="2000" b="0" i="1"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m:t>
                    </m:r>
                    <m:r>
                      <a:rPr lang="en-US" altLang="zh-CN" sz="2000" b="0" i="1"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𝑝𝑎𝑡h</m:t>
                    </m:r>
                    <m:r>
                      <a:rPr lang="en-US" altLang="zh-CN" sz="2000" b="0" i="1"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m:t>
                    </m:r>
                    <m:r>
                      <a:rPr lang="en-US" altLang="zh-CN" sz="2000" b="0" i="1"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𝑒𝑑𝑔𝑒</m:t>
                    </m:r>
                    <m:r>
                      <a:rPr lang="en-US" altLang="zh-CN" sz="2000" b="0" i="1"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m:t>
                    </m:r>
                    <m:r>
                      <a:rPr lang="en-US" altLang="zh-CN" sz="2000" b="0" i="1"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𝑋</m:t>
                    </m:r>
                    <m:r>
                      <a:rPr lang="en-US" altLang="zh-CN" sz="2000" b="0" i="1"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m:t>
                    </m:r>
                    <m:r>
                      <a:rPr lang="en-US" altLang="zh-CN" sz="2000" b="0" i="1"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𝑌</m:t>
                    </m:r>
                    <m:r>
                      <a:rPr lang="en-US" altLang="zh-CN" sz="2000" b="0" i="1"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m:t>
                    </m:r>
                  </m:oMath>
                </a14:m>
                <a:endParaRPr lang="en-US" altLang="zh-CN" sz="2000"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endParaRPr>
              </a:p>
              <a:p>
                <a:r>
                  <a:rPr lang="en-US" altLang="zh-CN" sz="2000" dirty="0" smtClean="0">
                    <a:solidFill>
                      <a:schemeClr val="tx1"/>
                    </a:solidFill>
                    <a:latin typeface="Courier New" panose="02070309020205020404" pitchFamily="49" charset="0"/>
                    <a:cs typeface="Courier New" panose="02070309020205020404" pitchFamily="49" charset="0"/>
                  </a:rPr>
                  <a:t>2 </a:t>
                </a:r>
                <a14:m>
                  <m:oMath xmlns:m="http://schemas.openxmlformats.org/officeDocument/2006/math">
                    <m:r>
                      <a:rPr lang="en-US" altLang="zh-CN" sz="2000" i="1" dirty="0">
                        <a:solidFill>
                          <a:schemeClr val="tx1"/>
                        </a:solidFill>
                        <a:latin typeface="Cambria Math" panose="02040503050406030204" pitchFamily="18" charset="0"/>
                        <a:ea typeface="Cambria Math" panose="02040503050406030204" pitchFamily="18" charset="0"/>
                        <a:cs typeface="Courier New" panose="02070309020205020404" pitchFamily="49" charset="0"/>
                      </a:rPr>
                      <m:t>𝑝𝑎𝑡h</m:t>
                    </m:r>
                    <m:r>
                      <a:rPr lang="en-US" altLang="zh-CN" sz="2000" i="1" dirty="0">
                        <a:solidFill>
                          <a:schemeClr val="tx1"/>
                        </a:solidFill>
                        <a:latin typeface="Cambria Math" panose="02040503050406030204" pitchFamily="18" charset="0"/>
                        <a:ea typeface="Cambria Math" panose="02040503050406030204" pitchFamily="18" charset="0"/>
                        <a:cs typeface="Courier New" panose="02070309020205020404" pitchFamily="49" charset="0"/>
                      </a:rPr>
                      <m:t>=∆</m:t>
                    </m:r>
                    <m:r>
                      <a:rPr lang="en-US" altLang="zh-CN" sz="2000" b="0" i="1"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𝑝𝑎𝑡h</m:t>
                    </m:r>
                  </m:oMath>
                </a14:m>
                <a:endParaRPr lang="en-US" altLang="zh-CN" sz="2000"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endParaRPr>
              </a:p>
              <a:p>
                <a:r>
                  <a:rPr lang="en-US" altLang="zh-CN" sz="2000" dirty="0" smtClean="0">
                    <a:solidFill>
                      <a:schemeClr val="tx1"/>
                    </a:solidFill>
                    <a:latin typeface="Courier New" panose="02070309020205020404" pitchFamily="49" charset="0"/>
                    <a:cs typeface="Courier New" panose="02070309020205020404" pitchFamily="49" charset="0"/>
                  </a:rPr>
                  <a:t>3 </a:t>
                </a:r>
                <a:r>
                  <a:rPr lang="en-US" altLang="zh-CN" sz="2000" b="1" dirty="0" smtClean="0">
                    <a:solidFill>
                      <a:schemeClr val="tx1"/>
                    </a:solidFill>
                    <a:latin typeface="Courier New" panose="02070309020205020404" pitchFamily="49" charset="0"/>
                    <a:cs typeface="Courier New" panose="02070309020205020404" pitchFamily="49" charset="0"/>
                  </a:rPr>
                  <a:t>do</a:t>
                </a:r>
                <a:endParaRPr lang="en-US" altLang="zh-CN" sz="2000" b="1" dirty="0">
                  <a:solidFill>
                    <a:schemeClr val="tx1"/>
                  </a:solidFill>
                  <a:latin typeface="Courier New" panose="02070309020205020404" pitchFamily="49" charset="0"/>
                  <a:cs typeface="Courier New" panose="02070309020205020404" pitchFamily="49" charset="0"/>
                </a:endParaRPr>
              </a:p>
              <a:p>
                <a:r>
                  <a:rPr lang="en-US" altLang="zh-CN" sz="2000" dirty="0" smtClean="0">
                    <a:solidFill>
                      <a:schemeClr val="tx1"/>
                    </a:solidFill>
                    <a:latin typeface="Courier New" panose="02070309020205020404" pitchFamily="49" charset="0"/>
                    <a:cs typeface="Courier New" panose="02070309020205020404" pitchFamily="49" charset="0"/>
                  </a:rPr>
                  <a:t>4 </a:t>
                </a:r>
                <a:r>
                  <a:rPr lang="zh-CN" altLang="en-US" sz="2000" dirty="0" smtClean="0">
                    <a:solidFill>
                      <a:schemeClr val="tx1"/>
                    </a:solidFill>
                    <a:latin typeface="Courier New" panose="02070309020205020404" pitchFamily="49" charset="0"/>
                    <a:cs typeface="Courier New" panose="02070309020205020404" pitchFamily="49" charset="0"/>
                  </a:rPr>
                  <a:t>    </a:t>
                </a:r>
                <a14:m>
                  <m:oMath xmlns:m="http://schemas.openxmlformats.org/officeDocument/2006/math">
                    <m:sSup>
                      <m:sSupPr>
                        <m:ctrlPr>
                          <a:rPr lang="en-US" altLang="zh-CN" sz="2000" i="1"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ctrlPr>
                      </m:sSupPr>
                      <m:e>
                        <m:r>
                          <a:rPr lang="en-US" altLang="zh-CN" sz="2000" i="1"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m:t>
                        </m:r>
                        <m:r>
                          <a:rPr lang="en-US" altLang="zh-CN" sz="2000" b="0" i="1"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𝑝𝑎𝑡h</m:t>
                        </m:r>
                      </m:e>
                      <m:sup>
                        <m:r>
                          <a:rPr lang="en-US" altLang="zh-CN" sz="2000" b="0" i="1"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m:t>
                        </m:r>
                      </m:sup>
                    </m:sSup>
                    <m:r>
                      <a:rPr lang="en-US" altLang="zh-CN" sz="2000" i="1" dirty="0">
                        <a:solidFill>
                          <a:schemeClr val="tx1"/>
                        </a:solidFill>
                        <a:latin typeface="Cambria Math" panose="02040503050406030204" pitchFamily="18" charset="0"/>
                        <a:ea typeface="Cambria Math" panose="02040503050406030204" pitchFamily="18" charset="0"/>
                        <a:cs typeface="Courier New" panose="02070309020205020404" pitchFamily="49" charset="0"/>
                      </a:rPr>
                      <m:t>=</m:t>
                    </m:r>
                    <m:sSub>
                      <m:sSubPr>
                        <m:ctrlPr>
                          <a:rPr lang="en-US" altLang="zh-CN" sz="2000" i="1"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ctrlPr>
                      </m:sSubPr>
                      <m:e>
                        <m:r>
                          <a:rPr lang="zh-CN" altLang="en-US" sz="2000" i="1"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𝜋</m:t>
                        </m:r>
                      </m:e>
                      <m:sub>
                        <m:r>
                          <a:rPr lang="en-US" altLang="zh-CN" sz="2000" b="0" i="1"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𝑋</m:t>
                        </m:r>
                        <m:r>
                          <a:rPr lang="en-US" altLang="zh-CN" sz="2000" b="0" i="1"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m:t>
                        </m:r>
                        <m:r>
                          <a:rPr lang="en-US" altLang="zh-CN" sz="2000" b="0" i="1"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𝑌</m:t>
                        </m:r>
                      </m:sub>
                    </m:sSub>
                    <m:d>
                      <m:dPr>
                        <m:ctrlPr>
                          <a:rPr lang="en-US" altLang="zh-CN" sz="2000" b="0" i="1"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ctrlPr>
                      </m:dPr>
                      <m:e>
                        <m:r>
                          <a:rPr lang="en-US" altLang="zh-CN" sz="2000" b="0" i="1"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m:t>
                        </m:r>
                        <m:r>
                          <a:rPr lang="en-US" altLang="zh-CN" sz="2000" b="0" i="1"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𝑝𝑎𝑡h</m:t>
                        </m:r>
                        <m:d>
                          <m:dPr>
                            <m:ctrlPr>
                              <a:rPr lang="en-US" altLang="zh-CN" sz="2000" b="0" i="1"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ctrlPr>
                          </m:dPr>
                          <m:e>
                            <m:r>
                              <a:rPr lang="en-US" altLang="zh-CN" sz="2000" b="0" i="1"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𝑋</m:t>
                            </m:r>
                            <m:r>
                              <a:rPr lang="en-US" altLang="zh-CN" sz="2000" b="0" i="1"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m:t>
                            </m:r>
                            <m:r>
                              <a:rPr lang="en-US" altLang="zh-CN" sz="2000" b="0" i="1"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𝑍</m:t>
                            </m:r>
                          </m:e>
                        </m:d>
                        <m:r>
                          <a:rPr lang="en-US" altLang="zh-CN" sz="2000" b="0" i="1"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 </m:t>
                        </m:r>
                        <m:r>
                          <m:rPr>
                            <m:nor/>
                          </m:rPr>
                          <a:rPr lang="zh-CN" altLang="en-US" sz="2000">
                            <a:solidFill>
                              <a:schemeClr val="tx1"/>
                            </a:solidFill>
                          </a:rPr>
                          <m:t>⋈</m:t>
                        </m:r>
                        <m:r>
                          <a:rPr lang="en-US" altLang="zh-CN" sz="2000" b="0" i="1" smtClean="0">
                            <a:solidFill>
                              <a:schemeClr val="tx1"/>
                            </a:solidFill>
                            <a:latin typeface="Cambria Math" panose="02040503050406030204" pitchFamily="18" charset="0"/>
                          </a:rPr>
                          <m:t>𝑒𝑑𝑔𝑒</m:t>
                        </m:r>
                        <m:d>
                          <m:dPr>
                            <m:ctrlPr>
                              <a:rPr lang="en-US" altLang="zh-CN" sz="2000" b="0" i="1" smtClean="0">
                                <a:solidFill>
                                  <a:schemeClr val="tx1"/>
                                </a:solidFill>
                                <a:latin typeface="Cambria Math" panose="02040503050406030204" pitchFamily="18" charset="0"/>
                              </a:rPr>
                            </m:ctrlPr>
                          </m:dPr>
                          <m:e>
                            <m:r>
                              <a:rPr lang="en-US" altLang="zh-CN" sz="2000" b="0" i="1" smtClean="0">
                                <a:solidFill>
                                  <a:schemeClr val="tx1"/>
                                </a:solidFill>
                                <a:latin typeface="Cambria Math" panose="02040503050406030204" pitchFamily="18" charset="0"/>
                              </a:rPr>
                              <m:t>𝑍</m:t>
                            </m:r>
                            <m:r>
                              <a:rPr lang="en-US" altLang="zh-CN" sz="2000" b="0" i="1" smtClean="0">
                                <a:solidFill>
                                  <a:schemeClr val="tx1"/>
                                </a:solidFill>
                                <a:latin typeface="Cambria Math" panose="02040503050406030204" pitchFamily="18" charset="0"/>
                              </a:rPr>
                              <m:t>,</m:t>
                            </m:r>
                            <m:r>
                              <a:rPr lang="en-US" altLang="zh-CN" sz="2000" b="0" i="1" smtClean="0">
                                <a:solidFill>
                                  <a:schemeClr val="tx1"/>
                                </a:solidFill>
                                <a:latin typeface="Cambria Math" panose="02040503050406030204" pitchFamily="18" charset="0"/>
                              </a:rPr>
                              <m:t>𝑌</m:t>
                            </m:r>
                          </m:e>
                        </m:d>
                      </m:e>
                    </m:d>
                    <m:r>
                      <a:rPr lang="en-US" altLang="zh-CN" sz="2000" b="0" i="1" dirty="0" smtClean="0">
                        <a:solidFill>
                          <a:schemeClr val="tx1"/>
                        </a:solidFill>
                        <a:latin typeface="Cambria Math" panose="02040503050406030204" pitchFamily="18" charset="0"/>
                        <a:ea typeface="Cambria Math" panose="02040503050406030204" pitchFamily="18" charset="0"/>
                      </a:rPr>
                      <m:t>−</m:t>
                    </m:r>
                    <m:r>
                      <a:rPr lang="en-US" altLang="zh-CN" sz="2000" b="0" i="1" dirty="0" smtClean="0">
                        <a:solidFill>
                          <a:schemeClr val="tx1"/>
                        </a:solidFill>
                        <a:latin typeface="Cambria Math" panose="02040503050406030204" pitchFamily="18" charset="0"/>
                        <a:ea typeface="Cambria Math" panose="02040503050406030204" pitchFamily="18" charset="0"/>
                      </a:rPr>
                      <m:t>𝑝𝑎𝑡h</m:t>
                    </m:r>
                  </m:oMath>
                </a14:m>
                <a:endParaRPr lang="en-US" altLang="zh-CN" sz="2000" dirty="0">
                  <a:solidFill>
                    <a:schemeClr val="tx1"/>
                  </a:solidFill>
                  <a:latin typeface="Courier New" panose="02070309020205020404" pitchFamily="49" charset="0"/>
                  <a:cs typeface="Courier New" panose="02070309020205020404" pitchFamily="49" charset="0"/>
                </a:endParaRPr>
              </a:p>
              <a:p>
                <a:r>
                  <a:rPr lang="en-US" altLang="zh-CN" sz="2000" dirty="0" smtClean="0">
                    <a:solidFill>
                      <a:schemeClr val="tx1"/>
                    </a:solidFill>
                    <a:latin typeface="Courier New" panose="02070309020205020404" pitchFamily="49" charset="0"/>
                    <a:cs typeface="Courier New" panose="02070309020205020404" pitchFamily="49" charset="0"/>
                  </a:rPr>
                  <a:t>5     </a:t>
                </a:r>
                <a14:m>
                  <m:oMath xmlns:m="http://schemas.openxmlformats.org/officeDocument/2006/math">
                    <m:r>
                      <a:rPr lang="en-US" altLang="zh-CN" sz="2000" b="0" i="1"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𝑝𝑎𝑡h</m:t>
                    </m:r>
                    <m:r>
                      <a:rPr lang="en-US" altLang="zh-CN" sz="2000" i="1" dirty="0">
                        <a:solidFill>
                          <a:schemeClr val="tx1"/>
                        </a:solidFill>
                        <a:latin typeface="Cambria Math" panose="02040503050406030204" pitchFamily="18" charset="0"/>
                        <a:ea typeface="Cambria Math" panose="02040503050406030204" pitchFamily="18" charset="0"/>
                        <a:cs typeface="Courier New" panose="02070309020205020404" pitchFamily="49" charset="0"/>
                      </a:rPr>
                      <m:t>=</m:t>
                    </m:r>
                    <m:r>
                      <a:rPr lang="en-US" altLang="zh-CN" sz="2000" i="1" dirty="0">
                        <a:solidFill>
                          <a:schemeClr val="tx1"/>
                        </a:solidFill>
                        <a:latin typeface="Cambria Math" panose="02040503050406030204" pitchFamily="18" charset="0"/>
                        <a:ea typeface="Cambria Math" panose="02040503050406030204" pitchFamily="18" charset="0"/>
                      </a:rPr>
                      <m:t>𝑝𝑎𝑡h</m:t>
                    </m:r>
                    <m:r>
                      <a:rPr lang="en-US" altLang="zh-CN" sz="2000" b="0" i="1" dirty="0" smtClean="0">
                        <a:solidFill>
                          <a:schemeClr val="tx1"/>
                        </a:solidFill>
                        <a:latin typeface="Cambria Math" panose="02040503050406030204" pitchFamily="18" charset="0"/>
                        <a:ea typeface="Cambria Math" panose="02040503050406030204" pitchFamily="18" charset="0"/>
                      </a:rPr>
                      <m:t> ∪ </m:t>
                    </m:r>
                    <m:sSup>
                      <m:sSupPr>
                        <m:ctrlPr>
                          <a:rPr lang="en-US" altLang="zh-CN" sz="2000" i="1" dirty="0">
                            <a:solidFill>
                              <a:schemeClr val="tx1"/>
                            </a:solidFill>
                            <a:latin typeface="Cambria Math" panose="02040503050406030204" pitchFamily="18" charset="0"/>
                            <a:ea typeface="Cambria Math" panose="02040503050406030204" pitchFamily="18" charset="0"/>
                            <a:cs typeface="Courier New" panose="02070309020205020404" pitchFamily="49" charset="0"/>
                          </a:rPr>
                        </m:ctrlPr>
                      </m:sSupPr>
                      <m:e>
                        <m:r>
                          <a:rPr lang="en-US" altLang="zh-CN" sz="2000" i="1" dirty="0">
                            <a:solidFill>
                              <a:schemeClr val="tx1"/>
                            </a:solidFill>
                            <a:latin typeface="Cambria Math" panose="02040503050406030204" pitchFamily="18" charset="0"/>
                            <a:ea typeface="Cambria Math" panose="02040503050406030204" pitchFamily="18" charset="0"/>
                            <a:cs typeface="Courier New" panose="02070309020205020404" pitchFamily="49" charset="0"/>
                          </a:rPr>
                          <m:t>∆</m:t>
                        </m:r>
                        <m:r>
                          <a:rPr lang="en-US" altLang="zh-CN" sz="2000" i="1" dirty="0">
                            <a:solidFill>
                              <a:schemeClr val="tx1"/>
                            </a:solidFill>
                            <a:latin typeface="Cambria Math" panose="02040503050406030204" pitchFamily="18" charset="0"/>
                            <a:ea typeface="Cambria Math" panose="02040503050406030204" pitchFamily="18" charset="0"/>
                            <a:cs typeface="Courier New" panose="02070309020205020404" pitchFamily="49" charset="0"/>
                          </a:rPr>
                          <m:t>𝑝𝑎𝑡h</m:t>
                        </m:r>
                      </m:e>
                      <m:sup>
                        <m:r>
                          <a:rPr lang="en-US" altLang="zh-CN" sz="2000" i="1" dirty="0">
                            <a:solidFill>
                              <a:schemeClr val="tx1"/>
                            </a:solidFill>
                            <a:latin typeface="Cambria Math" panose="02040503050406030204" pitchFamily="18" charset="0"/>
                            <a:ea typeface="Cambria Math" panose="02040503050406030204" pitchFamily="18" charset="0"/>
                            <a:cs typeface="Courier New" panose="02070309020205020404" pitchFamily="49" charset="0"/>
                          </a:rPr>
                          <m:t>′</m:t>
                        </m:r>
                      </m:sup>
                    </m:sSup>
                  </m:oMath>
                </a14:m>
                <a:endParaRPr lang="en-US" altLang="zh-CN" sz="2000" dirty="0" smtClean="0">
                  <a:solidFill>
                    <a:schemeClr val="tx1"/>
                  </a:solidFill>
                  <a:latin typeface="Courier New" panose="02070309020205020404" pitchFamily="49" charset="0"/>
                  <a:cs typeface="Courier New" panose="02070309020205020404" pitchFamily="49" charset="0"/>
                </a:endParaRPr>
              </a:p>
              <a:p>
                <a:r>
                  <a:rPr lang="en-US" altLang="zh-CN" sz="2000" dirty="0" smtClean="0">
                    <a:solidFill>
                      <a:schemeClr val="tx1"/>
                    </a:solidFill>
                    <a:latin typeface="Courier New" panose="02070309020205020404" pitchFamily="49" charset="0"/>
                    <a:cs typeface="Courier New" panose="02070309020205020404" pitchFamily="49" charset="0"/>
                  </a:rPr>
                  <a:t>6     </a:t>
                </a:r>
                <a14:m>
                  <m:oMath xmlns:m="http://schemas.openxmlformats.org/officeDocument/2006/math">
                    <m:r>
                      <a:rPr lang="en-US" altLang="zh-CN" sz="2000" i="1"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m:t>
                    </m:r>
                    <m:r>
                      <a:rPr lang="en-US" altLang="zh-CN" sz="2000" i="1" dirty="0">
                        <a:solidFill>
                          <a:schemeClr val="tx1"/>
                        </a:solidFill>
                        <a:latin typeface="Cambria Math" panose="02040503050406030204" pitchFamily="18" charset="0"/>
                        <a:ea typeface="Cambria Math" panose="02040503050406030204" pitchFamily="18" charset="0"/>
                        <a:cs typeface="Courier New" panose="02070309020205020404" pitchFamily="49" charset="0"/>
                      </a:rPr>
                      <m:t>𝑝𝑎𝑡h</m:t>
                    </m:r>
                    <m:r>
                      <a:rPr lang="en-US" altLang="zh-CN" sz="2000" i="1" dirty="0">
                        <a:solidFill>
                          <a:schemeClr val="tx1"/>
                        </a:solidFill>
                        <a:latin typeface="Cambria Math" panose="02040503050406030204" pitchFamily="18" charset="0"/>
                        <a:ea typeface="Cambria Math" panose="02040503050406030204" pitchFamily="18" charset="0"/>
                        <a:cs typeface="Courier New" panose="02070309020205020404" pitchFamily="49" charset="0"/>
                      </a:rPr>
                      <m:t>=</m:t>
                    </m:r>
                  </m:oMath>
                </a14:m>
                <a:r>
                  <a:rPr lang="en-US" altLang="zh-CN" sz="2000" dirty="0" smtClean="0">
                    <a:solidFill>
                      <a:schemeClr val="tx1"/>
                    </a:solidFill>
                    <a:latin typeface="Courier New" panose="02070309020205020404" pitchFamily="49" charset="0"/>
                    <a:cs typeface="Courier New" panose="02070309020205020404" pitchFamily="49" charset="0"/>
                  </a:rPr>
                  <a:t> </a:t>
                </a:r>
                <a14:m>
                  <m:oMath xmlns:m="http://schemas.openxmlformats.org/officeDocument/2006/math">
                    <m:sSup>
                      <m:sSupPr>
                        <m:ctrlPr>
                          <a:rPr lang="en-US" altLang="zh-CN" sz="2000" i="1" dirty="0">
                            <a:solidFill>
                              <a:schemeClr val="tx1"/>
                            </a:solidFill>
                            <a:latin typeface="Cambria Math" panose="02040503050406030204" pitchFamily="18" charset="0"/>
                            <a:ea typeface="Cambria Math" panose="02040503050406030204" pitchFamily="18" charset="0"/>
                            <a:cs typeface="Courier New" panose="02070309020205020404" pitchFamily="49" charset="0"/>
                          </a:rPr>
                        </m:ctrlPr>
                      </m:sSupPr>
                      <m:e>
                        <m:r>
                          <a:rPr lang="en-US" altLang="zh-CN" sz="2000" i="1" dirty="0">
                            <a:solidFill>
                              <a:schemeClr val="tx1"/>
                            </a:solidFill>
                            <a:latin typeface="Cambria Math" panose="02040503050406030204" pitchFamily="18" charset="0"/>
                            <a:ea typeface="Cambria Math" panose="02040503050406030204" pitchFamily="18" charset="0"/>
                            <a:cs typeface="Courier New" panose="02070309020205020404" pitchFamily="49" charset="0"/>
                          </a:rPr>
                          <m:t>∆</m:t>
                        </m:r>
                        <m:r>
                          <a:rPr lang="en-US" altLang="zh-CN" sz="2000" i="1" dirty="0">
                            <a:solidFill>
                              <a:schemeClr val="tx1"/>
                            </a:solidFill>
                            <a:latin typeface="Cambria Math" panose="02040503050406030204" pitchFamily="18" charset="0"/>
                            <a:ea typeface="Cambria Math" panose="02040503050406030204" pitchFamily="18" charset="0"/>
                            <a:cs typeface="Courier New" panose="02070309020205020404" pitchFamily="49" charset="0"/>
                          </a:rPr>
                          <m:t>𝑝𝑎𝑡h</m:t>
                        </m:r>
                      </m:e>
                      <m:sup>
                        <m:r>
                          <a:rPr lang="en-US" altLang="zh-CN" sz="2000" i="1" dirty="0">
                            <a:solidFill>
                              <a:schemeClr val="tx1"/>
                            </a:solidFill>
                            <a:latin typeface="Cambria Math" panose="02040503050406030204" pitchFamily="18" charset="0"/>
                            <a:ea typeface="Cambria Math" panose="02040503050406030204" pitchFamily="18" charset="0"/>
                            <a:cs typeface="Courier New" panose="02070309020205020404" pitchFamily="49" charset="0"/>
                          </a:rPr>
                          <m:t>′</m:t>
                        </m:r>
                      </m:sup>
                    </m:sSup>
                  </m:oMath>
                </a14:m>
                <a:endParaRPr lang="en-US" altLang="zh-CN" sz="2000" dirty="0" smtClean="0">
                  <a:solidFill>
                    <a:schemeClr val="tx1"/>
                  </a:solidFill>
                  <a:latin typeface="Courier New" panose="02070309020205020404" pitchFamily="49" charset="0"/>
                  <a:cs typeface="Courier New" panose="02070309020205020404" pitchFamily="49" charset="0"/>
                </a:endParaRPr>
              </a:p>
              <a:p>
                <a:r>
                  <a:rPr lang="en-US" altLang="zh-CN" sz="2000" b="1" dirty="0" smtClean="0">
                    <a:solidFill>
                      <a:schemeClr val="tx1"/>
                    </a:solidFill>
                    <a:latin typeface="Courier New" panose="02070309020205020404" pitchFamily="49" charset="0"/>
                    <a:cs typeface="Courier New" panose="02070309020205020404" pitchFamily="49" charset="0"/>
                  </a:rPr>
                  <a:t>7 while</a:t>
                </a:r>
                <a:r>
                  <a:rPr lang="en-US" altLang="zh-CN" sz="2000" dirty="0" smtClean="0">
                    <a:solidFill>
                      <a:schemeClr val="tx1"/>
                    </a:solidFill>
                    <a:latin typeface="Courier New" panose="02070309020205020404" pitchFamily="49" charset="0"/>
                    <a:cs typeface="Courier New" panose="02070309020205020404" pitchFamily="49" charset="0"/>
                  </a:rPr>
                  <a:t>(</a:t>
                </a:r>
                <a14:m>
                  <m:oMath xmlns:m="http://schemas.openxmlformats.org/officeDocument/2006/math">
                    <m:r>
                      <a:rPr lang="en-US" altLang="zh-CN" sz="2000" i="1" dirty="0">
                        <a:solidFill>
                          <a:schemeClr val="tx1"/>
                        </a:solidFill>
                        <a:latin typeface="Cambria Math" panose="02040503050406030204" pitchFamily="18" charset="0"/>
                        <a:ea typeface="Cambria Math" panose="02040503050406030204" pitchFamily="18" charset="0"/>
                        <a:cs typeface="Courier New" panose="02070309020205020404" pitchFamily="49" charset="0"/>
                      </a:rPr>
                      <m:t>∆</m:t>
                    </m:r>
                    <m:r>
                      <a:rPr lang="en-US" altLang="zh-CN" sz="2000" i="1" dirty="0">
                        <a:solidFill>
                          <a:schemeClr val="tx1"/>
                        </a:solidFill>
                        <a:latin typeface="Cambria Math" panose="02040503050406030204" pitchFamily="18" charset="0"/>
                        <a:ea typeface="Cambria Math" panose="02040503050406030204" pitchFamily="18" charset="0"/>
                        <a:cs typeface="Courier New" panose="02070309020205020404" pitchFamily="49" charset="0"/>
                      </a:rPr>
                      <m:t>𝑝𝑎𝑡h</m:t>
                    </m:r>
                    <m:r>
                      <a:rPr lang="en-US" altLang="zh-CN" sz="2000" b="0" i="1"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 ≠ ∅</m:t>
                    </m:r>
                  </m:oMath>
                </a14:m>
                <a:r>
                  <a:rPr lang="en-US" altLang="zh-CN" sz="2000" dirty="0" smtClean="0">
                    <a:solidFill>
                      <a:schemeClr val="tx1"/>
                    </a:solidFill>
                    <a:latin typeface="Courier New" panose="02070309020205020404" pitchFamily="49" charset="0"/>
                    <a:cs typeface="Courier New" panose="02070309020205020404" pitchFamily="49" charset="0"/>
                  </a:rPr>
                  <a:t>)</a:t>
                </a:r>
                <a:endParaRPr lang="en-US" altLang="zh-CN" sz="2000" dirty="0">
                  <a:solidFill>
                    <a:schemeClr val="tx1"/>
                  </a:solidFill>
                  <a:latin typeface="Courier New" panose="02070309020205020404" pitchFamily="49" charset="0"/>
                  <a:cs typeface="Courier New" panose="02070309020205020404" pitchFamily="49" charset="0"/>
                </a:endParaRPr>
              </a:p>
              <a:p>
                <a:r>
                  <a:rPr lang="en-US" altLang="zh-CN" sz="2000" b="1" dirty="0" smtClean="0">
                    <a:solidFill>
                      <a:schemeClr val="tx1"/>
                    </a:solidFill>
                    <a:latin typeface="Courier New" panose="02070309020205020404" pitchFamily="49" charset="0"/>
                    <a:cs typeface="Courier New" panose="02070309020205020404" pitchFamily="49" charset="0"/>
                  </a:rPr>
                  <a:t>8 return</a:t>
                </a:r>
                <a:r>
                  <a:rPr lang="en-US" altLang="zh-CN" sz="2000" dirty="0" smtClean="0">
                    <a:solidFill>
                      <a:schemeClr val="tx1"/>
                    </a:solidFill>
                    <a:latin typeface="Courier New" panose="02070309020205020404" pitchFamily="49" charset="0"/>
                    <a:cs typeface="Courier New" panose="02070309020205020404" pitchFamily="49" charset="0"/>
                  </a:rPr>
                  <a:t> </a:t>
                </a:r>
                <a14:m>
                  <m:oMath xmlns:m="http://schemas.openxmlformats.org/officeDocument/2006/math">
                    <m:r>
                      <a:rPr lang="en-US" altLang="zh-CN" sz="2000" i="1" dirty="0">
                        <a:solidFill>
                          <a:schemeClr val="tx1"/>
                        </a:solidFill>
                        <a:latin typeface="Cambria Math" panose="02040503050406030204" pitchFamily="18" charset="0"/>
                        <a:ea typeface="Cambria Math" panose="02040503050406030204" pitchFamily="18" charset="0"/>
                        <a:cs typeface="Courier New" panose="02070309020205020404" pitchFamily="49" charset="0"/>
                      </a:rPr>
                      <m:t>𝑝𝑎𝑡h</m:t>
                    </m:r>
                  </m:oMath>
                </a14:m>
                <a:endParaRPr lang="en-US" altLang="zh-CN" sz="2000" dirty="0">
                  <a:solidFill>
                    <a:schemeClr val="tx1"/>
                  </a:solidFill>
                  <a:latin typeface="Courier New" panose="02070309020205020404" pitchFamily="49" charset="0"/>
                  <a:cs typeface="Courier New" panose="02070309020205020404" pitchFamily="49" charset="0"/>
                </a:endParaRPr>
              </a:p>
            </p:txBody>
          </p:sp>
        </mc:Choice>
        <mc:Fallback xmlns="">
          <p:sp>
            <p:nvSpPr>
              <p:cNvPr id="56" name="文本框 55">
                <a:extLst>
                  <a:ext uri="{FF2B5EF4-FFF2-40B4-BE49-F238E27FC236}">
                    <a16:creationId xmlns:a16="http://schemas.microsoft.com/office/drawing/2014/main" id="{29807906-1300-40E6-9CD1-9966321689F8}"/>
                  </a:ext>
                </a:extLst>
              </p:cNvPr>
              <p:cNvSpPr txBox="1">
                <a:spLocks noRot="1" noChangeAspect="1" noMove="1" noResize="1" noEditPoints="1" noAdjustHandles="1" noChangeArrowheads="1" noChangeShapeType="1" noTextEdit="1"/>
              </p:cNvSpPr>
              <p:nvPr/>
            </p:nvSpPr>
            <p:spPr>
              <a:xfrm>
                <a:off x="5373297" y="2020429"/>
                <a:ext cx="6416925" cy="2594172"/>
              </a:xfrm>
              <a:prstGeom prst="rect">
                <a:avLst/>
              </a:prstGeom>
              <a:blipFill>
                <a:blip r:embed="rId3"/>
                <a:stretch>
                  <a:fillRect l="-950" t="-939" b="-3521"/>
                </a:stretch>
              </a:blipFill>
            </p:spPr>
            <p:txBody>
              <a:bodyPr/>
              <a:lstStyle/>
              <a:p>
                <a:r>
                  <a:rPr lang="zh-CN" altLang="en-US">
                    <a:noFill/>
                  </a:rPr>
                  <a:t> </a:t>
                </a:r>
              </a:p>
            </p:txBody>
          </p:sp>
        </mc:Fallback>
      </mc:AlternateContent>
      <p:sp>
        <p:nvSpPr>
          <p:cNvPr id="2" name="文本框 1"/>
          <p:cNvSpPr txBox="1"/>
          <p:nvPr/>
        </p:nvSpPr>
        <p:spPr>
          <a:xfrm>
            <a:off x="6331527" y="1288733"/>
            <a:ext cx="5067300" cy="461665"/>
          </a:xfrm>
          <a:prstGeom prst="rect">
            <a:avLst/>
          </a:prstGeom>
          <a:noFill/>
        </p:spPr>
        <p:txBody>
          <a:bodyPr wrap="square" rtlCol="0">
            <a:spAutoFit/>
          </a:bodyPr>
          <a:lstStyle/>
          <a:p>
            <a:r>
              <a:rPr lang="en-US" altLang="zh-CN" sz="2400" dirty="0" smtClean="0">
                <a:latin typeface="Arial" panose="020B0604020202020204" pitchFamily="34" charset="0"/>
                <a:cs typeface="Arial" panose="020B0604020202020204" pitchFamily="34" charset="0"/>
              </a:rPr>
              <a:t>Semi-Naive </a:t>
            </a:r>
            <a:r>
              <a:rPr lang="en-US" altLang="zh-CN" sz="2400" dirty="0">
                <a:latin typeface="Arial" panose="020B0604020202020204" pitchFamily="34" charset="0"/>
                <a:cs typeface="Arial" panose="020B0604020202020204" pitchFamily="34" charset="0"/>
              </a:rPr>
              <a:t>Evaluation of </a:t>
            </a:r>
            <a:r>
              <a:rPr lang="en-US" altLang="zh-CN" sz="2400" dirty="0" smtClean="0">
                <a:latin typeface="Arial" panose="020B0604020202020204" pitchFamily="34" charset="0"/>
                <a:cs typeface="Arial" panose="020B0604020202020204" pitchFamily="34" charset="0"/>
              </a:rPr>
              <a:t>Program</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1480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50" fill="hold"/>
                                        <p:tgtEl>
                                          <p:spTgt spid="3"/>
                                        </p:tgtEl>
                                        <p:attrNameLst>
                                          <p:attrName>ppt_w</p:attrName>
                                        </p:attrNameLst>
                                      </p:cBhvr>
                                      <p:tavLst>
                                        <p:tav tm="0">
                                          <p:val>
                                            <p:fltVal val="0"/>
                                          </p:val>
                                        </p:tav>
                                        <p:tav tm="100000">
                                          <p:val>
                                            <p:strVal val="#ppt_w"/>
                                          </p:val>
                                        </p:tav>
                                      </p:tavLst>
                                    </p:anim>
                                    <p:anim calcmode="lin" valueType="num">
                                      <p:cBhvr>
                                        <p:cTn id="8" dur="250" fill="hold"/>
                                        <p:tgtEl>
                                          <p:spTgt spid="3"/>
                                        </p:tgtEl>
                                        <p:attrNameLst>
                                          <p:attrName>ppt_h</p:attrName>
                                        </p:attrNameLst>
                                      </p:cBhvr>
                                      <p:tavLst>
                                        <p:tav tm="0">
                                          <p:val>
                                            <p:fltVal val="0"/>
                                          </p:val>
                                        </p:tav>
                                        <p:tav tm="100000">
                                          <p:val>
                                            <p:strVal val="#ppt_h"/>
                                          </p:val>
                                        </p:tav>
                                      </p:tavLst>
                                    </p:anim>
                                    <p:animEffect transition="in" filter="fade">
                                      <p:cBhvr>
                                        <p:cTn id="9" dur="250"/>
                                        <p:tgtEl>
                                          <p:spTgt spid="3"/>
                                        </p:tgtEl>
                                      </p:cBhvr>
                                    </p:animEffect>
                                  </p:childTnLst>
                                </p:cTn>
                              </p:par>
                            </p:childTnLst>
                          </p:cTn>
                        </p:par>
                        <p:par>
                          <p:cTn id="10" fill="hold">
                            <p:stCondLst>
                              <p:cond delay="250"/>
                            </p:stCondLst>
                            <p:childTnLst>
                              <p:par>
                                <p:cTn id="11" presetID="22" presetClass="entr" presetSubtype="8" fill="hold" grpId="0" nodeType="after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wipe(left)">
                                      <p:cBhvr>
                                        <p:cTn id="13" dur="250"/>
                                        <p:tgtEl>
                                          <p:spTgt spid="71"/>
                                        </p:tgtEl>
                                      </p:cBhvr>
                                    </p:animEffect>
                                  </p:childTnLst>
                                </p:cTn>
                              </p:par>
                            </p:childTnLst>
                          </p:cTn>
                        </p:par>
                        <p:par>
                          <p:cTn id="14" fill="hold">
                            <p:stCondLst>
                              <p:cond delay="500"/>
                            </p:stCondLst>
                            <p:childTnLst>
                              <p:par>
                                <p:cTn id="15" presetID="42" presetClass="entr" presetSubtype="0" fill="hold" nodeType="after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250"/>
                                        <p:tgtEl>
                                          <p:spTgt spid="47"/>
                                        </p:tgtEl>
                                      </p:cBhvr>
                                    </p:animEffect>
                                    <p:anim calcmode="lin" valueType="num">
                                      <p:cBhvr>
                                        <p:cTn id="18" dur="250" fill="hold"/>
                                        <p:tgtEl>
                                          <p:spTgt spid="47"/>
                                        </p:tgtEl>
                                        <p:attrNameLst>
                                          <p:attrName>ppt_x</p:attrName>
                                        </p:attrNameLst>
                                      </p:cBhvr>
                                      <p:tavLst>
                                        <p:tav tm="0">
                                          <p:val>
                                            <p:strVal val="#ppt_x"/>
                                          </p:val>
                                        </p:tav>
                                        <p:tav tm="100000">
                                          <p:val>
                                            <p:strVal val="#ppt_x"/>
                                          </p:val>
                                        </p:tav>
                                      </p:tavLst>
                                    </p:anim>
                                    <p:anim calcmode="lin" valueType="num">
                                      <p:cBhvr>
                                        <p:cTn id="19" dur="250" fill="hold"/>
                                        <p:tgtEl>
                                          <p:spTgt spid="47"/>
                                        </p:tgtEl>
                                        <p:attrNameLst>
                                          <p:attrName>ppt_y</p:attrName>
                                        </p:attrNameLst>
                                      </p:cBhvr>
                                      <p:tavLst>
                                        <p:tav tm="0">
                                          <p:val>
                                            <p:strVal val="#ppt_y+.1"/>
                                          </p:val>
                                        </p:tav>
                                        <p:tav tm="100000">
                                          <p:val>
                                            <p:strVal val="#ppt_y"/>
                                          </p:val>
                                        </p:tav>
                                      </p:tavLst>
                                    </p:anim>
                                  </p:childTnLst>
                                </p:cTn>
                              </p:par>
                            </p:childTnLst>
                          </p:cTn>
                        </p:par>
                        <p:par>
                          <p:cTn id="20" fill="hold">
                            <p:stCondLst>
                              <p:cond delay="750"/>
                            </p:stCondLst>
                            <p:childTnLst>
                              <p:par>
                                <p:cTn id="21" presetID="42" presetClass="entr" presetSubtype="0" fill="hold" nodeType="after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fade">
                                      <p:cBhvr>
                                        <p:cTn id="23" dur="250"/>
                                        <p:tgtEl>
                                          <p:spTgt spid="50"/>
                                        </p:tgtEl>
                                      </p:cBhvr>
                                    </p:animEffect>
                                    <p:anim calcmode="lin" valueType="num">
                                      <p:cBhvr>
                                        <p:cTn id="24" dur="250" fill="hold"/>
                                        <p:tgtEl>
                                          <p:spTgt spid="50"/>
                                        </p:tgtEl>
                                        <p:attrNameLst>
                                          <p:attrName>ppt_x</p:attrName>
                                        </p:attrNameLst>
                                      </p:cBhvr>
                                      <p:tavLst>
                                        <p:tav tm="0">
                                          <p:val>
                                            <p:strVal val="#ppt_x"/>
                                          </p:val>
                                        </p:tav>
                                        <p:tav tm="100000">
                                          <p:val>
                                            <p:strVal val="#ppt_x"/>
                                          </p:val>
                                        </p:tav>
                                      </p:tavLst>
                                    </p:anim>
                                    <p:anim calcmode="lin" valueType="num">
                                      <p:cBhvr>
                                        <p:cTn id="25" dur="25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wipe(up)">
                                      <p:cBhvr>
                                        <p:cTn id="30" dur="250"/>
                                        <p:tgtEl>
                                          <p:spTgt spid="58"/>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wipe(up)">
                                      <p:cBhvr>
                                        <p:cTn id="33" dur="250"/>
                                        <p:tgtEl>
                                          <p:spTgt spid="56"/>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up)">
                                      <p:cBhvr>
                                        <p:cTn id="36"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71" grpId="0"/>
      <p:bldP spid="56"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6" name="TextBox 42"/>
          <p:cNvSpPr txBox="1"/>
          <p:nvPr/>
        </p:nvSpPr>
        <p:spPr>
          <a:xfrm>
            <a:off x="1213474" y="266653"/>
            <a:ext cx="5374532"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smtClean="0">
                <a:solidFill>
                  <a:srgbClr val="756271"/>
                </a:solidFill>
              </a:rPr>
              <a:t>2.1 Bottom-up Evaluation</a:t>
            </a:r>
            <a:endParaRPr lang="zh-CN" altLang="en-US" b="0" dirty="0">
              <a:solidFill>
                <a:srgbClr val="756271"/>
              </a:solidFill>
            </a:endParaRPr>
          </a:p>
        </p:txBody>
      </p:sp>
      <mc:AlternateContent xmlns:mc="http://schemas.openxmlformats.org/markup-compatibility/2006" xmlns:a14="http://schemas.microsoft.com/office/drawing/2010/main">
        <mc:Choice Requires="a14">
          <p:sp>
            <p:nvSpPr>
              <p:cNvPr id="73" name="文本框 72"/>
              <p:cNvSpPr txBox="1"/>
              <p:nvPr/>
            </p:nvSpPr>
            <p:spPr>
              <a:xfrm>
                <a:off x="7571670" y="431594"/>
                <a:ext cx="4369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m:t>
                      </m:r>
                      <m:r>
                        <a:rPr lang="en-US" altLang="zh-CN" b="0" i="1" smtClean="0">
                          <a:latin typeface="Cambria Math" panose="02040503050406030204" pitchFamily="18" charset="0"/>
                        </a:rPr>
                        <m:t>= </m:t>
                      </m:r>
                    </m:oMath>
                  </m:oMathPara>
                </a14:m>
                <a:endParaRPr lang="zh-CN" altLang="en-US" dirty="0"/>
              </a:p>
            </p:txBody>
          </p:sp>
        </mc:Choice>
        <mc:Fallback xmlns="">
          <p:sp>
            <p:nvSpPr>
              <p:cNvPr id="73" name="文本框 72"/>
              <p:cNvSpPr txBox="1">
                <a:spLocks noRot="1" noChangeAspect="1" noMove="1" noResize="1" noEditPoints="1" noAdjustHandles="1" noChangeArrowheads="1" noChangeShapeType="1" noTextEdit="1"/>
              </p:cNvSpPr>
              <p:nvPr/>
            </p:nvSpPr>
            <p:spPr>
              <a:xfrm>
                <a:off x="7571670" y="431594"/>
                <a:ext cx="436914" cy="276999"/>
              </a:xfrm>
              <a:prstGeom prst="rect">
                <a:avLst/>
              </a:prstGeom>
              <a:blipFill>
                <a:blip r:embed="rId3"/>
                <a:stretch>
                  <a:fillRect l="-11111" b="-6667"/>
                </a:stretch>
              </a:blipFill>
            </p:spPr>
            <p:txBody>
              <a:bodyPr/>
              <a:lstStyle/>
              <a:p>
                <a:r>
                  <a:rPr lang="zh-CN" altLang="en-US">
                    <a:noFill/>
                  </a:rPr>
                  <a:t> </a:t>
                </a:r>
              </a:p>
            </p:txBody>
          </p:sp>
        </mc:Fallback>
      </mc:AlternateContent>
      <p:sp>
        <p:nvSpPr>
          <p:cNvPr id="75" name="文本框 74"/>
          <p:cNvSpPr txBox="1"/>
          <p:nvPr/>
        </p:nvSpPr>
        <p:spPr>
          <a:xfrm>
            <a:off x="8262582" y="-94062"/>
            <a:ext cx="1135418" cy="400110"/>
          </a:xfrm>
          <a:prstGeom prst="rect">
            <a:avLst/>
          </a:prstGeom>
          <a:noFill/>
        </p:spPr>
        <p:txBody>
          <a:bodyPr wrap="square" rtlCol="0">
            <a:spAutoFit/>
          </a:bodyPr>
          <a:lstStyle/>
          <a:p>
            <a:r>
              <a:rPr lang="en-US" altLang="zh-CN" sz="2000" dirty="0" smtClean="0"/>
              <a:t>path</a:t>
            </a:r>
            <a:endParaRPr lang="zh-CN" altLang="en-US" dirty="0"/>
          </a:p>
        </p:txBody>
      </p:sp>
      <p:sp>
        <p:nvSpPr>
          <p:cNvPr id="76" name="文本框 75"/>
          <p:cNvSpPr txBox="1"/>
          <p:nvPr/>
        </p:nvSpPr>
        <p:spPr>
          <a:xfrm>
            <a:off x="9369120" y="349171"/>
            <a:ext cx="635000" cy="523220"/>
          </a:xfrm>
          <a:prstGeom prst="rect">
            <a:avLst/>
          </a:prstGeom>
          <a:noFill/>
        </p:spPr>
        <p:txBody>
          <a:bodyPr wrap="square" rtlCol="0">
            <a:spAutoFit/>
          </a:bodyPr>
          <a:lstStyle/>
          <a:p>
            <a:r>
              <a:rPr lang="en-US" altLang="zh-CN" sz="2800" dirty="0"/>
              <a:t>,</a:t>
            </a:r>
            <a:endParaRPr lang="zh-CN" altLang="en-US" sz="2800" dirty="0"/>
          </a:p>
        </p:txBody>
      </p:sp>
      <p:sp>
        <p:nvSpPr>
          <p:cNvPr id="78" name="文本框 77"/>
          <p:cNvSpPr txBox="1"/>
          <p:nvPr/>
        </p:nvSpPr>
        <p:spPr>
          <a:xfrm>
            <a:off x="9866076" y="-94062"/>
            <a:ext cx="1135418" cy="400110"/>
          </a:xfrm>
          <a:prstGeom prst="rect">
            <a:avLst/>
          </a:prstGeom>
          <a:noFill/>
        </p:spPr>
        <p:txBody>
          <a:bodyPr wrap="square" rtlCol="0">
            <a:spAutoFit/>
          </a:bodyPr>
          <a:lstStyle/>
          <a:p>
            <a:r>
              <a:rPr lang="en-US" altLang="zh-CN" sz="2000" dirty="0" smtClean="0"/>
              <a:t>edge</a:t>
            </a:r>
            <a:endParaRPr lang="zh-CN" altLang="en-US" dirty="0"/>
          </a:p>
        </p:txBody>
      </p:sp>
      <p:graphicFrame>
        <p:nvGraphicFramePr>
          <p:cNvPr id="80" name="表格 79"/>
          <p:cNvGraphicFramePr>
            <a:graphicFrameLocks noGrp="1"/>
          </p:cNvGraphicFramePr>
          <p:nvPr/>
        </p:nvGraphicFramePr>
        <p:xfrm>
          <a:off x="8266044" y="373817"/>
          <a:ext cx="711200" cy="37338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883739180"/>
                    </a:ext>
                  </a:extLst>
                </a:gridCol>
                <a:gridCol w="355600">
                  <a:extLst>
                    <a:ext uri="{9D8B030D-6E8A-4147-A177-3AD203B41FA5}">
                      <a16:colId xmlns:a16="http://schemas.microsoft.com/office/drawing/2014/main" val="2327104544"/>
                    </a:ext>
                  </a:extLst>
                </a:gridCol>
              </a:tblGrid>
              <a:tr h="180975">
                <a:tc>
                  <a:txBody>
                    <a:bodyPr/>
                    <a:lstStyle/>
                    <a:p>
                      <a:pPr algn="ctr" fontAlgn="ctr"/>
                      <a:r>
                        <a:rPr lang="en-US" sz="1200" u="none" strike="noStrike" dirty="0">
                          <a:effectLst/>
                          <a:latin typeface="Arial" panose="020B0604020202020204" pitchFamily="34" charset="0"/>
                          <a:cs typeface="Arial" panose="020B0604020202020204" pitchFamily="34" charset="0"/>
                        </a:rPr>
                        <a:t>X</a:t>
                      </a:r>
                      <a:endParaRPr lang="en-US" sz="12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latin typeface="Arial" panose="020B0604020202020204" pitchFamily="34" charset="0"/>
                          <a:cs typeface="Arial" panose="020B0604020202020204" pitchFamily="34" charset="0"/>
                        </a:rPr>
                        <a:t>Y</a:t>
                      </a:r>
                      <a:endParaRPr lang="en-US" sz="12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7187663"/>
                  </a:ext>
                </a:extLst>
              </a:tr>
              <a:tr h="180975">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2754914"/>
                  </a:ext>
                </a:extLst>
              </a:tr>
            </a:tbl>
          </a:graphicData>
        </a:graphic>
      </p:graphicFrame>
      <p:graphicFrame>
        <p:nvGraphicFramePr>
          <p:cNvPr id="81" name="表格 80"/>
          <p:cNvGraphicFramePr>
            <a:graphicFrameLocks noGrp="1"/>
          </p:cNvGraphicFramePr>
          <p:nvPr/>
        </p:nvGraphicFramePr>
        <p:xfrm>
          <a:off x="9866076" y="218217"/>
          <a:ext cx="711200" cy="962025"/>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883739180"/>
                    </a:ext>
                  </a:extLst>
                </a:gridCol>
                <a:gridCol w="355600">
                  <a:extLst>
                    <a:ext uri="{9D8B030D-6E8A-4147-A177-3AD203B41FA5}">
                      <a16:colId xmlns:a16="http://schemas.microsoft.com/office/drawing/2014/main" val="2327104544"/>
                    </a:ext>
                  </a:extLst>
                </a:gridCol>
              </a:tblGrid>
              <a:tr h="180975">
                <a:tc>
                  <a:txBody>
                    <a:bodyPr/>
                    <a:lstStyle/>
                    <a:p>
                      <a:pPr algn="ctr" fontAlgn="ctr"/>
                      <a:r>
                        <a:rPr lang="en-US" sz="1200" u="none" strike="noStrike" dirty="0">
                          <a:effectLst/>
                          <a:latin typeface="Arial" panose="020B0604020202020204" pitchFamily="34" charset="0"/>
                          <a:cs typeface="Arial" panose="020B0604020202020204" pitchFamily="34" charset="0"/>
                        </a:rPr>
                        <a:t>X</a:t>
                      </a:r>
                      <a:endParaRPr lang="en-US" sz="12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latin typeface="Arial" panose="020B0604020202020204" pitchFamily="34" charset="0"/>
                          <a:cs typeface="Arial" panose="020B0604020202020204" pitchFamily="34" charset="0"/>
                        </a:rPr>
                        <a:t>Y</a:t>
                      </a:r>
                      <a:endParaRPr lang="en-US" sz="12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7187663"/>
                  </a:ext>
                </a:extLst>
              </a:tr>
              <a:tr h="180975">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a</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22754914"/>
                  </a:ext>
                </a:extLst>
              </a:tr>
              <a:tr h="180975">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390959239"/>
                  </a:ext>
                </a:extLst>
              </a:tr>
              <a:tr h="180975">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66235053"/>
                  </a:ext>
                </a:extLst>
              </a:tr>
              <a:tr h="180975">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d</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7165113"/>
                  </a:ext>
                </a:extLst>
              </a:tr>
            </a:tbl>
          </a:graphicData>
        </a:graphic>
      </p:graphicFrame>
      <mc:AlternateContent xmlns:mc="http://schemas.openxmlformats.org/markup-compatibility/2006" xmlns:a14="http://schemas.microsoft.com/office/drawing/2010/main">
        <mc:Choice Requires="a14">
          <p:sp>
            <p:nvSpPr>
              <p:cNvPr id="82" name="文本框 81"/>
              <p:cNvSpPr txBox="1"/>
              <p:nvPr/>
            </p:nvSpPr>
            <p:spPr>
              <a:xfrm>
                <a:off x="7181524" y="1743539"/>
                <a:ext cx="881908" cy="3033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𝑝</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 </m:t>
                      </m:r>
                    </m:oMath>
                  </m:oMathPara>
                </a14:m>
                <a:endParaRPr lang="zh-CN" altLang="en-US" dirty="0"/>
              </a:p>
            </p:txBody>
          </p:sp>
        </mc:Choice>
        <mc:Fallback xmlns="">
          <p:sp>
            <p:nvSpPr>
              <p:cNvPr id="82" name="文本框 81"/>
              <p:cNvSpPr txBox="1">
                <a:spLocks noRot="1" noChangeAspect="1" noMove="1" noResize="1" noEditPoints="1" noAdjustHandles="1" noChangeArrowheads="1" noChangeShapeType="1" noTextEdit="1"/>
              </p:cNvSpPr>
              <p:nvPr/>
            </p:nvSpPr>
            <p:spPr>
              <a:xfrm>
                <a:off x="7181524" y="1743539"/>
                <a:ext cx="881908" cy="303353"/>
              </a:xfrm>
              <a:prstGeom prst="rect">
                <a:avLst/>
              </a:prstGeom>
              <a:blipFill>
                <a:blip r:embed="rId4"/>
                <a:stretch>
                  <a:fillRect l="-5517" t="-2000" b="-24000"/>
                </a:stretch>
              </a:blipFill>
            </p:spPr>
            <p:txBody>
              <a:bodyPr/>
              <a:lstStyle/>
              <a:p>
                <a:r>
                  <a:rPr lang="zh-CN" altLang="en-US">
                    <a:noFill/>
                  </a:rPr>
                  <a:t> </a:t>
                </a:r>
              </a:p>
            </p:txBody>
          </p:sp>
        </mc:Fallback>
      </mc:AlternateContent>
      <p:graphicFrame>
        <p:nvGraphicFramePr>
          <p:cNvPr id="90" name="表格 89"/>
          <p:cNvGraphicFramePr>
            <a:graphicFrameLocks noGrp="1"/>
          </p:cNvGraphicFramePr>
          <p:nvPr/>
        </p:nvGraphicFramePr>
        <p:xfrm>
          <a:off x="9866076" y="1249221"/>
          <a:ext cx="711200" cy="962025"/>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883739180"/>
                    </a:ext>
                  </a:extLst>
                </a:gridCol>
                <a:gridCol w="355600">
                  <a:extLst>
                    <a:ext uri="{9D8B030D-6E8A-4147-A177-3AD203B41FA5}">
                      <a16:colId xmlns:a16="http://schemas.microsoft.com/office/drawing/2014/main" val="2327104544"/>
                    </a:ext>
                  </a:extLst>
                </a:gridCol>
              </a:tblGrid>
              <a:tr h="180975">
                <a:tc>
                  <a:txBody>
                    <a:bodyPr/>
                    <a:lstStyle/>
                    <a:p>
                      <a:pPr algn="ctr" fontAlgn="ctr"/>
                      <a:r>
                        <a:rPr lang="en-US" sz="1200" u="none" strike="noStrike" dirty="0">
                          <a:effectLst/>
                          <a:latin typeface="Arial" panose="020B0604020202020204" pitchFamily="34" charset="0"/>
                          <a:cs typeface="Arial" panose="020B0604020202020204" pitchFamily="34" charset="0"/>
                        </a:rPr>
                        <a:t>X</a:t>
                      </a:r>
                      <a:endParaRPr lang="en-US" sz="12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latin typeface="Arial" panose="020B0604020202020204" pitchFamily="34" charset="0"/>
                          <a:cs typeface="Arial" panose="020B0604020202020204" pitchFamily="34" charset="0"/>
                        </a:rPr>
                        <a:t>Y</a:t>
                      </a:r>
                      <a:endParaRPr lang="en-US" sz="12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7187663"/>
                  </a:ext>
                </a:extLst>
              </a:tr>
              <a:tr h="180975">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a</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22754914"/>
                  </a:ext>
                </a:extLst>
              </a:tr>
              <a:tr h="180975">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390959239"/>
                  </a:ext>
                </a:extLst>
              </a:tr>
              <a:tr h="180975">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66235053"/>
                  </a:ext>
                </a:extLst>
              </a:tr>
              <a:tr h="180975">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d</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7165113"/>
                  </a:ext>
                </a:extLst>
              </a:tr>
            </a:tbl>
          </a:graphicData>
        </a:graphic>
      </p:graphicFrame>
      <p:graphicFrame>
        <p:nvGraphicFramePr>
          <p:cNvPr id="91" name="表格 90"/>
          <p:cNvGraphicFramePr>
            <a:graphicFrameLocks noGrp="1"/>
          </p:cNvGraphicFramePr>
          <p:nvPr/>
        </p:nvGraphicFramePr>
        <p:xfrm>
          <a:off x="8262582" y="1261921"/>
          <a:ext cx="711200" cy="962025"/>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883739180"/>
                    </a:ext>
                  </a:extLst>
                </a:gridCol>
                <a:gridCol w="355600">
                  <a:extLst>
                    <a:ext uri="{9D8B030D-6E8A-4147-A177-3AD203B41FA5}">
                      <a16:colId xmlns:a16="http://schemas.microsoft.com/office/drawing/2014/main" val="2327104544"/>
                    </a:ext>
                  </a:extLst>
                </a:gridCol>
              </a:tblGrid>
              <a:tr h="180975">
                <a:tc>
                  <a:txBody>
                    <a:bodyPr/>
                    <a:lstStyle/>
                    <a:p>
                      <a:pPr algn="ctr" fontAlgn="ctr"/>
                      <a:r>
                        <a:rPr lang="en-US" sz="1200" u="none" strike="noStrike" dirty="0">
                          <a:effectLst/>
                          <a:latin typeface="Arial" panose="020B0604020202020204" pitchFamily="34" charset="0"/>
                          <a:cs typeface="Arial" panose="020B0604020202020204" pitchFamily="34" charset="0"/>
                        </a:rPr>
                        <a:t>X</a:t>
                      </a:r>
                      <a:endParaRPr lang="en-US" sz="12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latin typeface="Arial" panose="020B0604020202020204" pitchFamily="34" charset="0"/>
                          <a:cs typeface="Arial" panose="020B0604020202020204" pitchFamily="34" charset="0"/>
                        </a:rPr>
                        <a:t>Y</a:t>
                      </a:r>
                      <a:endParaRPr lang="en-US" sz="12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7187663"/>
                  </a:ext>
                </a:extLst>
              </a:tr>
              <a:tr h="180975">
                <a:tc>
                  <a:txBody>
                    <a:bodyPr/>
                    <a:lstStyle/>
                    <a:p>
                      <a:pPr marL="0" algn="ctr" defTabSz="914400" rtl="0" eaLnBrk="1" fontAlgn="ctr" latinLnBrk="0" hangingPunct="1"/>
                      <a:r>
                        <a:rPr lang="en-US" altLang="zh-CN" sz="1200" b="0" i="0" u="none" strike="noStrike" kern="1200" dirty="0" smtClean="0">
                          <a:solidFill>
                            <a:srgbClr val="FF0000"/>
                          </a:solidFill>
                          <a:effectLst/>
                          <a:latin typeface="Arial" panose="020B0604020202020204" pitchFamily="34" charset="0"/>
                          <a:ea typeface="等线" panose="02010600030101010101" pitchFamily="2" charset="-122"/>
                          <a:cs typeface="Arial" panose="020B0604020202020204" pitchFamily="34" charset="0"/>
                        </a:rPr>
                        <a:t>a</a:t>
                      </a:r>
                      <a:endParaRPr lang="zh-CN" altLang="en-US" sz="1200" b="0" i="0" u="none" strike="noStrike" kern="1200" dirty="0">
                        <a:solidFill>
                          <a:srgbClr val="FF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FF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200" b="0" i="0" u="none" strike="noStrike" kern="1200" dirty="0">
                        <a:solidFill>
                          <a:srgbClr val="FF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22754914"/>
                  </a:ext>
                </a:extLst>
              </a:tr>
              <a:tr h="180975">
                <a:tc>
                  <a:txBody>
                    <a:bodyPr/>
                    <a:lstStyle/>
                    <a:p>
                      <a:pPr marL="0" algn="ctr" defTabSz="914400" rtl="0" eaLnBrk="1" fontAlgn="ctr" latinLnBrk="0" hangingPunct="1"/>
                      <a:r>
                        <a:rPr lang="en-US" altLang="zh-CN" sz="1200" b="0" i="0" u="none" strike="noStrike" kern="1200" dirty="0" smtClean="0">
                          <a:solidFill>
                            <a:srgbClr val="FF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200" b="0" i="0" u="none" strike="noStrike" kern="1200" dirty="0">
                        <a:solidFill>
                          <a:srgbClr val="FF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FF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FF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390959239"/>
                  </a:ext>
                </a:extLst>
              </a:tr>
              <a:tr h="180975">
                <a:tc>
                  <a:txBody>
                    <a:bodyPr/>
                    <a:lstStyle/>
                    <a:p>
                      <a:pPr marL="0" algn="ctr" defTabSz="914400" rtl="0" eaLnBrk="1" fontAlgn="ctr" latinLnBrk="0" hangingPunct="1"/>
                      <a:r>
                        <a:rPr lang="en-US" altLang="zh-CN" sz="1200" b="0" i="0" u="none" strike="noStrike" kern="1200" dirty="0" smtClean="0">
                          <a:solidFill>
                            <a:srgbClr val="FF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FF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FF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FF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66235053"/>
                  </a:ext>
                </a:extLst>
              </a:tr>
              <a:tr h="180975">
                <a:tc>
                  <a:txBody>
                    <a:bodyPr/>
                    <a:lstStyle/>
                    <a:p>
                      <a:pPr marL="0" algn="ctr" defTabSz="914400" rtl="0" eaLnBrk="1" fontAlgn="ctr" latinLnBrk="0" hangingPunct="1"/>
                      <a:r>
                        <a:rPr lang="en-US" altLang="zh-CN" sz="1200" b="0" i="0" u="none" strike="noStrike" kern="1200" dirty="0" smtClean="0">
                          <a:solidFill>
                            <a:srgbClr val="FF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FF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FF0000"/>
                          </a:solidFill>
                          <a:effectLst/>
                          <a:latin typeface="Arial" panose="020B0604020202020204" pitchFamily="34" charset="0"/>
                          <a:ea typeface="等线" panose="02010600030101010101" pitchFamily="2" charset="-122"/>
                          <a:cs typeface="Arial" panose="020B0604020202020204" pitchFamily="34" charset="0"/>
                        </a:rPr>
                        <a:t>d</a:t>
                      </a:r>
                      <a:endParaRPr lang="zh-CN" altLang="en-US" sz="1200" b="0" i="0" u="none" strike="noStrike" kern="1200" dirty="0">
                        <a:solidFill>
                          <a:srgbClr val="FF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7165113"/>
                  </a:ext>
                </a:extLst>
              </a:tr>
            </a:tbl>
          </a:graphicData>
        </a:graphic>
      </p:graphicFrame>
      <mc:AlternateContent xmlns:mc="http://schemas.openxmlformats.org/markup-compatibility/2006" xmlns:a14="http://schemas.microsoft.com/office/drawing/2010/main">
        <mc:Choice Requires="a14">
          <p:sp>
            <p:nvSpPr>
              <p:cNvPr id="92" name="文本框 91"/>
              <p:cNvSpPr txBox="1"/>
              <p:nvPr/>
            </p:nvSpPr>
            <p:spPr>
              <a:xfrm>
                <a:off x="7183729" y="2870007"/>
                <a:ext cx="886846" cy="3039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𝑝</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 </m:t>
                      </m:r>
                    </m:oMath>
                  </m:oMathPara>
                </a14:m>
                <a:endParaRPr lang="zh-CN" altLang="en-US" dirty="0"/>
              </a:p>
            </p:txBody>
          </p:sp>
        </mc:Choice>
        <mc:Fallback xmlns="">
          <p:sp>
            <p:nvSpPr>
              <p:cNvPr id="92" name="文本框 91"/>
              <p:cNvSpPr txBox="1">
                <a:spLocks noRot="1" noChangeAspect="1" noMove="1" noResize="1" noEditPoints="1" noAdjustHandles="1" noChangeArrowheads="1" noChangeShapeType="1" noTextEdit="1"/>
              </p:cNvSpPr>
              <p:nvPr/>
            </p:nvSpPr>
            <p:spPr>
              <a:xfrm>
                <a:off x="7183729" y="2870007"/>
                <a:ext cx="886846" cy="303929"/>
              </a:xfrm>
              <a:prstGeom prst="rect">
                <a:avLst/>
              </a:prstGeom>
              <a:blipFill>
                <a:blip r:embed="rId5"/>
                <a:stretch>
                  <a:fillRect l="-5479" b="-26000"/>
                </a:stretch>
              </a:blipFill>
            </p:spPr>
            <p:txBody>
              <a:bodyPr/>
              <a:lstStyle/>
              <a:p>
                <a:r>
                  <a:rPr lang="zh-CN" altLang="en-US">
                    <a:noFill/>
                  </a:rPr>
                  <a:t> </a:t>
                </a:r>
              </a:p>
            </p:txBody>
          </p:sp>
        </mc:Fallback>
      </mc:AlternateContent>
      <p:graphicFrame>
        <p:nvGraphicFramePr>
          <p:cNvPr id="93" name="表格 92"/>
          <p:cNvGraphicFramePr>
            <a:graphicFrameLocks noGrp="1"/>
          </p:cNvGraphicFramePr>
          <p:nvPr/>
        </p:nvGraphicFramePr>
        <p:xfrm>
          <a:off x="9855200" y="2511542"/>
          <a:ext cx="711200" cy="962025"/>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883739180"/>
                    </a:ext>
                  </a:extLst>
                </a:gridCol>
                <a:gridCol w="355600">
                  <a:extLst>
                    <a:ext uri="{9D8B030D-6E8A-4147-A177-3AD203B41FA5}">
                      <a16:colId xmlns:a16="http://schemas.microsoft.com/office/drawing/2014/main" val="2327104544"/>
                    </a:ext>
                  </a:extLst>
                </a:gridCol>
              </a:tblGrid>
              <a:tr h="180975">
                <a:tc>
                  <a:txBody>
                    <a:bodyPr/>
                    <a:lstStyle/>
                    <a:p>
                      <a:pPr algn="ctr" fontAlgn="ctr"/>
                      <a:r>
                        <a:rPr lang="en-US" sz="1200" u="none" strike="noStrike" dirty="0">
                          <a:effectLst/>
                          <a:latin typeface="Arial" panose="020B0604020202020204" pitchFamily="34" charset="0"/>
                          <a:cs typeface="Arial" panose="020B0604020202020204" pitchFamily="34" charset="0"/>
                        </a:rPr>
                        <a:t>X</a:t>
                      </a:r>
                      <a:endParaRPr lang="en-US" sz="12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latin typeface="Arial" panose="020B0604020202020204" pitchFamily="34" charset="0"/>
                          <a:cs typeface="Arial" panose="020B0604020202020204" pitchFamily="34" charset="0"/>
                        </a:rPr>
                        <a:t>Y</a:t>
                      </a:r>
                      <a:endParaRPr lang="en-US" sz="12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7187663"/>
                  </a:ext>
                </a:extLst>
              </a:tr>
              <a:tr h="180975">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a</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22754914"/>
                  </a:ext>
                </a:extLst>
              </a:tr>
              <a:tr h="180975">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390959239"/>
                  </a:ext>
                </a:extLst>
              </a:tr>
              <a:tr h="180975">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66235053"/>
                  </a:ext>
                </a:extLst>
              </a:tr>
              <a:tr h="180975">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d</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7165113"/>
                  </a:ext>
                </a:extLst>
              </a:tr>
            </a:tbl>
          </a:graphicData>
        </a:graphic>
      </p:graphicFrame>
      <p:graphicFrame>
        <p:nvGraphicFramePr>
          <p:cNvPr id="94" name="表格 93"/>
          <p:cNvGraphicFramePr>
            <a:graphicFrameLocks noGrp="1"/>
          </p:cNvGraphicFramePr>
          <p:nvPr/>
        </p:nvGraphicFramePr>
        <p:xfrm>
          <a:off x="8261174" y="2324793"/>
          <a:ext cx="711200" cy="1346835"/>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883739180"/>
                    </a:ext>
                  </a:extLst>
                </a:gridCol>
                <a:gridCol w="355600">
                  <a:extLst>
                    <a:ext uri="{9D8B030D-6E8A-4147-A177-3AD203B41FA5}">
                      <a16:colId xmlns:a16="http://schemas.microsoft.com/office/drawing/2014/main" val="2327104544"/>
                    </a:ext>
                  </a:extLst>
                </a:gridCol>
              </a:tblGrid>
              <a:tr h="180975">
                <a:tc>
                  <a:txBody>
                    <a:bodyPr/>
                    <a:lstStyle/>
                    <a:p>
                      <a:pPr algn="ctr" fontAlgn="ctr"/>
                      <a:r>
                        <a:rPr lang="en-US" sz="1200" u="none" strike="noStrike" dirty="0">
                          <a:effectLst/>
                          <a:latin typeface="Arial" panose="020B0604020202020204" pitchFamily="34" charset="0"/>
                          <a:cs typeface="Arial" panose="020B0604020202020204" pitchFamily="34" charset="0"/>
                        </a:rPr>
                        <a:t>X</a:t>
                      </a:r>
                      <a:endParaRPr lang="en-US" sz="12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latin typeface="Arial" panose="020B0604020202020204" pitchFamily="34" charset="0"/>
                          <a:cs typeface="Arial" panose="020B0604020202020204" pitchFamily="34" charset="0"/>
                        </a:rPr>
                        <a:t>Y</a:t>
                      </a:r>
                      <a:endParaRPr lang="en-US" sz="12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7187663"/>
                  </a:ext>
                </a:extLst>
              </a:tr>
              <a:tr h="180975">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a</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22754914"/>
                  </a:ext>
                </a:extLst>
              </a:tr>
              <a:tr h="180975">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390959239"/>
                  </a:ext>
                </a:extLst>
              </a:tr>
              <a:tr h="180975">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66235053"/>
                  </a:ext>
                </a:extLst>
              </a:tr>
              <a:tr h="180975">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d</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37165113"/>
                  </a:ext>
                </a:extLst>
              </a:tr>
              <a:tr h="180975">
                <a:tc>
                  <a:txBody>
                    <a:bodyPr/>
                    <a:lstStyle/>
                    <a:p>
                      <a:pPr marL="0" algn="ctr" defTabSz="914400" rtl="0" eaLnBrk="1" fontAlgn="ctr" latinLnBrk="0" hangingPunct="1"/>
                      <a:r>
                        <a:rPr lang="en-US" altLang="zh-CN" sz="1200" b="0" i="0" u="none" strike="noStrike" kern="1200" dirty="0" smtClean="0">
                          <a:solidFill>
                            <a:srgbClr val="FF0000"/>
                          </a:solidFill>
                          <a:effectLst/>
                          <a:latin typeface="Arial" panose="020B0604020202020204" pitchFamily="34" charset="0"/>
                          <a:ea typeface="等线" panose="02010600030101010101" pitchFamily="2" charset="-122"/>
                          <a:cs typeface="Arial" panose="020B0604020202020204" pitchFamily="34" charset="0"/>
                        </a:rPr>
                        <a:t>a</a:t>
                      </a:r>
                      <a:endParaRPr lang="zh-CN" altLang="en-US" sz="1200" b="0" i="0" u="none" strike="noStrike" kern="1200" dirty="0">
                        <a:solidFill>
                          <a:srgbClr val="FF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FF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FF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795228322"/>
                  </a:ext>
                </a:extLst>
              </a:tr>
              <a:tr h="180975">
                <a:tc>
                  <a:txBody>
                    <a:bodyPr/>
                    <a:lstStyle/>
                    <a:p>
                      <a:pPr marL="0" algn="ctr" defTabSz="914400" rtl="0" eaLnBrk="1" fontAlgn="ctr" latinLnBrk="0" hangingPunct="1"/>
                      <a:r>
                        <a:rPr lang="en-US" altLang="zh-CN" sz="1200" b="0" i="0" u="none" strike="noStrike" kern="1200" dirty="0" smtClean="0">
                          <a:solidFill>
                            <a:srgbClr val="FF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200" b="0" i="0" u="none" strike="noStrike" kern="1200" dirty="0">
                        <a:solidFill>
                          <a:srgbClr val="FF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FF0000"/>
                          </a:solidFill>
                          <a:effectLst/>
                          <a:latin typeface="Arial" panose="020B0604020202020204" pitchFamily="34" charset="0"/>
                          <a:ea typeface="等线" panose="02010600030101010101" pitchFamily="2" charset="-122"/>
                          <a:cs typeface="Arial" panose="020B0604020202020204" pitchFamily="34" charset="0"/>
                        </a:rPr>
                        <a:t>d</a:t>
                      </a:r>
                      <a:endParaRPr lang="zh-CN" altLang="en-US" sz="1200" b="0" i="0" u="none" strike="noStrike" kern="1200" dirty="0">
                        <a:solidFill>
                          <a:srgbClr val="FF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7692510"/>
                  </a:ext>
                </a:extLst>
              </a:tr>
            </a:tbl>
          </a:graphicData>
        </a:graphic>
      </p:graphicFrame>
      <p:sp>
        <p:nvSpPr>
          <p:cNvPr id="95" name="文本框 94"/>
          <p:cNvSpPr txBox="1"/>
          <p:nvPr/>
        </p:nvSpPr>
        <p:spPr>
          <a:xfrm>
            <a:off x="9345549" y="1800000"/>
            <a:ext cx="635000" cy="523220"/>
          </a:xfrm>
          <a:prstGeom prst="rect">
            <a:avLst/>
          </a:prstGeom>
          <a:noFill/>
        </p:spPr>
        <p:txBody>
          <a:bodyPr wrap="square" rtlCol="0">
            <a:spAutoFit/>
          </a:bodyPr>
          <a:lstStyle/>
          <a:p>
            <a:r>
              <a:rPr lang="en-US" altLang="zh-CN" sz="2800" dirty="0"/>
              <a:t>,</a:t>
            </a:r>
            <a:endParaRPr lang="zh-CN" altLang="en-US" sz="2800" dirty="0"/>
          </a:p>
        </p:txBody>
      </p:sp>
      <p:sp>
        <p:nvSpPr>
          <p:cNvPr id="96" name="文本框 95"/>
          <p:cNvSpPr txBox="1"/>
          <p:nvPr/>
        </p:nvSpPr>
        <p:spPr>
          <a:xfrm>
            <a:off x="9345549" y="2983801"/>
            <a:ext cx="635000" cy="523220"/>
          </a:xfrm>
          <a:prstGeom prst="rect">
            <a:avLst/>
          </a:prstGeom>
          <a:noFill/>
        </p:spPr>
        <p:txBody>
          <a:bodyPr wrap="square" rtlCol="0">
            <a:spAutoFit/>
          </a:bodyPr>
          <a:lstStyle/>
          <a:p>
            <a:r>
              <a:rPr lang="en-US" altLang="zh-CN" sz="2800" dirty="0"/>
              <a:t>,</a:t>
            </a:r>
            <a:endParaRPr lang="zh-CN" altLang="en-US" sz="2800" dirty="0"/>
          </a:p>
        </p:txBody>
      </p:sp>
      <mc:AlternateContent xmlns:mc="http://schemas.openxmlformats.org/markup-compatibility/2006" xmlns:a14="http://schemas.microsoft.com/office/drawing/2010/main">
        <mc:Choice Requires="a14">
          <p:sp>
            <p:nvSpPr>
              <p:cNvPr id="97" name="文本框 96"/>
              <p:cNvSpPr txBox="1"/>
              <p:nvPr/>
            </p:nvSpPr>
            <p:spPr>
              <a:xfrm>
                <a:off x="7252493" y="4471281"/>
                <a:ext cx="886846" cy="3039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𝑝</m:t>
                          </m:r>
                        </m:sub>
                        <m:sup>
                          <m:r>
                            <a:rPr lang="en-US" altLang="zh-CN" b="0" i="1" smtClean="0">
                              <a:latin typeface="Cambria Math" panose="02040503050406030204" pitchFamily="18" charset="0"/>
                            </a:rPr>
                            <m:t>3</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 </m:t>
                      </m:r>
                    </m:oMath>
                  </m:oMathPara>
                </a14:m>
                <a:endParaRPr lang="zh-CN" altLang="en-US" dirty="0"/>
              </a:p>
            </p:txBody>
          </p:sp>
        </mc:Choice>
        <mc:Fallback xmlns="">
          <p:sp>
            <p:nvSpPr>
              <p:cNvPr id="97" name="文本框 96"/>
              <p:cNvSpPr txBox="1">
                <a:spLocks noRot="1" noChangeAspect="1" noMove="1" noResize="1" noEditPoints="1" noAdjustHandles="1" noChangeArrowheads="1" noChangeShapeType="1" noTextEdit="1"/>
              </p:cNvSpPr>
              <p:nvPr/>
            </p:nvSpPr>
            <p:spPr>
              <a:xfrm>
                <a:off x="7252493" y="4471281"/>
                <a:ext cx="886846" cy="303929"/>
              </a:xfrm>
              <a:prstGeom prst="rect">
                <a:avLst/>
              </a:prstGeom>
              <a:blipFill>
                <a:blip r:embed="rId6"/>
                <a:stretch>
                  <a:fillRect l="-6207" b="-26000"/>
                </a:stretch>
              </a:blipFill>
            </p:spPr>
            <p:txBody>
              <a:bodyPr/>
              <a:lstStyle/>
              <a:p>
                <a:r>
                  <a:rPr lang="zh-CN" altLang="en-US">
                    <a:noFill/>
                  </a:rPr>
                  <a:t> </a:t>
                </a:r>
              </a:p>
            </p:txBody>
          </p:sp>
        </mc:Fallback>
      </mc:AlternateContent>
      <p:graphicFrame>
        <p:nvGraphicFramePr>
          <p:cNvPr id="98" name="表格 97"/>
          <p:cNvGraphicFramePr>
            <a:graphicFrameLocks noGrp="1"/>
          </p:cNvGraphicFramePr>
          <p:nvPr/>
        </p:nvGraphicFramePr>
        <p:xfrm>
          <a:off x="9866076" y="4102228"/>
          <a:ext cx="711200" cy="962025"/>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883739180"/>
                    </a:ext>
                  </a:extLst>
                </a:gridCol>
                <a:gridCol w="355600">
                  <a:extLst>
                    <a:ext uri="{9D8B030D-6E8A-4147-A177-3AD203B41FA5}">
                      <a16:colId xmlns:a16="http://schemas.microsoft.com/office/drawing/2014/main" val="2327104544"/>
                    </a:ext>
                  </a:extLst>
                </a:gridCol>
              </a:tblGrid>
              <a:tr h="180975">
                <a:tc>
                  <a:txBody>
                    <a:bodyPr/>
                    <a:lstStyle/>
                    <a:p>
                      <a:pPr algn="ctr" fontAlgn="ctr"/>
                      <a:r>
                        <a:rPr lang="en-US" sz="1200" u="none" strike="noStrike" dirty="0">
                          <a:effectLst/>
                          <a:latin typeface="Arial" panose="020B0604020202020204" pitchFamily="34" charset="0"/>
                          <a:cs typeface="Arial" panose="020B0604020202020204" pitchFamily="34" charset="0"/>
                        </a:rPr>
                        <a:t>X</a:t>
                      </a:r>
                      <a:endParaRPr lang="en-US" sz="12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latin typeface="Arial" panose="020B0604020202020204" pitchFamily="34" charset="0"/>
                          <a:cs typeface="Arial" panose="020B0604020202020204" pitchFamily="34" charset="0"/>
                        </a:rPr>
                        <a:t>Y</a:t>
                      </a:r>
                      <a:endParaRPr lang="en-US" sz="12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7187663"/>
                  </a:ext>
                </a:extLst>
              </a:tr>
              <a:tr h="180975">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a</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22754914"/>
                  </a:ext>
                </a:extLst>
              </a:tr>
              <a:tr h="180975">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390959239"/>
                  </a:ext>
                </a:extLst>
              </a:tr>
              <a:tr h="180975">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66235053"/>
                  </a:ext>
                </a:extLst>
              </a:tr>
              <a:tr h="180975">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d</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7165113"/>
                  </a:ext>
                </a:extLst>
              </a:tr>
            </a:tbl>
          </a:graphicData>
        </a:graphic>
      </p:graphicFrame>
      <p:graphicFrame>
        <p:nvGraphicFramePr>
          <p:cNvPr id="99" name="表格 98"/>
          <p:cNvGraphicFramePr>
            <a:graphicFrameLocks noGrp="1"/>
          </p:cNvGraphicFramePr>
          <p:nvPr/>
        </p:nvGraphicFramePr>
        <p:xfrm>
          <a:off x="8271171" y="3739326"/>
          <a:ext cx="711200" cy="153924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883739180"/>
                    </a:ext>
                  </a:extLst>
                </a:gridCol>
                <a:gridCol w="355600">
                  <a:extLst>
                    <a:ext uri="{9D8B030D-6E8A-4147-A177-3AD203B41FA5}">
                      <a16:colId xmlns:a16="http://schemas.microsoft.com/office/drawing/2014/main" val="2327104544"/>
                    </a:ext>
                  </a:extLst>
                </a:gridCol>
              </a:tblGrid>
              <a:tr h="180975">
                <a:tc>
                  <a:txBody>
                    <a:bodyPr/>
                    <a:lstStyle/>
                    <a:p>
                      <a:pPr algn="ctr" fontAlgn="ctr"/>
                      <a:r>
                        <a:rPr lang="en-US" sz="1200" u="none" strike="noStrike" dirty="0">
                          <a:effectLst/>
                          <a:latin typeface="Arial" panose="020B0604020202020204" pitchFamily="34" charset="0"/>
                          <a:cs typeface="Arial" panose="020B0604020202020204" pitchFamily="34" charset="0"/>
                        </a:rPr>
                        <a:t>X</a:t>
                      </a:r>
                      <a:endParaRPr lang="en-US" sz="12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latin typeface="Arial" panose="020B0604020202020204" pitchFamily="34" charset="0"/>
                          <a:cs typeface="Arial" panose="020B0604020202020204" pitchFamily="34" charset="0"/>
                        </a:rPr>
                        <a:t>Y</a:t>
                      </a:r>
                      <a:endParaRPr lang="en-US" sz="12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7187663"/>
                  </a:ext>
                </a:extLst>
              </a:tr>
              <a:tr h="180975">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a</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22754914"/>
                  </a:ext>
                </a:extLst>
              </a:tr>
              <a:tr h="180975">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390959239"/>
                  </a:ext>
                </a:extLst>
              </a:tr>
              <a:tr h="180975">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66235053"/>
                  </a:ext>
                </a:extLst>
              </a:tr>
              <a:tr h="180975">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d</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37165113"/>
                  </a:ext>
                </a:extLst>
              </a:tr>
              <a:tr h="180975">
                <a:tc>
                  <a:txBody>
                    <a:bodyPr/>
                    <a:lstStyle/>
                    <a:p>
                      <a:pPr marL="0" algn="ctr" defTabSz="914400" rtl="0" eaLnBrk="1" fontAlgn="ctr" latinLnBrk="0" hangingPunct="1"/>
                      <a:r>
                        <a:rPr lang="en-US" altLang="zh-CN" sz="1200" b="0" i="0" u="none" strike="noStrike" kern="1200" dirty="0" smtClean="0">
                          <a:solidFill>
                            <a:schemeClr val="tx1"/>
                          </a:solidFill>
                          <a:effectLst/>
                          <a:latin typeface="Arial" panose="020B0604020202020204" pitchFamily="34" charset="0"/>
                          <a:ea typeface="等线" panose="02010600030101010101" pitchFamily="2" charset="-122"/>
                          <a:cs typeface="Arial" panose="020B0604020202020204" pitchFamily="34" charset="0"/>
                        </a:rPr>
                        <a:t>a</a:t>
                      </a:r>
                      <a:endParaRPr lang="zh-CN" altLang="en-US" sz="1200" b="0" i="0" u="none" strike="noStrike" kern="1200"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chemeClr val="tx1"/>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795228322"/>
                  </a:ext>
                </a:extLst>
              </a:tr>
              <a:tr h="180975">
                <a:tc>
                  <a:txBody>
                    <a:bodyPr/>
                    <a:lstStyle/>
                    <a:p>
                      <a:pPr marL="0" algn="ctr" defTabSz="914400" rtl="0" eaLnBrk="1" fontAlgn="ctr" latinLnBrk="0" hangingPunct="1"/>
                      <a:r>
                        <a:rPr lang="en-US" altLang="zh-CN" sz="1200" b="0" i="0" u="none" strike="noStrike" kern="1200" dirty="0" smtClean="0">
                          <a:solidFill>
                            <a:schemeClr val="tx1"/>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200" b="0" i="0" u="none" strike="noStrike" kern="1200"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chemeClr val="tx1"/>
                          </a:solidFill>
                          <a:effectLst/>
                          <a:latin typeface="Arial" panose="020B0604020202020204" pitchFamily="34" charset="0"/>
                          <a:ea typeface="等线" panose="02010600030101010101" pitchFamily="2" charset="-122"/>
                          <a:cs typeface="Arial" panose="020B0604020202020204" pitchFamily="34" charset="0"/>
                        </a:rPr>
                        <a:t>d</a:t>
                      </a:r>
                      <a:endParaRPr lang="zh-CN" altLang="en-US" sz="1200" b="0" i="0" u="none" strike="noStrike" kern="1200"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297692510"/>
                  </a:ext>
                </a:extLst>
              </a:tr>
              <a:tr h="180975">
                <a:tc>
                  <a:txBody>
                    <a:bodyPr/>
                    <a:lstStyle/>
                    <a:p>
                      <a:pPr marL="0" algn="ctr" defTabSz="914400" rtl="0" eaLnBrk="1" fontAlgn="ctr" latinLnBrk="0" hangingPunct="1"/>
                      <a:r>
                        <a:rPr lang="en-US" altLang="zh-CN" sz="1200" b="0" i="0" u="none" strike="noStrike" kern="1200" dirty="0" smtClean="0">
                          <a:solidFill>
                            <a:srgbClr val="FF0000"/>
                          </a:solidFill>
                          <a:effectLst/>
                          <a:latin typeface="Arial" panose="020B0604020202020204" pitchFamily="34" charset="0"/>
                          <a:ea typeface="等线" panose="02010600030101010101" pitchFamily="2" charset="-122"/>
                          <a:cs typeface="Arial" panose="020B0604020202020204" pitchFamily="34" charset="0"/>
                        </a:rPr>
                        <a:t>a</a:t>
                      </a:r>
                      <a:endParaRPr lang="zh-CN" altLang="en-US" sz="1200" b="0" i="0" u="none" strike="noStrike" kern="1200" dirty="0">
                        <a:solidFill>
                          <a:srgbClr val="FF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FF0000"/>
                          </a:solidFill>
                          <a:effectLst/>
                          <a:latin typeface="Arial" panose="020B0604020202020204" pitchFamily="34" charset="0"/>
                          <a:ea typeface="等线" panose="02010600030101010101" pitchFamily="2" charset="-122"/>
                          <a:cs typeface="Arial" panose="020B0604020202020204" pitchFamily="34" charset="0"/>
                        </a:rPr>
                        <a:t>d</a:t>
                      </a:r>
                      <a:endParaRPr lang="zh-CN" altLang="en-US" sz="1200" b="0" i="0" u="none" strike="noStrike" kern="1200" dirty="0">
                        <a:solidFill>
                          <a:srgbClr val="FF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7756923"/>
                  </a:ext>
                </a:extLst>
              </a:tr>
            </a:tbl>
          </a:graphicData>
        </a:graphic>
      </p:graphicFrame>
      <p:sp>
        <p:nvSpPr>
          <p:cNvPr id="100" name="文本框 99"/>
          <p:cNvSpPr txBox="1"/>
          <p:nvPr/>
        </p:nvSpPr>
        <p:spPr>
          <a:xfrm>
            <a:off x="9345549" y="4475120"/>
            <a:ext cx="635000" cy="523220"/>
          </a:xfrm>
          <a:prstGeom prst="rect">
            <a:avLst/>
          </a:prstGeom>
          <a:noFill/>
        </p:spPr>
        <p:txBody>
          <a:bodyPr wrap="square" rtlCol="0">
            <a:spAutoFit/>
          </a:bodyPr>
          <a:lstStyle/>
          <a:p>
            <a:r>
              <a:rPr lang="en-US" altLang="zh-CN" sz="2800" dirty="0"/>
              <a:t>,</a:t>
            </a:r>
            <a:endParaRPr lang="zh-CN" altLang="en-US" sz="2800" dirty="0"/>
          </a:p>
        </p:txBody>
      </p:sp>
      <mc:AlternateContent xmlns:mc="http://schemas.openxmlformats.org/markup-compatibility/2006" xmlns:a14="http://schemas.microsoft.com/office/drawing/2010/main">
        <mc:Choice Requires="a14">
          <p:sp>
            <p:nvSpPr>
              <p:cNvPr id="105" name="文本框 104"/>
              <p:cNvSpPr txBox="1"/>
              <p:nvPr/>
            </p:nvSpPr>
            <p:spPr>
              <a:xfrm>
                <a:off x="7260491" y="5936415"/>
                <a:ext cx="886846" cy="3027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𝑝</m:t>
                          </m:r>
                        </m:sub>
                        <m:sup>
                          <m:r>
                            <a:rPr lang="en-US" altLang="zh-CN" b="0" i="1" smtClean="0">
                              <a:latin typeface="Cambria Math" panose="02040503050406030204" pitchFamily="18" charset="0"/>
                            </a:rPr>
                            <m:t>4</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 </m:t>
                      </m:r>
                    </m:oMath>
                  </m:oMathPara>
                </a14:m>
                <a:endParaRPr lang="zh-CN" altLang="en-US" dirty="0"/>
              </a:p>
            </p:txBody>
          </p:sp>
        </mc:Choice>
        <mc:Fallback xmlns="">
          <p:sp>
            <p:nvSpPr>
              <p:cNvPr id="105" name="文本框 104"/>
              <p:cNvSpPr txBox="1">
                <a:spLocks noRot="1" noChangeAspect="1" noMove="1" noResize="1" noEditPoints="1" noAdjustHandles="1" noChangeArrowheads="1" noChangeShapeType="1" noTextEdit="1"/>
              </p:cNvSpPr>
              <p:nvPr/>
            </p:nvSpPr>
            <p:spPr>
              <a:xfrm>
                <a:off x="7260491" y="5936415"/>
                <a:ext cx="886846" cy="302775"/>
              </a:xfrm>
              <a:prstGeom prst="rect">
                <a:avLst/>
              </a:prstGeom>
              <a:blipFill>
                <a:blip r:embed="rId7"/>
                <a:stretch>
                  <a:fillRect l="-5479" t="-2041" b="-26531"/>
                </a:stretch>
              </a:blipFill>
            </p:spPr>
            <p:txBody>
              <a:bodyPr/>
              <a:lstStyle/>
              <a:p>
                <a:r>
                  <a:rPr lang="zh-CN" altLang="en-US">
                    <a:noFill/>
                  </a:rPr>
                  <a:t> </a:t>
                </a:r>
              </a:p>
            </p:txBody>
          </p:sp>
        </mc:Fallback>
      </mc:AlternateContent>
      <p:graphicFrame>
        <p:nvGraphicFramePr>
          <p:cNvPr id="106" name="表格 105"/>
          <p:cNvGraphicFramePr>
            <a:graphicFrameLocks noGrp="1"/>
          </p:cNvGraphicFramePr>
          <p:nvPr/>
        </p:nvGraphicFramePr>
        <p:xfrm>
          <a:off x="9874074" y="5567362"/>
          <a:ext cx="711200" cy="962025"/>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883739180"/>
                    </a:ext>
                  </a:extLst>
                </a:gridCol>
                <a:gridCol w="355600">
                  <a:extLst>
                    <a:ext uri="{9D8B030D-6E8A-4147-A177-3AD203B41FA5}">
                      <a16:colId xmlns:a16="http://schemas.microsoft.com/office/drawing/2014/main" val="2327104544"/>
                    </a:ext>
                  </a:extLst>
                </a:gridCol>
              </a:tblGrid>
              <a:tr h="180975">
                <a:tc>
                  <a:txBody>
                    <a:bodyPr/>
                    <a:lstStyle/>
                    <a:p>
                      <a:pPr algn="ctr" fontAlgn="ctr"/>
                      <a:r>
                        <a:rPr lang="en-US" sz="1200" u="none" strike="noStrike" dirty="0">
                          <a:effectLst/>
                          <a:latin typeface="Arial" panose="020B0604020202020204" pitchFamily="34" charset="0"/>
                          <a:cs typeface="Arial" panose="020B0604020202020204" pitchFamily="34" charset="0"/>
                        </a:rPr>
                        <a:t>X</a:t>
                      </a:r>
                      <a:endParaRPr lang="en-US" sz="12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latin typeface="Arial" panose="020B0604020202020204" pitchFamily="34" charset="0"/>
                          <a:cs typeface="Arial" panose="020B0604020202020204" pitchFamily="34" charset="0"/>
                        </a:rPr>
                        <a:t>Y</a:t>
                      </a:r>
                      <a:endParaRPr lang="en-US" sz="12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7187663"/>
                  </a:ext>
                </a:extLst>
              </a:tr>
              <a:tr h="180975">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a</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22754914"/>
                  </a:ext>
                </a:extLst>
              </a:tr>
              <a:tr h="180975">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390959239"/>
                  </a:ext>
                </a:extLst>
              </a:tr>
              <a:tr h="180975">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66235053"/>
                  </a:ext>
                </a:extLst>
              </a:tr>
              <a:tr h="180975">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d</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7165113"/>
                  </a:ext>
                </a:extLst>
              </a:tr>
            </a:tbl>
          </a:graphicData>
        </a:graphic>
      </p:graphicFrame>
      <p:graphicFrame>
        <p:nvGraphicFramePr>
          <p:cNvPr id="107" name="表格 106"/>
          <p:cNvGraphicFramePr>
            <a:graphicFrameLocks noGrp="1"/>
          </p:cNvGraphicFramePr>
          <p:nvPr/>
        </p:nvGraphicFramePr>
        <p:xfrm>
          <a:off x="8279169" y="5318760"/>
          <a:ext cx="711200" cy="153924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883739180"/>
                    </a:ext>
                  </a:extLst>
                </a:gridCol>
                <a:gridCol w="355600">
                  <a:extLst>
                    <a:ext uri="{9D8B030D-6E8A-4147-A177-3AD203B41FA5}">
                      <a16:colId xmlns:a16="http://schemas.microsoft.com/office/drawing/2014/main" val="2327104544"/>
                    </a:ext>
                  </a:extLst>
                </a:gridCol>
              </a:tblGrid>
              <a:tr h="180975">
                <a:tc>
                  <a:txBody>
                    <a:bodyPr/>
                    <a:lstStyle/>
                    <a:p>
                      <a:pPr algn="ctr" fontAlgn="ctr"/>
                      <a:r>
                        <a:rPr lang="en-US" sz="1200" u="none" strike="noStrike" dirty="0">
                          <a:effectLst/>
                          <a:latin typeface="Arial" panose="020B0604020202020204" pitchFamily="34" charset="0"/>
                          <a:cs typeface="Arial" panose="020B0604020202020204" pitchFamily="34" charset="0"/>
                        </a:rPr>
                        <a:t>X</a:t>
                      </a:r>
                      <a:endParaRPr lang="en-US" sz="12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latin typeface="Arial" panose="020B0604020202020204" pitchFamily="34" charset="0"/>
                          <a:cs typeface="Arial" panose="020B0604020202020204" pitchFamily="34" charset="0"/>
                        </a:rPr>
                        <a:t>Y</a:t>
                      </a:r>
                      <a:endParaRPr lang="en-US" sz="12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7187663"/>
                  </a:ext>
                </a:extLst>
              </a:tr>
              <a:tr h="180975">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a</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22754914"/>
                  </a:ext>
                </a:extLst>
              </a:tr>
              <a:tr h="180975">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390959239"/>
                  </a:ext>
                </a:extLst>
              </a:tr>
              <a:tr h="180975">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66235053"/>
                  </a:ext>
                </a:extLst>
              </a:tr>
              <a:tr h="180975">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d</a:t>
                      </a:r>
                      <a:endParaRPr lang="zh-CN" altLang="en-US" sz="12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37165113"/>
                  </a:ext>
                </a:extLst>
              </a:tr>
              <a:tr h="180975">
                <a:tc>
                  <a:txBody>
                    <a:bodyPr/>
                    <a:lstStyle/>
                    <a:p>
                      <a:pPr marL="0" algn="ctr" defTabSz="914400" rtl="0" eaLnBrk="1" fontAlgn="ctr" latinLnBrk="0" hangingPunct="1"/>
                      <a:r>
                        <a:rPr lang="en-US" altLang="zh-CN" sz="1200" b="0" i="0" u="none" strike="noStrike" kern="1200" dirty="0" smtClean="0">
                          <a:solidFill>
                            <a:schemeClr val="tx1"/>
                          </a:solidFill>
                          <a:effectLst/>
                          <a:latin typeface="Arial" panose="020B0604020202020204" pitchFamily="34" charset="0"/>
                          <a:ea typeface="等线" panose="02010600030101010101" pitchFamily="2" charset="-122"/>
                          <a:cs typeface="Arial" panose="020B0604020202020204" pitchFamily="34" charset="0"/>
                        </a:rPr>
                        <a:t>a</a:t>
                      </a:r>
                      <a:endParaRPr lang="zh-CN" altLang="en-US" sz="1200" b="0" i="0" u="none" strike="noStrike" kern="1200"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chemeClr val="tx1"/>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200" b="0" i="0" u="none" strike="noStrike" kern="1200"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795228322"/>
                  </a:ext>
                </a:extLst>
              </a:tr>
              <a:tr h="180975">
                <a:tc>
                  <a:txBody>
                    <a:bodyPr/>
                    <a:lstStyle/>
                    <a:p>
                      <a:pPr marL="0" algn="ctr" defTabSz="914400" rtl="0" eaLnBrk="1" fontAlgn="ctr" latinLnBrk="0" hangingPunct="1"/>
                      <a:r>
                        <a:rPr lang="en-US" altLang="zh-CN" sz="1200" b="0" i="0" u="none" strike="noStrike" kern="1200" dirty="0" smtClean="0">
                          <a:solidFill>
                            <a:schemeClr val="tx1"/>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200" b="0" i="0" u="none" strike="noStrike" kern="1200"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chemeClr val="tx1"/>
                          </a:solidFill>
                          <a:effectLst/>
                          <a:latin typeface="Arial" panose="020B0604020202020204" pitchFamily="34" charset="0"/>
                          <a:ea typeface="等线" panose="02010600030101010101" pitchFamily="2" charset="-122"/>
                          <a:cs typeface="Arial" panose="020B0604020202020204" pitchFamily="34" charset="0"/>
                        </a:rPr>
                        <a:t>d</a:t>
                      </a:r>
                      <a:endParaRPr lang="zh-CN" altLang="en-US" sz="1200" b="0" i="0" u="none" strike="noStrike" kern="1200"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297692510"/>
                  </a:ext>
                </a:extLst>
              </a:tr>
              <a:tr h="180975">
                <a:tc>
                  <a:txBody>
                    <a:bodyPr/>
                    <a:lstStyle/>
                    <a:p>
                      <a:pPr marL="0" algn="ctr" defTabSz="914400" rtl="0" eaLnBrk="1" fontAlgn="ctr" latinLnBrk="0" hangingPunct="1"/>
                      <a:r>
                        <a:rPr lang="en-US" altLang="zh-CN" sz="1200" b="0" i="0" u="none" strike="noStrike" kern="1200" dirty="0" smtClean="0">
                          <a:solidFill>
                            <a:schemeClr val="tx1"/>
                          </a:solidFill>
                          <a:effectLst/>
                          <a:latin typeface="Arial" panose="020B0604020202020204" pitchFamily="34" charset="0"/>
                          <a:ea typeface="等线" panose="02010600030101010101" pitchFamily="2" charset="-122"/>
                          <a:cs typeface="Arial" panose="020B0604020202020204" pitchFamily="34" charset="0"/>
                        </a:rPr>
                        <a:t>a</a:t>
                      </a:r>
                      <a:endParaRPr lang="zh-CN" altLang="en-US" sz="1200" b="0" i="0" u="none" strike="noStrike" kern="1200"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smtClean="0">
                          <a:solidFill>
                            <a:schemeClr val="tx1"/>
                          </a:solidFill>
                          <a:effectLst/>
                          <a:latin typeface="Arial" panose="020B0604020202020204" pitchFamily="34" charset="0"/>
                          <a:ea typeface="等线" panose="02010600030101010101" pitchFamily="2" charset="-122"/>
                          <a:cs typeface="Arial" panose="020B0604020202020204" pitchFamily="34" charset="0"/>
                        </a:rPr>
                        <a:t>d</a:t>
                      </a:r>
                      <a:endParaRPr lang="zh-CN" altLang="en-US" sz="1200" b="0" i="0" u="none" strike="noStrike" kern="1200"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7756923"/>
                  </a:ext>
                </a:extLst>
              </a:tr>
            </a:tbl>
          </a:graphicData>
        </a:graphic>
      </p:graphicFrame>
      <p:sp>
        <p:nvSpPr>
          <p:cNvPr id="108" name="文本框 107"/>
          <p:cNvSpPr txBox="1"/>
          <p:nvPr/>
        </p:nvSpPr>
        <p:spPr>
          <a:xfrm>
            <a:off x="9353547" y="5940254"/>
            <a:ext cx="635000" cy="523220"/>
          </a:xfrm>
          <a:prstGeom prst="rect">
            <a:avLst/>
          </a:prstGeom>
          <a:noFill/>
        </p:spPr>
        <p:txBody>
          <a:bodyPr wrap="square" rtlCol="0">
            <a:spAutoFit/>
          </a:bodyPr>
          <a:lstStyle/>
          <a:p>
            <a:r>
              <a:rPr lang="en-US" altLang="zh-CN" sz="2800" dirty="0"/>
              <a:t>,</a:t>
            </a:r>
            <a:endParaRPr lang="zh-CN" altLang="en-US" sz="2800" dirty="0"/>
          </a:p>
        </p:txBody>
      </p:sp>
      <mc:AlternateContent xmlns:mc="http://schemas.openxmlformats.org/markup-compatibility/2006" xmlns:a14="http://schemas.microsoft.com/office/drawing/2010/main">
        <mc:Choice Requires="a14">
          <p:sp>
            <p:nvSpPr>
              <p:cNvPr id="2" name="文本框 1"/>
              <p:cNvSpPr txBox="1"/>
              <p:nvPr/>
            </p:nvSpPr>
            <p:spPr>
              <a:xfrm>
                <a:off x="52586" y="790035"/>
                <a:ext cx="16105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𝐼𝑛𝑖𝑡𝑖𝑎𝑙𝑖𝑧𝑎𝑡𝑖𝑜𝑛</m:t>
                      </m:r>
                    </m:oMath>
                  </m:oMathPara>
                </a14:m>
                <a:endParaRPr lang="zh-CN" altLang="en-US" sz="2000" dirty="0"/>
              </a:p>
            </p:txBody>
          </p:sp>
        </mc:Choice>
        <mc:Fallback xmlns="">
          <p:sp>
            <p:nvSpPr>
              <p:cNvPr id="2" name="文本框 1"/>
              <p:cNvSpPr txBox="1">
                <a:spLocks noRot="1" noChangeAspect="1" noMove="1" noResize="1" noEditPoints="1" noAdjustHandles="1" noChangeArrowheads="1" noChangeShapeType="1" noTextEdit="1"/>
              </p:cNvSpPr>
              <p:nvPr/>
            </p:nvSpPr>
            <p:spPr>
              <a:xfrm>
                <a:off x="52586" y="790035"/>
                <a:ext cx="1610569" cy="307777"/>
              </a:xfrm>
              <a:prstGeom prst="rect">
                <a:avLst/>
              </a:prstGeom>
              <a:blipFill>
                <a:blip r:embed="rId8"/>
                <a:stretch>
                  <a:fillRect l="-3409" r="-3030" b="-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p:cNvSpPr txBox="1"/>
              <p:nvPr/>
            </p:nvSpPr>
            <p:spPr>
              <a:xfrm>
                <a:off x="43559" y="1998278"/>
                <a:ext cx="13845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𝐼𝑡𝑒𝑟𝑎𝑡𝑖𝑜𝑛</m:t>
                      </m:r>
                      <m:r>
                        <a:rPr lang="en-US" altLang="zh-CN" sz="2000" b="0" i="1" smtClean="0">
                          <a:latin typeface="Cambria Math" panose="02040503050406030204" pitchFamily="18" charset="0"/>
                        </a:rPr>
                        <m:t> 1:</m:t>
                      </m:r>
                    </m:oMath>
                  </m:oMathPara>
                </a14:m>
                <a:endParaRPr lang="zh-CN" altLang="en-US" sz="2000"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3559" y="1998278"/>
                <a:ext cx="1384546" cy="307777"/>
              </a:xfrm>
              <a:prstGeom prst="rect">
                <a:avLst/>
              </a:prstGeom>
              <a:blipFill>
                <a:blip r:embed="rId9"/>
                <a:stretch>
                  <a:fillRect l="-3524" r="-1762" b="-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57"/>
              <p:cNvSpPr txBox="1"/>
              <p:nvPr/>
            </p:nvSpPr>
            <p:spPr>
              <a:xfrm>
                <a:off x="14270" y="3669783"/>
                <a:ext cx="13845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𝐼𝑡𝑒𝑟𝑎𝑡𝑖𝑜𝑛</m:t>
                      </m:r>
                      <m:r>
                        <a:rPr lang="en-US" altLang="zh-CN" sz="2000" b="0" i="1" smtClean="0">
                          <a:latin typeface="Cambria Math" panose="02040503050406030204" pitchFamily="18" charset="0"/>
                        </a:rPr>
                        <m:t> 2:</m:t>
                      </m:r>
                    </m:oMath>
                  </m:oMathPara>
                </a14:m>
                <a:endParaRPr lang="zh-CN" altLang="en-US" sz="2000" dirty="0"/>
              </a:p>
            </p:txBody>
          </p:sp>
        </mc:Choice>
        <mc:Fallback xmlns="">
          <p:sp>
            <p:nvSpPr>
              <p:cNvPr id="58" name="文本框 57"/>
              <p:cNvSpPr txBox="1">
                <a:spLocks noRot="1" noChangeAspect="1" noMove="1" noResize="1" noEditPoints="1" noAdjustHandles="1" noChangeArrowheads="1" noChangeShapeType="1" noTextEdit="1"/>
              </p:cNvSpPr>
              <p:nvPr/>
            </p:nvSpPr>
            <p:spPr>
              <a:xfrm>
                <a:off x="14270" y="3669783"/>
                <a:ext cx="1384546" cy="307777"/>
              </a:xfrm>
              <a:prstGeom prst="rect">
                <a:avLst/>
              </a:prstGeom>
              <a:blipFill>
                <a:blip r:embed="rId10"/>
                <a:stretch>
                  <a:fillRect l="-3524" r="-1762" b="-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p:cNvSpPr txBox="1"/>
              <p:nvPr/>
            </p:nvSpPr>
            <p:spPr>
              <a:xfrm>
                <a:off x="37792" y="5203766"/>
                <a:ext cx="13845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𝐼𝑡𝑒𝑟𝑎𝑡𝑖𝑜𝑛</m:t>
                      </m:r>
                      <m:r>
                        <a:rPr lang="en-US" altLang="zh-CN" sz="2000" b="0" i="1" smtClean="0">
                          <a:latin typeface="Cambria Math" panose="02040503050406030204" pitchFamily="18" charset="0"/>
                        </a:rPr>
                        <m:t> 3:</m:t>
                      </m:r>
                    </m:oMath>
                  </m:oMathPara>
                </a14:m>
                <a:endParaRPr lang="zh-CN" altLang="en-US" sz="2000" dirty="0"/>
              </a:p>
            </p:txBody>
          </p:sp>
        </mc:Choice>
        <mc:Fallback xmlns="">
          <p:sp>
            <p:nvSpPr>
              <p:cNvPr id="59" name="文本框 58"/>
              <p:cNvSpPr txBox="1">
                <a:spLocks noRot="1" noChangeAspect="1" noMove="1" noResize="1" noEditPoints="1" noAdjustHandles="1" noChangeArrowheads="1" noChangeShapeType="1" noTextEdit="1"/>
              </p:cNvSpPr>
              <p:nvPr/>
            </p:nvSpPr>
            <p:spPr>
              <a:xfrm>
                <a:off x="37792" y="5203766"/>
                <a:ext cx="1384546" cy="307777"/>
              </a:xfrm>
              <a:prstGeom prst="rect">
                <a:avLst/>
              </a:prstGeom>
              <a:blipFill>
                <a:blip r:embed="rId11"/>
                <a:stretch>
                  <a:fillRect l="-3524" r="-1762" b="-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p:cNvSpPr txBox="1"/>
              <p:nvPr/>
            </p:nvSpPr>
            <p:spPr>
              <a:xfrm>
                <a:off x="723894" y="1137026"/>
                <a:ext cx="3995902" cy="3213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𝑝𝑎𝑡h</m:t>
                          </m:r>
                        </m:e>
                        <m:sup>
                          <m:r>
                            <a:rPr lang="en-US" altLang="zh-CN" sz="2000" b="0" i="1" smtClean="0">
                              <a:latin typeface="Cambria Math" panose="02040503050406030204" pitchFamily="18" charset="0"/>
                            </a:rPr>
                            <m:t>[0]</m:t>
                          </m:r>
                        </m:sup>
                      </m:sSup>
                      <m:r>
                        <a:rPr lang="en-US" altLang="zh-CN" sz="2000" i="1">
                          <a:latin typeface="Cambria Math" panose="02040503050406030204" pitchFamily="18" charset="0"/>
                        </a:rPr>
                        <m:t>={</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𝑎</m:t>
                          </m:r>
                          <m:r>
                            <a:rPr lang="en-US" altLang="zh-CN" sz="2000" i="1">
                              <a:latin typeface="Cambria Math" panose="02040503050406030204" pitchFamily="18" charset="0"/>
                            </a:rPr>
                            <m:t>,</m:t>
                          </m:r>
                          <m:r>
                            <a:rPr lang="en-US" altLang="zh-CN" sz="2000" i="1">
                              <a:latin typeface="Cambria Math" panose="02040503050406030204" pitchFamily="18" charset="0"/>
                            </a:rPr>
                            <m:t>𝑏</m:t>
                          </m:r>
                        </m:e>
                      </m:d>
                      <m:r>
                        <a:rPr lang="en-US" altLang="zh-CN" sz="2000" i="1">
                          <a:latin typeface="Cambria Math" panose="02040503050406030204" pitchFamily="18" charset="0"/>
                        </a:rPr>
                        <m:t>,</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𝑏</m:t>
                          </m:r>
                          <m:r>
                            <a:rPr lang="en-US" altLang="zh-CN" sz="2000" i="1">
                              <a:latin typeface="Cambria Math" panose="02040503050406030204" pitchFamily="18" charset="0"/>
                            </a:rPr>
                            <m:t>,</m:t>
                          </m:r>
                          <m:r>
                            <a:rPr lang="en-US" altLang="zh-CN" sz="2000" i="1">
                              <a:latin typeface="Cambria Math" panose="02040503050406030204" pitchFamily="18" charset="0"/>
                            </a:rPr>
                            <m:t>𝑐</m:t>
                          </m:r>
                        </m:e>
                      </m:d>
                      <m:r>
                        <a:rPr lang="en-US" altLang="zh-CN" sz="2000" i="1">
                          <a:latin typeface="Cambria Math" panose="02040503050406030204" pitchFamily="18" charset="0"/>
                        </a:rPr>
                        <m:t>,</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𝑐</m:t>
                          </m:r>
                          <m:r>
                            <a:rPr lang="en-US" altLang="zh-CN" sz="2000" i="1">
                              <a:latin typeface="Cambria Math" panose="02040503050406030204" pitchFamily="18" charset="0"/>
                            </a:rPr>
                            <m:t>,</m:t>
                          </m:r>
                          <m:r>
                            <a:rPr lang="en-US" altLang="zh-CN" sz="2000" i="1">
                              <a:latin typeface="Cambria Math" panose="02040503050406030204" pitchFamily="18" charset="0"/>
                            </a:rPr>
                            <m:t>𝑑</m:t>
                          </m:r>
                        </m:e>
                      </m:d>
                      <m:r>
                        <a:rPr lang="en-US" altLang="zh-CN" sz="2000" i="1">
                          <a:latin typeface="Cambria Math" panose="02040503050406030204" pitchFamily="18" charset="0"/>
                        </a:rPr>
                        <m:t>,(</m:t>
                      </m:r>
                      <m:r>
                        <a:rPr lang="en-US" altLang="zh-CN" sz="2000" i="1">
                          <a:latin typeface="Cambria Math" panose="02040503050406030204" pitchFamily="18" charset="0"/>
                        </a:rPr>
                        <m:t>𝑐</m:t>
                      </m:r>
                      <m:r>
                        <a:rPr lang="en-US" altLang="zh-CN" sz="2000" i="1">
                          <a:latin typeface="Cambria Math" panose="02040503050406030204" pitchFamily="18" charset="0"/>
                        </a:rPr>
                        <m:t>,</m:t>
                      </m:r>
                      <m:r>
                        <a:rPr lang="en-US" altLang="zh-CN" sz="2000" i="1">
                          <a:latin typeface="Cambria Math" panose="02040503050406030204" pitchFamily="18" charset="0"/>
                        </a:rPr>
                        <m:t>𝑐</m:t>
                      </m:r>
                      <m:r>
                        <a:rPr lang="en-US" altLang="zh-CN" sz="2000" i="1">
                          <a:latin typeface="Cambria Math" panose="02040503050406030204" pitchFamily="18" charset="0"/>
                        </a:rPr>
                        <m:t>)}</m:t>
                      </m:r>
                    </m:oMath>
                  </m:oMathPara>
                </a14:m>
                <a:endParaRPr lang="zh-CN" altLang="en-US" sz="2000" dirty="0"/>
              </a:p>
            </p:txBody>
          </p:sp>
        </mc:Choice>
        <mc:Fallback xmlns="">
          <p:sp>
            <p:nvSpPr>
              <p:cNvPr id="60" name="文本框 59"/>
              <p:cNvSpPr txBox="1">
                <a:spLocks noRot="1" noChangeAspect="1" noMove="1" noResize="1" noEditPoints="1" noAdjustHandles="1" noChangeArrowheads="1" noChangeShapeType="1" noTextEdit="1"/>
              </p:cNvSpPr>
              <p:nvPr/>
            </p:nvSpPr>
            <p:spPr>
              <a:xfrm>
                <a:off x="723894" y="1137026"/>
                <a:ext cx="3995902" cy="321370"/>
              </a:xfrm>
              <a:prstGeom prst="rect">
                <a:avLst/>
              </a:prstGeom>
              <a:blipFill>
                <a:blip r:embed="rId12"/>
                <a:stretch>
                  <a:fillRect l="-1832" t="-5769" r="-1832" b="-36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p:cNvSpPr txBox="1"/>
              <p:nvPr/>
            </p:nvSpPr>
            <p:spPr>
              <a:xfrm>
                <a:off x="668395" y="1505357"/>
                <a:ext cx="4133055" cy="3213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rPr>
                          </m:ctrlPr>
                        </m:sSupPr>
                        <m:e>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𝑝𝑎𝑡h</m:t>
                          </m:r>
                        </m:e>
                        <m:sup>
                          <m:r>
                            <a:rPr lang="en-US" altLang="zh-CN" sz="2000" b="0" i="1" smtClean="0">
                              <a:latin typeface="Cambria Math" panose="02040503050406030204" pitchFamily="18" charset="0"/>
                            </a:rPr>
                            <m:t>[0]</m:t>
                          </m:r>
                        </m:sup>
                      </m:sSup>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 </m:t>
                      </m:r>
                    </m:oMath>
                  </m:oMathPara>
                </a14:m>
                <a:endParaRPr lang="zh-CN" altLang="en-US" sz="2000" dirty="0"/>
              </a:p>
            </p:txBody>
          </p:sp>
        </mc:Choice>
        <mc:Fallback xmlns="">
          <p:sp>
            <p:nvSpPr>
              <p:cNvPr id="61" name="文本框 60"/>
              <p:cNvSpPr txBox="1">
                <a:spLocks noRot="1" noChangeAspect="1" noMove="1" noResize="1" noEditPoints="1" noAdjustHandles="1" noChangeArrowheads="1" noChangeShapeType="1" noTextEdit="1"/>
              </p:cNvSpPr>
              <p:nvPr/>
            </p:nvSpPr>
            <p:spPr>
              <a:xfrm>
                <a:off x="668395" y="1505357"/>
                <a:ext cx="4133055" cy="321370"/>
              </a:xfrm>
              <a:prstGeom prst="rect">
                <a:avLst/>
              </a:prstGeom>
              <a:blipFill>
                <a:blip r:embed="rId13"/>
                <a:stretch>
                  <a:fillRect l="-1032" t="-5660" r="-442" b="-339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p:cNvSpPr txBox="1"/>
              <p:nvPr/>
            </p:nvSpPr>
            <p:spPr>
              <a:xfrm>
                <a:off x="747000" y="2356049"/>
                <a:ext cx="2868157" cy="3213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rPr>
                          </m:ctrlPr>
                        </m:sSupPr>
                        <m:e>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𝑝𝑎𝑡h</m:t>
                          </m:r>
                        </m:e>
                        <m:sup>
                          <m:r>
                            <a:rPr lang="en-US" altLang="zh-CN" sz="2000" b="0" i="1" smtClean="0">
                              <a:latin typeface="Cambria Math" panose="02040503050406030204" pitchFamily="18" charset="0"/>
                            </a:rPr>
                            <m:t>′[1]</m:t>
                          </m:r>
                        </m:sup>
                      </m:sSup>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r>
                        <a:rPr lang="en-US" altLang="zh-CN" sz="2000" b="0" i="1" smtClean="0">
                          <a:latin typeface="Cambria Math" panose="02040503050406030204" pitchFamily="18" charset="0"/>
                        </a:rPr>
                        <m:t>)} </m:t>
                      </m:r>
                    </m:oMath>
                  </m:oMathPara>
                </a14:m>
                <a:endParaRPr lang="zh-CN" altLang="en-US" sz="2000" dirty="0"/>
              </a:p>
            </p:txBody>
          </p:sp>
        </mc:Choice>
        <mc:Fallback xmlns="">
          <p:sp>
            <p:nvSpPr>
              <p:cNvPr id="63" name="文本框 62"/>
              <p:cNvSpPr txBox="1">
                <a:spLocks noRot="1" noChangeAspect="1" noMove="1" noResize="1" noEditPoints="1" noAdjustHandles="1" noChangeArrowheads="1" noChangeShapeType="1" noTextEdit="1"/>
              </p:cNvSpPr>
              <p:nvPr/>
            </p:nvSpPr>
            <p:spPr>
              <a:xfrm>
                <a:off x="747000" y="2356049"/>
                <a:ext cx="2868157" cy="321370"/>
              </a:xfrm>
              <a:prstGeom prst="rect">
                <a:avLst/>
              </a:prstGeom>
              <a:blipFill>
                <a:blip r:embed="rId14"/>
                <a:stretch>
                  <a:fillRect l="-1702" t="-3774" r="-851" b="-339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p:cNvSpPr txBox="1"/>
              <p:nvPr/>
            </p:nvSpPr>
            <p:spPr>
              <a:xfrm>
                <a:off x="747000" y="2703257"/>
                <a:ext cx="5435591" cy="3213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𝑝𝑎𝑡h</m:t>
                          </m:r>
                        </m:e>
                        <m:sup>
                          <m:r>
                            <a:rPr lang="en-US" altLang="zh-CN" sz="2000" b="0" i="1" smtClean="0">
                              <a:latin typeface="Cambria Math" panose="02040503050406030204" pitchFamily="18" charset="0"/>
                            </a:rPr>
                            <m:t>[1]</m:t>
                          </m:r>
                        </m:sup>
                      </m:sSup>
                      <m:r>
                        <a:rPr lang="en-US" altLang="zh-CN" sz="2000" b="0" i="1" smtClean="0">
                          <a:latin typeface="Cambria Math" panose="02040503050406030204" pitchFamily="18" charset="0"/>
                        </a:rPr>
                        <m:t>= </m:t>
                      </m:r>
                      <m:r>
                        <a:rPr lang="en-US" altLang="zh-CN" sz="2000" i="1">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64" name="文本框 63"/>
              <p:cNvSpPr txBox="1">
                <a:spLocks noRot="1" noChangeAspect="1" noMove="1" noResize="1" noEditPoints="1" noAdjustHandles="1" noChangeArrowheads="1" noChangeShapeType="1" noTextEdit="1"/>
              </p:cNvSpPr>
              <p:nvPr/>
            </p:nvSpPr>
            <p:spPr>
              <a:xfrm>
                <a:off x="747000" y="2703257"/>
                <a:ext cx="5435591" cy="321370"/>
              </a:xfrm>
              <a:prstGeom prst="rect">
                <a:avLst/>
              </a:prstGeom>
              <a:blipFill>
                <a:blip r:embed="rId15"/>
                <a:stretch>
                  <a:fillRect l="-1235" t="-3774" r="-1235" b="-339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p:cNvSpPr txBox="1"/>
              <p:nvPr/>
            </p:nvSpPr>
            <p:spPr>
              <a:xfrm>
                <a:off x="747000" y="3071588"/>
                <a:ext cx="2800831" cy="3213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rPr>
                          </m:ctrlPr>
                        </m:sSupPr>
                        <m:e>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𝑝𝑎𝑡h</m:t>
                          </m:r>
                        </m:e>
                        <m:sup>
                          <m:r>
                            <a:rPr lang="en-US" altLang="zh-CN" sz="2000" b="0" i="1" smtClean="0">
                              <a:latin typeface="Cambria Math" panose="02040503050406030204" pitchFamily="18" charset="0"/>
                            </a:rPr>
                            <m:t>[1]</m:t>
                          </m:r>
                        </m:sup>
                      </m:sSup>
                      <m:r>
                        <a:rPr lang="en-US" altLang="zh-CN" sz="2000" b="0" i="1" smtClean="0">
                          <a:latin typeface="Cambria Math" panose="02040503050406030204" pitchFamily="18" charset="0"/>
                        </a:rPr>
                        <m:t>= </m:t>
                      </m:r>
                      <m:r>
                        <a:rPr lang="en-US" altLang="zh-CN" sz="2000" i="1">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65" name="文本框 64"/>
              <p:cNvSpPr txBox="1">
                <a:spLocks noRot="1" noChangeAspect="1" noMove="1" noResize="1" noEditPoints="1" noAdjustHandles="1" noChangeArrowheads="1" noChangeShapeType="1" noTextEdit="1"/>
              </p:cNvSpPr>
              <p:nvPr/>
            </p:nvSpPr>
            <p:spPr>
              <a:xfrm>
                <a:off x="747000" y="3071588"/>
                <a:ext cx="2800831" cy="321370"/>
              </a:xfrm>
              <a:prstGeom prst="rect">
                <a:avLst/>
              </a:prstGeom>
              <a:blipFill>
                <a:blip r:embed="rId16"/>
                <a:stretch>
                  <a:fillRect l="-1743" t="-5660" r="-2832" b="-339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p:cNvSpPr txBox="1"/>
              <p:nvPr/>
            </p:nvSpPr>
            <p:spPr>
              <a:xfrm>
                <a:off x="662486" y="4000875"/>
                <a:ext cx="2193677" cy="3213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rPr>
                          </m:ctrlPr>
                        </m:sSupPr>
                        <m:e>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𝑝𝑎𝑡h</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r>
                        <a:rPr lang="en-US" altLang="zh-CN" sz="2000" b="0" i="1" smtClean="0">
                          <a:latin typeface="Cambria Math" panose="02040503050406030204" pitchFamily="18" charset="0"/>
                        </a:rPr>
                        <m:t>)} </m:t>
                      </m:r>
                    </m:oMath>
                  </m:oMathPara>
                </a14:m>
                <a:endParaRPr lang="zh-CN" altLang="en-US" sz="2000" dirty="0"/>
              </a:p>
            </p:txBody>
          </p:sp>
        </mc:Choice>
        <mc:Fallback xmlns="">
          <p:sp>
            <p:nvSpPr>
              <p:cNvPr id="66" name="文本框 65"/>
              <p:cNvSpPr txBox="1">
                <a:spLocks noRot="1" noChangeAspect="1" noMove="1" noResize="1" noEditPoints="1" noAdjustHandles="1" noChangeArrowheads="1" noChangeShapeType="1" noTextEdit="1"/>
              </p:cNvSpPr>
              <p:nvPr/>
            </p:nvSpPr>
            <p:spPr>
              <a:xfrm>
                <a:off x="662486" y="4000875"/>
                <a:ext cx="2193677" cy="321370"/>
              </a:xfrm>
              <a:prstGeom prst="rect">
                <a:avLst/>
              </a:prstGeom>
              <a:blipFill>
                <a:blip r:embed="rId17"/>
                <a:stretch>
                  <a:fillRect l="-2500" t="-3774" r="-1111" b="-339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p:cNvSpPr txBox="1"/>
              <p:nvPr/>
            </p:nvSpPr>
            <p:spPr>
              <a:xfrm>
                <a:off x="662486" y="4348083"/>
                <a:ext cx="6147260" cy="3213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𝑝𝑎𝑡h</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 </m:t>
                      </m:r>
                      <m:r>
                        <a:rPr lang="en-US" altLang="zh-CN" sz="2000" i="1">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67" name="文本框 66"/>
              <p:cNvSpPr txBox="1">
                <a:spLocks noRot="1" noChangeAspect="1" noMove="1" noResize="1" noEditPoints="1" noAdjustHandles="1" noChangeArrowheads="1" noChangeShapeType="1" noTextEdit="1"/>
              </p:cNvSpPr>
              <p:nvPr/>
            </p:nvSpPr>
            <p:spPr>
              <a:xfrm>
                <a:off x="662486" y="4348083"/>
                <a:ext cx="6147260" cy="321370"/>
              </a:xfrm>
              <a:prstGeom prst="rect">
                <a:avLst/>
              </a:prstGeom>
              <a:blipFill>
                <a:blip r:embed="rId18"/>
                <a:stretch>
                  <a:fillRect l="-992" t="-3774" r="-1091" b="-339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p:cNvSpPr txBox="1"/>
              <p:nvPr/>
            </p:nvSpPr>
            <p:spPr>
              <a:xfrm>
                <a:off x="662486" y="4716414"/>
                <a:ext cx="2127634" cy="3213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rPr>
                          </m:ctrlPr>
                        </m:sSupPr>
                        <m:e>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𝑝𝑎𝑡h</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 </m:t>
                      </m:r>
                      <m:r>
                        <a:rPr lang="en-US" altLang="zh-CN" sz="2000" i="1">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e>
                      </m:d>
                      <m:r>
                        <a:rPr lang="en-US" altLang="zh-CN" sz="2000" b="0" i="1" smtClean="0">
                          <a:latin typeface="Cambria Math" panose="02040503050406030204" pitchFamily="18" charset="0"/>
                        </a:rPr>
                        <m:t>}</m:t>
                      </m:r>
                    </m:oMath>
                  </m:oMathPara>
                </a14:m>
                <a:endParaRPr lang="zh-CN" altLang="en-US" sz="2000" dirty="0"/>
              </a:p>
            </p:txBody>
          </p:sp>
        </mc:Choice>
        <mc:Fallback xmlns="">
          <p:sp>
            <p:nvSpPr>
              <p:cNvPr id="68" name="文本框 67"/>
              <p:cNvSpPr txBox="1">
                <a:spLocks noRot="1" noChangeAspect="1" noMove="1" noResize="1" noEditPoints="1" noAdjustHandles="1" noChangeArrowheads="1" noChangeShapeType="1" noTextEdit="1"/>
              </p:cNvSpPr>
              <p:nvPr/>
            </p:nvSpPr>
            <p:spPr>
              <a:xfrm>
                <a:off x="662486" y="4716414"/>
                <a:ext cx="2127634" cy="321370"/>
              </a:xfrm>
              <a:prstGeom prst="rect">
                <a:avLst/>
              </a:prstGeom>
              <a:blipFill>
                <a:blip r:embed="rId19"/>
                <a:stretch>
                  <a:fillRect l="-2579" t="-5769" r="-3725" b="-36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文本框 68"/>
              <p:cNvSpPr txBox="1"/>
              <p:nvPr/>
            </p:nvSpPr>
            <p:spPr>
              <a:xfrm>
                <a:off x="667973" y="5530650"/>
                <a:ext cx="1597873" cy="3209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rPr>
                          </m:ctrlPr>
                        </m:sSupPr>
                        <m:e>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𝑝𝑎𝑡h</m:t>
                          </m:r>
                        </m:e>
                        <m:sup>
                          <m:r>
                            <a:rPr lang="en-US" altLang="zh-CN" sz="2000" b="0" i="1" smtClean="0">
                              <a:latin typeface="Cambria Math" panose="02040503050406030204" pitchFamily="18" charset="0"/>
                            </a:rPr>
                            <m:t>′[3]</m:t>
                          </m:r>
                        </m:sup>
                      </m:sSup>
                      <m:r>
                        <a:rPr lang="en-US" altLang="zh-CN" sz="2000" b="0" i="1" smtClean="0">
                          <a:latin typeface="Cambria Math" panose="02040503050406030204" pitchFamily="18" charset="0"/>
                        </a:rPr>
                        <m:t>= </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 </m:t>
                      </m:r>
                    </m:oMath>
                  </m:oMathPara>
                </a14:m>
                <a:endParaRPr lang="zh-CN" altLang="en-US" sz="2000" dirty="0"/>
              </a:p>
            </p:txBody>
          </p:sp>
        </mc:Choice>
        <mc:Fallback xmlns="">
          <p:sp>
            <p:nvSpPr>
              <p:cNvPr id="69" name="文本框 68"/>
              <p:cNvSpPr txBox="1">
                <a:spLocks noRot="1" noChangeAspect="1" noMove="1" noResize="1" noEditPoints="1" noAdjustHandles="1" noChangeArrowheads="1" noChangeShapeType="1" noTextEdit="1"/>
              </p:cNvSpPr>
              <p:nvPr/>
            </p:nvSpPr>
            <p:spPr>
              <a:xfrm>
                <a:off x="667973" y="5530650"/>
                <a:ext cx="1597873" cy="320985"/>
              </a:xfrm>
              <a:prstGeom prst="rect">
                <a:avLst/>
              </a:prstGeom>
              <a:blipFill>
                <a:blip r:embed="rId20"/>
                <a:stretch>
                  <a:fillRect l="-3435" t="-3774" r="-382" b="-339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文本框 69"/>
              <p:cNvSpPr txBox="1"/>
              <p:nvPr/>
            </p:nvSpPr>
            <p:spPr>
              <a:xfrm>
                <a:off x="667973" y="5877858"/>
                <a:ext cx="6147260" cy="3213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𝑝𝑎𝑡h</m:t>
                          </m:r>
                        </m:e>
                        <m:sup>
                          <m:r>
                            <a:rPr lang="en-US" altLang="zh-CN" sz="2000" b="0" i="1" smtClean="0">
                              <a:latin typeface="Cambria Math" panose="02040503050406030204" pitchFamily="18" charset="0"/>
                            </a:rPr>
                            <m:t>[3]</m:t>
                          </m:r>
                        </m:sup>
                      </m:sSup>
                      <m:r>
                        <a:rPr lang="en-US" altLang="zh-CN" sz="2000" b="0" i="1" smtClean="0">
                          <a:latin typeface="Cambria Math" panose="02040503050406030204" pitchFamily="18" charset="0"/>
                        </a:rPr>
                        <m:t>= </m:t>
                      </m:r>
                      <m:r>
                        <a:rPr lang="en-US" altLang="zh-CN" sz="2000" i="1">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70" name="文本框 69"/>
              <p:cNvSpPr txBox="1">
                <a:spLocks noRot="1" noChangeAspect="1" noMove="1" noResize="1" noEditPoints="1" noAdjustHandles="1" noChangeArrowheads="1" noChangeShapeType="1" noTextEdit="1"/>
              </p:cNvSpPr>
              <p:nvPr/>
            </p:nvSpPr>
            <p:spPr>
              <a:xfrm>
                <a:off x="667973" y="5877858"/>
                <a:ext cx="6147260" cy="321370"/>
              </a:xfrm>
              <a:prstGeom prst="rect">
                <a:avLst/>
              </a:prstGeom>
              <a:blipFill>
                <a:blip r:embed="rId21"/>
                <a:stretch>
                  <a:fillRect l="-992" t="-5660" r="-1091" b="-339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文本框 73"/>
              <p:cNvSpPr txBox="1"/>
              <p:nvPr/>
            </p:nvSpPr>
            <p:spPr>
              <a:xfrm>
                <a:off x="667973" y="6246189"/>
                <a:ext cx="1474443" cy="3209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rPr>
                          </m:ctrlPr>
                        </m:sSupPr>
                        <m:e>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𝑝𝑎𝑡h</m:t>
                          </m:r>
                        </m:e>
                        <m:sup>
                          <m:r>
                            <a:rPr lang="en-US" altLang="zh-CN" sz="2000" b="0" i="1" smtClean="0">
                              <a:latin typeface="Cambria Math" panose="02040503050406030204" pitchFamily="18" charset="0"/>
                            </a:rPr>
                            <m:t>[3]</m:t>
                          </m:r>
                        </m:sup>
                      </m:sSup>
                      <m:r>
                        <a:rPr lang="en-US" altLang="zh-CN" sz="2000" b="0" i="1" smtClean="0">
                          <a:latin typeface="Cambria Math" panose="02040503050406030204" pitchFamily="18" charset="0"/>
                        </a:rPr>
                        <m:t>= </m:t>
                      </m:r>
                      <m:r>
                        <a:rPr lang="en-US" altLang="zh-CN" sz="2000" i="1" smtClean="0">
                          <a:latin typeface="Cambria Math" panose="02040503050406030204" pitchFamily="18" charset="0"/>
                          <a:ea typeface="Cambria Math" panose="02040503050406030204" pitchFamily="18" charset="0"/>
                        </a:rPr>
                        <m:t>∅</m:t>
                      </m:r>
                    </m:oMath>
                  </m:oMathPara>
                </a14:m>
                <a:endParaRPr lang="zh-CN" altLang="en-US" sz="2000" dirty="0"/>
              </a:p>
            </p:txBody>
          </p:sp>
        </mc:Choice>
        <mc:Fallback xmlns="">
          <p:sp>
            <p:nvSpPr>
              <p:cNvPr id="74" name="文本框 73"/>
              <p:cNvSpPr txBox="1">
                <a:spLocks noRot="1" noChangeAspect="1" noMove="1" noResize="1" noEditPoints="1" noAdjustHandles="1" noChangeArrowheads="1" noChangeShapeType="1" noTextEdit="1"/>
              </p:cNvSpPr>
              <p:nvPr/>
            </p:nvSpPr>
            <p:spPr>
              <a:xfrm>
                <a:off x="667973" y="6246189"/>
                <a:ext cx="1474443" cy="320985"/>
              </a:xfrm>
              <a:prstGeom prst="rect">
                <a:avLst/>
              </a:prstGeom>
              <a:blipFill>
                <a:blip r:embed="rId22"/>
                <a:stretch>
                  <a:fillRect l="-3734" t="-5769" r="-4564" b="-34615"/>
                </a:stretch>
              </a:blipFill>
            </p:spPr>
            <p:txBody>
              <a:bodyPr/>
              <a:lstStyle/>
              <a:p>
                <a:r>
                  <a:rPr lang="zh-CN" altLang="en-US">
                    <a:noFill/>
                  </a:rPr>
                  <a:t> </a:t>
                </a:r>
              </a:p>
            </p:txBody>
          </p:sp>
        </mc:Fallback>
      </mc:AlternateContent>
      <p:sp>
        <p:nvSpPr>
          <p:cNvPr id="4" name="圆角矩形 3"/>
          <p:cNvSpPr/>
          <p:nvPr/>
        </p:nvSpPr>
        <p:spPr>
          <a:xfrm>
            <a:off x="6984640" y="312348"/>
            <a:ext cx="45719" cy="6361452"/>
          </a:xfrm>
          <a:prstGeom prst="roundRect">
            <a:avLst/>
          </a:prstGeom>
          <a:solidFill>
            <a:srgbClr val="5ABB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3429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25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dissolve">
                                      <p:cBhvr>
                                        <p:cTn id="10" dur="250"/>
                                        <p:tgtEl>
                                          <p:spTgt spid="6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dissolve">
                                      <p:cBhvr>
                                        <p:cTn id="13" dur="250"/>
                                        <p:tgtEl>
                                          <p:spTgt spid="6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dissolve">
                                      <p:cBhvr>
                                        <p:cTn id="18" dur="250"/>
                                        <p:tgtEl>
                                          <p:spTgt spid="5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dissolve">
                                      <p:cBhvr>
                                        <p:cTn id="21" dur="250"/>
                                        <p:tgtEl>
                                          <p:spTgt spid="6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dissolve">
                                      <p:cBhvr>
                                        <p:cTn id="24" dur="250"/>
                                        <p:tgtEl>
                                          <p:spTgt spid="6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dissolve">
                                      <p:cBhvr>
                                        <p:cTn id="27" dur="250"/>
                                        <p:tgtEl>
                                          <p:spTgt spid="6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dissolve">
                                      <p:cBhvr>
                                        <p:cTn id="32" dur="500"/>
                                        <p:tgtEl>
                                          <p:spTgt spid="58"/>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dissolve">
                                      <p:cBhvr>
                                        <p:cTn id="35" dur="500"/>
                                        <p:tgtEl>
                                          <p:spTgt spid="66"/>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68"/>
                                        </p:tgtEl>
                                        <p:attrNameLst>
                                          <p:attrName>style.visibility</p:attrName>
                                        </p:attrNameLst>
                                      </p:cBhvr>
                                      <p:to>
                                        <p:strVal val="visible"/>
                                      </p:to>
                                    </p:set>
                                    <p:animEffect transition="in" filter="dissolve">
                                      <p:cBhvr>
                                        <p:cTn id="38" dur="500"/>
                                        <p:tgtEl>
                                          <p:spTgt spid="68"/>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dissolve">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dissolve">
                                      <p:cBhvr>
                                        <p:cTn id="46" dur="500"/>
                                        <p:tgtEl>
                                          <p:spTgt spid="5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dissolve">
                                      <p:cBhvr>
                                        <p:cTn id="49" dur="500"/>
                                        <p:tgtEl>
                                          <p:spTgt spid="69"/>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70"/>
                                        </p:tgtEl>
                                        <p:attrNameLst>
                                          <p:attrName>style.visibility</p:attrName>
                                        </p:attrNameLst>
                                      </p:cBhvr>
                                      <p:to>
                                        <p:strVal val="visible"/>
                                      </p:to>
                                    </p:set>
                                    <p:animEffect transition="in" filter="dissolve">
                                      <p:cBhvr>
                                        <p:cTn id="52" dur="500"/>
                                        <p:tgtEl>
                                          <p:spTgt spid="70"/>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74"/>
                                        </p:tgtEl>
                                        <p:attrNameLst>
                                          <p:attrName>style.visibility</p:attrName>
                                        </p:attrNameLst>
                                      </p:cBhvr>
                                      <p:to>
                                        <p:strVal val="visible"/>
                                      </p:to>
                                    </p:set>
                                    <p:animEffect transition="in" filter="dissolve">
                                      <p:cBhvr>
                                        <p:cTn id="55"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7" grpId="0"/>
      <p:bldP spid="58" grpId="0"/>
      <p:bldP spid="59" grpId="0"/>
      <p:bldP spid="60" grpId="0"/>
      <p:bldP spid="61" grpId="0"/>
      <p:bldP spid="63" grpId="0"/>
      <p:bldP spid="64" grpId="0"/>
      <p:bldP spid="65" grpId="0"/>
      <p:bldP spid="66" grpId="0"/>
      <p:bldP spid="67" grpId="0"/>
      <p:bldP spid="68" grpId="0"/>
      <p:bldP spid="69" grpId="0"/>
      <p:bldP spid="70" grpId="0"/>
      <p:bldP spid="7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6332694" y="266653"/>
            <a:ext cx="578064" cy="578064"/>
            <a:chOff x="3397321" y="3775933"/>
            <a:chExt cx="1263413" cy="1263413"/>
          </a:xfrm>
        </p:grpSpPr>
        <p:grpSp>
          <p:nvGrpSpPr>
            <p:cNvPr id="23" name="组合 22"/>
            <p:cNvGrpSpPr/>
            <p:nvPr/>
          </p:nvGrpSpPr>
          <p:grpSpPr>
            <a:xfrm>
              <a:off x="3397321" y="3775933"/>
              <a:ext cx="1263413" cy="1263413"/>
              <a:chOff x="3602100" y="4141250"/>
              <a:chExt cx="1264071" cy="1264071"/>
            </a:xfrm>
          </p:grpSpPr>
          <p:sp>
            <p:nvSpPr>
              <p:cNvPr id="24" name="Freeform 8"/>
              <p:cNvSpPr>
                <a:spLocks noEditPoints="1"/>
              </p:cNvSpPr>
              <p:nvPr/>
            </p:nvSpPr>
            <p:spPr bwMode="auto">
              <a:xfrm>
                <a:off x="3602100"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7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1 w 1386"/>
                  <a:gd name="T27" fmla="*/ 520 h 1385"/>
                  <a:gd name="T28" fmla="*/ 1313 w 1386"/>
                  <a:gd name="T29" fmla="*/ 378 h 1385"/>
                  <a:gd name="T30" fmla="*/ 1143 w 1386"/>
                  <a:gd name="T31" fmla="*/ 318 h 1385"/>
                  <a:gd name="T32" fmla="*/ 1150 w 1386"/>
                  <a:gd name="T33" fmla="*/ 168 h 1385"/>
                  <a:gd name="T34" fmla="*/ 972 w 1386"/>
                  <a:gd name="T35" fmla="*/ 175 h 1385"/>
                  <a:gd name="T36" fmla="*/ 909 w 1386"/>
                  <a:gd name="T37" fmla="*/ 32 h 1385"/>
                  <a:gd name="T38" fmla="*/ 748 w 1386"/>
                  <a:gd name="T39" fmla="*/ 105 h 1385"/>
                  <a:gd name="T40" fmla="*/ 634 w 1386"/>
                  <a:gd name="T41" fmla="*/ 0 h 1385"/>
                  <a:gd name="T42" fmla="*/ 516 w 1386"/>
                  <a:gd name="T43" fmla="*/ 127 h 1385"/>
                  <a:gd name="T44" fmla="*/ 378 w 1386"/>
                  <a:gd name="T45" fmla="*/ 72 h 1385"/>
                  <a:gd name="T46" fmla="*/ 315 w 1386"/>
                  <a:gd name="T47" fmla="*/ 233 h 1385"/>
                  <a:gd name="T48" fmla="*/ 157 w 1386"/>
                  <a:gd name="T49" fmla="*/ 250 h 1385"/>
                  <a:gd name="T50" fmla="*/ 163 w 1386"/>
                  <a:gd name="T51" fmla="*/ 421 h 1385"/>
                  <a:gd name="T52" fmla="*/ 32 w 1386"/>
                  <a:gd name="T53" fmla="*/ 476 h 1385"/>
                  <a:gd name="T54" fmla="*/ 100 w 1386"/>
                  <a:gd name="T55" fmla="*/ 634 h 1385"/>
                  <a:gd name="T56" fmla="*/ 0 w 1386"/>
                  <a:gd name="T57" fmla="*/ 744 h 1385"/>
                  <a:gd name="T58" fmla="*/ 123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4" y="233"/>
                      <a:pt x="1284" y="526"/>
                      <a:pt x="1214" y="817"/>
                    </a:cubicBezTo>
                    <a:cubicBezTo>
                      <a:pt x="1145" y="1108"/>
                      <a:pt x="852" y="1288"/>
                      <a:pt x="561" y="1218"/>
                    </a:cubicBezTo>
                    <a:cubicBezTo>
                      <a:pt x="270" y="1149"/>
                      <a:pt x="90" y="856"/>
                      <a:pt x="160" y="565"/>
                    </a:cubicBezTo>
                    <a:close/>
                    <a:moveTo>
                      <a:pt x="477" y="1353"/>
                    </a:moveTo>
                    <a:lnTo>
                      <a:pt x="584" y="1379"/>
                    </a:lnTo>
                    <a:lnTo>
                      <a:pt x="638" y="1279"/>
                    </a:lnTo>
                    <a:cubicBezTo>
                      <a:pt x="661" y="1281"/>
                      <a:pt x="684" y="1281"/>
                      <a:pt x="706" y="1280"/>
                    </a:cubicBezTo>
                    <a:lnTo>
                      <a:pt x="751" y="1385"/>
                    </a:lnTo>
                    <a:lnTo>
                      <a:pt x="860" y="1367"/>
                    </a:lnTo>
                    <a:lnTo>
                      <a:pt x="871" y="1251"/>
                    </a:lnTo>
                    <a:cubicBezTo>
                      <a:pt x="889" y="1245"/>
                      <a:pt x="907" y="1238"/>
                      <a:pt x="925" y="1230"/>
                    </a:cubicBezTo>
                    <a:lnTo>
                      <a:pt x="1007" y="1312"/>
                    </a:lnTo>
                    <a:lnTo>
                      <a:pt x="1101" y="1255"/>
                    </a:lnTo>
                    <a:lnTo>
                      <a:pt x="1067" y="1142"/>
                    </a:lnTo>
                    <a:cubicBezTo>
                      <a:pt x="1085"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1" y="520"/>
                    </a:lnTo>
                    <a:cubicBezTo>
                      <a:pt x="1245" y="500"/>
                      <a:pt x="1238" y="480"/>
                      <a:pt x="1230" y="461"/>
                    </a:cubicBezTo>
                    <a:lnTo>
                      <a:pt x="1313" y="378"/>
                    </a:lnTo>
                    <a:lnTo>
                      <a:pt x="1255" y="284"/>
                    </a:lnTo>
                    <a:lnTo>
                      <a:pt x="1143" y="318"/>
                    </a:lnTo>
                    <a:cubicBezTo>
                      <a:pt x="1131" y="303"/>
                      <a:pt x="1118" y="289"/>
                      <a:pt x="1105" y="275"/>
                    </a:cubicBezTo>
                    <a:lnTo>
                      <a:pt x="1150" y="168"/>
                    </a:lnTo>
                    <a:lnTo>
                      <a:pt x="1061" y="103"/>
                    </a:lnTo>
                    <a:lnTo>
                      <a:pt x="972" y="175"/>
                    </a:lnTo>
                    <a:cubicBezTo>
                      <a:pt x="952" y="164"/>
                      <a:pt x="931" y="154"/>
                      <a:pt x="909" y="145"/>
                    </a:cubicBezTo>
                    <a:lnTo>
                      <a:pt x="909" y="32"/>
                    </a:lnTo>
                    <a:lnTo>
                      <a:pt x="801" y="6"/>
                    </a:lnTo>
                    <a:lnTo>
                      <a:pt x="748" y="105"/>
                    </a:lnTo>
                    <a:cubicBezTo>
                      <a:pt x="725" y="102"/>
                      <a:pt x="701" y="101"/>
                      <a:pt x="678" y="101"/>
                    </a:cubicBezTo>
                    <a:lnTo>
                      <a:pt x="634" y="0"/>
                    </a:lnTo>
                    <a:lnTo>
                      <a:pt x="526" y="18"/>
                    </a:lnTo>
                    <a:lnTo>
                      <a:pt x="516" y="127"/>
                    </a:lnTo>
                    <a:cubicBezTo>
                      <a:pt x="495" y="133"/>
                      <a:pt x="475" y="140"/>
                      <a:pt x="455" y="149"/>
                    </a:cubicBezTo>
                    <a:lnTo>
                      <a:pt x="378" y="72"/>
                    </a:lnTo>
                    <a:lnTo>
                      <a:pt x="284" y="130"/>
                    </a:lnTo>
                    <a:lnTo>
                      <a:pt x="315" y="233"/>
                    </a:lnTo>
                    <a:cubicBezTo>
                      <a:pt x="295" y="250"/>
                      <a:pt x="275" y="269"/>
                      <a:pt x="256" y="288"/>
                    </a:cubicBezTo>
                    <a:lnTo>
                      <a:pt x="157" y="250"/>
                    </a:lnTo>
                    <a:lnTo>
                      <a:pt x="94" y="340"/>
                    </a:lnTo>
                    <a:lnTo>
                      <a:pt x="163" y="421"/>
                    </a:lnTo>
                    <a:cubicBezTo>
                      <a:pt x="154" y="439"/>
                      <a:pt x="145" y="457"/>
                      <a:pt x="138" y="476"/>
                    </a:cubicBezTo>
                    <a:lnTo>
                      <a:pt x="32" y="476"/>
                    </a:lnTo>
                    <a:lnTo>
                      <a:pt x="6" y="584"/>
                    </a:lnTo>
                    <a:lnTo>
                      <a:pt x="100" y="634"/>
                    </a:lnTo>
                    <a:cubicBezTo>
                      <a:pt x="98" y="657"/>
                      <a:pt x="97" y="680"/>
                      <a:pt x="97" y="703"/>
                    </a:cubicBezTo>
                    <a:lnTo>
                      <a:pt x="0" y="744"/>
                    </a:lnTo>
                    <a:lnTo>
                      <a:pt x="17" y="853"/>
                    </a:lnTo>
                    <a:lnTo>
                      <a:pt x="123" y="864"/>
                    </a:lnTo>
                    <a:cubicBezTo>
                      <a:pt x="130" y="887"/>
                      <a:pt x="139" y="909"/>
                      <a:pt x="148" y="931"/>
                    </a:cubicBezTo>
                    <a:lnTo>
                      <a:pt x="73" y="1007"/>
                    </a:lnTo>
                    <a:lnTo>
                      <a:pt x="131" y="1101"/>
                    </a:lnTo>
                    <a:lnTo>
                      <a:pt x="235" y="1069"/>
                    </a:lnTo>
                    <a:cubicBezTo>
                      <a:pt x="248"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rgbClr val="F2B973"/>
                </a:solid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sp>
            <p:nvSpPr>
              <p:cNvPr id="25" name="Freeform 9"/>
              <p:cNvSpPr/>
              <p:nvPr/>
            </p:nvSpPr>
            <p:spPr bwMode="auto">
              <a:xfrm>
                <a:off x="3714461"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6" y="958"/>
                      <a:pt x="1062" y="683"/>
                    </a:cubicBezTo>
                    <a:close/>
                  </a:path>
                </a:pathLst>
              </a:custGeom>
              <a:solidFill>
                <a:srgbClr val="F2B973"/>
              </a:solidFill>
              <a:ln>
                <a:no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grpSp>
        <p:sp>
          <p:nvSpPr>
            <p:cNvPr id="38" name="文本框 37"/>
            <p:cNvSpPr txBox="1"/>
            <p:nvPr/>
          </p:nvSpPr>
          <p:spPr>
            <a:xfrm>
              <a:off x="3614844" y="4055407"/>
              <a:ext cx="800292" cy="658817"/>
            </a:xfrm>
            <a:prstGeom prst="rect">
              <a:avLst/>
            </a:prstGeom>
            <a:noFill/>
          </p:spPr>
          <p:txBody>
            <a:bodyPr wrap="none" rtlCol="0">
              <a:spAutoFit/>
            </a:bodyPr>
            <a:lstStyle/>
            <a:p>
              <a:pPr algn="ctr"/>
              <a:r>
                <a:rPr lang="en-US" altLang="zh-CN" sz="2000" dirty="0" smtClean="0">
                  <a:solidFill>
                    <a:schemeClr val="bg2"/>
                  </a:solidFill>
                  <a:latin typeface="微软雅黑" panose="020B0503020204020204" pitchFamily="34" charset="-122"/>
                  <a:ea typeface="微软雅黑" panose="020B0503020204020204" pitchFamily="34" charset="-122"/>
                </a:rPr>
                <a:t>02</a:t>
              </a:r>
              <a:endParaRPr lang="zh-CN" altLang="en-US" sz="2000" dirty="0">
                <a:solidFill>
                  <a:schemeClr val="bg2"/>
                </a:solidFill>
                <a:latin typeface="微软雅黑" panose="020B0503020204020204" pitchFamily="34" charset="-122"/>
                <a:ea typeface="微软雅黑" panose="020B0503020204020204" pitchFamily="34" charset="-122"/>
              </a:endParaRPr>
            </a:p>
          </p:txBody>
        </p:sp>
      </p:grpSp>
      <p:sp>
        <p:nvSpPr>
          <p:cNvPr id="46" name="TextBox 42"/>
          <p:cNvSpPr txBox="1"/>
          <p:nvPr/>
        </p:nvSpPr>
        <p:spPr>
          <a:xfrm>
            <a:off x="1213474" y="266653"/>
            <a:ext cx="5374532"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smtClean="0">
                <a:solidFill>
                  <a:srgbClr val="756271"/>
                </a:solidFill>
              </a:rPr>
              <a:t>2.1 Bottom-up Evaluation</a:t>
            </a:r>
            <a:endParaRPr lang="zh-CN" altLang="en-US" b="0" dirty="0">
              <a:solidFill>
                <a:srgbClr val="756271"/>
              </a:solidFill>
            </a:endParaRPr>
          </a:p>
        </p:txBody>
      </p:sp>
      <p:sp>
        <p:nvSpPr>
          <p:cNvPr id="71" name="TextBox 6"/>
          <p:cNvSpPr txBox="1"/>
          <p:nvPr/>
        </p:nvSpPr>
        <p:spPr>
          <a:xfrm>
            <a:off x="7233510" y="460037"/>
            <a:ext cx="3459890" cy="4616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en-US" altLang="zh-CN" sz="2400" dirty="0" smtClean="0">
                <a:latin typeface="Arial" panose="020B0604020202020204" pitchFamily="34" charset="0"/>
                <a:cs typeface="Arial" panose="020B0604020202020204" pitchFamily="34" charset="0"/>
              </a:rPr>
              <a:t>Semi-Naive Evaluation</a:t>
            </a:r>
            <a:endParaRPr lang="en-US" altLang="zh-CN" sz="24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29807906-1300-40E6-9CD1-9966321689F8}"/>
                  </a:ext>
                </a:extLst>
              </p:cNvPr>
              <p:cNvSpPr txBox="1"/>
              <p:nvPr/>
            </p:nvSpPr>
            <p:spPr>
              <a:xfrm>
                <a:off x="1988123" y="770612"/>
                <a:ext cx="8154389" cy="4079065"/>
              </a:xfrm>
              <a:prstGeom prst="rect">
                <a:avLst/>
              </a:prstGeom>
              <a:noFill/>
            </p:spPr>
            <p:txBody>
              <a:bodyPr wrap="square" rtlCol="0">
                <a:spAutoFit/>
              </a:bodyPr>
              <a:lstStyle/>
              <a:p>
                <a:r>
                  <a:rPr lang="en-US" altLang="zh-CN" sz="2400" dirty="0" smtClean="0">
                    <a:solidFill>
                      <a:schemeClr val="tx1"/>
                    </a:solidFill>
                    <a:latin typeface="Courier New" panose="02070309020205020404" pitchFamily="49" charset="0"/>
                    <a:cs typeface="Courier New" panose="02070309020205020404" pitchFamily="49" charset="0"/>
                  </a:rPr>
                  <a:t>1 </a:t>
                </a:r>
                <a:r>
                  <a:rPr lang="en-US" altLang="zh-CN" sz="2400" b="1" dirty="0" smtClean="0">
                    <a:solidFill>
                      <a:schemeClr val="tx1"/>
                    </a:solidFill>
                    <a:latin typeface="Courier New" panose="02070309020205020404" pitchFamily="49" charset="0"/>
                    <a:cs typeface="Courier New" panose="02070309020205020404" pitchFamily="49" charset="0"/>
                  </a:rPr>
                  <a:t>for each </a:t>
                </a:r>
                <a:r>
                  <a:rPr lang="en-US" altLang="zh-CN" sz="2400" dirty="0" smtClean="0">
                    <a:solidFill>
                      <a:schemeClr val="tx1"/>
                    </a:solidFill>
                    <a:latin typeface="Courier New" panose="02070309020205020404" pitchFamily="49" charset="0"/>
                    <a:cs typeface="Courier New" panose="02070309020205020404" pitchFamily="49" charset="0"/>
                  </a:rPr>
                  <a:t>IDB p</a:t>
                </a:r>
                <a:endParaRPr lang="en-US" altLang="zh-CN" sz="2400"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endParaRPr>
              </a:p>
              <a:p>
                <a:r>
                  <a:rPr lang="en-US" altLang="zh-CN" sz="2400" dirty="0" smtClean="0">
                    <a:solidFill>
                      <a:schemeClr val="tx1"/>
                    </a:solidFill>
                    <a:latin typeface="Courier New" panose="02070309020205020404" pitchFamily="49" charset="0"/>
                    <a:cs typeface="Courier New" panose="02070309020205020404" pitchFamily="49" charset="0"/>
                  </a:rPr>
                  <a:t>2 </a:t>
                </a:r>
                <a:r>
                  <a:rPr lang="en-US" altLang="zh-CN" sz="2400" b="1" dirty="0" smtClean="0">
                    <a:solidFill>
                      <a:schemeClr val="tx1"/>
                    </a:solidFill>
                    <a:latin typeface="Courier New" panose="02070309020205020404" pitchFamily="49" charset="0"/>
                    <a:cs typeface="Courier New" panose="02070309020205020404" pitchFamily="49" charset="0"/>
                  </a:rPr>
                  <a:t>do</a:t>
                </a:r>
                <a14:m>
                  <m:oMath xmlns:m="http://schemas.openxmlformats.org/officeDocument/2006/math">
                    <m:d>
                      <m:dPr>
                        <m:begChr m:val="{"/>
                        <m:endChr m:val=""/>
                        <m:ctrlPr>
                          <a:rPr lang="en-US" altLang="zh-CN" sz="2400" b="1" i="1" smtClean="0">
                            <a:solidFill>
                              <a:schemeClr val="tx1"/>
                            </a:solidFill>
                            <a:latin typeface="Cambria Math" panose="02040503050406030204" pitchFamily="18" charset="0"/>
                            <a:cs typeface="Courier New" panose="02070309020205020404" pitchFamily="49" charset="0"/>
                          </a:rPr>
                        </m:ctrlPr>
                      </m:dPr>
                      <m:e>
                        <m:eqArr>
                          <m:eqArrPr>
                            <m:ctrlPr>
                              <a:rPr lang="en-US" altLang="zh-CN" sz="2400" b="1" i="1" smtClean="0">
                                <a:solidFill>
                                  <a:schemeClr val="tx1"/>
                                </a:solidFill>
                                <a:latin typeface="Cambria Math" panose="02040503050406030204" pitchFamily="18" charset="0"/>
                                <a:cs typeface="Courier New" panose="02070309020205020404" pitchFamily="49" charset="0"/>
                              </a:rPr>
                            </m:ctrlPr>
                          </m:eqArrPr>
                          <m:e>
                            <m:sSup>
                              <m:sSupPr>
                                <m:ctrlPr>
                                  <a:rPr lang="en-US" altLang="zh-CN" sz="2400" i="1" smtClean="0">
                                    <a:solidFill>
                                      <a:schemeClr val="tx1"/>
                                    </a:solidFill>
                                    <a:latin typeface="Cambria Math" panose="02040503050406030204" pitchFamily="18" charset="0"/>
                                    <a:cs typeface="Courier New" panose="02070309020205020404" pitchFamily="49" charset="0"/>
                                  </a:rPr>
                                </m:ctrlPr>
                              </m:sSupPr>
                              <m:e>
                                <m:r>
                                  <a:rPr lang="en-US" altLang="zh-CN" sz="2400" b="0" i="1" smtClean="0">
                                    <a:solidFill>
                                      <a:schemeClr val="tx1"/>
                                    </a:solidFill>
                                    <a:latin typeface="Cambria Math" panose="02040503050406030204" pitchFamily="18" charset="0"/>
                                    <a:cs typeface="Courier New" panose="02070309020205020404" pitchFamily="49" charset="0"/>
                                  </a:rPr>
                                  <m:t>𝑝</m:t>
                                </m:r>
                              </m:e>
                              <m:sup>
                                <m:r>
                                  <a:rPr lang="en-US" altLang="zh-CN" sz="2400" b="0" i="1" smtClean="0">
                                    <a:solidFill>
                                      <a:schemeClr val="tx1"/>
                                    </a:solidFill>
                                    <a:latin typeface="Cambria Math" panose="02040503050406030204" pitchFamily="18" charset="0"/>
                                    <a:cs typeface="Courier New" panose="02070309020205020404" pitchFamily="49" charset="0"/>
                                  </a:rPr>
                                  <m:t>[0]</m:t>
                                </m:r>
                              </m:sup>
                            </m:sSup>
                            <m:r>
                              <a:rPr lang="en-US" altLang="zh-CN" sz="2400" b="1" i="1" smtClean="0">
                                <a:solidFill>
                                  <a:schemeClr val="tx1"/>
                                </a:solidFill>
                                <a:latin typeface="Cambria Math" panose="02040503050406030204" pitchFamily="18" charset="0"/>
                                <a:cs typeface="Courier New" panose="02070309020205020404" pitchFamily="49" charset="0"/>
                              </a:rPr>
                              <m:t>≔ </m:t>
                            </m:r>
                            <m:r>
                              <a:rPr lang="en-US" altLang="zh-CN" sz="2400" b="1" i="1"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m:t>
                            </m:r>
                          </m:e>
                          <m:e>
                            <m:sSup>
                              <m:sSupPr>
                                <m:ctrlPr>
                                  <a:rPr lang="en-US" altLang="zh-CN" sz="2400" b="1" i="1" smtClean="0">
                                    <a:solidFill>
                                      <a:schemeClr val="tx1"/>
                                    </a:solidFill>
                                    <a:latin typeface="Cambria Math" panose="02040503050406030204" pitchFamily="18" charset="0"/>
                                    <a:cs typeface="Courier New" panose="02070309020205020404" pitchFamily="49" charset="0"/>
                                  </a:rPr>
                                </m:ctrlPr>
                              </m:sSupPr>
                              <m:e>
                                <m:r>
                                  <a:rPr lang="zh-CN" altLang="en-US" sz="2400" b="0" i="1" smtClean="0">
                                    <a:solidFill>
                                      <a:schemeClr val="tx1"/>
                                    </a:solidFill>
                                    <a:latin typeface="Cambria Math" panose="02040503050406030204" pitchFamily="18" charset="0"/>
                                    <a:cs typeface="Courier New" panose="02070309020205020404" pitchFamily="49" charset="0"/>
                                  </a:rPr>
                                  <m:t>𝛿</m:t>
                                </m:r>
                                <m:r>
                                  <a:rPr lang="en-US" altLang="zh-CN" sz="2400" b="0" i="1" smtClean="0">
                                    <a:solidFill>
                                      <a:schemeClr val="tx1"/>
                                    </a:solidFill>
                                    <a:latin typeface="Cambria Math" panose="02040503050406030204" pitchFamily="18" charset="0"/>
                                    <a:cs typeface="Courier New" panose="02070309020205020404" pitchFamily="49" charset="0"/>
                                  </a:rPr>
                                  <m:t>(</m:t>
                                </m:r>
                                <m:r>
                                  <a:rPr lang="en-US" altLang="zh-CN" sz="2400" b="0" i="1" smtClean="0">
                                    <a:solidFill>
                                      <a:schemeClr val="tx1"/>
                                    </a:solidFill>
                                    <a:latin typeface="Cambria Math" panose="02040503050406030204" pitchFamily="18" charset="0"/>
                                    <a:cs typeface="Courier New" panose="02070309020205020404" pitchFamily="49" charset="0"/>
                                  </a:rPr>
                                  <m:t>𝑝</m:t>
                                </m:r>
                                <m:r>
                                  <a:rPr lang="en-US" altLang="zh-CN" sz="2400" b="0" i="1" smtClean="0">
                                    <a:solidFill>
                                      <a:schemeClr val="tx1"/>
                                    </a:solidFill>
                                    <a:latin typeface="Cambria Math" panose="02040503050406030204" pitchFamily="18" charset="0"/>
                                    <a:cs typeface="Courier New" panose="02070309020205020404" pitchFamily="49" charset="0"/>
                                  </a:rPr>
                                  <m:t>)</m:t>
                                </m:r>
                              </m:e>
                              <m:sup>
                                <m:r>
                                  <a:rPr lang="en-US" altLang="zh-CN" sz="2400" b="0" i="1" smtClean="0">
                                    <a:solidFill>
                                      <a:schemeClr val="tx1"/>
                                    </a:solidFill>
                                    <a:latin typeface="Cambria Math" panose="02040503050406030204" pitchFamily="18" charset="0"/>
                                    <a:cs typeface="Courier New" panose="02070309020205020404" pitchFamily="49" charset="0"/>
                                  </a:rPr>
                                  <m:t>[0</m:t>
                                </m:r>
                                <m:r>
                                  <a:rPr lang="en-US" altLang="zh-CN" sz="2400" b="1" i="1" smtClean="0">
                                    <a:solidFill>
                                      <a:schemeClr val="tx1"/>
                                    </a:solidFill>
                                    <a:latin typeface="Cambria Math" panose="02040503050406030204" pitchFamily="18" charset="0"/>
                                    <a:cs typeface="Courier New" panose="02070309020205020404" pitchFamily="49" charset="0"/>
                                  </a:rPr>
                                  <m:t>]</m:t>
                                </m:r>
                              </m:sup>
                            </m:sSup>
                            <m:r>
                              <a:rPr lang="en-US" altLang="zh-CN" sz="2400" b="1" i="1" smtClean="0">
                                <a:solidFill>
                                  <a:schemeClr val="tx1"/>
                                </a:solidFill>
                                <a:latin typeface="Cambria Math" panose="02040503050406030204" pitchFamily="18" charset="0"/>
                                <a:cs typeface="Courier New" panose="02070309020205020404" pitchFamily="49" charset="0"/>
                              </a:rPr>
                              <m:t> ≔</m:t>
                            </m:r>
                          </m:e>
                        </m:eqArr>
                      </m:e>
                    </m:d>
                  </m:oMath>
                </a14:m>
                <a:endParaRPr lang="en-US" altLang="zh-CN" sz="2400" b="1" dirty="0">
                  <a:solidFill>
                    <a:schemeClr val="tx1"/>
                  </a:solidFill>
                  <a:latin typeface="Courier New" panose="02070309020205020404" pitchFamily="49" charset="0"/>
                  <a:cs typeface="Courier New" panose="02070309020205020404" pitchFamily="49" charset="0"/>
                </a:endParaRPr>
              </a:p>
              <a:p>
                <a:r>
                  <a:rPr lang="en-US" altLang="zh-CN" sz="2400" dirty="0" smtClean="0">
                    <a:solidFill>
                      <a:schemeClr val="tx1"/>
                    </a:solidFill>
                    <a:latin typeface="Courier New" panose="02070309020205020404" pitchFamily="49" charset="0"/>
                    <a:cs typeface="Courier New" panose="02070309020205020404" pitchFamily="49" charset="0"/>
                  </a:rPr>
                  <a:t>3 </a:t>
                </a:r>
                <a14:m>
                  <m:oMath xmlns:m="http://schemas.openxmlformats.org/officeDocument/2006/math">
                    <m:r>
                      <a:rPr lang="en-US" altLang="zh-CN" sz="2400" b="0" i="1" smtClean="0">
                        <a:solidFill>
                          <a:schemeClr val="tx1"/>
                        </a:solidFill>
                        <a:latin typeface="Cambria Math" panose="02040503050406030204" pitchFamily="18" charset="0"/>
                        <a:cs typeface="Courier New" panose="02070309020205020404" pitchFamily="49" charset="0"/>
                      </a:rPr>
                      <m:t>𝑖</m:t>
                    </m:r>
                    <m:r>
                      <a:rPr lang="en-US" altLang="zh-CN" sz="2400" b="0" i="1" smtClean="0">
                        <a:solidFill>
                          <a:schemeClr val="tx1"/>
                        </a:solidFill>
                        <a:latin typeface="Cambria Math" panose="02040503050406030204" pitchFamily="18" charset="0"/>
                        <a:cs typeface="Courier New" panose="02070309020205020404" pitchFamily="49" charset="0"/>
                      </a:rPr>
                      <m:t>≔1</m:t>
                    </m:r>
                  </m:oMath>
                </a14:m>
                <a:endParaRPr lang="en-US" altLang="zh-CN" sz="2400" dirty="0">
                  <a:solidFill>
                    <a:schemeClr val="tx1"/>
                  </a:solidFill>
                  <a:latin typeface="Courier New" panose="02070309020205020404" pitchFamily="49" charset="0"/>
                  <a:cs typeface="Courier New" panose="02070309020205020404" pitchFamily="49" charset="0"/>
                </a:endParaRPr>
              </a:p>
              <a:p>
                <a:r>
                  <a:rPr lang="en-US" altLang="zh-CN" sz="2400" dirty="0" smtClean="0">
                    <a:solidFill>
                      <a:schemeClr val="tx1"/>
                    </a:solidFill>
                    <a:latin typeface="Courier New" panose="02070309020205020404" pitchFamily="49" charset="0"/>
                    <a:cs typeface="Courier New" panose="02070309020205020404" pitchFamily="49" charset="0"/>
                  </a:rPr>
                  <a:t>4 </a:t>
                </a:r>
                <a:r>
                  <a:rPr lang="en-US" altLang="zh-CN" sz="2400" b="1" dirty="0" smtClean="0">
                    <a:solidFill>
                      <a:schemeClr val="tx1"/>
                    </a:solidFill>
                    <a:latin typeface="Courier New" panose="02070309020205020404" pitchFamily="49" charset="0"/>
                    <a:cs typeface="Courier New" panose="02070309020205020404" pitchFamily="49" charset="0"/>
                  </a:rPr>
                  <a:t>repeat</a:t>
                </a:r>
                <a:r>
                  <a:rPr lang="en-US" altLang="zh-CN" sz="2400" dirty="0" smtClean="0">
                    <a:solidFill>
                      <a:schemeClr val="tx1"/>
                    </a:solidFill>
                    <a:latin typeface="Courier New" panose="02070309020205020404" pitchFamily="49" charset="0"/>
                    <a:cs typeface="Courier New" panose="02070309020205020404" pitchFamily="49" charset="0"/>
                  </a:rPr>
                  <a:t>    </a:t>
                </a:r>
              </a:p>
              <a:p>
                <a:r>
                  <a:rPr lang="en-US" altLang="zh-CN" sz="2400" dirty="0" smtClean="0">
                    <a:solidFill>
                      <a:schemeClr val="tx1"/>
                    </a:solidFill>
                    <a:latin typeface="Courier New" panose="02070309020205020404" pitchFamily="49" charset="0"/>
                    <a:cs typeface="Courier New" panose="02070309020205020404" pitchFamily="49" charset="0"/>
                  </a:rPr>
                  <a:t>5 </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𝑝</m:t>
                        </m:r>
                      </m:e>
                      <m:sup>
                        <m:r>
                          <a:rPr lang="en-US" altLang="zh-CN" sz="2400" i="1">
                            <a:latin typeface="Cambria Math" panose="02040503050406030204" pitchFamily="18" charset="0"/>
                          </a:rPr>
                          <m:t>[</m:t>
                        </m:r>
                        <m:r>
                          <a:rPr lang="en-US" altLang="zh-CN" sz="2400" i="1">
                            <a:latin typeface="Cambria Math" panose="02040503050406030204" pitchFamily="18" charset="0"/>
                          </a:rPr>
                          <m:t>𝑖</m:t>
                        </m:r>
                        <m:r>
                          <a:rPr lang="en-US" altLang="zh-CN" sz="2400" i="1">
                            <a:latin typeface="Cambria Math" panose="02040503050406030204" pitchFamily="18" charset="0"/>
                          </a:rPr>
                          <m:t>]</m:t>
                        </m:r>
                      </m:sup>
                    </m:sSup>
                    <m:r>
                      <a:rPr lang="en-US" altLang="zh-CN" sz="2400" b="0" i="1" smtClean="0">
                        <a:latin typeface="Cambria Math" panose="02040503050406030204" pitchFamily="18" charset="0"/>
                      </a:rPr>
                      <m:t> :</m:t>
                    </m:r>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𝑝</m:t>
                        </m:r>
                      </m:e>
                      <m:sup>
                        <m:r>
                          <a:rPr lang="en-US" altLang="zh-CN" sz="2400" i="1">
                            <a:latin typeface="Cambria Math" panose="02040503050406030204" pitchFamily="18" charset="0"/>
                          </a:rPr>
                          <m:t>[</m:t>
                        </m:r>
                        <m:r>
                          <a:rPr lang="en-US" altLang="zh-CN" sz="2400" i="1">
                            <a:latin typeface="Cambria Math" panose="02040503050406030204" pitchFamily="18" charset="0"/>
                          </a:rPr>
                          <m:t>𝑖</m:t>
                        </m:r>
                        <m:r>
                          <a:rPr lang="en-US" altLang="zh-CN" sz="2400" b="0" i="1" smtClean="0">
                            <a:latin typeface="Cambria Math" panose="02040503050406030204" pitchFamily="18" charset="0"/>
                          </a:rPr>
                          <m:t>−1</m:t>
                        </m:r>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𝛿</m:t>
                        </m:r>
                        <m:r>
                          <a:rPr lang="en-US" altLang="zh-CN" sz="2400" i="1">
                            <a:latin typeface="Cambria Math" panose="02040503050406030204" pitchFamily="18" charset="0"/>
                          </a:rPr>
                          <m:t>(</m:t>
                        </m:r>
                        <m:r>
                          <a:rPr lang="en-US" altLang="zh-CN" sz="2400" i="1">
                            <a:latin typeface="Cambria Math" panose="02040503050406030204" pitchFamily="18" charset="0"/>
                          </a:rPr>
                          <m:t>𝑝</m:t>
                        </m:r>
                        <m:r>
                          <a:rPr lang="en-US" altLang="zh-CN" sz="2400" i="1">
                            <a:latin typeface="Cambria Math" panose="02040503050406030204" pitchFamily="18" charset="0"/>
                          </a:rPr>
                          <m:t>)</m:t>
                        </m:r>
                      </m:e>
                      <m:sup>
                        <m:r>
                          <a:rPr lang="en-US" altLang="zh-CN" sz="2400" i="1">
                            <a:latin typeface="Cambria Math" panose="02040503050406030204" pitchFamily="18" charset="0"/>
                          </a:rPr>
                          <m:t>[</m:t>
                        </m:r>
                        <m:r>
                          <a:rPr lang="en-US" altLang="zh-CN" sz="2400" i="1">
                            <a:latin typeface="Cambria Math" panose="02040503050406030204" pitchFamily="18" charset="0"/>
                          </a:rPr>
                          <m:t>𝑖</m:t>
                        </m:r>
                        <m:r>
                          <a:rPr lang="en-US" altLang="zh-CN" sz="2400" b="0" i="1" smtClean="0">
                            <a:latin typeface="Cambria Math" panose="02040503050406030204" pitchFamily="18" charset="0"/>
                          </a:rPr>
                          <m:t>−1</m:t>
                        </m:r>
                        <m:r>
                          <a:rPr lang="en-US" altLang="zh-CN" sz="2400" i="1">
                            <a:latin typeface="Cambria Math" panose="02040503050406030204" pitchFamily="18" charset="0"/>
                          </a:rPr>
                          <m:t>]</m:t>
                        </m:r>
                      </m:sup>
                    </m:sSup>
                  </m:oMath>
                </a14:m>
                <a:endParaRPr lang="en-US" altLang="zh-CN" sz="2400" dirty="0" smtClean="0">
                  <a:solidFill>
                    <a:schemeClr val="tx1"/>
                  </a:solidFill>
                  <a:latin typeface="Courier New" panose="02070309020205020404" pitchFamily="49" charset="0"/>
                  <a:cs typeface="Courier New" panose="02070309020205020404" pitchFamily="49" charset="0"/>
                </a:endParaRPr>
              </a:p>
              <a:p>
                <a:r>
                  <a:rPr lang="en-US" altLang="zh-CN" sz="2400" dirty="0" smtClean="0">
                    <a:latin typeface="Courier New" panose="02070309020205020404" pitchFamily="49" charset="0"/>
                    <a:cs typeface="Courier New" panose="02070309020205020404" pitchFamily="49" charset="0"/>
                  </a:rPr>
                  <a:t>6</a:t>
                </a:r>
                <a:r>
                  <a:rPr lang="en-US" altLang="zh-CN" sz="2400" b="1" dirty="0" smtClean="0">
                    <a:latin typeface="Courier New" panose="02070309020205020404" pitchFamily="49" charset="0"/>
                    <a:cs typeface="Courier New" panose="02070309020205020404" pitchFamily="49" charset="0"/>
                  </a:rPr>
                  <a:t> </a:t>
                </a:r>
                <a:r>
                  <a:rPr lang="en-US" altLang="zh-CN" sz="2400" dirty="0" smtClean="0">
                    <a:latin typeface="Courier New" panose="02070309020205020404" pitchFamily="49" charset="0"/>
                    <a:cs typeface="Courier New" panose="02070309020205020404" pitchFamily="49" charset="0"/>
                  </a:rPr>
                  <a:t>evaluate </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m:t>
                        </m:r>
                        <m:r>
                          <a:rPr lang="en-US" altLang="zh-CN" sz="2400" i="1">
                            <a:latin typeface="Cambria Math" panose="02040503050406030204" pitchFamily="18" charset="0"/>
                          </a:rPr>
                          <m:t>𝑝</m:t>
                        </m:r>
                        <m:r>
                          <a:rPr lang="en-US" altLang="zh-CN" sz="2400" i="1">
                            <a:latin typeface="Cambria Math" panose="02040503050406030204" pitchFamily="18" charset="0"/>
                          </a:rPr>
                          <m:t>)</m:t>
                        </m:r>
                      </m:e>
                      <m:sup>
                        <m:r>
                          <a:rPr lang="en-US" altLang="zh-CN" sz="2400" i="1">
                            <a:latin typeface="Cambria Math" panose="02040503050406030204" pitchFamily="18" charset="0"/>
                          </a:rPr>
                          <m:t>[</m:t>
                        </m:r>
                        <m:r>
                          <a:rPr lang="en-US" altLang="zh-CN" sz="2400" i="1">
                            <a:latin typeface="Cambria Math" panose="02040503050406030204" pitchFamily="18" charset="0"/>
                          </a:rPr>
                          <m:t>𝑖</m:t>
                        </m:r>
                        <m:r>
                          <a:rPr lang="en-US" altLang="zh-CN" sz="2400" i="1">
                            <a:latin typeface="Cambria Math" panose="02040503050406030204" pitchFamily="18" charset="0"/>
                          </a:rPr>
                          <m:t>]</m:t>
                        </m:r>
                      </m:sup>
                    </m:sSup>
                  </m:oMath>
                </a14:m>
                <a:r>
                  <a:rPr lang="en-US" altLang="zh-CN" sz="2400" dirty="0" smtClean="0">
                    <a:latin typeface="Courier New" panose="02070309020205020404" pitchFamily="49" charset="0"/>
                    <a:cs typeface="Courier New" panose="02070309020205020404" pitchFamily="49" charset="0"/>
                  </a:rPr>
                  <a:t> </a:t>
                </a:r>
              </a:p>
              <a:p>
                <a:r>
                  <a:rPr lang="en-US" altLang="zh-CN" sz="2400" dirty="0" smtClean="0">
                    <a:latin typeface="Courier New" panose="02070309020205020404" pitchFamily="49" charset="0"/>
                    <a:cs typeface="Courier New" panose="02070309020205020404" pitchFamily="49" charset="0"/>
                  </a:rPr>
                  <a:t>7 </a:t>
                </a:r>
                <a14:m>
                  <m:oMath xmlns:m="http://schemas.openxmlformats.org/officeDocument/2006/math">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𝛿</m:t>
                        </m:r>
                        <m:r>
                          <a:rPr lang="en-US" altLang="zh-CN" sz="2400" i="1">
                            <a:latin typeface="Cambria Math" panose="02040503050406030204" pitchFamily="18" charset="0"/>
                          </a:rPr>
                          <m:t>(</m:t>
                        </m:r>
                        <m:r>
                          <a:rPr lang="en-US" altLang="zh-CN" sz="2400" i="1">
                            <a:latin typeface="Cambria Math" panose="02040503050406030204" pitchFamily="18" charset="0"/>
                          </a:rPr>
                          <m:t>𝑝</m:t>
                        </m:r>
                        <m:r>
                          <a:rPr lang="en-US" altLang="zh-CN" sz="2400" i="1">
                            <a:latin typeface="Cambria Math" panose="02040503050406030204" pitchFamily="18" charset="0"/>
                          </a:rPr>
                          <m:t>)</m:t>
                        </m:r>
                      </m:e>
                      <m:sup>
                        <m:r>
                          <a:rPr lang="en-US" altLang="zh-CN" sz="2400" i="1">
                            <a:latin typeface="Cambria Math" panose="02040503050406030204" pitchFamily="18" charset="0"/>
                          </a:rPr>
                          <m:t>[</m:t>
                        </m:r>
                        <m:r>
                          <a:rPr lang="en-US" altLang="zh-CN" sz="2400" i="1">
                            <a:latin typeface="Cambria Math" panose="02040503050406030204" pitchFamily="18" charset="0"/>
                          </a:rPr>
                          <m:t>𝑖</m:t>
                        </m:r>
                        <m:r>
                          <a:rPr lang="en-US" altLang="zh-CN" sz="2400" i="1">
                            <a:latin typeface="Cambria Math" panose="02040503050406030204" pitchFamily="18" charset="0"/>
                          </a:rPr>
                          <m:t>]</m:t>
                        </m:r>
                      </m:sup>
                    </m:sSup>
                  </m:oMath>
                </a14:m>
                <a:r>
                  <a:rPr lang="zh-CN" altLang="en-US" sz="2400" dirty="0"/>
                  <a:t> </a:t>
                </a:r>
                <a:r>
                  <a:rPr lang="en-US" altLang="zh-CN" sz="2400" dirty="0"/>
                  <a:t>:= </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m:t>
                        </m:r>
                        <m:r>
                          <a:rPr lang="en-US" altLang="zh-CN" sz="2400" i="1">
                            <a:latin typeface="Cambria Math" panose="02040503050406030204" pitchFamily="18" charset="0"/>
                          </a:rPr>
                          <m:t>𝑝</m:t>
                        </m:r>
                        <m:r>
                          <a:rPr lang="en-US" altLang="zh-CN" sz="2400" i="1">
                            <a:latin typeface="Cambria Math" panose="02040503050406030204" pitchFamily="18" charset="0"/>
                          </a:rPr>
                          <m:t>)</m:t>
                        </m:r>
                      </m:e>
                      <m:sup>
                        <m:r>
                          <a:rPr lang="en-US" altLang="zh-CN" sz="2400" i="1">
                            <a:latin typeface="Cambria Math" panose="02040503050406030204" pitchFamily="18" charset="0"/>
                          </a:rPr>
                          <m:t>[</m:t>
                        </m:r>
                        <m:r>
                          <a:rPr lang="en-US" altLang="zh-CN" sz="2400" i="1">
                            <a:latin typeface="Cambria Math" panose="02040503050406030204" pitchFamily="18" charset="0"/>
                          </a:rPr>
                          <m:t>𝑖</m:t>
                        </m:r>
                        <m:r>
                          <a:rPr lang="en-US" altLang="zh-CN" sz="2400" i="1">
                            <a:latin typeface="Cambria Math" panose="02040503050406030204" pitchFamily="18" charset="0"/>
                          </a:rPr>
                          <m:t>]</m:t>
                        </m:r>
                      </m:sup>
                    </m:sSup>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𝑝</m:t>
                        </m:r>
                      </m:e>
                      <m:sup>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𝑖</m:t>
                            </m:r>
                          </m:e>
                        </m:d>
                      </m:sup>
                    </m:sSup>
                  </m:oMath>
                </a14:m>
                <a:endParaRPr lang="en-US" altLang="zh-CN" sz="2400" dirty="0" smtClean="0"/>
              </a:p>
              <a:p>
                <a:r>
                  <a:rPr lang="en-US" altLang="zh-CN" sz="2400" dirty="0" smtClean="0">
                    <a:latin typeface="Courier New" panose="02070309020205020404" pitchFamily="49" charset="0"/>
                    <a:cs typeface="Courier New" panose="02070309020205020404" pitchFamily="49" charset="0"/>
                  </a:rPr>
                  <a:t>8 </a:t>
                </a:r>
                <a14:m>
                  <m:oMath xmlns:m="http://schemas.openxmlformats.org/officeDocument/2006/math">
                    <m:r>
                      <a:rPr lang="en-US" altLang="zh-CN" sz="2400" i="1">
                        <a:latin typeface="Cambria Math" panose="02040503050406030204" pitchFamily="18" charset="0"/>
                        <a:cs typeface="Courier New" panose="02070309020205020404" pitchFamily="49" charset="0"/>
                      </a:rPr>
                      <m:t>𝑖</m:t>
                    </m:r>
                    <m:r>
                      <a:rPr lang="en-US" altLang="zh-CN" sz="2400" i="1">
                        <a:latin typeface="Cambria Math" panose="02040503050406030204" pitchFamily="18" charset="0"/>
                        <a:cs typeface="Courier New" panose="02070309020205020404" pitchFamily="49" charset="0"/>
                      </a:rPr>
                      <m:t>≔</m:t>
                    </m:r>
                    <m:r>
                      <a:rPr lang="en-US" altLang="zh-CN" sz="2400" b="0" i="1" smtClean="0">
                        <a:latin typeface="Cambria Math" panose="02040503050406030204" pitchFamily="18" charset="0"/>
                        <a:cs typeface="Courier New" panose="02070309020205020404" pitchFamily="49" charset="0"/>
                      </a:rPr>
                      <m:t>𝑖</m:t>
                    </m:r>
                    <m:r>
                      <a:rPr lang="en-US" altLang="zh-CN" sz="2400" b="0" i="1" smtClean="0">
                        <a:latin typeface="Cambria Math" panose="02040503050406030204" pitchFamily="18" charset="0"/>
                        <a:cs typeface="Courier New" panose="02070309020205020404" pitchFamily="49" charset="0"/>
                      </a:rPr>
                      <m:t>+ 1</m:t>
                    </m:r>
                  </m:oMath>
                </a14:m>
                <a:endParaRPr lang="en-US" altLang="zh-CN" sz="2400" dirty="0" smtClean="0">
                  <a:latin typeface="Courier New" panose="02070309020205020404" pitchFamily="49" charset="0"/>
                  <a:cs typeface="Courier New" panose="02070309020205020404" pitchFamily="49" charset="0"/>
                </a:endParaRPr>
              </a:p>
              <a:p>
                <a:r>
                  <a:rPr lang="en-US" altLang="zh-CN" sz="2400" dirty="0" smtClean="0">
                    <a:solidFill>
                      <a:schemeClr val="tx1"/>
                    </a:solidFill>
                    <a:latin typeface="Courier New" panose="02070309020205020404" pitchFamily="49" charset="0"/>
                    <a:cs typeface="Courier New" panose="02070309020205020404" pitchFamily="49" charset="0"/>
                  </a:rPr>
                  <a:t>9</a:t>
                </a:r>
                <a:r>
                  <a:rPr lang="en-US" altLang="zh-CN" sz="2400" b="1" dirty="0" smtClean="0">
                    <a:solidFill>
                      <a:schemeClr val="tx1"/>
                    </a:solidFill>
                    <a:latin typeface="Courier New" panose="02070309020205020404" pitchFamily="49" charset="0"/>
                    <a:cs typeface="Courier New" panose="02070309020205020404" pitchFamily="49" charset="0"/>
                  </a:rPr>
                  <a:t> until</a:t>
                </a:r>
                <a:r>
                  <a:rPr lang="en-US" altLang="zh-CN" sz="2400" dirty="0" smtClean="0">
                    <a:solidFill>
                      <a:schemeClr val="tx1"/>
                    </a:solidFill>
                    <a:latin typeface="Courier New" panose="02070309020205020404" pitchFamily="49" charset="0"/>
                    <a:cs typeface="Courier New" panose="02070309020205020404" pitchFamily="49" charset="0"/>
                  </a:rPr>
                  <a:t>(</a:t>
                </a:r>
                <a14:m>
                  <m:oMath xmlns:m="http://schemas.openxmlformats.org/officeDocument/2006/math">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𝛿</m:t>
                        </m:r>
                        <m:r>
                          <a:rPr lang="en-US" altLang="zh-CN" sz="2400" i="1">
                            <a:latin typeface="Cambria Math" panose="02040503050406030204" pitchFamily="18" charset="0"/>
                          </a:rPr>
                          <m:t>(</m:t>
                        </m:r>
                        <m:r>
                          <a:rPr lang="en-US" altLang="zh-CN" sz="2400" i="1">
                            <a:latin typeface="Cambria Math" panose="02040503050406030204" pitchFamily="18" charset="0"/>
                          </a:rPr>
                          <m:t>𝑝</m:t>
                        </m:r>
                        <m:r>
                          <a:rPr lang="en-US" altLang="zh-CN" sz="2400" i="1">
                            <a:latin typeface="Cambria Math" panose="02040503050406030204" pitchFamily="18" charset="0"/>
                          </a:rPr>
                          <m:t>)</m:t>
                        </m:r>
                      </m:e>
                      <m:sup>
                        <m:r>
                          <a:rPr lang="en-US" altLang="zh-CN" sz="2400" i="1">
                            <a:latin typeface="Cambria Math" panose="02040503050406030204" pitchFamily="18" charset="0"/>
                          </a:rPr>
                          <m:t>[</m:t>
                        </m:r>
                        <m:r>
                          <a:rPr lang="en-US" altLang="zh-CN" sz="2400" b="0" i="1" smtClean="0">
                            <a:latin typeface="Cambria Math" panose="02040503050406030204" pitchFamily="18" charset="0"/>
                          </a:rPr>
                          <m:t>𝑖</m:t>
                        </m:r>
                        <m:r>
                          <a:rPr lang="en-US" altLang="zh-CN" sz="2400" i="1">
                            <a:latin typeface="Cambria Math" panose="02040503050406030204" pitchFamily="18" charset="0"/>
                          </a:rPr>
                          <m:t>]</m:t>
                        </m:r>
                      </m:sup>
                    </m:sSup>
                    <m:r>
                      <a:rPr lang="en-US" altLang="zh-CN" sz="2400" b="0" i="1"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 ∅</m:t>
                    </m:r>
                  </m:oMath>
                </a14:m>
                <a:r>
                  <a:rPr lang="en-US" altLang="zh-CN" sz="2400" dirty="0" smtClean="0">
                    <a:solidFill>
                      <a:schemeClr val="tx1"/>
                    </a:solidFill>
                    <a:latin typeface="Courier New" panose="02070309020205020404" pitchFamily="49" charset="0"/>
                    <a:cs typeface="Courier New" panose="02070309020205020404" pitchFamily="49" charset="0"/>
                  </a:rPr>
                  <a:t>)</a:t>
                </a:r>
                <a:r>
                  <a:rPr lang="en-US" altLang="zh-CN" sz="2400" b="1" dirty="0" smtClean="0">
                    <a:solidFill>
                      <a:schemeClr val="tx1"/>
                    </a:solidFill>
                    <a:latin typeface="Courier New" panose="02070309020205020404" pitchFamily="49" charset="0"/>
                    <a:cs typeface="Courier New" panose="02070309020205020404" pitchFamily="49" charset="0"/>
                  </a:rPr>
                  <a:t>for each </a:t>
                </a:r>
                <a:r>
                  <a:rPr lang="en-US" altLang="zh-CN" sz="2400" dirty="0" smtClean="0">
                    <a:solidFill>
                      <a:schemeClr val="tx1"/>
                    </a:solidFill>
                    <a:latin typeface="Courier New" panose="02070309020205020404" pitchFamily="49" charset="0"/>
                    <a:cs typeface="Courier New" panose="02070309020205020404" pitchFamily="49" charset="0"/>
                  </a:rPr>
                  <a:t>IDB p</a:t>
                </a:r>
                <a:endParaRPr lang="en-US" altLang="zh-CN" sz="2400" dirty="0">
                  <a:solidFill>
                    <a:schemeClr val="tx1"/>
                  </a:solidFill>
                  <a:latin typeface="Courier New" panose="02070309020205020404" pitchFamily="49" charset="0"/>
                  <a:cs typeface="Courier New" panose="02070309020205020404" pitchFamily="49" charset="0"/>
                </a:endParaRPr>
              </a:p>
            </p:txBody>
          </p:sp>
        </mc:Choice>
        <mc:Fallback xmlns="">
          <p:sp>
            <p:nvSpPr>
              <p:cNvPr id="31" name="文本框 30">
                <a:extLst>
                  <a:ext uri="{FF2B5EF4-FFF2-40B4-BE49-F238E27FC236}">
                    <a16:creationId xmlns:a16="http://schemas.microsoft.com/office/drawing/2014/main" id="{29807906-1300-40E6-9CD1-9966321689F8}"/>
                  </a:ext>
                </a:extLst>
              </p:cNvPr>
              <p:cNvSpPr txBox="1">
                <a:spLocks noRot="1" noChangeAspect="1" noMove="1" noResize="1" noEditPoints="1" noAdjustHandles="1" noChangeArrowheads="1" noChangeShapeType="1" noTextEdit="1"/>
              </p:cNvSpPr>
              <p:nvPr/>
            </p:nvSpPr>
            <p:spPr>
              <a:xfrm>
                <a:off x="1988123" y="770612"/>
                <a:ext cx="8154389" cy="4079065"/>
              </a:xfrm>
              <a:prstGeom prst="rect">
                <a:avLst/>
              </a:prstGeom>
              <a:blipFill>
                <a:blip r:embed="rId3"/>
                <a:stretch>
                  <a:fillRect l="-1121" t="-1194" b="-2537"/>
                </a:stretch>
              </a:blipFill>
            </p:spPr>
            <p:txBody>
              <a:bodyPr/>
              <a:lstStyle/>
              <a:p>
                <a:r>
                  <a:rPr lang="zh-CN" altLang="en-US">
                    <a:noFill/>
                  </a:rPr>
                  <a:t> </a:t>
                </a:r>
              </a:p>
            </p:txBody>
          </p:sp>
        </mc:Fallback>
      </mc:AlternateContent>
      <p:sp>
        <p:nvSpPr>
          <p:cNvPr id="10" name="文本框 9"/>
          <p:cNvSpPr txBox="1"/>
          <p:nvPr/>
        </p:nvSpPr>
        <p:spPr>
          <a:xfrm>
            <a:off x="4267863" y="1641771"/>
            <a:ext cx="7411349"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t</a:t>
            </a:r>
            <a:r>
              <a:rPr lang="en-US" altLang="zh-CN" sz="2400" dirty="0" smtClean="0">
                <a:latin typeface="微软雅黑" panose="020B0503020204020204" pitchFamily="34" charset="-122"/>
                <a:ea typeface="微软雅黑" panose="020B0503020204020204" pitchFamily="34" charset="-122"/>
              </a:rPr>
              <a:t>uples produced by rules using only EDB’s</a:t>
            </a:r>
            <a:endParaRPr lang="zh-CN"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4" name="文本框 33"/>
              <p:cNvSpPr txBox="1"/>
              <p:nvPr/>
            </p:nvSpPr>
            <p:spPr>
              <a:xfrm>
                <a:off x="2704295" y="5026472"/>
                <a:ext cx="6259160" cy="47590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rPr>
                            <m:t>𝑝</m:t>
                          </m:r>
                        </m:e>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  :− </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1</m:t>
                          </m:r>
                        </m:sub>
                        <m:sup>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i="1">
                                  <a:latin typeface="Cambria Math" panose="02040503050406030204" pitchFamily="18" charset="0"/>
                                </a:rPr>
                                <m:t>−</m:t>
                              </m:r>
                              <m:r>
                                <a:rPr lang="en-US" altLang="zh-CN" sz="2400" b="0" i="1" smtClean="0">
                                  <a:latin typeface="Cambria Math" panose="02040503050406030204" pitchFamily="18" charset="0"/>
                                </a:rPr>
                                <m:t>1</m:t>
                              </m:r>
                            </m:e>
                          </m:d>
                        </m:sup>
                      </m:sSub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𝛿</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e>
                        <m:sup>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e>
                          </m:d>
                        </m:sup>
                      </m:sSup>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p>
                      </m:sSub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𝑚</m:t>
                          </m:r>
                        </m:sub>
                      </m:sSub>
                      <m:r>
                        <a:rPr lang="en-US" altLang="zh-CN" sz="2400" b="0" i="1" smtClean="0">
                          <a:latin typeface="Cambria Math" panose="02040503050406030204" pitchFamily="18" charset="0"/>
                        </a:rPr>
                        <m:t>.</m:t>
                      </m:r>
                    </m:oMath>
                  </m:oMathPara>
                </a14:m>
                <a:endParaRPr lang="zh-CN" altLang="en-US" sz="2400" dirty="0"/>
              </a:p>
            </p:txBody>
          </p:sp>
        </mc:Choice>
        <mc:Fallback xmlns="">
          <p:sp>
            <p:nvSpPr>
              <p:cNvPr id="34" name="文本框 33"/>
              <p:cNvSpPr txBox="1">
                <a:spLocks noRot="1" noChangeAspect="1" noMove="1" noResize="1" noEditPoints="1" noAdjustHandles="1" noChangeArrowheads="1" noChangeShapeType="1" noTextEdit="1"/>
              </p:cNvSpPr>
              <p:nvPr/>
            </p:nvSpPr>
            <p:spPr>
              <a:xfrm>
                <a:off x="2704295" y="5026472"/>
                <a:ext cx="6259160" cy="47590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p:cNvSpPr txBox="1"/>
              <p:nvPr/>
            </p:nvSpPr>
            <p:spPr>
              <a:xfrm>
                <a:off x="2495027" y="5612714"/>
                <a:ext cx="4303360" cy="4331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𝛿</m:t>
                          </m:r>
                          <m:r>
                            <a:rPr lang="en-US" altLang="zh-CN" sz="2400" b="0" i="1" smtClean="0">
                              <a:latin typeface="Cambria Math" panose="02040503050406030204" pitchFamily="18" charset="0"/>
                            </a:rPr>
                            <m:t>𝑝</m:t>
                          </m:r>
                        </m:e>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p>
                      </m:sSup>
                      <m:r>
                        <a:rPr lang="en-US" altLang="zh-CN" sz="2400" b="0" i="1" smtClean="0">
                          <a:latin typeface="Cambria Math" panose="02040503050406030204" pitchFamily="18" charset="0"/>
                        </a:rPr>
                        <m:t>  :− </m:t>
                      </m:r>
                      <m:sSup>
                        <m:sSupPr>
                          <m:ctrlPr>
                            <a:rPr lang="en-US" altLang="zh-CN" sz="2400" b="0" i="1" smtClean="0">
                              <a:latin typeface="Cambria Math" panose="02040503050406030204" pitchFamily="18" charset="0"/>
                            </a:rPr>
                          </m:ctrlPr>
                        </m:sSupPr>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𝛿</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e>
                        <m:sup>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e>
                          </m:d>
                        </m:sup>
                      </m:s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𝑚</m:t>
                          </m:r>
                        </m:sub>
                      </m:sSub>
                      <m:r>
                        <a:rPr lang="en-US" altLang="zh-CN" sz="2400" b="0" i="1" smtClean="0">
                          <a:latin typeface="Cambria Math" panose="02040503050406030204" pitchFamily="18" charset="0"/>
                        </a:rPr>
                        <m:t>.</m:t>
                      </m:r>
                    </m:oMath>
                  </m:oMathPara>
                </a14:m>
                <a:endParaRPr lang="zh-CN" altLang="en-US" sz="2400" dirty="0"/>
              </a:p>
            </p:txBody>
          </p:sp>
        </mc:Choice>
        <mc:Fallback xmlns="">
          <p:sp>
            <p:nvSpPr>
              <p:cNvPr id="35" name="文本框 34"/>
              <p:cNvSpPr txBox="1">
                <a:spLocks noRot="1" noChangeAspect="1" noMove="1" noResize="1" noEditPoints="1" noAdjustHandles="1" noChangeArrowheads="1" noChangeShapeType="1" noTextEdit="1"/>
              </p:cNvSpPr>
              <p:nvPr/>
            </p:nvSpPr>
            <p:spPr>
              <a:xfrm>
                <a:off x="2495027" y="5612714"/>
                <a:ext cx="4303360" cy="433132"/>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790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50" fill="hold"/>
                                        <p:tgtEl>
                                          <p:spTgt spid="3"/>
                                        </p:tgtEl>
                                        <p:attrNameLst>
                                          <p:attrName>ppt_w</p:attrName>
                                        </p:attrNameLst>
                                      </p:cBhvr>
                                      <p:tavLst>
                                        <p:tav tm="0">
                                          <p:val>
                                            <p:fltVal val="0"/>
                                          </p:val>
                                        </p:tav>
                                        <p:tav tm="100000">
                                          <p:val>
                                            <p:strVal val="#ppt_w"/>
                                          </p:val>
                                        </p:tav>
                                      </p:tavLst>
                                    </p:anim>
                                    <p:anim calcmode="lin" valueType="num">
                                      <p:cBhvr>
                                        <p:cTn id="8" dur="250" fill="hold"/>
                                        <p:tgtEl>
                                          <p:spTgt spid="3"/>
                                        </p:tgtEl>
                                        <p:attrNameLst>
                                          <p:attrName>ppt_h</p:attrName>
                                        </p:attrNameLst>
                                      </p:cBhvr>
                                      <p:tavLst>
                                        <p:tav tm="0">
                                          <p:val>
                                            <p:fltVal val="0"/>
                                          </p:val>
                                        </p:tav>
                                        <p:tav tm="100000">
                                          <p:val>
                                            <p:strVal val="#ppt_h"/>
                                          </p:val>
                                        </p:tav>
                                      </p:tavLst>
                                    </p:anim>
                                    <p:animEffect transition="in" filter="fade">
                                      <p:cBhvr>
                                        <p:cTn id="9" dur="250"/>
                                        <p:tgtEl>
                                          <p:spTgt spid="3"/>
                                        </p:tgtEl>
                                      </p:cBhvr>
                                    </p:animEffect>
                                  </p:childTnLst>
                                </p:cTn>
                              </p:par>
                            </p:childTnLst>
                          </p:cTn>
                        </p:par>
                        <p:par>
                          <p:cTn id="10" fill="hold">
                            <p:stCondLst>
                              <p:cond delay="250"/>
                            </p:stCondLst>
                            <p:childTnLst>
                              <p:par>
                                <p:cTn id="11" presetID="22" presetClass="entr" presetSubtype="8" fill="hold" grpId="0" nodeType="after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wipe(left)">
                                      <p:cBhvr>
                                        <p:cTn id="13" dur="250"/>
                                        <p:tgtEl>
                                          <p:spTgt spid="7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anim calcmode="lin" valueType="num">
                                      <p:cBhvr>
                                        <p:cTn id="19" dur="500" fill="hold"/>
                                        <p:tgtEl>
                                          <p:spTgt spid="31"/>
                                        </p:tgtEl>
                                        <p:attrNameLst>
                                          <p:attrName>ppt_x</p:attrName>
                                        </p:attrNameLst>
                                      </p:cBhvr>
                                      <p:tavLst>
                                        <p:tav tm="0">
                                          <p:val>
                                            <p:strVal val="#ppt_x"/>
                                          </p:val>
                                        </p:tav>
                                        <p:tav tm="100000">
                                          <p:val>
                                            <p:strVal val="#ppt_x"/>
                                          </p:val>
                                        </p:tav>
                                      </p:tavLst>
                                    </p:anim>
                                    <p:anim calcmode="lin" valueType="num">
                                      <p:cBhvr>
                                        <p:cTn id="20" dur="500" fill="hold"/>
                                        <p:tgtEl>
                                          <p:spTgt spid="31"/>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anim calcmode="lin" valueType="num">
                                      <p:cBhvr>
                                        <p:cTn id="24" dur="500" fill="hold"/>
                                        <p:tgtEl>
                                          <p:spTgt spid="10"/>
                                        </p:tgtEl>
                                        <p:attrNameLst>
                                          <p:attrName>ppt_x</p:attrName>
                                        </p:attrNameLst>
                                      </p:cBhvr>
                                      <p:tavLst>
                                        <p:tav tm="0">
                                          <p:val>
                                            <p:strVal val="#ppt_x"/>
                                          </p:val>
                                        </p:tav>
                                        <p:tav tm="100000">
                                          <p:val>
                                            <p:strVal val="#ppt_x"/>
                                          </p:val>
                                        </p:tav>
                                      </p:tavLst>
                                    </p:anim>
                                    <p:anim calcmode="lin" valueType="num">
                                      <p:cBhvr>
                                        <p:cTn id="25"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7" presetClass="entr" presetSubtype="0" fill="hold" grpId="0" nodeType="click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anim calcmode="lin" valueType="num">
                                      <p:cBhvr>
                                        <p:cTn id="31" dur="500" fill="hold"/>
                                        <p:tgtEl>
                                          <p:spTgt spid="34"/>
                                        </p:tgtEl>
                                        <p:attrNameLst>
                                          <p:attrName>ppt_x</p:attrName>
                                        </p:attrNameLst>
                                      </p:cBhvr>
                                      <p:tavLst>
                                        <p:tav tm="0">
                                          <p:val>
                                            <p:strVal val="#ppt_x"/>
                                          </p:val>
                                        </p:tav>
                                        <p:tav tm="100000">
                                          <p:val>
                                            <p:strVal val="#ppt_x"/>
                                          </p:val>
                                        </p:tav>
                                      </p:tavLst>
                                    </p:anim>
                                    <p:anim calcmode="lin" valueType="num">
                                      <p:cBhvr>
                                        <p:cTn id="32" dur="500" fill="hold"/>
                                        <p:tgtEl>
                                          <p:spTgt spid="34"/>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anim calcmode="lin" valueType="num">
                                      <p:cBhvr>
                                        <p:cTn id="36" dur="500" fill="hold"/>
                                        <p:tgtEl>
                                          <p:spTgt spid="35"/>
                                        </p:tgtEl>
                                        <p:attrNameLst>
                                          <p:attrName>ppt_x</p:attrName>
                                        </p:attrNameLst>
                                      </p:cBhvr>
                                      <p:tavLst>
                                        <p:tav tm="0">
                                          <p:val>
                                            <p:strVal val="#ppt_x"/>
                                          </p:val>
                                        </p:tav>
                                        <p:tav tm="100000">
                                          <p:val>
                                            <p:strVal val="#ppt_x"/>
                                          </p:val>
                                        </p:tav>
                                      </p:tavLst>
                                    </p:anim>
                                    <p:anim calcmode="lin" valueType="num">
                                      <p:cBhvr>
                                        <p:cTn id="37" dur="5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31" grpId="0"/>
      <p:bldP spid="10" grpId="0"/>
      <p:bldP spid="34" grpId="0"/>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304577" y="828416"/>
            <a:ext cx="767291" cy="767291"/>
            <a:chOff x="3397321" y="3775933"/>
            <a:chExt cx="1263413" cy="1263413"/>
          </a:xfrm>
        </p:grpSpPr>
        <p:grpSp>
          <p:nvGrpSpPr>
            <p:cNvPr id="23" name="组合 22"/>
            <p:cNvGrpSpPr/>
            <p:nvPr/>
          </p:nvGrpSpPr>
          <p:grpSpPr>
            <a:xfrm>
              <a:off x="3397321" y="3775933"/>
              <a:ext cx="1263413" cy="1263413"/>
              <a:chOff x="3602100" y="4141250"/>
              <a:chExt cx="1264071" cy="1264071"/>
            </a:xfrm>
          </p:grpSpPr>
          <p:sp>
            <p:nvSpPr>
              <p:cNvPr id="24" name="Freeform 8"/>
              <p:cNvSpPr>
                <a:spLocks noEditPoints="1"/>
              </p:cNvSpPr>
              <p:nvPr/>
            </p:nvSpPr>
            <p:spPr bwMode="auto">
              <a:xfrm>
                <a:off x="3602100"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7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1 w 1386"/>
                  <a:gd name="T27" fmla="*/ 520 h 1385"/>
                  <a:gd name="T28" fmla="*/ 1313 w 1386"/>
                  <a:gd name="T29" fmla="*/ 378 h 1385"/>
                  <a:gd name="T30" fmla="*/ 1143 w 1386"/>
                  <a:gd name="T31" fmla="*/ 318 h 1385"/>
                  <a:gd name="T32" fmla="*/ 1150 w 1386"/>
                  <a:gd name="T33" fmla="*/ 168 h 1385"/>
                  <a:gd name="T34" fmla="*/ 972 w 1386"/>
                  <a:gd name="T35" fmla="*/ 175 h 1385"/>
                  <a:gd name="T36" fmla="*/ 909 w 1386"/>
                  <a:gd name="T37" fmla="*/ 32 h 1385"/>
                  <a:gd name="T38" fmla="*/ 748 w 1386"/>
                  <a:gd name="T39" fmla="*/ 105 h 1385"/>
                  <a:gd name="T40" fmla="*/ 634 w 1386"/>
                  <a:gd name="T41" fmla="*/ 0 h 1385"/>
                  <a:gd name="T42" fmla="*/ 516 w 1386"/>
                  <a:gd name="T43" fmla="*/ 127 h 1385"/>
                  <a:gd name="T44" fmla="*/ 378 w 1386"/>
                  <a:gd name="T45" fmla="*/ 72 h 1385"/>
                  <a:gd name="T46" fmla="*/ 315 w 1386"/>
                  <a:gd name="T47" fmla="*/ 233 h 1385"/>
                  <a:gd name="T48" fmla="*/ 157 w 1386"/>
                  <a:gd name="T49" fmla="*/ 250 h 1385"/>
                  <a:gd name="T50" fmla="*/ 163 w 1386"/>
                  <a:gd name="T51" fmla="*/ 421 h 1385"/>
                  <a:gd name="T52" fmla="*/ 32 w 1386"/>
                  <a:gd name="T53" fmla="*/ 476 h 1385"/>
                  <a:gd name="T54" fmla="*/ 100 w 1386"/>
                  <a:gd name="T55" fmla="*/ 634 h 1385"/>
                  <a:gd name="T56" fmla="*/ 0 w 1386"/>
                  <a:gd name="T57" fmla="*/ 744 h 1385"/>
                  <a:gd name="T58" fmla="*/ 123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4" y="233"/>
                      <a:pt x="1284" y="526"/>
                      <a:pt x="1214" y="817"/>
                    </a:cubicBezTo>
                    <a:cubicBezTo>
                      <a:pt x="1145" y="1108"/>
                      <a:pt x="852" y="1288"/>
                      <a:pt x="561" y="1218"/>
                    </a:cubicBezTo>
                    <a:cubicBezTo>
                      <a:pt x="270" y="1149"/>
                      <a:pt x="90" y="856"/>
                      <a:pt x="160" y="565"/>
                    </a:cubicBezTo>
                    <a:close/>
                    <a:moveTo>
                      <a:pt x="477" y="1353"/>
                    </a:moveTo>
                    <a:lnTo>
                      <a:pt x="584" y="1379"/>
                    </a:lnTo>
                    <a:lnTo>
                      <a:pt x="638" y="1279"/>
                    </a:lnTo>
                    <a:cubicBezTo>
                      <a:pt x="661" y="1281"/>
                      <a:pt x="684" y="1281"/>
                      <a:pt x="706" y="1280"/>
                    </a:cubicBezTo>
                    <a:lnTo>
                      <a:pt x="751" y="1385"/>
                    </a:lnTo>
                    <a:lnTo>
                      <a:pt x="860" y="1367"/>
                    </a:lnTo>
                    <a:lnTo>
                      <a:pt x="871" y="1251"/>
                    </a:lnTo>
                    <a:cubicBezTo>
                      <a:pt x="889" y="1245"/>
                      <a:pt x="907" y="1238"/>
                      <a:pt x="925" y="1230"/>
                    </a:cubicBezTo>
                    <a:lnTo>
                      <a:pt x="1007" y="1312"/>
                    </a:lnTo>
                    <a:lnTo>
                      <a:pt x="1101" y="1255"/>
                    </a:lnTo>
                    <a:lnTo>
                      <a:pt x="1067" y="1142"/>
                    </a:lnTo>
                    <a:cubicBezTo>
                      <a:pt x="1085"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1" y="520"/>
                    </a:lnTo>
                    <a:cubicBezTo>
                      <a:pt x="1245" y="500"/>
                      <a:pt x="1238" y="480"/>
                      <a:pt x="1230" y="461"/>
                    </a:cubicBezTo>
                    <a:lnTo>
                      <a:pt x="1313" y="378"/>
                    </a:lnTo>
                    <a:lnTo>
                      <a:pt x="1255" y="284"/>
                    </a:lnTo>
                    <a:lnTo>
                      <a:pt x="1143" y="318"/>
                    </a:lnTo>
                    <a:cubicBezTo>
                      <a:pt x="1131" y="303"/>
                      <a:pt x="1118" y="289"/>
                      <a:pt x="1105" y="275"/>
                    </a:cubicBezTo>
                    <a:lnTo>
                      <a:pt x="1150" y="168"/>
                    </a:lnTo>
                    <a:lnTo>
                      <a:pt x="1061" y="103"/>
                    </a:lnTo>
                    <a:lnTo>
                      <a:pt x="972" y="175"/>
                    </a:lnTo>
                    <a:cubicBezTo>
                      <a:pt x="952" y="164"/>
                      <a:pt x="931" y="154"/>
                      <a:pt x="909" y="145"/>
                    </a:cubicBezTo>
                    <a:lnTo>
                      <a:pt x="909" y="32"/>
                    </a:lnTo>
                    <a:lnTo>
                      <a:pt x="801" y="6"/>
                    </a:lnTo>
                    <a:lnTo>
                      <a:pt x="748" y="105"/>
                    </a:lnTo>
                    <a:cubicBezTo>
                      <a:pt x="725" y="102"/>
                      <a:pt x="701" y="101"/>
                      <a:pt x="678" y="101"/>
                    </a:cubicBezTo>
                    <a:lnTo>
                      <a:pt x="634" y="0"/>
                    </a:lnTo>
                    <a:lnTo>
                      <a:pt x="526" y="18"/>
                    </a:lnTo>
                    <a:lnTo>
                      <a:pt x="516" y="127"/>
                    </a:lnTo>
                    <a:cubicBezTo>
                      <a:pt x="495" y="133"/>
                      <a:pt x="475" y="140"/>
                      <a:pt x="455" y="149"/>
                    </a:cubicBezTo>
                    <a:lnTo>
                      <a:pt x="378" y="72"/>
                    </a:lnTo>
                    <a:lnTo>
                      <a:pt x="284" y="130"/>
                    </a:lnTo>
                    <a:lnTo>
                      <a:pt x="315" y="233"/>
                    </a:lnTo>
                    <a:cubicBezTo>
                      <a:pt x="295" y="250"/>
                      <a:pt x="275" y="269"/>
                      <a:pt x="256" y="288"/>
                    </a:cubicBezTo>
                    <a:lnTo>
                      <a:pt x="157" y="250"/>
                    </a:lnTo>
                    <a:lnTo>
                      <a:pt x="94" y="340"/>
                    </a:lnTo>
                    <a:lnTo>
                      <a:pt x="163" y="421"/>
                    </a:lnTo>
                    <a:cubicBezTo>
                      <a:pt x="154" y="439"/>
                      <a:pt x="145" y="457"/>
                      <a:pt x="138" y="476"/>
                    </a:cubicBezTo>
                    <a:lnTo>
                      <a:pt x="32" y="476"/>
                    </a:lnTo>
                    <a:lnTo>
                      <a:pt x="6" y="584"/>
                    </a:lnTo>
                    <a:lnTo>
                      <a:pt x="100" y="634"/>
                    </a:lnTo>
                    <a:cubicBezTo>
                      <a:pt x="98" y="657"/>
                      <a:pt x="97" y="680"/>
                      <a:pt x="97" y="703"/>
                    </a:cubicBezTo>
                    <a:lnTo>
                      <a:pt x="0" y="744"/>
                    </a:lnTo>
                    <a:lnTo>
                      <a:pt x="17" y="853"/>
                    </a:lnTo>
                    <a:lnTo>
                      <a:pt x="123" y="864"/>
                    </a:lnTo>
                    <a:cubicBezTo>
                      <a:pt x="130" y="887"/>
                      <a:pt x="139" y="909"/>
                      <a:pt x="148" y="931"/>
                    </a:cubicBezTo>
                    <a:lnTo>
                      <a:pt x="73" y="1007"/>
                    </a:lnTo>
                    <a:lnTo>
                      <a:pt x="131" y="1101"/>
                    </a:lnTo>
                    <a:lnTo>
                      <a:pt x="235" y="1069"/>
                    </a:lnTo>
                    <a:cubicBezTo>
                      <a:pt x="248"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rgbClr val="F2B973"/>
                </a:solid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sp>
            <p:nvSpPr>
              <p:cNvPr id="25" name="Freeform 9"/>
              <p:cNvSpPr/>
              <p:nvPr/>
            </p:nvSpPr>
            <p:spPr bwMode="auto">
              <a:xfrm>
                <a:off x="3714461"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6" y="958"/>
                      <a:pt x="1062" y="683"/>
                    </a:cubicBezTo>
                    <a:close/>
                  </a:path>
                </a:pathLst>
              </a:custGeom>
              <a:solidFill>
                <a:srgbClr val="F2B973"/>
              </a:solidFill>
              <a:ln>
                <a:no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grpSp>
        <p:sp>
          <p:nvSpPr>
            <p:cNvPr id="38" name="文本框 37"/>
            <p:cNvSpPr txBox="1"/>
            <p:nvPr/>
          </p:nvSpPr>
          <p:spPr>
            <a:xfrm>
              <a:off x="3614844" y="4055407"/>
              <a:ext cx="800292" cy="658817"/>
            </a:xfrm>
            <a:prstGeom prst="rect">
              <a:avLst/>
            </a:prstGeom>
            <a:noFill/>
          </p:spPr>
          <p:txBody>
            <a:bodyPr wrap="none" rtlCol="0">
              <a:spAutoFit/>
            </a:bodyPr>
            <a:lstStyle/>
            <a:p>
              <a:pPr algn="ctr"/>
              <a:r>
                <a:rPr lang="en-US" altLang="zh-CN" sz="2000" dirty="0" smtClean="0">
                  <a:solidFill>
                    <a:schemeClr val="bg2"/>
                  </a:solidFill>
                  <a:latin typeface="微软雅黑" panose="020B0503020204020204" pitchFamily="34" charset="-122"/>
                  <a:ea typeface="微软雅黑" panose="020B0503020204020204" pitchFamily="34" charset="-122"/>
                </a:rPr>
                <a:t>02</a:t>
              </a:r>
              <a:endParaRPr lang="zh-CN" altLang="en-US" sz="2000" dirty="0">
                <a:solidFill>
                  <a:schemeClr val="bg2"/>
                </a:solidFill>
                <a:latin typeface="微软雅黑" panose="020B0503020204020204" pitchFamily="34" charset="-122"/>
                <a:ea typeface="微软雅黑" panose="020B0503020204020204" pitchFamily="34" charset="-122"/>
              </a:endParaRPr>
            </a:p>
          </p:txBody>
        </p:sp>
      </p:grpSp>
      <p:sp>
        <p:nvSpPr>
          <p:cNvPr id="46" name="TextBox 42"/>
          <p:cNvSpPr txBox="1"/>
          <p:nvPr/>
        </p:nvSpPr>
        <p:spPr>
          <a:xfrm>
            <a:off x="1213474" y="266653"/>
            <a:ext cx="5374532"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smtClean="0">
                <a:solidFill>
                  <a:srgbClr val="756271"/>
                </a:solidFill>
              </a:rPr>
              <a:t>2.1 Bottom-up Evaluation</a:t>
            </a:r>
            <a:endParaRPr lang="zh-CN" altLang="en-US" b="0" dirty="0">
              <a:solidFill>
                <a:srgbClr val="756271"/>
              </a:solidFill>
            </a:endParaRPr>
          </a:p>
        </p:txBody>
      </p:sp>
      <p:sp>
        <p:nvSpPr>
          <p:cNvPr id="71" name="TextBox 6"/>
          <p:cNvSpPr txBox="1"/>
          <p:nvPr/>
        </p:nvSpPr>
        <p:spPr>
          <a:xfrm>
            <a:off x="1140071" y="980011"/>
            <a:ext cx="3479316" cy="4616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en-US" altLang="zh-CN" sz="2400" dirty="0" smtClean="0">
                <a:latin typeface="Arial" panose="020B0604020202020204" pitchFamily="34" charset="0"/>
                <a:cs typeface="Arial" panose="020B0604020202020204" pitchFamily="34" charset="0"/>
              </a:rPr>
              <a:t>Semi-Naive Evaluation</a:t>
            </a:r>
            <a:endParaRPr lang="en-US" altLang="zh-CN" sz="24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 name="文本框 3"/>
              <p:cNvSpPr txBox="1"/>
              <p:nvPr/>
            </p:nvSpPr>
            <p:spPr>
              <a:xfrm>
                <a:off x="6899666" y="980011"/>
                <a:ext cx="330167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 :−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𝑛</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𝑚</m:t>
                          </m:r>
                        </m:sub>
                      </m:sSub>
                      <m:r>
                        <a:rPr lang="en-US" altLang="zh-CN" sz="2400" b="0" i="1" smtClean="0">
                          <a:latin typeface="Cambria Math" panose="02040503050406030204" pitchFamily="18" charset="0"/>
                        </a:rPr>
                        <m:t>.</m:t>
                      </m:r>
                    </m:oMath>
                  </m:oMathPara>
                </a14:m>
                <a:endParaRPr lang="zh-CN" altLang="en-US" sz="2400" dirty="0"/>
              </a:p>
            </p:txBody>
          </p:sp>
        </mc:Choice>
        <mc:Fallback xmlns="">
          <p:sp>
            <p:nvSpPr>
              <p:cNvPr id="4" name="文本框 3"/>
              <p:cNvSpPr txBox="1">
                <a:spLocks noRot="1" noChangeAspect="1" noMove="1" noResize="1" noEditPoints="1" noAdjustHandles="1" noChangeArrowheads="1" noChangeShapeType="1" noTextEdit="1"/>
              </p:cNvSpPr>
              <p:nvPr/>
            </p:nvSpPr>
            <p:spPr>
              <a:xfrm>
                <a:off x="6899666" y="980011"/>
                <a:ext cx="3301673" cy="369332"/>
              </a:xfrm>
              <a:prstGeom prst="rect">
                <a:avLst/>
              </a:prstGeom>
              <a:blipFill>
                <a:blip r:embed="rId3"/>
                <a:stretch>
                  <a:fillRect l="-1848"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7469958" y="1982793"/>
                <a:ext cx="1194493" cy="5133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𝑝</m:t>
                          </m:r>
                        </m:e>
                        <m:sup>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e>
                          </m:d>
                        </m:sup>
                      </m:sSup>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𝑗</m:t>
                          </m:r>
                        </m:sub>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sup>
                      </m:sSubSup>
                      <m:r>
                        <a:rPr lang="en-US" altLang="zh-CN" sz="2400" b="0" i="1" smtClean="0">
                          <a:latin typeface="Cambria Math" panose="02040503050406030204" pitchFamily="18" charset="0"/>
                        </a:rPr>
                        <m:t>)</m:t>
                      </m:r>
                    </m:oMath>
                  </m:oMathPara>
                </a14:m>
                <a:endParaRPr lang="zh-CN" altLang="en-US" sz="2400" dirty="0"/>
              </a:p>
            </p:txBody>
          </p:sp>
        </mc:Choice>
        <mc:Fallback xmlns="">
          <p:sp>
            <p:nvSpPr>
              <p:cNvPr id="5" name="文本框 4"/>
              <p:cNvSpPr txBox="1">
                <a:spLocks noRot="1" noChangeAspect="1" noMove="1" noResize="1" noEditPoints="1" noAdjustHandles="1" noChangeArrowheads="1" noChangeShapeType="1" noTextEdit="1"/>
              </p:cNvSpPr>
              <p:nvPr/>
            </p:nvSpPr>
            <p:spPr>
              <a:xfrm>
                <a:off x="7469958" y="1982793"/>
                <a:ext cx="1194493" cy="51334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7406494" y="2496139"/>
                <a:ext cx="933974" cy="3851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𝛿</m:t>
                          </m:r>
                          <m:r>
                            <a:rPr lang="en-US" altLang="zh-CN" sz="2400" i="1">
                              <a:latin typeface="Cambria Math" panose="02040503050406030204" pitchFamily="18" charset="0"/>
                            </a:rPr>
                            <m:t>(</m:t>
                          </m:r>
                          <m:r>
                            <a:rPr lang="en-US" altLang="zh-CN" sz="2400" i="1">
                              <a:latin typeface="Cambria Math" panose="02040503050406030204" pitchFamily="18" charset="0"/>
                            </a:rPr>
                            <m:t>𝑝</m:t>
                          </m:r>
                          <m:r>
                            <a:rPr lang="en-US" altLang="zh-CN" sz="2400" i="1">
                              <a:latin typeface="Cambria Math" panose="02040503050406030204" pitchFamily="18" charset="0"/>
                            </a:rPr>
                            <m:t>)</m:t>
                          </m:r>
                        </m:e>
                        <m:sup>
                          <m:r>
                            <a:rPr lang="en-US" altLang="zh-CN" sz="2400" i="1">
                              <a:latin typeface="Cambria Math" panose="02040503050406030204" pitchFamily="18" charset="0"/>
                            </a:rPr>
                            <m:t>[</m:t>
                          </m:r>
                          <m:r>
                            <a:rPr lang="en-US" altLang="zh-CN" sz="2400" i="1">
                              <a:latin typeface="Cambria Math" panose="02040503050406030204" pitchFamily="18" charset="0"/>
                            </a:rPr>
                            <m:t>𝑖</m:t>
                          </m:r>
                          <m:r>
                            <a:rPr lang="en-US" altLang="zh-CN" sz="2400" i="1">
                              <a:latin typeface="Cambria Math" panose="02040503050406030204" pitchFamily="18" charset="0"/>
                            </a:rPr>
                            <m:t>]</m:t>
                          </m:r>
                        </m:sup>
                      </m:sSup>
                    </m:oMath>
                  </m:oMathPara>
                </a14:m>
                <a:endParaRPr lang="zh-CN" altLang="en-US" sz="2400" dirty="0"/>
              </a:p>
            </p:txBody>
          </p:sp>
        </mc:Choice>
        <mc:Fallback xmlns="">
          <p:sp>
            <p:nvSpPr>
              <p:cNvPr id="6" name="文本框 5"/>
              <p:cNvSpPr txBox="1">
                <a:spLocks noRot="1" noChangeAspect="1" noMove="1" noResize="1" noEditPoints="1" noAdjustHandles="1" noChangeArrowheads="1" noChangeShapeType="1" noTextEdit="1"/>
              </p:cNvSpPr>
              <p:nvPr/>
            </p:nvSpPr>
            <p:spPr>
              <a:xfrm>
                <a:off x="7406494" y="2496139"/>
                <a:ext cx="933974" cy="385105"/>
              </a:xfrm>
              <a:prstGeom prst="rect">
                <a:avLst/>
              </a:prstGeom>
              <a:blipFill>
                <a:blip r:embed="rId5"/>
                <a:stretch>
                  <a:fillRect l="-7843" t="-4688" r="-5882" b="-328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7358189" y="1648795"/>
                <a:ext cx="2843150" cy="3851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𝑝</m:t>
                          </m:r>
                        </m:e>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p>
                      </m:s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𝑝</m:t>
                          </m:r>
                        </m:e>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𝛿</m:t>
                          </m:r>
                          <m:r>
                            <a:rPr lang="en-US" altLang="zh-CN" sz="2400" i="1">
                              <a:latin typeface="Cambria Math" panose="02040503050406030204" pitchFamily="18" charset="0"/>
                            </a:rPr>
                            <m:t>(</m:t>
                          </m:r>
                          <m:r>
                            <a:rPr lang="en-US" altLang="zh-CN" sz="2400" i="1">
                              <a:latin typeface="Cambria Math" panose="02040503050406030204" pitchFamily="18" charset="0"/>
                            </a:rPr>
                            <m:t>𝑝</m:t>
                          </m:r>
                          <m:r>
                            <a:rPr lang="en-US" altLang="zh-CN" sz="2400" i="1">
                              <a:latin typeface="Cambria Math" panose="02040503050406030204" pitchFamily="18" charset="0"/>
                            </a:rPr>
                            <m:t>)</m:t>
                          </m:r>
                        </m:e>
                        <m:sup>
                          <m:r>
                            <a:rPr lang="en-US" altLang="zh-CN" sz="2400" i="1">
                              <a:latin typeface="Cambria Math" panose="02040503050406030204" pitchFamily="18" charset="0"/>
                            </a:rPr>
                            <m:t>[</m:t>
                          </m:r>
                          <m:r>
                            <a:rPr lang="en-US" altLang="zh-CN" sz="2400" i="1">
                              <a:latin typeface="Cambria Math" panose="02040503050406030204" pitchFamily="18" charset="0"/>
                            </a:rPr>
                            <m:t>𝑖</m:t>
                          </m:r>
                          <m:r>
                            <a:rPr lang="en-US" altLang="zh-CN" sz="2400" i="1">
                              <a:latin typeface="Cambria Math" panose="02040503050406030204" pitchFamily="18" charset="0"/>
                            </a:rPr>
                            <m:t>]</m:t>
                          </m:r>
                        </m:sup>
                      </m:sSup>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7358189" y="1648795"/>
                <a:ext cx="2843150" cy="385105"/>
              </a:xfrm>
              <a:prstGeom prst="rect">
                <a:avLst/>
              </a:prstGeom>
              <a:blipFill>
                <a:blip r:embed="rId6"/>
                <a:stretch>
                  <a:fillRect l="-2146" t="-4688" r="-1931" b="-328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6882257" y="3419439"/>
                <a:ext cx="825354" cy="5529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2800" i="1" smtClean="0">
                              <a:latin typeface="Cambria Math" panose="02040503050406030204" pitchFamily="18" charset="0"/>
                            </a:rPr>
                          </m:ctrlPr>
                        </m:sSupPr>
                        <m:e>
                          <m:r>
                            <a:rPr lang="en-US" altLang="zh-CN" sz="2800" i="1">
                              <a:latin typeface="Cambria Math" panose="02040503050406030204" pitchFamily="18" charset="0"/>
                            </a:rPr>
                            <m:t>𝑝</m:t>
                          </m:r>
                        </m:e>
                        <m:sup>
                          <m:d>
                            <m:dPr>
                              <m:begChr m:val="["/>
                              <m:endChr m:val="]"/>
                              <m:ctrlPr>
                                <a:rPr lang="en-US" altLang="zh-CN" sz="2800" i="1">
                                  <a:latin typeface="Cambria Math" panose="02040503050406030204" pitchFamily="18" charset="0"/>
                                </a:rPr>
                              </m:ctrlPr>
                            </m:dPr>
                            <m:e>
                              <m:r>
                                <a:rPr lang="en-US" altLang="zh-CN" sz="2800" b="0" i="1" smtClean="0">
                                  <a:latin typeface="Cambria Math" panose="02040503050406030204" pitchFamily="18" charset="0"/>
                                </a:rPr>
                                <m:t>0</m:t>
                              </m:r>
                            </m:e>
                          </m:d>
                        </m:sup>
                      </m:sSup>
                    </m:oMath>
                  </m:oMathPara>
                </a14:m>
                <a:endParaRPr lang="zh-CN" altLang="en-US" sz="2800" dirty="0"/>
              </a:p>
            </p:txBody>
          </p:sp>
        </mc:Choice>
        <mc:Fallback xmlns="">
          <p:sp>
            <p:nvSpPr>
              <p:cNvPr id="8" name="矩形 7"/>
              <p:cNvSpPr>
                <a:spLocks noRot="1" noChangeAspect="1" noMove="1" noResize="1" noEditPoints="1" noAdjustHandles="1" noChangeArrowheads="1" noChangeShapeType="1" noTextEdit="1"/>
              </p:cNvSpPr>
              <p:nvPr/>
            </p:nvSpPr>
            <p:spPr>
              <a:xfrm>
                <a:off x="6882257" y="3419439"/>
                <a:ext cx="825354" cy="552908"/>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7108262" y="2903137"/>
                <a:ext cx="1162241" cy="4774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panose="02040503050406030204" pitchFamily="18" charset="0"/>
                            </a:rPr>
                          </m:ctrlPr>
                        </m:sSupPr>
                        <m:e>
                          <m:r>
                            <a:rPr lang="zh-CN" altLang="en-US" sz="2400" i="1">
                              <a:latin typeface="Cambria Math" panose="02040503050406030204" pitchFamily="18" charset="0"/>
                            </a:rPr>
                            <m:t>𝛿</m:t>
                          </m:r>
                          <m:r>
                            <a:rPr lang="en-US" altLang="zh-CN" sz="2400" i="1">
                              <a:latin typeface="Cambria Math" panose="02040503050406030204" pitchFamily="18" charset="0"/>
                            </a:rPr>
                            <m:t>(</m:t>
                          </m:r>
                          <m:r>
                            <a:rPr lang="en-US" altLang="zh-CN" sz="2400" i="1">
                              <a:latin typeface="Cambria Math" panose="02040503050406030204" pitchFamily="18" charset="0"/>
                            </a:rPr>
                            <m:t>𝑝</m:t>
                          </m:r>
                          <m:r>
                            <a:rPr lang="en-US" altLang="zh-CN" sz="2400" i="1">
                              <a:latin typeface="Cambria Math" panose="02040503050406030204" pitchFamily="18" charset="0"/>
                            </a:rPr>
                            <m:t>)</m:t>
                          </m:r>
                        </m:e>
                        <m:sup>
                          <m:r>
                            <a:rPr lang="en-US" altLang="zh-CN" sz="2400" i="1">
                              <a:latin typeface="Cambria Math" panose="02040503050406030204" pitchFamily="18" charset="0"/>
                            </a:rPr>
                            <m:t>[</m:t>
                          </m:r>
                          <m:r>
                            <a:rPr lang="en-US" altLang="zh-CN" sz="2400" b="0" i="1" smtClean="0">
                              <a:latin typeface="Cambria Math" panose="02040503050406030204" pitchFamily="18" charset="0"/>
                            </a:rPr>
                            <m:t>0</m:t>
                          </m:r>
                          <m:r>
                            <a:rPr lang="en-US" altLang="zh-CN" sz="2400" i="1">
                              <a:latin typeface="Cambria Math" panose="02040503050406030204" pitchFamily="18" charset="0"/>
                            </a:rPr>
                            <m:t>]</m:t>
                          </m:r>
                        </m:sup>
                      </m:sSup>
                    </m:oMath>
                  </m:oMathPara>
                </a14:m>
                <a:endParaRPr lang="zh-CN"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7108262" y="2903137"/>
                <a:ext cx="1162241" cy="477438"/>
              </a:xfrm>
              <a:prstGeom prst="rect">
                <a:avLst/>
              </a:prstGeom>
              <a:blipFill>
                <a:blip r:embed="rId8"/>
                <a:stretch>
                  <a:fillRect b="-164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4637440" y="4103996"/>
                <a:ext cx="4036361" cy="4626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𝑝</m:t>
                          </m:r>
                        </m:e>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p>
                      </m:sSup>
                      <m:r>
                        <a:rPr lang="en-US" altLang="zh-CN" sz="2400" b="0" i="1" smtClean="0">
                          <a:latin typeface="Cambria Math" panose="02040503050406030204" pitchFamily="18" charset="0"/>
                        </a:rPr>
                        <m:t> :−</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sup>
                      </m:sSubSup>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𝑛</m:t>
                          </m:r>
                        </m:sub>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sup>
                      </m:sSub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𝑚</m:t>
                          </m:r>
                        </m:sub>
                      </m:sSub>
                      <m:r>
                        <a:rPr lang="en-US" altLang="zh-CN" sz="2400" b="0" i="1" smtClean="0">
                          <a:latin typeface="Cambria Math" panose="02040503050406030204" pitchFamily="18" charset="0"/>
                        </a:rPr>
                        <m:t>.</m:t>
                      </m:r>
                    </m:oMath>
                  </m:oMathPara>
                </a14:m>
                <a:endParaRPr lang="zh-CN" altLang="en-US" sz="2400" dirty="0"/>
              </a:p>
            </p:txBody>
          </p:sp>
        </mc:Choice>
        <mc:Fallback xmlns="">
          <p:sp>
            <p:nvSpPr>
              <p:cNvPr id="28" name="文本框 27"/>
              <p:cNvSpPr txBox="1">
                <a:spLocks noRot="1" noChangeAspect="1" noMove="1" noResize="1" noEditPoints="1" noAdjustHandles="1" noChangeArrowheads="1" noChangeShapeType="1" noTextEdit="1"/>
              </p:cNvSpPr>
              <p:nvPr/>
            </p:nvSpPr>
            <p:spPr>
              <a:xfrm>
                <a:off x="4637440" y="4103996"/>
                <a:ext cx="4036361" cy="462691"/>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723228" y="4630926"/>
                <a:ext cx="8277266" cy="4578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𝑝</m:t>
                          </m:r>
                        </m:e>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p>
                      </m:sSup>
                      <m:r>
                        <a:rPr lang="en-US" altLang="zh-CN" sz="2400" b="0" i="1" smtClean="0">
                          <a:latin typeface="Cambria Math" panose="02040503050406030204" pitchFamily="18" charset="0"/>
                        </a:rPr>
                        <m:t> :−</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1</m:t>
                          </m:r>
                        </m:sub>
                        <m:sup>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e>
                          </m:d>
                        </m:sup>
                      </m:sSubSup>
                      <m:r>
                        <a:rPr lang="en-US" altLang="zh-CN" sz="2400" b="0" i="1" smtClean="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𝛿</m:t>
                          </m:r>
                          <m:d>
                            <m:dPr>
                              <m:ctrlPr>
                                <a:rPr lang="en-US" altLang="zh-CN" sz="2400" i="1">
                                  <a:latin typeface="Cambria Math" panose="02040503050406030204" pitchFamily="18" charset="0"/>
                                </a:rPr>
                              </m:ctrlPr>
                            </m:d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1</m:t>
                                  </m:r>
                                </m:sub>
                              </m:sSub>
                            </m:e>
                          </m:d>
                        </m:e>
                        <m:sup>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𝑖</m:t>
                              </m:r>
                              <m:r>
                                <a:rPr lang="en-US" altLang="zh-CN" sz="2400" b="0" i="1" smtClean="0">
                                  <a:latin typeface="Cambria Math" panose="02040503050406030204" pitchFamily="18" charset="0"/>
                                </a:rPr>
                                <m:t>−1</m:t>
                              </m:r>
                            </m:e>
                          </m:d>
                        </m:sup>
                      </m:sSup>
                      <m:r>
                        <a:rPr lang="en-US" altLang="zh-CN" sz="2400" b="0" i="1" smtClean="0">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m:t>
                          </m:r>
                          <m:r>
                            <a:rPr lang="en-US" altLang="zh-CN" sz="2400" i="1">
                              <a:latin typeface="Cambria Math" panose="02040503050406030204" pitchFamily="18" charset="0"/>
                            </a:rPr>
                            <m:t>𝑝</m:t>
                          </m:r>
                        </m:e>
                        <m:sub>
                          <m:r>
                            <a:rPr lang="en-US" altLang="zh-CN" sz="2400" b="0" i="1" smtClean="0">
                              <a:latin typeface="Cambria Math" panose="02040503050406030204" pitchFamily="18" charset="0"/>
                            </a:rPr>
                            <m:t>𝑛</m:t>
                          </m:r>
                        </m:sub>
                        <m:sup>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𝑖</m:t>
                              </m:r>
                              <m:r>
                                <a:rPr lang="en-US" altLang="zh-CN" sz="2400" i="1">
                                  <a:latin typeface="Cambria Math" panose="02040503050406030204" pitchFamily="18" charset="0"/>
                                </a:rPr>
                                <m:t>−1</m:t>
                              </m:r>
                            </m:e>
                          </m:d>
                        </m:sup>
                      </m:sSubSup>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𝛿</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b="0" i="1" smtClean="0">
                                      <a:latin typeface="Cambria Math" panose="02040503050406030204" pitchFamily="18" charset="0"/>
                                    </a:rPr>
                                    <m:t>𝑛</m:t>
                                  </m:r>
                                </m:sub>
                              </m:sSub>
                            </m:e>
                          </m:d>
                        </m:e>
                        <m:sup>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𝑖</m:t>
                              </m:r>
                              <m:r>
                                <a:rPr lang="en-US" altLang="zh-CN" sz="2400" i="1">
                                  <a:latin typeface="Cambria Math" panose="02040503050406030204" pitchFamily="18" charset="0"/>
                                </a:rPr>
                                <m:t>−1</m:t>
                              </m:r>
                            </m:e>
                          </m:d>
                        </m:sup>
                      </m:sSup>
                      <m:r>
                        <a:rPr lang="en-US" altLang="zh-CN" sz="2400" i="1">
                          <a:latin typeface="Cambria Math" panose="02040503050406030204" pitchFamily="18" charset="0"/>
                        </a:rPr>
                        <m:t>)</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𝑚</m:t>
                          </m:r>
                        </m:sub>
                      </m:sSub>
                      <m:r>
                        <a:rPr lang="en-US" altLang="zh-CN" sz="2400" b="0" i="1" smtClean="0">
                          <a:latin typeface="Cambria Math" panose="02040503050406030204" pitchFamily="18" charset="0"/>
                        </a:rPr>
                        <m:t>.</m:t>
                      </m:r>
                    </m:oMath>
                  </m:oMathPara>
                </a14:m>
                <a:endParaRPr lang="zh-CN" altLang="en-US" sz="2400" dirty="0"/>
              </a:p>
            </p:txBody>
          </p:sp>
        </mc:Choice>
        <mc:Fallback xmlns="">
          <p:sp>
            <p:nvSpPr>
              <p:cNvPr id="29" name="文本框 28"/>
              <p:cNvSpPr txBox="1">
                <a:spLocks noRot="1" noChangeAspect="1" noMove="1" noResize="1" noEditPoints="1" noAdjustHandles="1" noChangeArrowheads="1" noChangeShapeType="1" noTextEdit="1"/>
              </p:cNvSpPr>
              <p:nvPr/>
            </p:nvSpPr>
            <p:spPr>
              <a:xfrm>
                <a:off x="723228" y="4630926"/>
                <a:ext cx="8277266" cy="457818"/>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5618947" y="5275770"/>
                <a:ext cx="2909643" cy="385105"/>
              </a:xfrm>
              <a:prstGeom prst="rect">
                <a:avLst/>
              </a:prstGeom>
              <a:noFill/>
            </p:spPr>
            <p:txBody>
              <a:bodyPr wrap="none" lIns="0" tIns="0" rIns="0" bIns="0" rtlCol="0">
                <a:spAutoFit/>
              </a:bodyPr>
              <a:lstStyle/>
              <a:p>
                <a14:m>
                  <m:oMath xmlns:m="http://schemas.openxmlformats.org/officeDocument/2006/math">
                    <m:sSup>
                      <m:sSupPr>
                        <m:ctrlPr>
                          <a:rPr lang="en-US" altLang="zh-CN" sz="2400" i="1" smtClean="0">
                            <a:latin typeface="Cambria Math" panose="02040503050406030204" pitchFamily="18" charset="0"/>
                          </a:rPr>
                        </m:ctrlPr>
                      </m:sSupPr>
                      <m:e>
                        <m:r>
                          <a:rPr lang="zh-CN" altLang="en-US" sz="2400" i="1">
                            <a:latin typeface="Cambria Math" panose="02040503050406030204" pitchFamily="18" charset="0"/>
                          </a:rPr>
                          <m:t>𝛿</m:t>
                        </m:r>
                        <m:r>
                          <a:rPr lang="en-US" altLang="zh-CN" sz="2400" i="1">
                            <a:latin typeface="Cambria Math" panose="02040503050406030204" pitchFamily="18" charset="0"/>
                          </a:rPr>
                          <m:t>(</m:t>
                        </m:r>
                        <m:r>
                          <a:rPr lang="en-US" altLang="zh-CN" sz="2400" i="1">
                            <a:latin typeface="Cambria Math" panose="02040503050406030204" pitchFamily="18" charset="0"/>
                          </a:rPr>
                          <m:t>𝑝</m:t>
                        </m:r>
                        <m:r>
                          <a:rPr lang="en-US" altLang="zh-CN" sz="2400" i="1">
                            <a:latin typeface="Cambria Math" panose="02040503050406030204" pitchFamily="18" charset="0"/>
                          </a:rPr>
                          <m:t>)</m:t>
                        </m:r>
                      </m:e>
                      <m:sup>
                        <m:r>
                          <a:rPr lang="en-US" altLang="zh-CN" sz="2400" i="1">
                            <a:latin typeface="Cambria Math" panose="02040503050406030204" pitchFamily="18" charset="0"/>
                          </a:rPr>
                          <m:t>[</m:t>
                        </m:r>
                        <m:r>
                          <a:rPr lang="en-US" altLang="zh-CN" sz="2400" i="1">
                            <a:latin typeface="Cambria Math" panose="02040503050406030204" pitchFamily="18" charset="0"/>
                          </a:rPr>
                          <m:t>𝑖</m:t>
                        </m:r>
                        <m:r>
                          <a:rPr lang="en-US" altLang="zh-CN" sz="2400" i="1">
                            <a:latin typeface="Cambria Math" panose="02040503050406030204" pitchFamily="18" charset="0"/>
                          </a:rPr>
                          <m:t>]</m:t>
                        </m:r>
                      </m:sup>
                    </m:sSup>
                  </m:oMath>
                </a14:m>
                <a:r>
                  <a:rPr lang="zh-CN" altLang="en-US" sz="2400" dirty="0" smtClean="0"/>
                  <a:t> </a:t>
                </a:r>
                <a:r>
                  <a:rPr lang="en-US" altLang="zh-CN" sz="2400" dirty="0" smtClean="0"/>
                  <a:t>:= </a:t>
                </a:r>
                <a14:m>
                  <m:oMath xmlns:m="http://schemas.openxmlformats.org/officeDocument/2006/math">
                    <m:sSup>
                      <m:sSupPr>
                        <m:ctrlPr>
                          <a:rPr lang="en-US" altLang="zh-CN" sz="2400" i="1">
                            <a:latin typeface="Cambria Math" panose="02040503050406030204" pitchFamily="18" charset="0"/>
                          </a:rPr>
                        </m:ctrlPr>
                      </m:sSupPr>
                      <m:e>
                        <m:r>
                          <a:rPr lang="en-US" altLang="zh-CN" sz="240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m:t>
                        </m:r>
                        <m:r>
                          <a:rPr lang="en-US" altLang="zh-CN" sz="2400" i="1">
                            <a:latin typeface="Cambria Math" panose="02040503050406030204" pitchFamily="18" charset="0"/>
                          </a:rPr>
                          <m:t>𝑝</m:t>
                        </m:r>
                        <m:r>
                          <a:rPr lang="en-US" altLang="zh-CN" sz="2400" i="1">
                            <a:latin typeface="Cambria Math" panose="02040503050406030204" pitchFamily="18" charset="0"/>
                          </a:rPr>
                          <m:t>)</m:t>
                        </m:r>
                      </m:e>
                      <m:sup>
                        <m:r>
                          <a:rPr lang="en-US" altLang="zh-CN" sz="2400" i="1">
                            <a:latin typeface="Cambria Math" panose="02040503050406030204" pitchFamily="18" charset="0"/>
                          </a:rPr>
                          <m:t>[</m:t>
                        </m:r>
                        <m:r>
                          <a:rPr lang="en-US" altLang="zh-CN" sz="2400" i="1">
                            <a:latin typeface="Cambria Math" panose="02040503050406030204" pitchFamily="18" charset="0"/>
                          </a:rPr>
                          <m:t>𝑖</m:t>
                        </m:r>
                        <m:r>
                          <a:rPr lang="en-US" altLang="zh-CN" sz="2400" i="1">
                            <a:latin typeface="Cambria Math" panose="02040503050406030204" pitchFamily="18" charset="0"/>
                          </a:rPr>
                          <m:t>]</m:t>
                        </m:r>
                      </m:sup>
                    </m:s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𝑝</m:t>
                        </m:r>
                      </m:e>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sup>
                    </m:sSup>
                  </m:oMath>
                </a14:m>
                <a:endParaRPr lang="zh-CN" altLang="en-US" sz="2400" dirty="0"/>
              </a:p>
            </p:txBody>
          </p:sp>
        </mc:Choice>
        <mc:Fallback xmlns="">
          <p:sp>
            <p:nvSpPr>
              <p:cNvPr id="30" name="文本框 29"/>
              <p:cNvSpPr txBox="1">
                <a:spLocks noRot="1" noChangeAspect="1" noMove="1" noResize="1" noEditPoints="1" noAdjustHandles="1" noChangeArrowheads="1" noChangeShapeType="1" noTextEdit="1"/>
              </p:cNvSpPr>
              <p:nvPr/>
            </p:nvSpPr>
            <p:spPr>
              <a:xfrm>
                <a:off x="5618947" y="5275770"/>
                <a:ext cx="2909643" cy="385105"/>
              </a:xfrm>
              <a:prstGeom prst="rect">
                <a:avLst/>
              </a:prstGeom>
              <a:blipFill>
                <a:blip r:embed="rId11"/>
                <a:stretch>
                  <a:fillRect l="-3774" t="-18750" r="-2516" b="-468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6200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50" fill="hold"/>
                                        <p:tgtEl>
                                          <p:spTgt spid="3"/>
                                        </p:tgtEl>
                                        <p:attrNameLst>
                                          <p:attrName>ppt_w</p:attrName>
                                        </p:attrNameLst>
                                      </p:cBhvr>
                                      <p:tavLst>
                                        <p:tav tm="0">
                                          <p:val>
                                            <p:fltVal val="0"/>
                                          </p:val>
                                        </p:tav>
                                        <p:tav tm="100000">
                                          <p:val>
                                            <p:strVal val="#ppt_w"/>
                                          </p:val>
                                        </p:tav>
                                      </p:tavLst>
                                    </p:anim>
                                    <p:anim calcmode="lin" valueType="num">
                                      <p:cBhvr>
                                        <p:cTn id="8" dur="250" fill="hold"/>
                                        <p:tgtEl>
                                          <p:spTgt spid="3"/>
                                        </p:tgtEl>
                                        <p:attrNameLst>
                                          <p:attrName>ppt_h</p:attrName>
                                        </p:attrNameLst>
                                      </p:cBhvr>
                                      <p:tavLst>
                                        <p:tav tm="0">
                                          <p:val>
                                            <p:fltVal val="0"/>
                                          </p:val>
                                        </p:tav>
                                        <p:tav tm="100000">
                                          <p:val>
                                            <p:strVal val="#ppt_h"/>
                                          </p:val>
                                        </p:tav>
                                      </p:tavLst>
                                    </p:anim>
                                    <p:animEffect transition="in" filter="fade">
                                      <p:cBhvr>
                                        <p:cTn id="9" dur="250"/>
                                        <p:tgtEl>
                                          <p:spTgt spid="3"/>
                                        </p:tgtEl>
                                      </p:cBhvr>
                                    </p:animEffect>
                                  </p:childTnLst>
                                </p:cTn>
                              </p:par>
                            </p:childTnLst>
                          </p:cTn>
                        </p:par>
                        <p:par>
                          <p:cTn id="10" fill="hold">
                            <p:stCondLst>
                              <p:cond delay="250"/>
                            </p:stCondLst>
                            <p:childTnLst>
                              <p:par>
                                <p:cTn id="11" presetID="22" presetClass="entr" presetSubtype="8" fill="hold" grpId="0" nodeType="after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wipe(left)">
                                      <p:cBhvr>
                                        <p:cTn id="13" dur="2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TextBox 42"/>
          <p:cNvSpPr txBox="1"/>
          <p:nvPr/>
        </p:nvSpPr>
        <p:spPr>
          <a:xfrm>
            <a:off x="1311261" y="304585"/>
            <a:ext cx="4495294"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smtClean="0">
                <a:solidFill>
                  <a:srgbClr val="756271"/>
                </a:solidFill>
              </a:rPr>
              <a:t>2.2 Top-down Evaluation</a:t>
            </a:r>
            <a:endParaRPr lang="zh-CN" altLang="en-US" b="0" dirty="0">
              <a:solidFill>
                <a:srgbClr val="756271"/>
              </a:solidFill>
            </a:endParaRPr>
          </a:p>
        </p:txBody>
      </p:sp>
      <p:sp>
        <p:nvSpPr>
          <p:cNvPr id="24" name="TextBox 14"/>
          <p:cNvSpPr txBox="1"/>
          <p:nvPr/>
        </p:nvSpPr>
        <p:spPr>
          <a:xfrm>
            <a:off x="7545382" y="649755"/>
            <a:ext cx="3877746" cy="400110"/>
          </a:xfrm>
          <a:prstGeom prst="rect">
            <a:avLst/>
          </a:prstGeom>
          <a:noFill/>
        </p:spPr>
        <p:txBody>
          <a:bodyPr wrap="square" rtlCol="0">
            <a:spAutoFit/>
          </a:bodyPr>
          <a:lstStyle/>
          <a:p>
            <a:pPr algn="ctr"/>
            <a:r>
              <a:rPr lang="en-US" altLang="zh-CN" sz="2000" b="1" dirty="0">
                <a:solidFill>
                  <a:srgbClr val="5ABB93"/>
                </a:solidFill>
                <a:latin typeface="Arial" panose="020B0604020202020204" pitchFamily="34" charset="0"/>
                <a:cs typeface="Arial" panose="020B0604020202020204" pitchFamily="34" charset="0"/>
              </a:rPr>
              <a:t>Query-Subquery Evaluation</a:t>
            </a:r>
            <a:endParaRPr lang="zh-CN" altLang="en-US" sz="2000" b="1" dirty="0">
              <a:solidFill>
                <a:srgbClr val="5ABB93"/>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7" name="组合 6"/>
          <p:cNvGrpSpPr/>
          <p:nvPr/>
        </p:nvGrpSpPr>
        <p:grpSpPr>
          <a:xfrm>
            <a:off x="6703117" y="526880"/>
            <a:ext cx="744537" cy="744538"/>
            <a:chOff x="7492475" y="631915"/>
            <a:chExt cx="744537" cy="744538"/>
          </a:xfrm>
        </p:grpSpPr>
        <p:sp>
          <p:nvSpPr>
            <p:cNvPr id="15" name="Oval 6"/>
            <p:cNvSpPr>
              <a:spLocks noChangeArrowheads="1"/>
            </p:cNvSpPr>
            <p:nvPr/>
          </p:nvSpPr>
          <p:spPr bwMode="auto">
            <a:xfrm>
              <a:off x="7492475" y="631915"/>
              <a:ext cx="744537" cy="744538"/>
            </a:xfrm>
            <a:prstGeom prst="ellipse">
              <a:avLst/>
            </a:pr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7590203" y="754790"/>
              <a:ext cx="604653" cy="523220"/>
            </a:xfrm>
            <a:prstGeom prst="rect">
              <a:avLst/>
            </a:prstGeom>
            <a:noFill/>
          </p:spPr>
          <p:txBody>
            <a:bodyPr wrap="none" rtlCol="0">
              <a:spAutoFit/>
            </a:bodyPr>
            <a:lstStyle/>
            <a:p>
              <a:r>
                <a:rPr lang="en-US" altLang="zh-CN" sz="2800" dirty="0">
                  <a:solidFill>
                    <a:schemeClr val="bg2"/>
                  </a:solidFill>
                  <a:latin typeface="微软雅黑" panose="020B0503020204020204" pitchFamily="34" charset="-122"/>
                  <a:ea typeface="微软雅黑" panose="020B0503020204020204" pitchFamily="34" charset="-122"/>
                </a:rPr>
                <a:t>01</a:t>
              </a:r>
              <a:endParaRPr lang="zh-CN" altLang="en-US" sz="2800" dirty="0">
                <a:solidFill>
                  <a:schemeClr val="bg2"/>
                </a:solidFill>
                <a:latin typeface="微软雅黑" panose="020B0503020204020204" pitchFamily="34" charset="-122"/>
                <a:ea typeface="微软雅黑" panose="020B0503020204020204" pitchFamily="34" charset="-122"/>
              </a:endParaRPr>
            </a:p>
          </p:txBody>
        </p:sp>
      </p:grpSp>
      <p:sp>
        <p:nvSpPr>
          <p:cNvPr id="17" name="Oval 8"/>
          <p:cNvSpPr>
            <a:spLocks noChangeArrowheads="1"/>
          </p:cNvSpPr>
          <p:nvPr/>
        </p:nvSpPr>
        <p:spPr bwMode="auto">
          <a:xfrm>
            <a:off x="5887585" y="3287841"/>
            <a:ext cx="385582" cy="385583"/>
          </a:xfrm>
          <a:prstGeom prst="ellipse">
            <a:avLst/>
          </a:pr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19542200" y="1271418"/>
            <a:ext cx="2268537" cy="3128962"/>
            <a:chOff x="8422088" y="1590642"/>
            <a:chExt cx="2268537" cy="3128962"/>
          </a:xfrm>
        </p:grpSpPr>
        <p:sp>
          <p:nvSpPr>
            <p:cNvPr id="18" name="Freeform 9"/>
            <p:cNvSpPr/>
            <p:nvPr/>
          </p:nvSpPr>
          <p:spPr bwMode="auto">
            <a:xfrm>
              <a:off x="8422088" y="1970054"/>
              <a:ext cx="2268537" cy="2749550"/>
            </a:xfrm>
            <a:custGeom>
              <a:avLst/>
              <a:gdLst>
                <a:gd name="T0" fmla="*/ 1551 w 3102"/>
                <a:gd name="T1" fmla="*/ 0 h 3756"/>
                <a:gd name="T2" fmla="*/ 3102 w 3102"/>
                <a:gd name="T3" fmla="*/ 1551 h 3756"/>
                <a:gd name="T4" fmla="*/ 2633 w 3102"/>
                <a:gd name="T5" fmla="*/ 2662 h 3756"/>
                <a:gd name="T6" fmla="*/ 1551 w 3102"/>
                <a:gd name="T7" fmla="*/ 3756 h 3756"/>
                <a:gd name="T8" fmla="*/ 507 w 3102"/>
                <a:gd name="T9" fmla="*/ 2698 h 3756"/>
                <a:gd name="T10" fmla="*/ 0 w 3102"/>
                <a:gd name="T11" fmla="*/ 1551 h 3756"/>
                <a:gd name="T12" fmla="*/ 1551 w 3102"/>
                <a:gd name="T13" fmla="*/ 0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0"/>
                  </a:moveTo>
                  <a:cubicBezTo>
                    <a:pt x="2408" y="0"/>
                    <a:pt x="3102" y="695"/>
                    <a:pt x="3102" y="1551"/>
                  </a:cubicBezTo>
                  <a:cubicBezTo>
                    <a:pt x="3102" y="1987"/>
                    <a:pt x="2922" y="2381"/>
                    <a:pt x="2633" y="2662"/>
                  </a:cubicBezTo>
                  <a:cubicBezTo>
                    <a:pt x="2559" y="2748"/>
                    <a:pt x="1657" y="3650"/>
                    <a:pt x="1551" y="3756"/>
                  </a:cubicBezTo>
                  <a:cubicBezTo>
                    <a:pt x="1438" y="3642"/>
                    <a:pt x="576" y="2768"/>
                    <a:pt x="507" y="2698"/>
                  </a:cubicBezTo>
                  <a:cubicBezTo>
                    <a:pt x="196" y="2414"/>
                    <a:pt x="0" y="2006"/>
                    <a:pt x="0" y="1551"/>
                  </a:cubicBezTo>
                  <a:cubicBezTo>
                    <a:pt x="0" y="695"/>
                    <a:pt x="695" y="0"/>
                    <a:pt x="1551" y="0"/>
                  </a:cubicBezTo>
                  <a:close/>
                </a:path>
              </a:pathLst>
            </a:custGeom>
            <a:solidFill>
              <a:srgbClr val="EF5B43"/>
            </a:solidFill>
            <a:ln>
              <a:solidFill>
                <a:schemeClr val="tx2">
                  <a:lumMod val="75000"/>
                </a:schemeClr>
              </a:solidFill>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9" name="Oval 10"/>
            <p:cNvSpPr>
              <a:spLocks noChangeArrowheads="1"/>
            </p:cNvSpPr>
            <p:nvPr/>
          </p:nvSpPr>
          <p:spPr bwMode="auto">
            <a:xfrm>
              <a:off x="9184088" y="1590642"/>
              <a:ext cx="744537" cy="744538"/>
            </a:xfrm>
            <a:prstGeom prst="ellipse">
              <a:avLst/>
            </a:prstGeom>
            <a:solidFill>
              <a:srgbClr val="EF5B4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31" name="TextBox 14"/>
            <p:cNvSpPr txBox="1"/>
            <p:nvPr/>
          </p:nvSpPr>
          <p:spPr>
            <a:xfrm>
              <a:off x="8654978" y="2422737"/>
              <a:ext cx="1739022" cy="369332"/>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dirty="0">
                  <a:latin typeface="微软雅黑" panose="020B0503020204020204" pitchFamily="34" charset="-122"/>
                  <a:ea typeface="微软雅黑" panose="020B0503020204020204" pitchFamily="34" charset="-122"/>
                </a:rPr>
                <a:t>行政组织理论</a:t>
              </a:r>
            </a:p>
          </p:txBody>
        </p:sp>
        <p:sp>
          <p:nvSpPr>
            <p:cNvPr id="32" name="TextBox 15"/>
            <p:cNvSpPr txBox="1"/>
            <p:nvPr/>
          </p:nvSpPr>
          <p:spPr>
            <a:xfrm>
              <a:off x="8654979" y="2816164"/>
              <a:ext cx="1739020" cy="1077218"/>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请在这里输入段落文本内容请在这里输入段落文本内容</a:t>
              </a:r>
            </a:p>
          </p:txBody>
        </p:sp>
        <p:sp>
          <p:nvSpPr>
            <p:cNvPr id="33" name="文本框 32"/>
            <p:cNvSpPr txBox="1"/>
            <p:nvPr/>
          </p:nvSpPr>
          <p:spPr>
            <a:xfrm>
              <a:off x="9249949" y="1713517"/>
              <a:ext cx="604653" cy="523220"/>
            </a:xfrm>
            <a:prstGeom prst="rect">
              <a:avLst/>
            </a:prstGeom>
            <a:noFill/>
          </p:spPr>
          <p:txBody>
            <a:bodyPr wrap="none" rtlCol="0">
              <a:spAutoFit/>
            </a:bodyPr>
            <a:lstStyle/>
            <a:p>
              <a:r>
                <a:rPr lang="en-US" altLang="zh-CN" sz="2800" dirty="0">
                  <a:solidFill>
                    <a:schemeClr val="bg2"/>
                  </a:solidFill>
                  <a:latin typeface="微软雅黑" panose="020B0503020204020204" pitchFamily="34" charset="-122"/>
                  <a:ea typeface="微软雅黑" panose="020B0503020204020204" pitchFamily="34" charset="-122"/>
                </a:rPr>
                <a:t>05</a:t>
              </a:r>
              <a:endParaRPr lang="zh-CN" altLang="en-US" sz="2800" dirty="0">
                <a:solidFill>
                  <a:schemeClr val="bg2"/>
                </a:solidFill>
                <a:latin typeface="微软雅黑" panose="020B0503020204020204" pitchFamily="34" charset="-122"/>
                <a:ea typeface="微软雅黑" panose="020B0503020204020204" pitchFamily="34" charset="-122"/>
              </a:endParaRPr>
            </a:p>
          </p:txBody>
        </p:sp>
      </p:grpSp>
      <p:sp>
        <p:nvSpPr>
          <p:cNvPr id="21" name="Oval 12"/>
          <p:cNvSpPr>
            <a:spLocks noChangeArrowheads="1"/>
          </p:cNvSpPr>
          <p:nvPr/>
        </p:nvSpPr>
        <p:spPr bwMode="auto">
          <a:xfrm>
            <a:off x="5887968" y="2050547"/>
            <a:ext cx="385199" cy="385200"/>
          </a:xfrm>
          <a:prstGeom prst="ellipse">
            <a:avLst/>
          </a:prstGeom>
          <a:solidFill>
            <a:srgbClr val="F2B97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3" name="Oval 14"/>
          <p:cNvSpPr>
            <a:spLocks noChangeArrowheads="1"/>
          </p:cNvSpPr>
          <p:nvPr/>
        </p:nvSpPr>
        <p:spPr bwMode="auto">
          <a:xfrm>
            <a:off x="5883522" y="4953829"/>
            <a:ext cx="380363" cy="380364"/>
          </a:xfrm>
          <a:prstGeom prst="ellipse">
            <a:avLst/>
          </a:prstGeom>
          <a:solidFill>
            <a:srgbClr val="858976"/>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nvGrpSpPr>
          <p:cNvPr id="40" name="组合 39"/>
          <p:cNvGrpSpPr/>
          <p:nvPr/>
        </p:nvGrpSpPr>
        <p:grpSpPr>
          <a:xfrm>
            <a:off x="295768" y="1625243"/>
            <a:ext cx="4817087" cy="1398612"/>
            <a:chOff x="3860318" y="1365618"/>
            <a:chExt cx="6194425" cy="1293813"/>
          </a:xfrm>
        </p:grpSpPr>
        <p:sp>
          <p:nvSpPr>
            <p:cNvPr id="41" name="Rectangle 9"/>
            <p:cNvSpPr>
              <a:spLocks noChangeArrowheads="1"/>
            </p:cNvSpPr>
            <p:nvPr/>
          </p:nvSpPr>
          <p:spPr bwMode="auto">
            <a:xfrm>
              <a:off x="3860318" y="1365618"/>
              <a:ext cx="6194425" cy="1293813"/>
            </a:xfrm>
            <a:prstGeom prst="rect">
              <a:avLst/>
            </a:prstGeom>
            <a:solidFill>
              <a:srgbClr val="756271"/>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2" name="TextBox 17"/>
            <p:cNvSpPr txBox="1"/>
            <p:nvPr/>
          </p:nvSpPr>
          <p:spPr>
            <a:xfrm>
              <a:off x="4047195" y="1516337"/>
              <a:ext cx="5760640" cy="1056150"/>
            </a:xfrm>
            <a:prstGeom prst="rect">
              <a:avLst/>
            </a:prstGeom>
            <a:noFill/>
          </p:spPr>
          <p:txBody>
            <a:bodyPr wrap="squar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edge(a , b).</a:t>
              </a:r>
            </a:p>
            <a:p>
              <a:r>
                <a:rPr lang="en-US" altLang="zh-CN" dirty="0" smtClean="0">
                  <a:solidFill>
                    <a:schemeClr val="bg1"/>
                  </a:solidFill>
                  <a:latin typeface="微软雅黑" panose="020B0503020204020204" pitchFamily="34" charset="-122"/>
                  <a:ea typeface="微软雅黑" panose="020B0503020204020204" pitchFamily="34" charset="-122"/>
                </a:rPr>
                <a:t>edge(b </a:t>
              </a:r>
              <a:r>
                <a:rPr lang="en-US" altLang="zh-CN" dirty="0">
                  <a:solidFill>
                    <a:schemeClr val="bg1"/>
                  </a:solidFill>
                  <a:latin typeface="微软雅黑" panose="020B0503020204020204" pitchFamily="34" charset="-122"/>
                  <a:ea typeface="微软雅黑" panose="020B0503020204020204" pitchFamily="34" charset="-122"/>
                </a:rPr>
                <a:t>, </a:t>
              </a:r>
              <a:r>
                <a:rPr lang="en-US" altLang="zh-CN" dirty="0" smtClean="0">
                  <a:solidFill>
                    <a:schemeClr val="bg1"/>
                  </a:solidFill>
                  <a:latin typeface="微软雅黑" panose="020B0503020204020204" pitchFamily="34" charset="-122"/>
                  <a:ea typeface="微软雅黑" panose="020B0503020204020204" pitchFamily="34" charset="-122"/>
                </a:rPr>
                <a:t>c).</a:t>
              </a:r>
            </a:p>
            <a:p>
              <a:r>
                <a:rPr lang="en-US" altLang="zh-CN" dirty="0" smtClean="0">
                  <a:solidFill>
                    <a:schemeClr val="bg1"/>
                  </a:solidFill>
                  <a:latin typeface="微软雅黑" panose="020B0503020204020204" pitchFamily="34" charset="-122"/>
                  <a:ea typeface="微软雅黑" panose="020B0503020204020204" pitchFamily="34" charset="-122"/>
                </a:rPr>
                <a:t>edge(c </a:t>
              </a:r>
              <a:r>
                <a:rPr lang="en-US" altLang="zh-CN" dirty="0">
                  <a:solidFill>
                    <a:schemeClr val="bg1"/>
                  </a:solidFill>
                  <a:latin typeface="微软雅黑" panose="020B0503020204020204" pitchFamily="34" charset="-122"/>
                  <a:ea typeface="微软雅黑" panose="020B0503020204020204" pitchFamily="34" charset="-122"/>
                </a:rPr>
                <a:t>, c</a:t>
              </a:r>
              <a:r>
                <a:rPr lang="en-US" altLang="zh-CN" dirty="0" smtClean="0">
                  <a:solidFill>
                    <a:schemeClr val="bg1"/>
                  </a:solidFill>
                  <a:latin typeface="微软雅黑" panose="020B0503020204020204" pitchFamily="34" charset="-122"/>
                  <a:ea typeface="微软雅黑" panose="020B0503020204020204" pitchFamily="34" charset="-122"/>
                </a:rPr>
                <a:t>).</a:t>
              </a:r>
            </a:p>
            <a:p>
              <a:r>
                <a:rPr lang="en-US" altLang="zh-CN" dirty="0" smtClean="0">
                  <a:solidFill>
                    <a:schemeClr val="bg1"/>
                  </a:solidFill>
                  <a:latin typeface="微软雅黑" panose="020B0503020204020204" pitchFamily="34" charset="-122"/>
                  <a:ea typeface="微软雅黑" panose="020B0503020204020204" pitchFamily="34" charset="-122"/>
                </a:rPr>
                <a:t>edge(c </a:t>
              </a:r>
              <a:r>
                <a:rPr lang="en-US" altLang="zh-CN" dirty="0">
                  <a:solidFill>
                    <a:schemeClr val="bg1"/>
                  </a:solidFill>
                  <a:latin typeface="微软雅黑" panose="020B0503020204020204" pitchFamily="34" charset="-122"/>
                  <a:ea typeface="微软雅黑" panose="020B0503020204020204" pitchFamily="34" charset="-122"/>
                </a:rPr>
                <a:t>, d</a:t>
              </a:r>
              <a:r>
                <a:rPr lang="en-US" altLang="zh-CN" dirty="0" smtClean="0">
                  <a:solidFill>
                    <a:schemeClr val="bg1"/>
                  </a:solidFill>
                  <a:latin typeface="微软雅黑" panose="020B0503020204020204" pitchFamily="34" charset="-122"/>
                  <a:ea typeface="微软雅黑" panose="020B0503020204020204" pitchFamily="34" charset="-122"/>
                </a:rPr>
                <a:t>).</a:t>
              </a:r>
            </a:p>
          </p:txBody>
        </p:sp>
      </p:grpSp>
      <p:grpSp>
        <p:nvGrpSpPr>
          <p:cNvPr id="43" name="组合 42"/>
          <p:cNvGrpSpPr/>
          <p:nvPr/>
        </p:nvGrpSpPr>
        <p:grpSpPr>
          <a:xfrm>
            <a:off x="284056" y="3023856"/>
            <a:ext cx="4840509" cy="1177260"/>
            <a:chOff x="3875303" y="3005347"/>
            <a:chExt cx="6194425" cy="1292225"/>
          </a:xfrm>
        </p:grpSpPr>
        <p:sp>
          <p:nvSpPr>
            <p:cNvPr id="44" name="Rectangle 11"/>
            <p:cNvSpPr>
              <a:spLocks noChangeArrowheads="1"/>
            </p:cNvSpPr>
            <p:nvPr/>
          </p:nvSpPr>
          <p:spPr bwMode="auto">
            <a:xfrm>
              <a:off x="3875303" y="3005347"/>
              <a:ext cx="6194425" cy="1292225"/>
            </a:xfrm>
            <a:prstGeom prst="rect">
              <a:avLst/>
            </a:prstGeom>
            <a:solidFill>
              <a:srgbClr val="EF5B43"/>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5" name="TextBox 19"/>
            <p:cNvSpPr txBox="1"/>
            <p:nvPr/>
          </p:nvSpPr>
          <p:spPr>
            <a:xfrm>
              <a:off x="4020848" y="3166277"/>
              <a:ext cx="5760639" cy="1013498"/>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en-US" altLang="zh-CN" dirty="0" smtClean="0">
                  <a:solidFill>
                    <a:schemeClr val="bg1"/>
                  </a:solidFill>
                  <a:latin typeface="微软雅黑" panose="020B0503020204020204" pitchFamily="34" charset="-122"/>
                  <a:ea typeface="微软雅黑" panose="020B0503020204020204" pitchFamily="34" charset="-122"/>
                </a:rPr>
                <a:t>path(X , Y) :- edge(X , Y).</a:t>
              </a:r>
            </a:p>
            <a:p>
              <a:r>
                <a:rPr lang="en-US" altLang="zh-CN" dirty="0">
                  <a:solidFill>
                    <a:schemeClr val="bg1"/>
                  </a:solidFill>
                  <a:latin typeface="微软雅黑" panose="020B0503020204020204" pitchFamily="34" charset="-122"/>
                  <a:ea typeface="微软雅黑" panose="020B0503020204020204" pitchFamily="34" charset="-122"/>
                </a:rPr>
                <a:t>p</a:t>
              </a:r>
              <a:r>
                <a:rPr lang="en-US" altLang="zh-CN" dirty="0" smtClean="0">
                  <a:solidFill>
                    <a:schemeClr val="bg1"/>
                  </a:solidFill>
                  <a:latin typeface="微软雅黑" panose="020B0503020204020204" pitchFamily="34" charset="-122"/>
                  <a:ea typeface="微软雅黑" panose="020B0503020204020204" pitchFamily="34" charset="-122"/>
                </a:rPr>
                <a:t>ath(X , Y) :- edge(X , Z), path(Z , Y).</a:t>
              </a:r>
            </a:p>
            <a:p>
              <a:r>
                <a:rPr lang="en-US" altLang="zh-CN" dirty="0" smtClean="0">
                  <a:solidFill>
                    <a:schemeClr val="bg1"/>
                  </a:solidFill>
                  <a:latin typeface="微软雅黑" panose="020B0503020204020204" pitchFamily="34" charset="-122"/>
                  <a:ea typeface="微软雅黑" panose="020B0503020204020204" pitchFamily="34" charset="-122"/>
                </a:rPr>
                <a:t>query(Y) :- path(b , Y)</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46" name="文本框 45"/>
          <p:cNvSpPr txBox="1"/>
          <p:nvPr/>
        </p:nvSpPr>
        <p:spPr>
          <a:xfrm>
            <a:off x="6401322" y="2033515"/>
            <a:ext cx="5880100"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绑定某些参数的谓词</a:t>
            </a:r>
          </a:p>
        </p:txBody>
      </p:sp>
      <p:sp>
        <p:nvSpPr>
          <p:cNvPr id="47" name="文本框 46"/>
          <p:cNvSpPr txBox="1"/>
          <p:nvPr/>
        </p:nvSpPr>
        <p:spPr>
          <a:xfrm>
            <a:off x="6401322" y="3287841"/>
            <a:ext cx="5169890"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被绑定的信息</a:t>
            </a:r>
            <a:r>
              <a:rPr lang="zh-CN" altLang="en-US" sz="2000" dirty="0">
                <a:latin typeface="微软雅黑" panose="020B0503020204020204" pitchFamily="34" charset="-122"/>
                <a:ea typeface="微软雅黑" panose="020B0503020204020204" pitchFamily="34" charset="-122"/>
              </a:rPr>
              <a:t>向下传递或横向传递</a:t>
            </a:r>
            <a:r>
              <a:rPr lang="zh-CN" altLang="en-US" sz="2000" dirty="0" smtClean="0">
                <a:latin typeface="微软雅黑" panose="020B0503020204020204" pitchFamily="34" charset="-122"/>
                <a:ea typeface="微软雅黑" panose="020B0503020204020204" pitchFamily="34" charset="-122"/>
              </a:rPr>
              <a:t>到参数中</a:t>
            </a:r>
            <a:endParaRPr lang="en-US" altLang="zh-CN" sz="2000" dirty="0" smtClean="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8" name="文本框 47"/>
              <p:cNvSpPr txBox="1"/>
              <p:nvPr/>
            </p:nvSpPr>
            <p:spPr>
              <a:xfrm>
                <a:off x="6392040" y="4983018"/>
                <a:ext cx="5276328" cy="400110"/>
              </a:xfrm>
              <a:prstGeom prst="rect">
                <a:avLst/>
              </a:prstGeom>
              <a:noFill/>
            </p:spPr>
            <p:txBody>
              <a:bodyPr wrap="square" rtlCol="0">
                <a:spAutoFit/>
              </a:bodyPr>
              <a:lstStyle/>
              <a:p>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&lt;</m:t>
                    </m:r>
                    <m:sSup>
                      <m:sSupPr>
                        <m:ctrlPr>
                          <a:rPr lang="en-US" altLang="zh-CN" sz="2000" b="0" i="1" smtClean="0">
                            <a:latin typeface="Cambria Math" panose="02040503050406030204" pitchFamily="18" charset="0"/>
                            <a:ea typeface="微软雅黑" panose="020B0503020204020204" pitchFamily="34" charset="-122"/>
                          </a:rPr>
                        </m:ctrlPr>
                      </m:sSupPr>
                      <m:e>
                        <m:r>
                          <a:rPr lang="en-US" altLang="zh-CN" sz="2000" b="0" i="1" smtClean="0">
                            <a:latin typeface="Cambria Math" panose="02040503050406030204" pitchFamily="18" charset="0"/>
                            <a:ea typeface="微软雅黑" panose="020B0503020204020204" pitchFamily="34" charset="-122"/>
                          </a:rPr>
                          <m:t>𝑃</m:t>
                        </m:r>
                      </m:e>
                      <m:sup>
                        <m:r>
                          <a:rPr lang="zh-CN" altLang="en-US" sz="2000" b="0" i="1" smtClean="0">
                            <a:latin typeface="Cambria Math" panose="02040503050406030204" pitchFamily="18" charset="0"/>
                            <a:ea typeface="微软雅黑" panose="020B0503020204020204" pitchFamily="34" charset="-122"/>
                          </a:rPr>
                          <m:t>𝛾</m:t>
                        </m:r>
                      </m:sup>
                    </m:sSup>
                    <m:r>
                      <a:rPr lang="en-US" altLang="zh-CN" sz="2000" b="0" i="1" smtClean="0">
                        <a:latin typeface="Cambria Math" panose="02040503050406030204" pitchFamily="18" charset="0"/>
                        <a:ea typeface="微软雅黑" panose="020B0503020204020204" pitchFamily="34" charset="-122"/>
                      </a:rPr>
                      <m:t>, </m:t>
                    </m:r>
                    <m:r>
                      <a:rPr lang="en-US" altLang="zh-CN" sz="2000" b="0" i="1" smtClean="0">
                        <a:latin typeface="Cambria Math" panose="02040503050406030204" pitchFamily="18" charset="0"/>
                        <a:ea typeface="微软雅黑" panose="020B0503020204020204" pitchFamily="34" charset="-122"/>
                      </a:rPr>
                      <m:t>𝑅</m:t>
                    </m:r>
                    <m:r>
                      <a:rPr lang="en-US" altLang="zh-CN" sz="2000" b="0" i="1" smtClean="0">
                        <a:latin typeface="Cambria Math" panose="02040503050406030204" pitchFamily="18" charset="0"/>
                        <a:ea typeface="微软雅黑" panose="020B0503020204020204" pitchFamily="34" charset="-122"/>
                      </a:rPr>
                      <m:t>&gt;</m:t>
                    </m:r>
                  </m:oMath>
                </a14:m>
                <a:r>
                  <a:rPr lang="zh-CN" altLang="en-US" sz="2000" dirty="0" smtClean="0">
                    <a:latin typeface="微软雅黑" panose="020B0503020204020204" pitchFamily="34" charset="-122"/>
                    <a:ea typeface="微软雅黑" panose="020B0503020204020204" pitchFamily="34" charset="-122"/>
                  </a:rPr>
                  <a:t>表示</a:t>
                </a:r>
                <a:r>
                  <a:rPr lang="zh-CN" altLang="en-US" sz="2000" dirty="0">
                    <a:latin typeface="微软雅黑" panose="020B0503020204020204" pitchFamily="34" charset="-122"/>
                    <a:ea typeface="微软雅黑" panose="020B0503020204020204" pitchFamily="34" charset="-122"/>
                  </a:rPr>
                  <a:t>一组要回答的子</a:t>
                </a:r>
                <a:r>
                  <a:rPr lang="zh-CN" altLang="en-US" sz="2000" dirty="0" smtClean="0">
                    <a:latin typeface="微软雅黑" panose="020B0503020204020204" pitchFamily="34" charset="-122"/>
                    <a:ea typeface="微软雅黑" panose="020B0503020204020204" pitchFamily="34" charset="-122"/>
                  </a:rPr>
                  <a:t>查询</a:t>
                </a:r>
                <a:endParaRPr lang="zh-CN" altLang="en-US" sz="2000" dirty="0">
                  <a:latin typeface="微软雅黑" panose="020B0503020204020204" pitchFamily="34" charset="-122"/>
                  <a:ea typeface="微软雅黑" panose="020B0503020204020204" pitchFamily="34" charset="-122"/>
                </a:endParaRPr>
              </a:p>
            </p:txBody>
          </p:sp>
        </mc:Choice>
        <mc:Fallback xmlns="">
          <p:sp>
            <p:nvSpPr>
              <p:cNvPr id="48" name="文本框 47"/>
              <p:cNvSpPr txBox="1">
                <a:spLocks noRot="1" noChangeAspect="1" noMove="1" noResize="1" noEditPoints="1" noAdjustHandles="1" noChangeArrowheads="1" noChangeShapeType="1" noTextEdit="1"/>
              </p:cNvSpPr>
              <p:nvPr/>
            </p:nvSpPr>
            <p:spPr>
              <a:xfrm>
                <a:off x="6392040" y="4983018"/>
                <a:ext cx="5276328" cy="400110"/>
              </a:xfrm>
              <a:prstGeom prst="rect">
                <a:avLst/>
              </a:prstGeom>
              <a:blipFill>
                <a:blip r:embed="rId3"/>
                <a:stretch>
                  <a:fillRect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913434" y="4240412"/>
                <a:ext cx="99437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𝑋</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2" name="文本框 1"/>
              <p:cNvSpPr txBox="1">
                <a:spLocks noRot="1" noChangeAspect="1" noMove="1" noResize="1" noEditPoints="1" noAdjustHandles="1" noChangeArrowheads="1" noChangeShapeType="1" noTextEdit="1"/>
              </p:cNvSpPr>
              <p:nvPr/>
            </p:nvSpPr>
            <p:spPr>
              <a:xfrm>
                <a:off x="913434" y="4240412"/>
                <a:ext cx="994375" cy="307777"/>
              </a:xfrm>
              <a:prstGeom prst="rect">
                <a:avLst/>
              </a:prstGeom>
              <a:blipFill>
                <a:blip r:embed="rId4"/>
                <a:stretch>
                  <a:fillRect l="-9202" t="-4000" r="-8589"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p:cNvSpPr txBox="1"/>
              <p:nvPr/>
            </p:nvSpPr>
            <p:spPr>
              <a:xfrm>
                <a:off x="912644" y="4497130"/>
                <a:ext cx="29029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𝑝𝑎𝑡h</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𝑌</m:t>
                          </m:r>
                        </m:e>
                      </m:d>
                      <m:r>
                        <a:rPr lang="en-US" altLang="zh-CN" sz="2000" b="0" i="1" smtClean="0">
                          <a:latin typeface="Cambria Math" panose="02040503050406030204" pitchFamily="18" charset="0"/>
                        </a:rPr>
                        <m:t> :− </m:t>
                      </m:r>
                      <m:r>
                        <a:rPr lang="en-US" altLang="zh-CN" sz="2000" b="0" i="1" smtClean="0">
                          <a:latin typeface="Cambria Math" panose="02040503050406030204" pitchFamily="18" charset="0"/>
                        </a:rPr>
                        <m:t>𝑒𝑑𝑔𝑒</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𝑌</m:t>
                          </m:r>
                        </m:e>
                      </m:d>
                      <m:r>
                        <a:rPr lang="en-US" altLang="zh-CN" sz="2000" b="0" i="1" smtClean="0">
                          <a:latin typeface="Cambria Math" panose="02040503050406030204" pitchFamily="18" charset="0"/>
                        </a:rPr>
                        <m:t>.</m:t>
                      </m:r>
                    </m:oMath>
                  </m:oMathPara>
                </a14:m>
                <a:endParaRPr lang="zh-CN" altLang="en-US" sz="2000" dirty="0"/>
              </a:p>
            </p:txBody>
          </p:sp>
        </mc:Choice>
        <mc:Fallback xmlns="">
          <p:sp>
            <p:nvSpPr>
              <p:cNvPr id="38" name="文本框 37"/>
              <p:cNvSpPr txBox="1">
                <a:spLocks noRot="1" noChangeAspect="1" noMove="1" noResize="1" noEditPoints="1" noAdjustHandles="1" noChangeArrowheads="1" noChangeShapeType="1" noTextEdit="1"/>
              </p:cNvSpPr>
              <p:nvPr/>
            </p:nvSpPr>
            <p:spPr>
              <a:xfrm>
                <a:off x="912644" y="4497130"/>
                <a:ext cx="2902974" cy="307777"/>
              </a:xfrm>
              <a:prstGeom prst="rect">
                <a:avLst/>
              </a:prstGeom>
              <a:blipFill>
                <a:blip r:embed="rId5"/>
                <a:stretch>
                  <a:fillRect l="-2731" b="-3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p:cNvSpPr txBox="1"/>
              <p:nvPr/>
            </p:nvSpPr>
            <p:spPr>
              <a:xfrm>
                <a:off x="912644" y="4763974"/>
                <a:ext cx="415767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𝑝𝑎𝑡h</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𝑌</m:t>
                          </m:r>
                        </m:e>
                      </m:d>
                      <m:r>
                        <a:rPr lang="en-US" altLang="zh-CN" sz="2000" b="0" i="1" smtClean="0">
                          <a:latin typeface="Cambria Math" panose="02040503050406030204" pitchFamily="18" charset="0"/>
                        </a:rPr>
                        <m:t> :− </m:t>
                      </m:r>
                      <m:r>
                        <a:rPr lang="en-US" altLang="zh-CN" sz="2000" b="0" i="1" smtClean="0">
                          <a:latin typeface="Cambria Math" panose="02040503050406030204" pitchFamily="18" charset="0"/>
                        </a:rPr>
                        <m:t>𝑒𝑑𝑔𝑒</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𝑍</m:t>
                          </m:r>
                        </m:e>
                      </m:d>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𝑝𝑎𝑡h</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𝑍</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𝑌</m:t>
                          </m:r>
                        </m:e>
                      </m:d>
                      <m:r>
                        <a:rPr lang="en-US" altLang="zh-CN" sz="2000" b="0" i="1" smtClean="0">
                          <a:latin typeface="Cambria Math" panose="02040503050406030204" pitchFamily="18" charset="0"/>
                        </a:rPr>
                        <m:t>.</m:t>
                      </m:r>
                    </m:oMath>
                  </m:oMathPara>
                </a14:m>
                <a:endParaRPr lang="zh-CN" altLang="en-US" sz="2000" dirty="0"/>
              </a:p>
            </p:txBody>
          </p:sp>
        </mc:Choice>
        <mc:Fallback xmlns="">
          <p:sp>
            <p:nvSpPr>
              <p:cNvPr id="39" name="文本框 38"/>
              <p:cNvSpPr txBox="1">
                <a:spLocks noRot="1" noChangeAspect="1" noMove="1" noResize="1" noEditPoints="1" noAdjustHandles="1" noChangeArrowheads="1" noChangeShapeType="1" noTextEdit="1"/>
              </p:cNvSpPr>
              <p:nvPr/>
            </p:nvSpPr>
            <p:spPr>
              <a:xfrm>
                <a:off x="912644" y="4763974"/>
                <a:ext cx="4157677" cy="307777"/>
              </a:xfrm>
              <a:prstGeom prst="rect">
                <a:avLst/>
              </a:prstGeom>
              <a:blipFill>
                <a:blip r:embed="rId6"/>
                <a:stretch>
                  <a:fillRect l="-1760"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p:cNvSpPr txBox="1"/>
              <p:nvPr/>
            </p:nvSpPr>
            <p:spPr>
              <a:xfrm>
                <a:off x="884414" y="5192004"/>
                <a:ext cx="96481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𝑍</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51" name="文本框 50"/>
              <p:cNvSpPr txBox="1">
                <a:spLocks noRot="1" noChangeAspect="1" noMove="1" noResize="1" noEditPoints="1" noAdjustHandles="1" noChangeArrowheads="1" noChangeShapeType="1" noTextEdit="1"/>
              </p:cNvSpPr>
              <p:nvPr/>
            </p:nvSpPr>
            <p:spPr>
              <a:xfrm>
                <a:off x="884414" y="5192004"/>
                <a:ext cx="964815" cy="307777"/>
              </a:xfrm>
              <a:prstGeom prst="rect">
                <a:avLst/>
              </a:prstGeom>
              <a:blipFill>
                <a:blip r:embed="rId7"/>
                <a:stretch>
                  <a:fillRect l="-9494" t="-4000" r="-9494"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079446" y="5145837"/>
                <a:ext cx="137120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𝑝𝑎𝑡h</m:t>
                      </m:r>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𝑐</m:t>
                          </m:r>
                          <m:r>
                            <a:rPr lang="en-US" altLang="zh-CN" sz="2000" i="1">
                              <a:latin typeface="Cambria Math" panose="02040503050406030204" pitchFamily="18" charset="0"/>
                            </a:rPr>
                            <m:t>,</m:t>
                          </m:r>
                          <m:r>
                            <a:rPr lang="en-US" altLang="zh-CN" sz="2000" i="1">
                              <a:latin typeface="Cambria Math" panose="02040503050406030204" pitchFamily="18" charset="0"/>
                            </a:rPr>
                            <m:t>𝑌</m:t>
                          </m:r>
                        </m:e>
                      </m:d>
                    </m:oMath>
                  </m:oMathPara>
                </a14:m>
                <a:endParaRPr lang="zh-CN" altLang="en-US" sz="2000" dirty="0"/>
              </a:p>
            </p:txBody>
          </p:sp>
        </mc:Choice>
        <mc:Fallback xmlns="">
          <p:sp>
            <p:nvSpPr>
              <p:cNvPr id="9" name="矩形 8"/>
              <p:cNvSpPr>
                <a:spLocks noRot="1" noChangeAspect="1" noMove="1" noResize="1" noEditPoints="1" noAdjustHandles="1" noChangeArrowheads="1" noChangeShapeType="1" noTextEdit="1"/>
              </p:cNvSpPr>
              <p:nvPr/>
            </p:nvSpPr>
            <p:spPr>
              <a:xfrm>
                <a:off x="2079446" y="5145837"/>
                <a:ext cx="1371209" cy="400110"/>
              </a:xfrm>
              <a:prstGeom prst="rect">
                <a:avLst/>
              </a:prstGeom>
              <a:blipFill>
                <a:blip r:embed="rId8"/>
                <a:stretch>
                  <a:fillRect b="-1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p:cNvSpPr txBox="1"/>
              <p:nvPr/>
            </p:nvSpPr>
            <p:spPr>
              <a:xfrm>
                <a:off x="871589" y="5644467"/>
                <a:ext cx="97764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𝑋</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53" name="文本框 52"/>
              <p:cNvSpPr txBox="1">
                <a:spLocks noRot="1" noChangeAspect="1" noMove="1" noResize="1" noEditPoints="1" noAdjustHandles="1" noChangeArrowheads="1" noChangeShapeType="1" noTextEdit="1"/>
              </p:cNvSpPr>
              <p:nvPr/>
            </p:nvSpPr>
            <p:spPr>
              <a:xfrm>
                <a:off x="871589" y="5644467"/>
                <a:ext cx="977640" cy="307777"/>
              </a:xfrm>
              <a:prstGeom prst="rect">
                <a:avLst/>
              </a:prstGeom>
              <a:blipFill>
                <a:blip r:embed="rId9"/>
                <a:stretch>
                  <a:fillRect l="-9375" t="-2000" r="-9375"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871589" y="6034379"/>
                <a:ext cx="285655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𝑝𝑎𝑡h</m:t>
                      </m:r>
                      <m:d>
                        <m:dPr>
                          <m:ctrlPr>
                            <a:rPr lang="en-US" altLang="zh-CN" sz="2000" b="0" i="1" smtClean="0">
                              <a:latin typeface="Cambria Math" panose="02040503050406030204" pitchFamily="18" charset="0"/>
                            </a:rPr>
                          </m:ctrlPr>
                        </m:dPr>
                        <m:e>
                          <m:r>
                            <m:rPr>
                              <m:sty m:val="p"/>
                            </m:rPr>
                            <a:rPr lang="en-US" altLang="zh-CN" sz="2000" i="1">
                              <a:latin typeface="Cambria Math" panose="02040503050406030204" pitchFamily="18" charset="0"/>
                            </a:rPr>
                            <m:t>c</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𝑌</m:t>
                          </m:r>
                        </m:e>
                      </m:d>
                      <m:r>
                        <a:rPr lang="en-US" altLang="zh-CN" sz="2000" b="0" i="1" smtClean="0">
                          <a:latin typeface="Cambria Math" panose="02040503050406030204" pitchFamily="18" charset="0"/>
                        </a:rPr>
                        <m:t> :− </m:t>
                      </m:r>
                      <m:r>
                        <a:rPr lang="en-US" altLang="zh-CN" sz="2000" b="0" i="1" smtClean="0">
                          <a:latin typeface="Cambria Math" panose="02040503050406030204" pitchFamily="18" charset="0"/>
                        </a:rPr>
                        <m:t>𝑒𝑑𝑔𝑒</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𝑌</m:t>
                          </m:r>
                        </m:e>
                      </m:d>
                      <m:r>
                        <a:rPr lang="en-US" altLang="zh-CN" sz="2000" b="0" i="1" smtClean="0">
                          <a:latin typeface="Cambria Math" panose="02040503050406030204" pitchFamily="18" charset="0"/>
                        </a:rPr>
                        <m:t>.</m:t>
                      </m:r>
                    </m:oMath>
                  </m:oMathPara>
                </a14:m>
                <a:endParaRPr lang="zh-CN" altLang="en-US" sz="2000" dirty="0"/>
              </a:p>
            </p:txBody>
          </p:sp>
        </mc:Choice>
        <mc:Fallback xmlns="">
          <p:sp>
            <p:nvSpPr>
              <p:cNvPr id="54" name="文本框 53"/>
              <p:cNvSpPr txBox="1">
                <a:spLocks noRot="1" noChangeAspect="1" noMove="1" noResize="1" noEditPoints="1" noAdjustHandles="1" noChangeArrowheads="1" noChangeShapeType="1" noTextEdit="1"/>
              </p:cNvSpPr>
              <p:nvPr/>
            </p:nvSpPr>
            <p:spPr>
              <a:xfrm>
                <a:off x="871589" y="6034379"/>
                <a:ext cx="2856551" cy="307777"/>
              </a:xfrm>
              <a:prstGeom prst="rect">
                <a:avLst/>
              </a:prstGeom>
              <a:blipFill>
                <a:blip r:embed="rId10"/>
                <a:stretch>
                  <a:fillRect l="-2772" b="-3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p:cNvSpPr txBox="1"/>
              <p:nvPr/>
            </p:nvSpPr>
            <p:spPr>
              <a:xfrm>
                <a:off x="871190" y="6286787"/>
                <a:ext cx="412420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𝑝𝑎𝑡h</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𝑌</m:t>
                          </m:r>
                        </m:e>
                      </m:d>
                      <m:r>
                        <a:rPr lang="en-US" altLang="zh-CN" sz="2000" b="0" i="1" smtClean="0">
                          <a:latin typeface="Cambria Math" panose="02040503050406030204" pitchFamily="18" charset="0"/>
                        </a:rPr>
                        <m:t> :− </m:t>
                      </m:r>
                      <m:r>
                        <a:rPr lang="en-US" altLang="zh-CN" sz="2000" b="0" i="1" smtClean="0">
                          <a:latin typeface="Cambria Math" panose="02040503050406030204" pitchFamily="18" charset="0"/>
                        </a:rPr>
                        <m:t>𝑒𝑑𝑔𝑒</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𝑍</m:t>
                          </m:r>
                        </m:e>
                      </m:d>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𝑝𝑎𝑡h</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𝑍</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𝑌</m:t>
                          </m:r>
                        </m:e>
                      </m:d>
                      <m:r>
                        <a:rPr lang="en-US" altLang="zh-CN" sz="2000" b="0" i="1" smtClean="0">
                          <a:latin typeface="Cambria Math" panose="02040503050406030204" pitchFamily="18" charset="0"/>
                        </a:rPr>
                        <m:t>.</m:t>
                      </m:r>
                    </m:oMath>
                  </m:oMathPara>
                </a14:m>
                <a:endParaRPr lang="zh-CN" altLang="en-US" sz="2000" dirty="0"/>
              </a:p>
            </p:txBody>
          </p:sp>
        </mc:Choice>
        <mc:Fallback xmlns="">
          <p:sp>
            <p:nvSpPr>
              <p:cNvPr id="55" name="文本框 54"/>
              <p:cNvSpPr txBox="1">
                <a:spLocks noRot="1" noChangeAspect="1" noMove="1" noResize="1" noEditPoints="1" noAdjustHandles="1" noChangeArrowheads="1" noChangeShapeType="1" noTextEdit="1"/>
              </p:cNvSpPr>
              <p:nvPr/>
            </p:nvSpPr>
            <p:spPr>
              <a:xfrm>
                <a:off x="871190" y="6286787"/>
                <a:ext cx="4124206" cy="307777"/>
              </a:xfrm>
              <a:prstGeom prst="rect">
                <a:avLst/>
              </a:prstGeom>
              <a:blipFill>
                <a:blip r:embed="rId11"/>
                <a:stretch>
                  <a:fillRect l="-1775"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6878676" y="2435747"/>
                <a:ext cx="2899768" cy="400110"/>
              </a:xfrm>
              <a:prstGeom prst="rect">
                <a:avLst/>
              </a:prstGeom>
            </p:spPr>
            <p:txBody>
              <a:bodyPr wrap="none">
                <a:spAutoFit/>
              </a:bodyPr>
              <a:lstStyle/>
              <a:p>
                <a14:m>
                  <m:oMath xmlns:m="http://schemas.openxmlformats.org/officeDocument/2006/math">
                    <m:sSup>
                      <m:sSupPr>
                        <m:ctrlPr>
                          <a:rPr lang="en-US" altLang="zh-CN" sz="2000" i="1">
                            <a:latin typeface="Cambria Math" panose="02040503050406030204" pitchFamily="18" charset="0"/>
                            <a:ea typeface="微软雅黑" panose="020B0503020204020204" pitchFamily="34" charset="-122"/>
                          </a:rPr>
                        </m:ctrlPr>
                      </m:sSupPr>
                      <m:e>
                        <m:r>
                          <a:rPr lang="en-US" altLang="zh-CN" sz="2000" i="1">
                            <a:latin typeface="Cambria Math" panose="02040503050406030204" pitchFamily="18" charset="0"/>
                            <a:ea typeface="微软雅黑" panose="020B0503020204020204" pitchFamily="34" charset="-122"/>
                          </a:rPr>
                          <m:t>𝑃</m:t>
                        </m:r>
                      </m:e>
                      <m:sup>
                        <m:r>
                          <a:rPr lang="zh-CN" altLang="en-US" sz="2000" i="1">
                            <a:latin typeface="Cambria Math" panose="02040503050406030204" pitchFamily="18" charset="0"/>
                            <a:ea typeface="微软雅黑" panose="020B0503020204020204" pitchFamily="34" charset="-122"/>
                          </a:rPr>
                          <m:t>𝛾</m:t>
                        </m:r>
                      </m:sup>
                    </m:sSup>
                  </m:oMath>
                </a14:m>
                <a:r>
                  <a:rPr lang="en-US" altLang="zh-CN" sz="2000" dirty="0">
                    <a:latin typeface="微软雅黑" panose="020B0503020204020204" pitchFamily="34" charset="-122"/>
                    <a:ea typeface="微软雅黑" panose="020B0503020204020204" pitchFamily="34" charset="-122"/>
                  </a:rPr>
                  <a:t>(adorned predicate)</a:t>
                </a:r>
                <a:endParaRPr lang="zh-CN" altLang="en-US" sz="2000" dirty="0"/>
              </a:p>
            </p:txBody>
          </p:sp>
        </mc:Choice>
        <mc:Fallback xmlns="">
          <p:sp>
            <p:nvSpPr>
              <p:cNvPr id="3" name="矩形 2"/>
              <p:cNvSpPr>
                <a:spLocks noRot="1" noChangeAspect="1" noMove="1" noResize="1" noEditPoints="1" noAdjustHandles="1" noChangeArrowheads="1" noChangeShapeType="1" noTextEdit="1"/>
              </p:cNvSpPr>
              <p:nvPr/>
            </p:nvSpPr>
            <p:spPr>
              <a:xfrm>
                <a:off x="6878676" y="2435747"/>
                <a:ext cx="2899768" cy="400110"/>
              </a:xfrm>
              <a:prstGeom prst="rect">
                <a:avLst/>
              </a:prstGeom>
              <a:blipFill>
                <a:blip r:embed="rId12"/>
                <a:stretch>
                  <a:fillRect t="-10769" r="-1681" b="-26154"/>
                </a:stretch>
              </a:blipFill>
            </p:spPr>
            <p:txBody>
              <a:bodyPr/>
              <a:lstStyle/>
              <a:p>
                <a:r>
                  <a:rPr lang="zh-CN" altLang="en-US">
                    <a:noFill/>
                  </a:rPr>
                  <a:t> </a:t>
                </a:r>
              </a:p>
            </p:txBody>
          </p:sp>
        </mc:Fallback>
      </mc:AlternateContent>
      <p:sp>
        <p:nvSpPr>
          <p:cNvPr id="4" name="矩形 3"/>
          <p:cNvSpPr/>
          <p:nvPr/>
        </p:nvSpPr>
        <p:spPr>
          <a:xfrm>
            <a:off x="6856856" y="3783713"/>
            <a:ext cx="195117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用</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表示约束</a:t>
            </a:r>
            <a:r>
              <a:rPr lang="zh-CN" altLang="en-US" dirty="0" smtClean="0">
                <a:latin typeface="微软雅黑" panose="020B0503020204020204" pitchFamily="34" charset="-122"/>
                <a:ea typeface="微软雅黑" panose="020B0503020204020204" pitchFamily="34" charset="-122"/>
              </a:rPr>
              <a:t>关系</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 name="矩形 4"/>
              <p:cNvSpPr/>
              <p:nvPr/>
            </p:nvSpPr>
            <p:spPr>
              <a:xfrm>
                <a:off x="6765644" y="4153045"/>
                <a:ext cx="366158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微软雅黑" panose="020B0503020204020204" pitchFamily="34" charset="-122"/>
                        </a:rPr>
                        <m:t>{</m:t>
                      </m:r>
                      <m:d>
                        <m:dPr>
                          <m:begChr m:val="{"/>
                          <m:endChr m:val="}"/>
                          <m:ctrlPr>
                            <a:rPr lang="en-US" altLang="zh-CN" i="1">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rPr>
                            <m:t>𝑋</m:t>
                          </m:r>
                          <m:r>
                            <a:rPr lang="en-US" altLang="zh-CN" i="1">
                              <a:latin typeface="Cambria Math" panose="02040503050406030204" pitchFamily="18" charset="0"/>
                            </a:rPr>
                            <m:t> ↦</m:t>
                          </m:r>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𝑍</m:t>
                          </m:r>
                          <m:r>
                            <a:rPr lang="en-US" altLang="zh-CN" i="1">
                              <a:latin typeface="Cambria Math" panose="02040503050406030204" pitchFamily="18" charset="0"/>
                            </a:rPr>
                            <m:t> ↦</m:t>
                          </m:r>
                          <m:r>
                            <a:rPr lang="en-US" altLang="zh-CN" i="1">
                              <a:latin typeface="Cambria Math" panose="02040503050406030204" pitchFamily="18" charset="0"/>
                            </a:rPr>
                            <m:t>𝑐</m:t>
                          </m:r>
                        </m:e>
                      </m:d>
                      <m:r>
                        <a:rPr lang="en-US" altLang="zh-CN" i="1">
                          <a:latin typeface="Cambria Math" panose="02040503050406030204" pitchFamily="18" charset="0"/>
                          <a:ea typeface="微软雅黑" panose="020B0503020204020204" pitchFamily="34" charset="-122"/>
                        </a:rPr>
                        <m:t>, {</m:t>
                      </m:r>
                      <m:r>
                        <a:rPr lang="en-US" altLang="zh-CN" i="1">
                          <a:latin typeface="Cambria Math" panose="02040503050406030204" pitchFamily="18" charset="0"/>
                        </a:rPr>
                        <m:t>𝑋</m:t>
                      </m:r>
                      <m:r>
                        <a:rPr lang="en-US" altLang="zh-CN" i="1">
                          <a:latin typeface="Cambria Math" panose="02040503050406030204" pitchFamily="18" charset="0"/>
                        </a:rPr>
                        <m:t> ↦</m:t>
                      </m:r>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𝑍</m:t>
                      </m:r>
                      <m:r>
                        <a:rPr lang="en-US" altLang="zh-CN" i="1">
                          <a:latin typeface="Cambria Math" panose="02040503050406030204" pitchFamily="18" charset="0"/>
                        </a:rPr>
                        <m:t> ↦</m:t>
                      </m:r>
                      <m:r>
                        <a:rPr lang="en-US" altLang="zh-CN" i="1">
                          <a:latin typeface="Cambria Math" panose="02040503050406030204" pitchFamily="18" charset="0"/>
                        </a:rPr>
                        <m:t>𝑎</m:t>
                      </m:r>
                      <m:r>
                        <a:rPr lang="en-US" altLang="zh-CN" i="1">
                          <a:latin typeface="Cambria Math" panose="02040503050406030204" pitchFamily="18" charset="0"/>
                          <a:ea typeface="微软雅黑" panose="020B0503020204020204" pitchFamily="34" charset="-122"/>
                        </a:rPr>
                        <m:t>}}</m:t>
                      </m:r>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6765644" y="4153045"/>
                <a:ext cx="3661580" cy="369332"/>
              </a:xfrm>
              <a:prstGeom prst="rect">
                <a:avLst/>
              </a:prstGeom>
              <a:blipFill>
                <a:blip r:embed="rId13"/>
                <a:stretch>
                  <a:fillRect b="-14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19433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250"/>
                                        <p:tgtEl>
                                          <p:spTgt spid="40"/>
                                        </p:tgtEl>
                                      </p:cBhvr>
                                    </p:animEffect>
                                    <p:anim calcmode="lin" valueType="num">
                                      <p:cBhvr>
                                        <p:cTn id="8" dur="250" fill="hold"/>
                                        <p:tgtEl>
                                          <p:spTgt spid="40"/>
                                        </p:tgtEl>
                                        <p:attrNameLst>
                                          <p:attrName>ppt_x</p:attrName>
                                        </p:attrNameLst>
                                      </p:cBhvr>
                                      <p:tavLst>
                                        <p:tav tm="0">
                                          <p:val>
                                            <p:strVal val="#ppt_x"/>
                                          </p:val>
                                        </p:tav>
                                        <p:tav tm="100000">
                                          <p:val>
                                            <p:strVal val="#ppt_x"/>
                                          </p:val>
                                        </p:tav>
                                      </p:tavLst>
                                    </p:anim>
                                    <p:anim calcmode="lin" valueType="num">
                                      <p:cBhvr>
                                        <p:cTn id="9" dur="250" fill="hold"/>
                                        <p:tgtEl>
                                          <p:spTgt spid="40"/>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nodeType="after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250"/>
                                        <p:tgtEl>
                                          <p:spTgt spid="43"/>
                                        </p:tgtEl>
                                      </p:cBhvr>
                                    </p:animEffect>
                                    <p:anim calcmode="lin" valueType="num">
                                      <p:cBhvr>
                                        <p:cTn id="14" dur="250" fill="hold"/>
                                        <p:tgtEl>
                                          <p:spTgt spid="43"/>
                                        </p:tgtEl>
                                        <p:attrNameLst>
                                          <p:attrName>ppt_x</p:attrName>
                                        </p:attrNameLst>
                                      </p:cBhvr>
                                      <p:tavLst>
                                        <p:tav tm="0">
                                          <p:val>
                                            <p:strVal val="#ppt_x"/>
                                          </p:val>
                                        </p:tav>
                                        <p:tav tm="100000">
                                          <p:val>
                                            <p:strVal val="#ppt_x"/>
                                          </p:val>
                                        </p:tav>
                                      </p:tavLst>
                                    </p:anim>
                                    <p:anim calcmode="lin" valueType="num">
                                      <p:cBhvr>
                                        <p:cTn id="15" dur="25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250"/>
                                        <p:tgtEl>
                                          <p:spTgt spid="2"/>
                                        </p:tgtEl>
                                      </p:cBhvr>
                                    </p:animEffect>
                                    <p:anim calcmode="lin" valueType="num">
                                      <p:cBhvr>
                                        <p:cTn id="21" dur="250" fill="hold"/>
                                        <p:tgtEl>
                                          <p:spTgt spid="2"/>
                                        </p:tgtEl>
                                        <p:attrNameLst>
                                          <p:attrName>ppt_x</p:attrName>
                                        </p:attrNameLst>
                                      </p:cBhvr>
                                      <p:tavLst>
                                        <p:tav tm="0">
                                          <p:val>
                                            <p:strVal val="#ppt_x"/>
                                          </p:val>
                                        </p:tav>
                                        <p:tav tm="100000">
                                          <p:val>
                                            <p:strVal val="#ppt_x"/>
                                          </p:val>
                                        </p:tav>
                                      </p:tavLst>
                                    </p:anim>
                                    <p:anim calcmode="lin" valueType="num">
                                      <p:cBhvr>
                                        <p:cTn id="22" dur="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250"/>
                                        <p:tgtEl>
                                          <p:spTgt spid="38"/>
                                        </p:tgtEl>
                                      </p:cBhvr>
                                    </p:animEffect>
                                    <p:anim calcmode="lin" valueType="num">
                                      <p:cBhvr>
                                        <p:cTn id="28" dur="250" fill="hold"/>
                                        <p:tgtEl>
                                          <p:spTgt spid="38"/>
                                        </p:tgtEl>
                                        <p:attrNameLst>
                                          <p:attrName>ppt_x</p:attrName>
                                        </p:attrNameLst>
                                      </p:cBhvr>
                                      <p:tavLst>
                                        <p:tav tm="0">
                                          <p:val>
                                            <p:strVal val="#ppt_x"/>
                                          </p:val>
                                        </p:tav>
                                        <p:tav tm="100000">
                                          <p:val>
                                            <p:strVal val="#ppt_x"/>
                                          </p:val>
                                        </p:tav>
                                      </p:tavLst>
                                    </p:anim>
                                    <p:anim calcmode="lin" valueType="num">
                                      <p:cBhvr>
                                        <p:cTn id="29" dur="250" fill="hold"/>
                                        <p:tgtEl>
                                          <p:spTgt spid="38"/>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250"/>
                                        <p:tgtEl>
                                          <p:spTgt spid="39"/>
                                        </p:tgtEl>
                                      </p:cBhvr>
                                    </p:animEffect>
                                    <p:anim calcmode="lin" valueType="num">
                                      <p:cBhvr>
                                        <p:cTn id="33" dur="250" fill="hold"/>
                                        <p:tgtEl>
                                          <p:spTgt spid="39"/>
                                        </p:tgtEl>
                                        <p:attrNameLst>
                                          <p:attrName>ppt_x</p:attrName>
                                        </p:attrNameLst>
                                      </p:cBhvr>
                                      <p:tavLst>
                                        <p:tav tm="0">
                                          <p:val>
                                            <p:strVal val="#ppt_x"/>
                                          </p:val>
                                        </p:tav>
                                        <p:tav tm="100000">
                                          <p:val>
                                            <p:strVal val="#ppt_x"/>
                                          </p:val>
                                        </p:tav>
                                      </p:tavLst>
                                    </p:anim>
                                    <p:anim calcmode="lin" valueType="num">
                                      <p:cBhvr>
                                        <p:cTn id="34" dur="25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7"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250"/>
                                        <p:tgtEl>
                                          <p:spTgt spid="9"/>
                                        </p:tgtEl>
                                      </p:cBhvr>
                                    </p:animEffect>
                                    <p:anim calcmode="lin" valueType="num">
                                      <p:cBhvr>
                                        <p:cTn id="40" dur="250" fill="hold"/>
                                        <p:tgtEl>
                                          <p:spTgt spid="9"/>
                                        </p:tgtEl>
                                        <p:attrNameLst>
                                          <p:attrName>ppt_x</p:attrName>
                                        </p:attrNameLst>
                                      </p:cBhvr>
                                      <p:tavLst>
                                        <p:tav tm="0">
                                          <p:val>
                                            <p:strVal val="#ppt_x"/>
                                          </p:val>
                                        </p:tav>
                                        <p:tav tm="100000">
                                          <p:val>
                                            <p:strVal val="#ppt_x"/>
                                          </p:val>
                                        </p:tav>
                                      </p:tavLst>
                                    </p:anim>
                                    <p:anim calcmode="lin" valueType="num">
                                      <p:cBhvr>
                                        <p:cTn id="41" dur="250" fill="hold"/>
                                        <p:tgtEl>
                                          <p:spTgt spid="9"/>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fade">
                                      <p:cBhvr>
                                        <p:cTn id="44" dur="250"/>
                                        <p:tgtEl>
                                          <p:spTgt spid="51"/>
                                        </p:tgtEl>
                                      </p:cBhvr>
                                    </p:animEffect>
                                    <p:anim calcmode="lin" valueType="num">
                                      <p:cBhvr>
                                        <p:cTn id="45" dur="250" fill="hold"/>
                                        <p:tgtEl>
                                          <p:spTgt spid="51"/>
                                        </p:tgtEl>
                                        <p:attrNameLst>
                                          <p:attrName>ppt_x</p:attrName>
                                        </p:attrNameLst>
                                      </p:cBhvr>
                                      <p:tavLst>
                                        <p:tav tm="0">
                                          <p:val>
                                            <p:strVal val="#ppt_x"/>
                                          </p:val>
                                        </p:tav>
                                        <p:tav tm="100000">
                                          <p:val>
                                            <p:strVal val="#ppt_x"/>
                                          </p:val>
                                        </p:tav>
                                      </p:tavLst>
                                    </p:anim>
                                    <p:anim calcmode="lin" valueType="num">
                                      <p:cBhvr>
                                        <p:cTn id="46" dur="25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7" presetClass="entr" presetSubtype="0" fill="hold" grpId="0" nodeType="click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fade">
                                      <p:cBhvr>
                                        <p:cTn id="51" dur="250"/>
                                        <p:tgtEl>
                                          <p:spTgt spid="53"/>
                                        </p:tgtEl>
                                      </p:cBhvr>
                                    </p:animEffect>
                                    <p:anim calcmode="lin" valueType="num">
                                      <p:cBhvr>
                                        <p:cTn id="52" dur="250" fill="hold"/>
                                        <p:tgtEl>
                                          <p:spTgt spid="53"/>
                                        </p:tgtEl>
                                        <p:attrNameLst>
                                          <p:attrName>ppt_x</p:attrName>
                                        </p:attrNameLst>
                                      </p:cBhvr>
                                      <p:tavLst>
                                        <p:tav tm="0">
                                          <p:val>
                                            <p:strVal val="#ppt_x"/>
                                          </p:val>
                                        </p:tav>
                                        <p:tav tm="100000">
                                          <p:val>
                                            <p:strVal val="#ppt_x"/>
                                          </p:val>
                                        </p:tav>
                                      </p:tavLst>
                                    </p:anim>
                                    <p:anim calcmode="lin" valueType="num">
                                      <p:cBhvr>
                                        <p:cTn id="53" dur="25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7" presetClass="entr" presetSubtype="0" fill="hold" grpId="0" nodeType="click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fade">
                                      <p:cBhvr>
                                        <p:cTn id="58" dur="250"/>
                                        <p:tgtEl>
                                          <p:spTgt spid="54"/>
                                        </p:tgtEl>
                                      </p:cBhvr>
                                    </p:animEffect>
                                    <p:anim calcmode="lin" valueType="num">
                                      <p:cBhvr>
                                        <p:cTn id="59" dur="250" fill="hold"/>
                                        <p:tgtEl>
                                          <p:spTgt spid="54"/>
                                        </p:tgtEl>
                                        <p:attrNameLst>
                                          <p:attrName>ppt_x</p:attrName>
                                        </p:attrNameLst>
                                      </p:cBhvr>
                                      <p:tavLst>
                                        <p:tav tm="0">
                                          <p:val>
                                            <p:strVal val="#ppt_x"/>
                                          </p:val>
                                        </p:tav>
                                        <p:tav tm="100000">
                                          <p:val>
                                            <p:strVal val="#ppt_x"/>
                                          </p:val>
                                        </p:tav>
                                      </p:tavLst>
                                    </p:anim>
                                    <p:anim calcmode="lin" valueType="num">
                                      <p:cBhvr>
                                        <p:cTn id="60" dur="250" fill="hold"/>
                                        <p:tgtEl>
                                          <p:spTgt spid="54"/>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fade">
                                      <p:cBhvr>
                                        <p:cTn id="63" dur="250"/>
                                        <p:tgtEl>
                                          <p:spTgt spid="55"/>
                                        </p:tgtEl>
                                      </p:cBhvr>
                                    </p:animEffect>
                                    <p:anim calcmode="lin" valueType="num">
                                      <p:cBhvr>
                                        <p:cTn id="64" dur="250" fill="hold"/>
                                        <p:tgtEl>
                                          <p:spTgt spid="55"/>
                                        </p:tgtEl>
                                        <p:attrNameLst>
                                          <p:attrName>ppt_x</p:attrName>
                                        </p:attrNameLst>
                                      </p:cBhvr>
                                      <p:tavLst>
                                        <p:tav tm="0">
                                          <p:val>
                                            <p:strVal val="#ppt_x"/>
                                          </p:val>
                                        </p:tav>
                                        <p:tav tm="100000">
                                          <p:val>
                                            <p:strVal val="#ppt_x"/>
                                          </p:val>
                                        </p:tav>
                                      </p:tavLst>
                                    </p:anim>
                                    <p:anim calcmode="lin" valueType="num">
                                      <p:cBhvr>
                                        <p:cTn id="65" dur="25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nodeType="click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barn(inVertical)">
                                      <p:cBhvr>
                                        <p:cTn id="70" dur="250"/>
                                        <p:tgtEl>
                                          <p:spTgt spid="7"/>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barn(inVertical)">
                                      <p:cBhvr>
                                        <p:cTn id="73" dur="250"/>
                                        <p:tgtEl>
                                          <p:spTgt spid="24"/>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barn(inVertical)">
                                      <p:cBhvr>
                                        <p:cTn id="78" dur="250"/>
                                        <p:tgtEl>
                                          <p:spTgt spid="21"/>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barn(inVertical)">
                                      <p:cBhvr>
                                        <p:cTn id="81" dur="250"/>
                                        <p:tgtEl>
                                          <p:spTgt spid="46"/>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3"/>
                                        </p:tgtEl>
                                        <p:attrNameLst>
                                          <p:attrName>style.visibility</p:attrName>
                                        </p:attrNameLst>
                                      </p:cBhvr>
                                      <p:to>
                                        <p:strVal val="visible"/>
                                      </p:to>
                                    </p:set>
                                    <p:animEffect transition="in" filter="barn(inVertical)">
                                      <p:cBhvr>
                                        <p:cTn id="84" dur="250"/>
                                        <p:tgtEl>
                                          <p:spTgt spid="3"/>
                                        </p:tgtEl>
                                      </p:cBhvr>
                                    </p:animEffect>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barn(inVertical)">
                                      <p:cBhvr>
                                        <p:cTn id="89" dur="250"/>
                                        <p:tgtEl>
                                          <p:spTgt spid="17"/>
                                        </p:tgtEl>
                                      </p:cBhvr>
                                    </p:animEffect>
                                  </p:childTnLst>
                                </p:cTn>
                              </p:par>
                              <p:par>
                                <p:cTn id="90" presetID="16" presetClass="entr" presetSubtype="21" fill="hold" grpId="0" nodeType="with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barn(inVertical)">
                                      <p:cBhvr>
                                        <p:cTn id="92" dur="250"/>
                                        <p:tgtEl>
                                          <p:spTgt spid="47"/>
                                        </p:tgtEl>
                                      </p:cBhvr>
                                    </p:animEffect>
                                  </p:childTnLst>
                                </p:cTn>
                              </p:par>
                              <p:par>
                                <p:cTn id="93" presetID="16" presetClass="entr" presetSubtype="21" fill="hold" grpId="0" nodeType="withEffect">
                                  <p:stCondLst>
                                    <p:cond delay="0"/>
                                  </p:stCondLst>
                                  <p:childTnLst>
                                    <p:set>
                                      <p:cBhvr>
                                        <p:cTn id="94" dur="1" fill="hold">
                                          <p:stCondLst>
                                            <p:cond delay="0"/>
                                          </p:stCondLst>
                                        </p:cTn>
                                        <p:tgtEl>
                                          <p:spTgt spid="4"/>
                                        </p:tgtEl>
                                        <p:attrNameLst>
                                          <p:attrName>style.visibility</p:attrName>
                                        </p:attrNameLst>
                                      </p:cBhvr>
                                      <p:to>
                                        <p:strVal val="visible"/>
                                      </p:to>
                                    </p:set>
                                    <p:animEffect transition="in" filter="barn(inVertical)">
                                      <p:cBhvr>
                                        <p:cTn id="95" dur="250"/>
                                        <p:tgtEl>
                                          <p:spTgt spid="4"/>
                                        </p:tgtEl>
                                      </p:cBhvr>
                                    </p:animEffect>
                                  </p:childTnLst>
                                </p:cTn>
                              </p:par>
                              <p:par>
                                <p:cTn id="96" presetID="16" presetClass="entr" presetSubtype="21" fill="hold" grpId="0" nodeType="withEffect">
                                  <p:stCondLst>
                                    <p:cond delay="0"/>
                                  </p:stCondLst>
                                  <p:childTnLst>
                                    <p:set>
                                      <p:cBhvr>
                                        <p:cTn id="97" dur="1" fill="hold">
                                          <p:stCondLst>
                                            <p:cond delay="0"/>
                                          </p:stCondLst>
                                        </p:cTn>
                                        <p:tgtEl>
                                          <p:spTgt spid="5"/>
                                        </p:tgtEl>
                                        <p:attrNameLst>
                                          <p:attrName>style.visibility</p:attrName>
                                        </p:attrNameLst>
                                      </p:cBhvr>
                                      <p:to>
                                        <p:strVal val="visible"/>
                                      </p:to>
                                    </p:set>
                                    <p:animEffect transition="in" filter="barn(inVertical)">
                                      <p:cBhvr>
                                        <p:cTn id="98" dur="250"/>
                                        <p:tgtEl>
                                          <p:spTgt spid="5"/>
                                        </p:tgtEl>
                                      </p:cBhvr>
                                    </p:animEffect>
                                  </p:childTnLst>
                                </p:cTn>
                              </p:par>
                            </p:childTnLst>
                          </p:cTn>
                        </p:par>
                      </p:childTnLst>
                    </p:cTn>
                  </p:par>
                  <p:par>
                    <p:cTn id="99" fill="hold">
                      <p:stCondLst>
                        <p:cond delay="indefinite"/>
                      </p:stCondLst>
                      <p:childTnLst>
                        <p:par>
                          <p:cTn id="100" fill="hold">
                            <p:stCondLst>
                              <p:cond delay="0"/>
                            </p:stCondLst>
                            <p:childTnLst>
                              <p:par>
                                <p:cTn id="101" presetID="16" presetClass="entr" presetSubtype="21" fill="hold" grpId="0" nodeType="clickEffect">
                                  <p:stCondLst>
                                    <p:cond delay="0"/>
                                  </p:stCondLst>
                                  <p:childTnLst>
                                    <p:set>
                                      <p:cBhvr>
                                        <p:cTn id="102" dur="1" fill="hold">
                                          <p:stCondLst>
                                            <p:cond delay="0"/>
                                          </p:stCondLst>
                                        </p:cTn>
                                        <p:tgtEl>
                                          <p:spTgt spid="23"/>
                                        </p:tgtEl>
                                        <p:attrNameLst>
                                          <p:attrName>style.visibility</p:attrName>
                                        </p:attrNameLst>
                                      </p:cBhvr>
                                      <p:to>
                                        <p:strVal val="visible"/>
                                      </p:to>
                                    </p:set>
                                    <p:animEffect transition="in" filter="barn(inVertical)">
                                      <p:cBhvr>
                                        <p:cTn id="103" dur="250"/>
                                        <p:tgtEl>
                                          <p:spTgt spid="23"/>
                                        </p:tgtEl>
                                      </p:cBhvr>
                                    </p:animEffect>
                                  </p:childTnLst>
                                </p:cTn>
                              </p:par>
                              <p:par>
                                <p:cTn id="104" presetID="16" presetClass="entr" presetSubtype="21" fill="hold" grpId="0" nodeType="with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barn(inVertical)">
                                      <p:cBhvr>
                                        <p:cTn id="106" dur="2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7" grpId="0" animBg="1"/>
      <p:bldP spid="21" grpId="0" animBg="1"/>
      <p:bldP spid="23" grpId="0" animBg="1"/>
      <p:bldP spid="46" grpId="0"/>
      <p:bldP spid="47" grpId="0"/>
      <p:bldP spid="48" grpId="0"/>
      <p:bldP spid="2" grpId="0"/>
      <p:bldP spid="38" grpId="0"/>
      <p:bldP spid="39" grpId="0"/>
      <p:bldP spid="51" grpId="0"/>
      <p:bldP spid="9" grpId="0"/>
      <p:bldP spid="53" grpId="0"/>
      <p:bldP spid="54" grpId="0"/>
      <p:bldP spid="55" grpId="0"/>
      <p:bldP spid="3" grpId="0"/>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TextBox 42"/>
          <p:cNvSpPr txBox="1"/>
          <p:nvPr/>
        </p:nvSpPr>
        <p:spPr>
          <a:xfrm>
            <a:off x="1311261" y="304585"/>
            <a:ext cx="4495294"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smtClean="0">
                <a:solidFill>
                  <a:srgbClr val="756271"/>
                </a:solidFill>
              </a:rPr>
              <a:t>2.2 Top-down Evaluation</a:t>
            </a:r>
            <a:endParaRPr lang="zh-CN" altLang="en-US" b="0" dirty="0">
              <a:solidFill>
                <a:srgbClr val="756271"/>
              </a:solidFill>
            </a:endParaRPr>
          </a:p>
        </p:txBody>
      </p:sp>
      <p:grpSp>
        <p:nvGrpSpPr>
          <p:cNvPr id="15" name="组合 14"/>
          <p:cNvGrpSpPr/>
          <p:nvPr/>
        </p:nvGrpSpPr>
        <p:grpSpPr>
          <a:xfrm>
            <a:off x="2624439" y="935167"/>
            <a:ext cx="744537" cy="744538"/>
            <a:chOff x="230941" y="1124379"/>
            <a:chExt cx="744537" cy="744538"/>
          </a:xfrm>
        </p:grpSpPr>
        <p:sp>
          <p:nvSpPr>
            <p:cNvPr id="21" name="Oval 12"/>
            <p:cNvSpPr>
              <a:spLocks noChangeArrowheads="1"/>
            </p:cNvSpPr>
            <p:nvPr/>
          </p:nvSpPr>
          <p:spPr bwMode="auto">
            <a:xfrm>
              <a:off x="230941" y="1124379"/>
              <a:ext cx="744537" cy="744538"/>
            </a:xfrm>
            <a:prstGeom prst="ellipse">
              <a:avLst/>
            </a:prstGeom>
            <a:solidFill>
              <a:srgbClr val="F2B97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300882" y="1235038"/>
              <a:ext cx="604653" cy="523220"/>
            </a:xfrm>
            <a:prstGeom prst="rect">
              <a:avLst/>
            </a:prstGeom>
            <a:noFill/>
          </p:spPr>
          <p:txBody>
            <a:bodyPr wrap="none" rtlCol="0">
              <a:spAutoFit/>
            </a:bodyPr>
            <a:lstStyle/>
            <a:p>
              <a:r>
                <a:rPr lang="en-US" altLang="zh-CN" sz="2800" dirty="0">
                  <a:solidFill>
                    <a:schemeClr val="bg2"/>
                  </a:solidFill>
                  <a:latin typeface="微软雅黑" panose="020B0503020204020204" pitchFamily="34" charset="-122"/>
                  <a:ea typeface="微软雅黑" panose="020B0503020204020204" pitchFamily="34" charset="-122"/>
                </a:rPr>
                <a:t>02</a:t>
              </a:r>
              <a:endParaRPr lang="zh-CN" altLang="en-US" sz="2800" dirty="0">
                <a:solidFill>
                  <a:schemeClr val="bg2"/>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3558908" y="1107381"/>
            <a:ext cx="2856872" cy="461665"/>
          </a:xfrm>
          <a:prstGeom prst="rect">
            <a:avLst/>
          </a:prstGeom>
        </p:spPr>
        <p:txBody>
          <a:bodyPr wrap="none">
            <a:spAutoFit/>
          </a:bodyPr>
          <a:lstStyle/>
          <a:p>
            <a:r>
              <a:rPr lang="en-US" altLang="zh-CN" sz="2400" dirty="0">
                <a:latin typeface="Arial" panose="020B0604020202020204" pitchFamily="34" charset="0"/>
                <a:cs typeface="Arial" panose="020B0604020202020204" pitchFamily="34" charset="0"/>
              </a:rPr>
              <a:t>Adorned </a:t>
            </a:r>
            <a:r>
              <a:rPr lang="en-US" altLang="zh-CN" sz="2400" dirty="0" smtClean="0">
                <a:latin typeface="Arial" panose="020B0604020202020204" pitchFamily="34" charset="0"/>
                <a:cs typeface="Arial" panose="020B0604020202020204" pitchFamily="34" charset="0"/>
              </a:rPr>
              <a:t>predicates</a:t>
            </a:r>
            <a:endParaRPr lang="zh-CN" altLang="en-US" sz="24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 name="文本框 9"/>
              <p:cNvSpPr txBox="1"/>
              <p:nvPr/>
            </p:nvSpPr>
            <p:spPr>
              <a:xfrm>
                <a:off x="1920524" y="1956246"/>
                <a:ext cx="8356913" cy="1015663"/>
              </a:xfrm>
              <a:prstGeom prst="rect">
                <a:avLst/>
              </a:prstGeom>
              <a:noFill/>
            </p:spPr>
            <p:txBody>
              <a:bodyPr wrap="square" rtlCol="0">
                <a:spAutoFit/>
              </a:bodyPr>
              <a:lstStyle/>
              <a:p>
                <a:pPr marL="285750" indent="-285750">
                  <a:buFont typeface="Wingdings" panose="05000000000000000000" pitchFamily="2" charset="2"/>
                  <a:buChar char="Ø"/>
                </a:pP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𝑃</m:t>
                        </m:r>
                      </m:e>
                      <m:sup>
                        <m:r>
                          <a:rPr lang="zh-CN" altLang="en-US" sz="2000" i="1" smtClean="0">
                            <a:latin typeface="Cambria Math" panose="02040503050406030204" pitchFamily="18" charset="0"/>
                          </a:rPr>
                          <m:t>𝛾</m:t>
                        </m:r>
                      </m:sup>
                    </m:sSup>
                  </m:oMath>
                </a14:m>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中</a:t>
                </a:r>
                <a14:m>
                  <m:oMath xmlns:m="http://schemas.openxmlformats.org/officeDocument/2006/math">
                    <m:r>
                      <a:rPr lang="zh-CN" altLang="en-US" sz="2000" i="1" dirty="0" smtClean="0">
                        <a:latin typeface="Cambria Math" panose="02040503050406030204" pitchFamily="18" charset="0"/>
                        <a:ea typeface="微软雅黑" panose="020B0503020204020204" pitchFamily="34" charset="-122"/>
                      </a:rPr>
                      <m:t>𝛾</m:t>
                    </m:r>
                  </m:oMath>
                </a14:m>
                <a:r>
                  <a:rPr lang="zh-CN" altLang="en-US" sz="2000" dirty="0" smtClean="0">
                    <a:latin typeface="微软雅黑" panose="020B0503020204020204" pitchFamily="34" charset="-122"/>
                    <a:ea typeface="微软雅黑" panose="020B0503020204020204" pitchFamily="34" charset="-122"/>
                  </a:rPr>
                  <a:t>是</a:t>
                </a:r>
                <a:r>
                  <a:rPr lang="en-US" altLang="zh-CN" sz="2000" dirty="0" smtClean="0">
                    <a:latin typeface="微软雅黑" panose="020B0503020204020204" pitchFamily="34" charset="-122"/>
                    <a:ea typeface="微软雅黑" panose="020B0503020204020204" pitchFamily="34" charset="-122"/>
                  </a:rPr>
                  <a:t>b</a:t>
                </a:r>
                <a:r>
                  <a:rPr lang="zh-CN" altLang="en-US" sz="2000" dirty="0" smtClean="0">
                    <a:latin typeface="微软雅黑" panose="020B0503020204020204" pitchFamily="34" charset="-122"/>
                    <a:ea typeface="微软雅黑" panose="020B0503020204020204" pitchFamily="34" charset="-122"/>
                  </a:rPr>
                  <a:t>和</a:t>
                </a:r>
                <a:r>
                  <a:rPr lang="en-US" altLang="zh-CN" sz="2000" dirty="0" smtClean="0">
                    <a:latin typeface="微软雅黑" panose="020B0503020204020204" pitchFamily="34" charset="-122"/>
                    <a:ea typeface="微软雅黑" panose="020B0503020204020204" pitchFamily="34" charset="-122"/>
                  </a:rPr>
                  <a:t>f</a:t>
                </a:r>
                <a:r>
                  <a:rPr lang="zh-CN" altLang="en-US" sz="2000" dirty="0" smtClean="0">
                    <a:latin typeface="微软雅黑" panose="020B0503020204020204" pitchFamily="34" charset="-122"/>
                    <a:ea typeface="微软雅黑" panose="020B0503020204020204" pitchFamily="34" charset="-122"/>
                  </a:rPr>
                  <a:t>的序列，称作修饰符，</a:t>
                </a:r>
                <a:r>
                  <a:rPr lang="zh-CN" altLang="en-US" sz="2000" dirty="0">
                    <a:latin typeface="微软雅黑" panose="020B0503020204020204" pitchFamily="34" charset="-122"/>
                    <a:ea typeface="微软雅黑" panose="020B0503020204020204" pitchFamily="34" charset="-122"/>
                  </a:rPr>
                  <a:t>其中的长度正好</a:t>
                </a:r>
                <a:r>
                  <a:rPr lang="zh-CN" altLang="en-US" sz="2000" dirty="0" smtClean="0">
                    <a:latin typeface="微软雅黑" panose="020B0503020204020204" pitchFamily="34" charset="-122"/>
                    <a:ea typeface="微软雅黑" panose="020B0503020204020204" pitchFamily="34" charset="-122"/>
                  </a:rPr>
                  <a:t>是</a:t>
                </a:r>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中参数的</a:t>
                </a:r>
                <a:r>
                  <a:rPr lang="zh-CN" altLang="en-US" sz="2000" dirty="0">
                    <a:latin typeface="微软雅黑" panose="020B0503020204020204" pitchFamily="34" charset="-122"/>
                    <a:ea typeface="微软雅黑" panose="020B0503020204020204" pitchFamily="34" charset="-122"/>
                  </a:rPr>
                  <a:t>个数</a:t>
                </a:r>
                <a:endParaRPr lang="en-US" altLang="zh-CN" sz="20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en-US" altLang="zh-CN" sz="20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将派生</a:t>
                </a:r>
                <a:r>
                  <a:rPr lang="en-US" altLang="zh-CN" sz="2000" dirty="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的</a:t>
                </a:r>
                <a:r>
                  <a:rPr lang="zh-CN" altLang="en-US" sz="2000" dirty="0">
                    <a:latin typeface="微软雅黑" panose="020B0503020204020204" pitchFamily="34" charset="-122"/>
                    <a:ea typeface="微软雅黑" panose="020B0503020204020204" pitchFamily="34" charset="-122"/>
                  </a:rPr>
                  <a:t>规则重写为</a:t>
                </a:r>
                <a:r>
                  <a:rPr lang="zh-CN" altLang="en-US" sz="2000" dirty="0" smtClean="0">
                    <a:latin typeface="微软雅黑" panose="020B0503020204020204" pitchFamily="34" charset="-122"/>
                    <a:ea typeface="微软雅黑" panose="020B0503020204020204" pitchFamily="34" charset="-122"/>
                  </a:rPr>
                  <a:t>派生</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𝑃</m:t>
                        </m:r>
                      </m:e>
                      <m:sup>
                        <m:r>
                          <a:rPr lang="zh-CN" altLang="en-US" sz="2000" i="1">
                            <a:latin typeface="Cambria Math" panose="02040503050406030204" pitchFamily="18" charset="0"/>
                          </a:rPr>
                          <m:t>𝛾</m:t>
                        </m:r>
                      </m:sup>
                    </m:sSup>
                  </m:oMath>
                </a14:m>
                <a:r>
                  <a:rPr lang="zh-CN" altLang="en-US" sz="2000" dirty="0" smtClean="0">
                    <a:latin typeface="微软雅黑" panose="020B0503020204020204" pitchFamily="34" charset="-122"/>
                    <a:ea typeface="微软雅黑" panose="020B0503020204020204" pitchFamily="34" charset="-122"/>
                  </a:rPr>
                  <a:t>的</a:t>
                </a:r>
                <a:r>
                  <a:rPr lang="zh-CN" altLang="en-US" sz="2000" dirty="0">
                    <a:latin typeface="微软雅黑" panose="020B0503020204020204" pitchFamily="34" charset="-122"/>
                    <a:ea typeface="微软雅黑" panose="020B0503020204020204" pitchFamily="34" charset="-122"/>
                  </a:rPr>
                  <a:t>修饰</a:t>
                </a:r>
                <a:r>
                  <a:rPr lang="zh-CN" altLang="en-US" sz="2000" dirty="0" smtClean="0">
                    <a:latin typeface="微软雅黑" panose="020B0503020204020204" pitchFamily="34" charset="-122"/>
                    <a:ea typeface="微软雅黑" panose="020B0503020204020204" pitchFamily="34" charset="-122"/>
                  </a:rPr>
                  <a:t>规则</a:t>
                </a:r>
                <a:endParaRPr lang="en-US" altLang="zh-CN" sz="2000" dirty="0" smtClean="0">
                  <a:latin typeface="微软雅黑" panose="020B0503020204020204" pitchFamily="34" charset="-122"/>
                  <a:ea typeface="微软雅黑" panose="020B0503020204020204" pitchFamily="34" charset="-122"/>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1920524" y="1956246"/>
                <a:ext cx="8356913" cy="1015663"/>
              </a:xfrm>
              <a:prstGeom prst="rect">
                <a:avLst/>
              </a:prstGeom>
              <a:blipFill>
                <a:blip r:embed="rId3"/>
                <a:stretch>
                  <a:fillRect l="-656" t="-3593" b="-9581"/>
                </a:stretch>
              </a:blipFill>
            </p:spPr>
            <p:txBody>
              <a:bodyPr/>
              <a:lstStyle/>
              <a:p>
                <a:r>
                  <a:rPr lang="zh-CN" altLang="en-US">
                    <a:noFill/>
                  </a:rPr>
                  <a:t> </a:t>
                </a:r>
              </a:p>
            </p:txBody>
          </p:sp>
        </mc:Fallback>
      </mc:AlternateContent>
      <p:sp>
        <p:nvSpPr>
          <p:cNvPr id="3" name="文本框 2"/>
          <p:cNvSpPr txBox="1"/>
          <p:nvPr/>
        </p:nvSpPr>
        <p:spPr>
          <a:xfrm>
            <a:off x="9797142" y="4186645"/>
            <a:ext cx="65" cy="276999"/>
          </a:xfrm>
          <a:prstGeom prst="rect">
            <a:avLst/>
          </a:prstGeom>
          <a:noFill/>
        </p:spPr>
        <p:txBody>
          <a:bodyPr wrap="none" lIns="0" tIns="0" rIns="0" bIns="0" rtlCol="0">
            <a:spAutoFit/>
          </a:bodyPr>
          <a:lstStyle/>
          <a:p>
            <a:endParaRPr lang="zh-CN" altLang="en-US" dirty="0"/>
          </a:p>
        </p:txBody>
      </p:sp>
      <p:sp>
        <p:nvSpPr>
          <p:cNvPr id="4" name="文本框 3"/>
          <p:cNvSpPr txBox="1"/>
          <p:nvPr/>
        </p:nvSpPr>
        <p:spPr>
          <a:xfrm>
            <a:off x="1980056" y="3433116"/>
            <a:ext cx="7652998" cy="1938992"/>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给一个规则加上修饰符</a:t>
            </a:r>
            <a:r>
              <a:rPr lang="zh-CN" altLang="en-US" sz="2000" dirty="0" smtClean="0">
                <a:latin typeface="微软雅黑" panose="020B0503020204020204" pitchFamily="34" charset="-122"/>
                <a:ea typeface="微软雅黑" panose="020B0503020204020204" pitchFamily="34" charset="-122"/>
              </a:rPr>
              <a:t>的通用算法</a:t>
            </a:r>
            <a:r>
              <a:rPr lang="zh-CN" altLang="en-US" sz="2000" dirty="0">
                <a:latin typeface="微软雅黑" panose="020B0503020204020204" pitchFamily="34" charset="-122"/>
                <a:ea typeface="微软雅黑" panose="020B0503020204020204" pitchFamily="34" charset="-122"/>
              </a:rPr>
              <a:t>如下：</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如果参数位置是常量，则该参数位置被绑定；</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如果</a:t>
            </a:r>
            <a:r>
              <a:rPr lang="zh-CN" altLang="en-US" sz="2000" dirty="0">
                <a:latin typeface="微软雅黑" panose="020B0503020204020204" pitchFamily="34" charset="-122"/>
                <a:ea typeface="微软雅黑" panose="020B0503020204020204" pitchFamily="34" charset="-122"/>
              </a:rPr>
              <a:t>参数位置是常量</a:t>
            </a:r>
            <a:r>
              <a:rPr lang="zh-CN" altLang="en-US" sz="2000" dirty="0" smtClean="0">
                <a:latin typeface="微软雅黑" panose="020B0503020204020204" pitchFamily="34" charset="-122"/>
                <a:ea typeface="微软雅黑" panose="020B0503020204020204" pitchFamily="34" charset="-122"/>
              </a:rPr>
              <a:t>，所有出现在规则头的绑定变量在规则体中也是被绑定；</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如果参数位置是</a:t>
            </a:r>
            <a:r>
              <a:rPr lang="zh-CN" altLang="en-US" sz="2000" dirty="0" smtClean="0">
                <a:latin typeface="微软雅黑" panose="020B0503020204020204" pitchFamily="34" charset="-122"/>
                <a:ea typeface="微软雅黑" panose="020B0503020204020204" pitchFamily="34" charset="-122"/>
              </a:rPr>
              <a:t>规则体左侧某个原子绑定的变量，</a:t>
            </a:r>
            <a:r>
              <a:rPr lang="zh-CN" altLang="en-US" sz="2000" dirty="0">
                <a:latin typeface="微软雅黑" panose="020B0503020204020204" pitchFamily="34" charset="-122"/>
                <a:ea typeface="微软雅黑" panose="020B0503020204020204" pitchFamily="34" charset="-122"/>
              </a:rPr>
              <a:t>则该参数位置被绑定</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40" name="矩形 39"/>
          <p:cNvSpPr/>
          <p:nvPr/>
        </p:nvSpPr>
        <p:spPr>
          <a:xfrm>
            <a:off x="6415780" y="1096608"/>
            <a:ext cx="1415772"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修饰谓词</a:t>
            </a:r>
            <a:endParaRPr lang="zh-CN" altLang="en-US" sz="2400" dirty="0">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7" name="文本框 6"/>
              <p:cNvSpPr txBox="1"/>
              <p:nvPr/>
            </p:nvSpPr>
            <p:spPr>
              <a:xfrm>
                <a:off x="3207079" y="5587799"/>
                <a:ext cx="3618106" cy="2846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𝑎𝑟</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𝑝𝑎𝑡h</m:t>
                          </m:r>
                        </m:e>
                        <m:sup>
                          <m:r>
                            <a:rPr lang="en-US" altLang="zh-CN" b="0" i="1" smtClean="0">
                              <a:latin typeface="Cambria Math" panose="02040503050406030204" pitchFamily="18" charset="0"/>
                            </a:rPr>
                            <m:t>𝑏𝑓</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e>
                      </m:d>
                      <m:r>
                        <a:rPr lang="en-US" altLang="zh-CN" b="0" i="1" smtClean="0">
                          <a:latin typeface="Cambria Math" panose="02040503050406030204" pitchFamily="18" charset="0"/>
                        </a:rPr>
                        <m:t> :−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𝑒𝑑𝑔𝑒</m:t>
                          </m:r>
                        </m:e>
                        <m:sup>
                          <m:r>
                            <a:rPr lang="en-US" altLang="zh-CN" b="0" i="1" smtClean="0">
                              <a:latin typeface="Cambria Math" panose="02040503050406030204" pitchFamily="18" charset="0"/>
                            </a:rPr>
                            <m:t>𝑏𝑓</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e>
                      </m:d>
                      <m:r>
                        <a:rPr lang="en-US" altLang="zh-CN" b="0" i="1" smtClean="0">
                          <a:latin typeface="Cambria Math" panose="02040503050406030204" pitchFamily="18" charset="0"/>
                        </a:rPr>
                        <m:t>.</m:t>
                      </m:r>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3207079" y="5587799"/>
                <a:ext cx="3618106" cy="284630"/>
              </a:xfrm>
              <a:prstGeom prst="rect">
                <a:avLst/>
              </a:prstGeom>
              <a:blipFill>
                <a:blip r:embed="rId4"/>
                <a:stretch>
                  <a:fillRect l="-505" t="-6522" b="-369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p:cNvSpPr txBox="1"/>
              <p:nvPr/>
            </p:nvSpPr>
            <p:spPr>
              <a:xfrm>
                <a:off x="3207079" y="5945357"/>
                <a:ext cx="5025478" cy="2846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𝑎𝑟</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𝑝𝑎𝑡h</m:t>
                          </m:r>
                        </m:e>
                        <m:sup>
                          <m:r>
                            <a:rPr lang="en-US" altLang="zh-CN" b="0" i="1" smtClean="0">
                              <a:latin typeface="Cambria Math" panose="02040503050406030204" pitchFamily="18" charset="0"/>
                            </a:rPr>
                            <m:t>𝑏𝑓</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e>
                      </m:d>
                      <m:r>
                        <a:rPr lang="en-US" altLang="zh-CN" b="0" i="1" smtClean="0">
                          <a:latin typeface="Cambria Math" panose="02040503050406030204" pitchFamily="18" charset="0"/>
                        </a:rPr>
                        <m:t> :−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𝑒𝑑𝑔𝑒</m:t>
                          </m:r>
                        </m:e>
                        <m:sup>
                          <m:r>
                            <a:rPr lang="en-US" altLang="zh-CN" b="0" i="1" smtClean="0">
                              <a:latin typeface="Cambria Math" panose="02040503050406030204" pitchFamily="18" charset="0"/>
                            </a:rPr>
                            <m:t>𝑏𝑓</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𝑍</m:t>
                          </m:r>
                        </m:e>
                      </m:d>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𝑝𝑎𝑡h</m:t>
                          </m:r>
                        </m:e>
                        <m:sup>
                          <m:r>
                            <a:rPr lang="en-US" altLang="zh-CN" b="0" i="1" smtClean="0">
                              <a:latin typeface="Cambria Math" panose="02040503050406030204" pitchFamily="18" charset="0"/>
                            </a:rPr>
                            <m:t>𝑏𝑓</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𝑍</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e>
                      </m:d>
                      <m:r>
                        <a:rPr lang="en-US" altLang="zh-CN" b="0" i="1" smtClean="0">
                          <a:latin typeface="Cambria Math" panose="02040503050406030204" pitchFamily="18" charset="0"/>
                        </a:rPr>
                        <m:t>.</m:t>
                      </m:r>
                    </m:oMath>
                  </m:oMathPara>
                </a14:m>
                <a:endParaRPr lang="zh-CN" altLang="en-US" dirty="0"/>
              </a:p>
            </p:txBody>
          </p:sp>
        </mc:Choice>
        <mc:Fallback xmlns="">
          <p:sp>
            <p:nvSpPr>
              <p:cNvPr id="41" name="文本框 40"/>
              <p:cNvSpPr txBox="1">
                <a:spLocks noRot="1" noChangeAspect="1" noMove="1" noResize="1" noEditPoints="1" noAdjustHandles="1" noChangeArrowheads="1" noChangeShapeType="1" noTextEdit="1"/>
              </p:cNvSpPr>
              <p:nvPr/>
            </p:nvSpPr>
            <p:spPr>
              <a:xfrm>
                <a:off x="3207079" y="5945357"/>
                <a:ext cx="5025478" cy="284630"/>
              </a:xfrm>
              <a:prstGeom prst="rect">
                <a:avLst/>
              </a:prstGeom>
              <a:blipFill>
                <a:blip r:embed="rId5"/>
                <a:stretch>
                  <a:fillRect t="-4255" b="-34043"/>
                </a:stretch>
              </a:blipFill>
            </p:spPr>
            <p:txBody>
              <a:bodyPr/>
              <a:lstStyle/>
              <a:p>
                <a:r>
                  <a:rPr lang="zh-CN" altLang="en-US">
                    <a:noFill/>
                  </a:rPr>
                  <a:t> </a:t>
                </a:r>
              </a:p>
            </p:txBody>
          </p:sp>
        </mc:Fallback>
      </mc:AlternateContent>
      <p:sp>
        <p:nvSpPr>
          <p:cNvPr id="44" name="矩形 43"/>
          <p:cNvSpPr/>
          <p:nvPr/>
        </p:nvSpPr>
        <p:spPr>
          <a:xfrm>
            <a:off x="2858436" y="5500828"/>
            <a:ext cx="5896237" cy="889057"/>
          </a:xfrm>
          <a:prstGeom prst="rect">
            <a:avLst/>
          </a:prstGeom>
          <a:noFill/>
          <a:ln w="63500">
            <a:solidFill>
              <a:srgbClr val="EF5B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641646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250"/>
                                        <p:tgtEl>
                                          <p:spTgt spid="1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250"/>
                                        <p:tgtEl>
                                          <p:spTgt spid="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randombar(horizontal)">
                                      <p:cBhvr>
                                        <p:cTn id="13" dur="250"/>
                                        <p:tgtEl>
                                          <p:spTgt spid="40"/>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randombar(horizontal)">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cBhvr additive="base">
                                        <p:cTn id="28" dur="250" fill="hold"/>
                                        <p:tgtEl>
                                          <p:spTgt spid="44"/>
                                        </p:tgtEl>
                                        <p:attrNameLst>
                                          <p:attrName>ppt_x</p:attrName>
                                        </p:attrNameLst>
                                      </p:cBhvr>
                                      <p:tavLst>
                                        <p:tav tm="0">
                                          <p:val>
                                            <p:strVal val="#ppt_x"/>
                                          </p:val>
                                        </p:tav>
                                        <p:tav tm="100000">
                                          <p:val>
                                            <p:strVal val="#ppt_x"/>
                                          </p:val>
                                        </p:tav>
                                      </p:tavLst>
                                    </p:anim>
                                    <p:anim calcmode="lin" valueType="num">
                                      <p:cBhvr additive="base">
                                        <p:cTn id="29" dur="250" fill="hold"/>
                                        <p:tgtEl>
                                          <p:spTgt spid="4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250" fill="hold"/>
                                        <p:tgtEl>
                                          <p:spTgt spid="7"/>
                                        </p:tgtEl>
                                        <p:attrNameLst>
                                          <p:attrName>ppt_x</p:attrName>
                                        </p:attrNameLst>
                                      </p:cBhvr>
                                      <p:tavLst>
                                        <p:tav tm="0">
                                          <p:val>
                                            <p:strVal val="#ppt_x"/>
                                          </p:val>
                                        </p:tav>
                                        <p:tav tm="100000">
                                          <p:val>
                                            <p:strVal val="#ppt_x"/>
                                          </p:val>
                                        </p:tav>
                                      </p:tavLst>
                                    </p:anim>
                                    <p:anim calcmode="lin" valueType="num">
                                      <p:cBhvr additive="base">
                                        <p:cTn id="33" dur="250" fill="hold"/>
                                        <p:tgtEl>
                                          <p:spTgt spid="7"/>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additive="base">
                                        <p:cTn id="36" dur="250" fill="hold"/>
                                        <p:tgtEl>
                                          <p:spTgt spid="41"/>
                                        </p:tgtEl>
                                        <p:attrNameLst>
                                          <p:attrName>ppt_x</p:attrName>
                                        </p:attrNameLst>
                                      </p:cBhvr>
                                      <p:tavLst>
                                        <p:tav tm="0">
                                          <p:val>
                                            <p:strVal val="#ppt_x"/>
                                          </p:val>
                                        </p:tav>
                                        <p:tav tm="100000">
                                          <p:val>
                                            <p:strVal val="#ppt_x"/>
                                          </p:val>
                                        </p:tav>
                                      </p:tavLst>
                                    </p:anim>
                                    <p:anim calcmode="lin" valueType="num">
                                      <p:cBhvr additive="base">
                                        <p:cTn id="37" dur="25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4" grpId="0"/>
      <p:bldP spid="40" grpId="0"/>
      <p:bldP spid="7" grpId="0"/>
      <p:bldP spid="41" grpId="0"/>
      <p:bldP spid="4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TextBox 42"/>
          <p:cNvSpPr txBox="1"/>
          <p:nvPr/>
        </p:nvSpPr>
        <p:spPr>
          <a:xfrm>
            <a:off x="1311261" y="304585"/>
            <a:ext cx="4495294"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smtClean="0">
                <a:solidFill>
                  <a:srgbClr val="756271"/>
                </a:solidFill>
              </a:rPr>
              <a:t>2.2 Top-down Evaluation</a:t>
            </a:r>
            <a:endParaRPr lang="zh-CN" altLang="en-US" b="0" dirty="0">
              <a:solidFill>
                <a:srgbClr val="756271"/>
              </a:solidFill>
            </a:endParaRPr>
          </a:p>
        </p:txBody>
      </p:sp>
      <p:grpSp>
        <p:nvGrpSpPr>
          <p:cNvPr id="15" name="组合 14"/>
          <p:cNvGrpSpPr/>
          <p:nvPr/>
        </p:nvGrpSpPr>
        <p:grpSpPr>
          <a:xfrm>
            <a:off x="2716771" y="940525"/>
            <a:ext cx="744537" cy="744538"/>
            <a:chOff x="297901" y="3420268"/>
            <a:chExt cx="744537" cy="744538"/>
          </a:xfrm>
        </p:grpSpPr>
        <p:sp>
          <p:nvSpPr>
            <p:cNvPr id="17" name="Oval 8"/>
            <p:cNvSpPr>
              <a:spLocks noChangeArrowheads="1"/>
            </p:cNvSpPr>
            <p:nvPr/>
          </p:nvSpPr>
          <p:spPr bwMode="auto">
            <a:xfrm>
              <a:off x="297901" y="3420268"/>
              <a:ext cx="744537" cy="744538"/>
            </a:xfrm>
            <a:prstGeom prst="ellipse">
              <a:avLst/>
            </a:pr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371593" y="3543143"/>
              <a:ext cx="604653" cy="523220"/>
            </a:xfrm>
            <a:prstGeom prst="rect">
              <a:avLst/>
            </a:prstGeom>
            <a:noFill/>
          </p:spPr>
          <p:txBody>
            <a:bodyPr wrap="none" rtlCol="0">
              <a:spAutoFit/>
            </a:bodyPr>
            <a:lstStyle/>
            <a:p>
              <a:r>
                <a:rPr lang="en-US" altLang="zh-CN" sz="2800" dirty="0">
                  <a:solidFill>
                    <a:schemeClr val="bg2"/>
                  </a:solidFill>
                  <a:latin typeface="微软雅黑" panose="020B0503020204020204" pitchFamily="34" charset="-122"/>
                  <a:ea typeface="微软雅黑" panose="020B0503020204020204" pitchFamily="34" charset="-122"/>
                </a:rPr>
                <a:t>03</a:t>
              </a:r>
              <a:endParaRPr lang="zh-CN" altLang="en-US" sz="2800" dirty="0">
                <a:solidFill>
                  <a:schemeClr val="bg2"/>
                </a:solidFill>
                <a:latin typeface="微软雅黑" panose="020B0503020204020204" pitchFamily="34" charset="-122"/>
                <a:ea typeface="微软雅黑" panose="020B0503020204020204" pitchFamily="34" charset="-122"/>
              </a:endParaRPr>
            </a:p>
          </p:txBody>
        </p:sp>
      </p:grpSp>
      <p:sp>
        <p:nvSpPr>
          <p:cNvPr id="9" name="矩形 8"/>
          <p:cNvSpPr/>
          <p:nvPr/>
        </p:nvSpPr>
        <p:spPr>
          <a:xfrm>
            <a:off x="3653401" y="1112739"/>
            <a:ext cx="2464136" cy="461665"/>
          </a:xfrm>
          <a:prstGeom prst="rect">
            <a:avLst/>
          </a:prstGeom>
        </p:spPr>
        <p:txBody>
          <a:bodyPr wrap="none">
            <a:spAutoFit/>
          </a:bodyPr>
          <a:lstStyle/>
          <a:p>
            <a:r>
              <a:rPr lang="en-US" altLang="zh-CN" sz="2400" dirty="0">
                <a:latin typeface="Arial" panose="020B0604020202020204" pitchFamily="34" charset="0"/>
                <a:cs typeface="Arial" panose="020B0604020202020204" pitchFamily="34" charset="0"/>
              </a:rPr>
              <a:t>Binding </a:t>
            </a:r>
            <a:r>
              <a:rPr lang="en-US" altLang="zh-CN" sz="2400" dirty="0" smtClean="0">
                <a:latin typeface="Arial" panose="020B0604020202020204" pitchFamily="34" charset="0"/>
                <a:cs typeface="Arial" panose="020B0604020202020204" pitchFamily="34" charset="0"/>
              </a:rPr>
              <a:t>relations</a:t>
            </a:r>
            <a:endParaRPr lang="zh-CN" altLang="en-US" sz="2400" dirty="0">
              <a:latin typeface="Arial" panose="020B0604020202020204" pitchFamily="34" charset="0"/>
              <a:cs typeface="Arial" panose="020B0604020202020204" pitchFamily="34" charset="0"/>
            </a:endParaRPr>
          </a:p>
        </p:txBody>
      </p:sp>
      <p:sp>
        <p:nvSpPr>
          <p:cNvPr id="27" name="矩形 26"/>
          <p:cNvSpPr/>
          <p:nvPr/>
        </p:nvSpPr>
        <p:spPr>
          <a:xfrm>
            <a:off x="2716770" y="1774768"/>
            <a:ext cx="6389129" cy="1015663"/>
          </a:xfrm>
          <a:prstGeom prst="rect">
            <a:avLst/>
          </a:prstGeom>
        </p:spPr>
        <p:txBody>
          <a:bodyPr wrap="square">
            <a:spAutoFit/>
          </a:bodyPr>
          <a:lstStyle/>
          <a:p>
            <a:pPr marL="285750" indent="-285750">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通过</a:t>
            </a:r>
            <a:r>
              <a:rPr lang="zh-CN" altLang="en-US" sz="2000" dirty="0">
                <a:latin typeface="微软雅黑" panose="020B0503020204020204" pitchFamily="34" charset="-122"/>
                <a:ea typeface="微软雅黑" panose="020B0503020204020204" pitchFamily="34" charset="-122"/>
              </a:rPr>
              <a:t>统一从查询向规则头部自上而下传递的</a:t>
            </a:r>
            <a:r>
              <a:rPr lang="zh-CN" altLang="en-US" sz="2000" dirty="0" smtClean="0">
                <a:latin typeface="微软雅黑" panose="020B0503020204020204" pitchFamily="34" charset="-122"/>
                <a:ea typeface="微软雅黑" panose="020B0503020204020204" pitchFamily="34" charset="-122"/>
              </a:rPr>
              <a:t>绑定</a:t>
            </a:r>
            <a:endParaRPr lang="en-US" altLang="zh-CN" sz="20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en-US" altLang="zh-CN" sz="20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同一规则主体中从原子向原子横向传递的</a:t>
            </a:r>
            <a:r>
              <a:rPr lang="zh-CN" altLang="en-US" sz="2000" dirty="0" smtClean="0">
                <a:latin typeface="微软雅黑" panose="020B0503020204020204" pitchFamily="34" charset="-122"/>
                <a:ea typeface="微软雅黑" panose="020B0503020204020204" pitchFamily="34" charset="-122"/>
              </a:rPr>
              <a:t>绑定</a:t>
            </a:r>
            <a:endParaRPr lang="zh-CN" altLang="en-US" sz="2000" dirty="0">
              <a:latin typeface="微软雅黑" panose="020B0503020204020204" pitchFamily="34" charset="-122"/>
              <a:ea typeface="微软雅黑" panose="020B0503020204020204" pitchFamily="34" charset="-122"/>
            </a:endParaRPr>
          </a:p>
        </p:txBody>
      </p:sp>
      <p:sp>
        <p:nvSpPr>
          <p:cNvPr id="50" name="文本框 49"/>
          <p:cNvSpPr txBox="1"/>
          <p:nvPr/>
        </p:nvSpPr>
        <p:spPr>
          <a:xfrm>
            <a:off x="2790463" y="2990795"/>
            <a:ext cx="11042096" cy="646331"/>
          </a:xfrm>
          <a:prstGeom prst="rect">
            <a:avLst/>
          </a:prstGeom>
          <a:noFill/>
        </p:spPr>
        <p:txBody>
          <a:bodyPr wrap="square" rtlCol="0">
            <a:spAutoFit/>
          </a:bodyPr>
          <a:lstStyle/>
          <a:p>
            <a:pPr marL="285750" indent="-285750">
              <a:buFont typeface="Wingdings" panose="05000000000000000000" pitchFamily="2" charset="2"/>
              <a:buChar char="n"/>
            </a:pPr>
            <a:r>
              <a:rPr lang="zh-CN" altLang="en-US" dirty="0" smtClean="0">
                <a:latin typeface="微软雅黑" panose="020B0503020204020204" pitchFamily="34" charset="-122"/>
                <a:ea typeface="微软雅黑" panose="020B0503020204020204" pitchFamily="34" charset="-122"/>
              </a:rPr>
              <a:t>使用输入关系来表示自上而下传递的绑定信息</a:t>
            </a:r>
            <a:endParaRPr lang="en-US" altLang="zh-CN"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51" name="文本框 50"/>
          <p:cNvSpPr txBox="1"/>
          <p:nvPr/>
        </p:nvSpPr>
        <p:spPr>
          <a:xfrm>
            <a:off x="2790463" y="4076490"/>
            <a:ext cx="11042096" cy="369332"/>
          </a:xfrm>
          <a:prstGeom prst="rect">
            <a:avLst/>
          </a:prstGeom>
          <a:noFill/>
        </p:spPr>
        <p:txBody>
          <a:bodyPr wrap="square" rtlCol="0">
            <a:spAutoFit/>
          </a:bodyPr>
          <a:lstStyle/>
          <a:p>
            <a:pPr marL="285750" indent="-285750">
              <a:buFont typeface="Wingdings" panose="05000000000000000000" pitchFamily="2" charset="2"/>
              <a:buChar char="n"/>
            </a:pPr>
            <a:r>
              <a:rPr lang="zh-CN" altLang="en-US" dirty="0" smtClean="0">
                <a:latin typeface="微软雅黑" panose="020B0503020204020204" pitchFamily="34" charset="-122"/>
                <a:ea typeface="微软雅黑" panose="020B0503020204020204" pitchFamily="34" charset="-122"/>
              </a:rPr>
              <a:t>使用补充关系来表示横向传递的绑定信息</a:t>
            </a:r>
            <a:endParaRPr lang="en-US" altLang="zh-CN" dirty="0" smtClean="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2" name="矩形 51"/>
              <p:cNvSpPr/>
              <p:nvPr/>
            </p:nvSpPr>
            <p:spPr>
              <a:xfrm>
                <a:off x="2790463" y="5424373"/>
                <a:ext cx="11634181" cy="378245"/>
              </a:xfrm>
              <a:prstGeom prst="rect">
                <a:avLst/>
              </a:prstGeom>
            </p:spPr>
            <p:txBody>
              <a:bodyPr wrap="square">
                <a:spAutoFit/>
              </a:bodyPr>
              <a:lstStyle/>
              <a:p>
                <a14:m>
                  <m:oMath xmlns:m="http://schemas.openxmlformats.org/officeDocument/2006/math">
                    <m:sSubSup>
                      <m:sSubSupPr>
                        <m:ctrlPr>
                          <a:rPr lang="en-US" altLang="zh-CN" i="1">
                            <a:latin typeface="Cambria Math" panose="02040503050406030204" pitchFamily="18" charset="0"/>
                            <a:ea typeface="微软雅黑" panose="020B0503020204020204" pitchFamily="34" charset="-122"/>
                          </a:rPr>
                        </m:ctrlPr>
                      </m:sSubSupPr>
                      <m:e>
                        <m:r>
                          <a:rPr lang="en-US" altLang="zh-CN" i="1">
                            <a:latin typeface="Cambria Math" panose="02040503050406030204" pitchFamily="18" charset="0"/>
                            <a:ea typeface="微软雅黑" panose="020B0503020204020204" pitchFamily="34" charset="-122"/>
                          </a:rPr>
                          <m:t>𝑠𝑢𝑝</m:t>
                        </m:r>
                      </m:e>
                      <m:sub>
                        <m:r>
                          <a:rPr lang="en-US" altLang="zh-CN" b="0" i="1" smtClean="0">
                            <a:latin typeface="Cambria Math" panose="02040503050406030204" pitchFamily="18" charset="0"/>
                            <a:ea typeface="微软雅黑" panose="020B0503020204020204" pitchFamily="34" charset="-122"/>
                          </a:rPr>
                          <m:t>𝑛</m:t>
                        </m:r>
                      </m:sub>
                      <m:sup>
                        <m:r>
                          <a:rPr lang="en-US" altLang="zh-CN" i="1">
                            <a:latin typeface="Cambria Math" panose="02040503050406030204" pitchFamily="18" charset="0"/>
                            <a:ea typeface="微软雅黑" panose="020B0503020204020204" pitchFamily="34" charset="-122"/>
                          </a:rPr>
                          <m:t>𝑖</m:t>
                        </m:r>
                      </m:sup>
                    </m:sSubSup>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𝑉</m:t>
                    </m:r>
                    <m:r>
                      <a:rPr lang="en-US" altLang="zh-CN" i="1">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表示通过计算从规则体构造的所有子查询得到的绑定</a:t>
                </a:r>
                <a:r>
                  <a:rPr lang="zh-CN" altLang="en-US" dirty="0" smtClean="0">
                    <a:latin typeface="微软雅黑" panose="020B0503020204020204" pitchFamily="34" charset="-122"/>
                    <a:ea typeface="微软雅黑" panose="020B0503020204020204" pitchFamily="34" charset="-122"/>
                  </a:rPr>
                  <a:t>信息</a:t>
                </a:r>
                <a:endParaRPr lang="en-US" altLang="zh-CN" dirty="0">
                  <a:latin typeface="微软雅黑" panose="020B0503020204020204" pitchFamily="34" charset="-122"/>
                  <a:ea typeface="微软雅黑" panose="020B0503020204020204" pitchFamily="34" charset="-122"/>
                </a:endParaRPr>
              </a:p>
            </p:txBody>
          </p:sp>
        </mc:Choice>
        <mc:Fallback xmlns="">
          <p:sp>
            <p:nvSpPr>
              <p:cNvPr id="52" name="矩形 51"/>
              <p:cNvSpPr>
                <a:spLocks noRot="1" noChangeAspect="1" noMove="1" noResize="1" noEditPoints="1" noAdjustHandles="1" noChangeArrowheads="1" noChangeShapeType="1" noTextEdit="1"/>
              </p:cNvSpPr>
              <p:nvPr/>
            </p:nvSpPr>
            <p:spPr>
              <a:xfrm>
                <a:off x="2790463" y="5424373"/>
                <a:ext cx="11634181" cy="378245"/>
              </a:xfrm>
              <a:prstGeom prst="rect">
                <a:avLst/>
              </a:prstGeom>
              <a:blipFill>
                <a:blip r:embed="rId3"/>
                <a:stretch>
                  <a:fillRect t="-6452" b="-25806"/>
                </a:stretch>
              </a:blipFill>
            </p:spPr>
            <p:txBody>
              <a:bodyPr/>
              <a:lstStyle/>
              <a:p>
                <a:r>
                  <a:rPr lang="zh-CN" altLang="en-US">
                    <a:noFill/>
                  </a:rPr>
                  <a:t> </a:t>
                </a:r>
              </a:p>
            </p:txBody>
          </p:sp>
        </mc:Fallback>
      </mc:AlternateContent>
      <p:sp>
        <p:nvSpPr>
          <p:cNvPr id="3" name="文本框 2"/>
          <p:cNvSpPr txBox="1"/>
          <p:nvPr/>
        </p:nvSpPr>
        <p:spPr>
          <a:xfrm>
            <a:off x="9797142" y="4186645"/>
            <a:ext cx="65" cy="276999"/>
          </a:xfrm>
          <a:prstGeom prst="rect">
            <a:avLst/>
          </a:prstGeom>
          <a:noFill/>
        </p:spPr>
        <p:txBody>
          <a:bodyPr wrap="none" lIns="0" tIns="0" rIns="0" bIns="0" rtlCol="0">
            <a:spAutoFit/>
          </a:bodyPr>
          <a:lstStyle/>
          <a:p>
            <a:endParaRPr lang="zh-CN" altLang="en-US" dirty="0"/>
          </a:p>
        </p:txBody>
      </p:sp>
      <p:sp>
        <p:nvSpPr>
          <p:cNvPr id="42" name="矩形 41"/>
          <p:cNvSpPr/>
          <p:nvPr/>
        </p:nvSpPr>
        <p:spPr>
          <a:xfrm>
            <a:off x="6117537" y="1112738"/>
            <a:ext cx="1415772"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绑定关系</a:t>
            </a:r>
            <a:endParaRPr lang="zh-CN" altLang="en-US" sz="2400" dirty="0">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4" name="组合 23"/>
          <p:cNvGrpSpPr/>
          <p:nvPr/>
        </p:nvGrpSpPr>
        <p:grpSpPr>
          <a:xfrm>
            <a:off x="7166522" y="193376"/>
            <a:ext cx="5025478" cy="758721"/>
            <a:chOff x="9163379" y="1917902"/>
            <a:chExt cx="5025478" cy="758721"/>
          </a:xfrm>
        </p:grpSpPr>
        <mc:AlternateContent xmlns:mc="http://schemas.openxmlformats.org/markup-compatibility/2006" xmlns:a14="http://schemas.microsoft.com/office/drawing/2010/main">
          <mc:Choice Requires="a14">
            <p:sp>
              <p:nvSpPr>
                <p:cNvPr id="43" name="文本框 42"/>
                <p:cNvSpPr txBox="1"/>
                <p:nvPr/>
              </p:nvSpPr>
              <p:spPr>
                <a:xfrm>
                  <a:off x="9188779" y="2004873"/>
                  <a:ext cx="3618106" cy="2846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𝑎𝑟</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𝑝𝑎𝑡h</m:t>
                            </m:r>
                          </m:e>
                          <m:sup>
                            <m:r>
                              <a:rPr lang="en-US" altLang="zh-CN" b="0" i="1" smtClean="0">
                                <a:latin typeface="Cambria Math" panose="02040503050406030204" pitchFamily="18" charset="0"/>
                              </a:rPr>
                              <m:t>𝑏𝑓</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e>
                        </m:d>
                        <m:r>
                          <a:rPr lang="en-US" altLang="zh-CN" b="0" i="1" smtClean="0">
                            <a:latin typeface="Cambria Math" panose="02040503050406030204" pitchFamily="18" charset="0"/>
                          </a:rPr>
                          <m:t> :−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𝑒𝑑𝑔𝑒</m:t>
                            </m:r>
                          </m:e>
                          <m:sup>
                            <m:r>
                              <a:rPr lang="en-US" altLang="zh-CN" b="0" i="1" smtClean="0">
                                <a:latin typeface="Cambria Math" panose="02040503050406030204" pitchFamily="18" charset="0"/>
                              </a:rPr>
                              <m:t>𝑏𝑓</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e>
                        </m:d>
                        <m:r>
                          <a:rPr lang="en-US" altLang="zh-CN" b="0" i="1" smtClean="0">
                            <a:latin typeface="Cambria Math" panose="02040503050406030204" pitchFamily="18" charset="0"/>
                          </a:rPr>
                          <m:t>.</m:t>
                        </m:r>
                      </m:oMath>
                    </m:oMathPara>
                  </a14:m>
                  <a:endParaRPr lang="zh-CN" altLang="en-US" dirty="0"/>
                </a:p>
              </p:txBody>
            </p:sp>
          </mc:Choice>
          <mc:Fallback xmlns="">
            <p:sp>
              <p:nvSpPr>
                <p:cNvPr id="43" name="文本框 42"/>
                <p:cNvSpPr txBox="1">
                  <a:spLocks noRot="1" noChangeAspect="1" noMove="1" noResize="1" noEditPoints="1" noAdjustHandles="1" noChangeArrowheads="1" noChangeShapeType="1" noTextEdit="1"/>
                </p:cNvSpPr>
                <p:nvPr/>
              </p:nvSpPr>
              <p:spPr>
                <a:xfrm>
                  <a:off x="9188779" y="2004873"/>
                  <a:ext cx="3618106" cy="284630"/>
                </a:xfrm>
                <a:prstGeom prst="rect">
                  <a:avLst/>
                </a:prstGeom>
                <a:blipFill>
                  <a:blip r:embed="rId6"/>
                  <a:stretch>
                    <a:fillRect l="-506" t="-6383" b="-34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p:cNvSpPr txBox="1"/>
                <p:nvPr/>
              </p:nvSpPr>
              <p:spPr>
                <a:xfrm>
                  <a:off x="9163379" y="2362430"/>
                  <a:ext cx="5025478" cy="2846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𝑎𝑟</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𝑝𝑎𝑡h</m:t>
                            </m:r>
                          </m:e>
                          <m:sup>
                            <m:r>
                              <a:rPr lang="en-US" altLang="zh-CN" b="0" i="1" smtClean="0">
                                <a:latin typeface="Cambria Math" panose="02040503050406030204" pitchFamily="18" charset="0"/>
                              </a:rPr>
                              <m:t>𝑏𝑓</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e>
                        </m:d>
                        <m:r>
                          <a:rPr lang="en-US" altLang="zh-CN" b="0" i="1" smtClean="0">
                            <a:latin typeface="Cambria Math" panose="02040503050406030204" pitchFamily="18" charset="0"/>
                          </a:rPr>
                          <m:t> :−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𝑒𝑑𝑔𝑒</m:t>
                            </m:r>
                          </m:e>
                          <m:sup>
                            <m:r>
                              <a:rPr lang="en-US" altLang="zh-CN" b="0" i="1" smtClean="0">
                                <a:latin typeface="Cambria Math" panose="02040503050406030204" pitchFamily="18" charset="0"/>
                              </a:rPr>
                              <m:t>𝑏𝑓</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𝑍</m:t>
                            </m:r>
                          </m:e>
                        </m:d>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𝑝𝑎𝑡h</m:t>
                            </m:r>
                          </m:e>
                          <m:sup>
                            <m:r>
                              <a:rPr lang="en-US" altLang="zh-CN" b="0" i="1" smtClean="0">
                                <a:latin typeface="Cambria Math" panose="02040503050406030204" pitchFamily="18" charset="0"/>
                              </a:rPr>
                              <m:t>𝑏𝑓</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𝑍</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e>
                        </m:d>
                        <m:r>
                          <a:rPr lang="en-US" altLang="zh-CN" b="0" i="1" smtClean="0">
                            <a:latin typeface="Cambria Math" panose="02040503050406030204" pitchFamily="18" charset="0"/>
                          </a:rPr>
                          <m:t>.</m:t>
                        </m:r>
                      </m:oMath>
                    </m:oMathPara>
                  </a14:m>
                  <a:endParaRPr lang="zh-CN" altLang="en-US" dirty="0"/>
                </a:p>
              </p:txBody>
            </p:sp>
          </mc:Choice>
          <mc:Fallback xmlns="">
            <p:sp>
              <p:nvSpPr>
                <p:cNvPr id="44" name="文本框 43"/>
                <p:cNvSpPr txBox="1">
                  <a:spLocks noRot="1" noChangeAspect="1" noMove="1" noResize="1" noEditPoints="1" noAdjustHandles="1" noChangeArrowheads="1" noChangeShapeType="1" noTextEdit="1"/>
                </p:cNvSpPr>
                <p:nvPr/>
              </p:nvSpPr>
              <p:spPr>
                <a:xfrm>
                  <a:off x="9163379" y="2362430"/>
                  <a:ext cx="5025478" cy="284630"/>
                </a:xfrm>
                <a:prstGeom prst="rect">
                  <a:avLst/>
                </a:prstGeom>
                <a:blipFill>
                  <a:blip r:embed="rId7"/>
                  <a:stretch>
                    <a:fillRect t="-6522" b="-36957"/>
                  </a:stretch>
                </a:blipFill>
              </p:spPr>
              <p:txBody>
                <a:bodyPr/>
                <a:lstStyle/>
                <a:p>
                  <a:r>
                    <a:rPr lang="zh-CN" altLang="en-US">
                      <a:noFill/>
                    </a:rPr>
                    <a:t> </a:t>
                  </a:r>
                </a:p>
              </p:txBody>
            </p:sp>
          </mc:Fallback>
        </mc:AlternateContent>
        <p:sp>
          <p:nvSpPr>
            <p:cNvPr id="45" name="矩形 44"/>
            <p:cNvSpPr/>
            <p:nvPr/>
          </p:nvSpPr>
          <p:spPr>
            <a:xfrm>
              <a:off x="9163379" y="1917902"/>
              <a:ext cx="5025478" cy="758721"/>
            </a:xfrm>
            <a:prstGeom prst="rect">
              <a:avLst/>
            </a:prstGeom>
            <a:noFill/>
            <a:ln w="63500">
              <a:solidFill>
                <a:srgbClr val="EF5B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47" name="椭圆 46"/>
          <p:cNvSpPr/>
          <p:nvPr/>
        </p:nvSpPr>
        <p:spPr>
          <a:xfrm flipV="1">
            <a:off x="2550772" y="5516760"/>
            <a:ext cx="239691" cy="239691"/>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p:cNvSpPr/>
              <p:nvPr/>
            </p:nvSpPr>
            <p:spPr>
              <a:xfrm>
                <a:off x="3434709" y="3387529"/>
                <a:ext cx="14932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ea typeface="微软雅黑" panose="020B0503020204020204" pitchFamily="34" charset="-122"/>
                            </a:rPr>
                          </m:ctrlPr>
                        </m:sSupPr>
                        <m:e>
                          <m:r>
                            <a:rPr lang="en-US" altLang="zh-CN" i="1">
                              <a:latin typeface="Cambria Math" panose="02040503050406030204" pitchFamily="18" charset="0"/>
                              <a:ea typeface="微软雅黑" panose="020B0503020204020204" pitchFamily="34" charset="-122"/>
                            </a:rPr>
                            <m:t>𝑖𝑛𝑝𝑢𝑡</m:t>
                          </m:r>
                          <m:r>
                            <a:rPr lang="en-US" altLang="zh-CN" i="1">
                              <a:latin typeface="Cambria Math" panose="02040503050406030204" pitchFamily="18" charset="0"/>
                              <a:ea typeface="微软雅黑" panose="020B0503020204020204" pitchFamily="34" charset="-122"/>
                            </a:rPr>
                            <m:t>_</m:t>
                          </m:r>
                          <m:r>
                            <a:rPr lang="en-US" altLang="zh-CN" i="1">
                              <a:latin typeface="Cambria Math" panose="02040503050406030204" pitchFamily="18" charset="0"/>
                              <a:ea typeface="微软雅黑" panose="020B0503020204020204" pitchFamily="34" charset="-122"/>
                            </a:rPr>
                            <m:t>𝑃</m:t>
                          </m:r>
                        </m:e>
                        <m:sup>
                          <m:r>
                            <a:rPr lang="zh-CN" altLang="en-US" i="1">
                              <a:latin typeface="Cambria Math" panose="02040503050406030204" pitchFamily="18" charset="0"/>
                              <a:ea typeface="微软雅黑" panose="020B0503020204020204" pitchFamily="34" charset="-122"/>
                            </a:rPr>
                            <m:t>𝛾</m:t>
                          </m:r>
                        </m:sup>
                      </m:sSup>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𝑉</m:t>
                      </m:r>
                      <m:r>
                        <a:rPr lang="en-US" altLang="zh-CN" i="1">
                          <a:latin typeface="Cambria Math" panose="02040503050406030204" pitchFamily="18" charset="0"/>
                          <a:ea typeface="微软雅黑" panose="020B0503020204020204" pitchFamily="34" charset="-122"/>
                        </a:rPr>
                        <m:t>)</m:t>
                      </m:r>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3434709" y="3387529"/>
                <a:ext cx="1493294" cy="369332"/>
              </a:xfrm>
              <a:prstGeom prst="rect">
                <a:avLst/>
              </a:prstGeom>
              <a:blipFill>
                <a:blip r:embed="rId8"/>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5291282" y="3378249"/>
                <a:ext cx="19721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微软雅黑" panose="020B0503020204020204" pitchFamily="34" charset="-122"/>
                        </a:rPr>
                        <m:t>&lt;</m:t>
                      </m:r>
                      <m:sSup>
                        <m:sSupPr>
                          <m:ctrlPr>
                            <a:rPr lang="en-US" altLang="zh-CN" i="1">
                              <a:latin typeface="Cambria Math" panose="02040503050406030204" pitchFamily="18" charset="0"/>
                              <a:ea typeface="微软雅黑" panose="020B0503020204020204" pitchFamily="34" charset="-122"/>
                            </a:rPr>
                          </m:ctrlPr>
                        </m:sSupPr>
                        <m:e>
                          <m:r>
                            <a:rPr lang="en-US" altLang="zh-CN" i="1">
                              <a:latin typeface="Cambria Math" panose="02040503050406030204" pitchFamily="18" charset="0"/>
                              <a:ea typeface="微软雅黑" panose="020B0503020204020204" pitchFamily="34" charset="-122"/>
                            </a:rPr>
                            <m:t>𝑃</m:t>
                          </m:r>
                        </m:e>
                        <m:sup>
                          <m:r>
                            <a:rPr lang="zh-CN" altLang="en-US" i="1">
                              <a:latin typeface="Cambria Math" panose="02040503050406030204" pitchFamily="18" charset="0"/>
                              <a:ea typeface="微软雅黑" panose="020B0503020204020204" pitchFamily="34" charset="-122"/>
                            </a:rPr>
                            <m:t>𝛾</m:t>
                          </m:r>
                        </m:sup>
                      </m:sSup>
                      <m:r>
                        <a:rPr lang="en-US" altLang="zh-CN" i="1">
                          <a:latin typeface="Cambria Math" panose="02040503050406030204" pitchFamily="18" charset="0"/>
                          <a:ea typeface="微软雅黑" panose="020B0503020204020204" pitchFamily="34" charset="-122"/>
                        </a:rPr>
                        <m:t>,</m:t>
                      </m:r>
                      <m:sSup>
                        <m:sSupPr>
                          <m:ctrlPr>
                            <a:rPr lang="en-US" altLang="zh-CN" i="1">
                              <a:latin typeface="Cambria Math" panose="02040503050406030204" pitchFamily="18" charset="0"/>
                              <a:ea typeface="微软雅黑" panose="020B0503020204020204" pitchFamily="34" charset="-122"/>
                            </a:rPr>
                          </m:ctrlPr>
                        </m:sSupPr>
                        <m:e>
                          <m:r>
                            <a:rPr lang="en-US" altLang="zh-CN" i="1">
                              <a:latin typeface="Cambria Math" panose="02040503050406030204" pitchFamily="18" charset="0"/>
                              <a:ea typeface="微软雅黑" panose="020B0503020204020204" pitchFamily="34" charset="-122"/>
                            </a:rPr>
                            <m:t>𝑖𝑛𝑝𝑢𝑡</m:t>
                          </m:r>
                          <m:r>
                            <a:rPr lang="en-US" altLang="zh-CN" i="1">
                              <a:latin typeface="Cambria Math" panose="02040503050406030204" pitchFamily="18" charset="0"/>
                              <a:ea typeface="微软雅黑" panose="020B0503020204020204" pitchFamily="34" charset="-122"/>
                            </a:rPr>
                            <m:t>_</m:t>
                          </m:r>
                          <m:r>
                            <a:rPr lang="en-US" altLang="zh-CN" i="1">
                              <a:latin typeface="Cambria Math" panose="02040503050406030204" pitchFamily="18" charset="0"/>
                              <a:ea typeface="微软雅黑" panose="020B0503020204020204" pitchFamily="34" charset="-122"/>
                            </a:rPr>
                            <m:t>𝑃</m:t>
                          </m:r>
                        </m:e>
                        <m:sup>
                          <m:r>
                            <a:rPr lang="zh-CN" altLang="en-US" i="1">
                              <a:latin typeface="Cambria Math" panose="02040503050406030204" pitchFamily="18" charset="0"/>
                              <a:ea typeface="微软雅黑" panose="020B0503020204020204" pitchFamily="34" charset="-122"/>
                            </a:rPr>
                            <m:t>𝛾</m:t>
                          </m:r>
                        </m:sup>
                      </m:sSup>
                      <m:r>
                        <a:rPr lang="en-US" altLang="zh-CN" i="1">
                          <a:latin typeface="Cambria Math" panose="02040503050406030204" pitchFamily="18" charset="0"/>
                          <a:ea typeface="微软雅黑" panose="020B0503020204020204" pitchFamily="34" charset="-122"/>
                        </a:rPr>
                        <m:t>&gt;</m:t>
                      </m:r>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5291282" y="3378249"/>
                <a:ext cx="1972143" cy="369332"/>
              </a:xfrm>
              <a:prstGeom prst="rect">
                <a:avLst/>
              </a:prstGeom>
              <a:blipFill>
                <a:blip r:embed="rId9"/>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434709" y="3715514"/>
                <a:ext cx="1930016" cy="3769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𝑖𝑛𝑝𝑢𝑡</m:t>
                          </m:r>
                          <m:r>
                            <a:rPr lang="en-US" altLang="zh-CN" i="1">
                              <a:latin typeface="Cambria Math" panose="02040503050406030204" pitchFamily="18" charset="0"/>
                            </a:rPr>
                            <m:t>_</m:t>
                          </m:r>
                          <m:r>
                            <a:rPr lang="en-US" altLang="zh-CN" i="1">
                              <a:latin typeface="Cambria Math" panose="02040503050406030204" pitchFamily="18" charset="0"/>
                            </a:rPr>
                            <m:t>𝑝𝑎𝑡h</m:t>
                          </m:r>
                        </m:e>
                        <m:sup>
                          <m:r>
                            <a:rPr lang="en-US" altLang="zh-CN" i="1">
                              <a:latin typeface="Cambria Math" panose="02040503050406030204" pitchFamily="18" charset="0"/>
                            </a:rPr>
                            <m:t>𝑏𝑓</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𝑋</m:t>
                          </m:r>
                        </m:e>
                      </m:d>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3434709" y="3715514"/>
                <a:ext cx="1930016" cy="376963"/>
              </a:xfrm>
              <a:prstGeom prst="rect">
                <a:avLst/>
              </a:prstGeom>
              <a:blipFill>
                <a:blip r:embed="rId10"/>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5416095" y="3706017"/>
                <a:ext cx="1511631" cy="3769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𝑝𝑎𝑡h</m:t>
                          </m:r>
                        </m:e>
                        <m:sup>
                          <m:r>
                            <a:rPr lang="en-US" altLang="zh-CN" i="1">
                              <a:latin typeface="Cambria Math" panose="02040503050406030204" pitchFamily="18" charset="0"/>
                            </a:rPr>
                            <m:t>𝑏𝑓</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𝑌</m:t>
                          </m:r>
                        </m:e>
                      </m:d>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5416095" y="3706017"/>
                <a:ext cx="1511631" cy="376963"/>
              </a:xfrm>
              <a:prstGeom prst="rect">
                <a:avLst/>
              </a:prstGeom>
              <a:blipFill>
                <a:blip r:embed="rId11"/>
                <a:stretch>
                  <a:fillRect b="-129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3472809" y="4454313"/>
                <a:ext cx="1035027" cy="4269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ea typeface="微软雅黑" panose="020B0503020204020204" pitchFamily="34" charset="-122"/>
                            </a:rPr>
                          </m:ctrlPr>
                        </m:sSubSupPr>
                        <m:e>
                          <m:r>
                            <a:rPr lang="en-US" altLang="zh-CN" i="1">
                              <a:latin typeface="Cambria Math" panose="02040503050406030204" pitchFamily="18" charset="0"/>
                              <a:ea typeface="微软雅黑" panose="020B0503020204020204" pitchFamily="34" charset="-122"/>
                            </a:rPr>
                            <m:t>𝑠𝑢𝑝</m:t>
                          </m:r>
                        </m:e>
                        <m:sub>
                          <m:r>
                            <a:rPr lang="en-US" altLang="zh-CN" i="1">
                              <a:latin typeface="Cambria Math" panose="02040503050406030204" pitchFamily="18" charset="0"/>
                              <a:ea typeface="微软雅黑" panose="020B0503020204020204" pitchFamily="34" charset="-122"/>
                            </a:rPr>
                            <m:t>𝑗</m:t>
                          </m:r>
                        </m:sub>
                        <m:sup>
                          <m:r>
                            <a:rPr lang="en-US" altLang="zh-CN" i="1">
                              <a:latin typeface="Cambria Math" panose="02040503050406030204" pitchFamily="18" charset="0"/>
                              <a:ea typeface="微软雅黑" panose="020B0503020204020204" pitchFamily="34" charset="-122"/>
                            </a:rPr>
                            <m:t>𝑖</m:t>
                          </m:r>
                        </m:sup>
                      </m:sSubSup>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𝑉</m:t>
                      </m:r>
                      <m:r>
                        <a:rPr lang="en-US" altLang="zh-CN" i="1">
                          <a:latin typeface="Cambria Math" panose="02040503050406030204" pitchFamily="18" charset="0"/>
                          <a:ea typeface="微软雅黑" panose="020B0503020204020204" pitchFamily="34" charset="-122"/>
                        </a:rPr>
                        <m:t>)</m:t>
                      </m:r>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3472809" y="4454313"/>
                <a:ext cx="1035027" cy="426912"/>
              </a:xfrm>
              <a:prstGeom prst="rect">
                <a:avLst/>
              </a:prstGeom>
              <a:blipFill>
                <a:blip r:embed="rId12"/>
                <a:stretch>
                  <a:fillRect b="-71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3461308" y="4856317"/>
                <a:ext cx="4251100" cy="374783"/>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对于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𝑎𝑟</m:t>
                        </m:r>
                      </m:e>
                      <m:sub>
                        <m:r>
                          <a:rPr lang="en-US" altLang="zh-CN" i="1">
                            <a:latin typeface="Cambria Math" panose="02040503050406030204" pitchFamily="18" charset="0"/>
                          </a:rPr>
                          <m:t>2</m:t>
                        </m:r>
                      </m:sub>
                    </m:sSub>
                  </m:oMath>
                </a14:m>
                <a:r>
                  <a:rPr lang="zh-CN" altLang="en-US" dirty="0" smtClean="0">
                    <a:latin typeface="微软雅黑" panose="020B0503020204020204" pitchFamily="34" charset="-122"/>
                    <a:ea typeface="微软雅黑" panose="020B0503020204020204" pitchFamily="34" charset="-122"/>
                  </a:rPr>
                  <a:t>，有</a:t>
                </a:r>
                <a14:m>
                  <m:oMath xmlns:m="http://schemas.openxmlformats.org/officeDocument/2006/math">
                    <m:sSubSup>
                      <m:sSubSupPr>
                        <m:ctrlPr>
                          <a:rPr lang="en-US" altLang="zh-CN" i="1">
                            <a:latin typeface="Cambria Math" panose="02040503050406030204" pitchFamily="18" charset="0"/>
                            <a:ea typeface="微软雅黑" panose="020B0503020204020204" pitchFamily="34" charset="-122"/>
                          </a:rPr>
                        </m:ctrlPr>
                      </m:sSubSupPr>
                      <m:e>
                        <m:r>
                          <a:rPr lang="en-US" altLang="zh-CN" i="1">
                            <a:latin typeface="Cambria Math" panose="02040503050406030204" pitchFamily="18" charset="0"/>
                            <a:ea typeface="微软雅黑" panose="020B0503020204020204" pitchFamily="34" charset="-122"/>
                          </a:rPr>
                          <m:t>𝑠𝑢𝑝</m:t>
                        </m:r>
                      </m:e>
                      <m:sub>
                        <m:r>
                          <a:rPr lang="en-US" altLang="zh-CN" i="1">
                            <a:latin typeface="Cambria Math" panose="02040503050406030204" pitchFamily="18" charset="0"/>
                            <a:ea typeface="微软雅黑" panose="020B0503020204020204" pitchFamily="34" charset="-122"/>
                          </a:rPr>
                          <m:t>0</m:t>
                        </m:r>
                      </m:sub>
                      <m:sup>
                        <m:r>
                          <a:rPr lang="en-US" altLang="zh-CN" i="1">
                            <a:latin typeface="Cambria Math" panose="02040503050406030204" pitchFamily="18" charset="0"/>
                            <a:ea typeface="微软雅黑" panose="020B0503020204020204" pitchFamily="34" charset="-122"/>
                          </a:rPr>
                          <m:t>2</m:t>
                        </m:r>
                      </m:sup>
                    </m:sSubSup>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𝑋</m:t>
                    </m:r>
                    <m:r>
                      <a:rPr lang="en-US" altLang="zh-CN" i="1">
                        <a:latin typeface="Cambria Math" panose="02040503050406030204" pitchFamily="18" charset="0"/>
                        <a:ea typeface="微软雅黑" panose="020B0503020204020204" pitchFamily="34" charset="-122"/>
                      </a:rPr>
                      <m:t>)</m:t>
                    </m:r>
                  </m:oMath>
                </a14:m>
                <a:r>
                  <a:rPr lang="zh-CN" altLang="en-US" dirty="0" smtClean="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提供常量绑定</a:t>
                </a:r>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3461308" y="4856317"/>
                <a:ext cx="4251100" cy="374783"/>
              </a:xfrm>
              <a:prstGeom prst="rect">
                <a:avLst/>
              </a:prstGeom>
              <a:blipFill>
                <a:blip r:embed="rId13"/>
                <a:stretch>
                  <a:fillRect l="-1291" t="-9836" r="-71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5975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250"/>
                                        <p:tgtEl>
                                          <p:spTgt spid="9"/>
                                        </p:tgtEl>
                                      </p:cBhvr>
                                    </p:animEffect>
                                  </p:childTnLst>
                                </p:cTn>
                              </p:par>
                              <p:par>
                                <p:cTn id="8" presetID="14"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250"/>
                                        <p:tgtEl>
                                          <p:spTgt spid="1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randombar(horizontal)">
                                      <p:cBhvr>
                                        <p:cTn id="13" dur="250"/>
                                        <p:tgtEl>
                                          <p:spTgt spid="42"/>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randombar(horizontal)">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randombar(horizontal)">
                                      <p:cBhvr>
                                        <p:cTn id="23" dur="500"/>
                                        <p:tgtEl>
                                          <p:spTgt spid="50"/>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randombar(horizontal)">
                                      <p:cBhvr>
                                        <p:cTn id="36" dur="500"/>
                                        <p:tgtEl>
                                          <p:spTgt spid="6"/>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randombar(horizontal)">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randombar(horizontal)">
                                      <p:cBhvr>
                                        <p:cTn id="44" dur="500"/>
                                        <p:tgtEl>
                                          <p:spTgt spid="51"/>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randombar(horizontal)">
                                      <p:cBhvr>
                                        <p:cTn id="49" dur="500"/>
                                        <p:tgtEl>
                                          <p:spTgt spid="10"/>
                                        </p:tgtEl>
                                      </p:cBhvr>
                                    </p:animEffect>
                                  </p:childTnLst>
                                </p:cTn>
                              </p:par>
                            </p:childTnLst>
                          </p:cTn>
                        </p:par>
                        <p:par>
                          <p:cTn id="50" fill="hold">
                            <p:stCondLst>
                              <p:cond delay="500"/>
                            </p:stCondLst>
                            <p:childTnLst>
                              <p:par>
                                <p:cTn id="51" presetID="22" presetClass="entr" presetSubtype="4" fill="hold" grpId="0" nodeType="after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wipe(down)">
                                      <p:cBhvr>
                                        <p:cTn id="53" dur="250"/>
                                        <p:tgtEl>
                                          <p:spTgt spid="2"/>
                                        </p:tgtEl>
                                      </p:cBhvr>
                                    </p:animEffect>
                                  </p:childTnLst>
                                </p:cTn>
                              </p:par>
                            </p:childTnLst>
                          </p:cTn>
                        </p:par>
                      </p:childTnLst>
                    </p:cTn>
                  </p:par>
                  <p:par>
                    <p:cTn id="54" fill="hold">
                      <p:stCondLst>
                        <p:cond delay="indefinite"/>
                      </p:stCondLst>
                      <p:childTnLst>
                        <p:par>
                          <p:cTn id="55" fill="hold">
                            <p:stCondLst>
                              <p:cond delay="0"/>
                            </p:stCondLst>
                            <p:childTnLst>
                              <p:par>
                                <p:cTn id="56" presetID="6" presetClass="entr" presetSubtype="16" fill="hold" grpId="0" nodeType="click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circle(in)">
                                      <p:cBhvr>
                                        <p:cTn id="58" dur="500"/>
                                        <p:tgtEl>
                                          <p:spTgt spid="47"/>
                                        </p:tgtEl>
                                      </p:cBhvr>
                                    </p:animEffect>
                                  </p:childTnLst>
                                </p:cTn>
                              </p:par>
                              <p:par>
                                <p:cTn id="59" presetID="6" presetClass="entr" presetSubtype="16"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circle(in)">
                                      <p:cBhvr>
                                        <p:cTn id="6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7" grpId="0"/>
      <p:bldP spid="50" grpId="0"/>
      <p:bldP spid="51" grpId="0"/>
      <p:bldP spid="52" grpId="0"/>
      <p:bldP spid="42" grpId="0"/>
      <p:bldP spid="47" grpId="0" animBg="1"/>
      <p:bldP spid="4" grpId="0"/>
      <p:bldP spid="5" grpId="0"/>
      <p:bldP spid="6" grpId="0"/>
      <p:bldP spid="7" grpId="0"/>
      <p:bldP spid="10"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0" name="Freeform 7"/>
          <p:cNvSpPr/>
          <p:nvPr/>
        </p:nvSpPr>
        <p:spPr bwMode="auto">
          <a:xfrm rot="18850333">
            <a:off x="-2806375" y="1956007"/>
            <a:ext cx="5211431" cy="4277364"/>
          </a:xfrm>
          <a:custGeom>
            <a:avLst/>
            <a:gdLst>
              <a:gd name="T0" fmla="*/ 0 w 1296"/>
              <a:gd name="T1" fmla="*/ 421 h 439"/>
              <a:gd name="T2" fmla="*/ 61 w 1296"/>
              <a:gd name="T3" fmla="*/ 427 h 439"/>
              <a:gd name="T4" fmla="*/ 221 w 1296"/>
              <a:gd name="T5" fmla="*/ 433 h 439"/>
              <a:gd name="T6" fmla="*/ 447 w 1296"/>
              <a:gd name="T7" fmla="*/ 422 h 439"/>
              <a:gd name="T8" fmla="*/ 573 w 1296"/>
              <a:gd name="T9" fmla="*/ 404 h 439"/>
              <a:gd name="T10" fmla="*/ 702 w 1296"/>
              <a:gd name="T11" fmla="*/ 377 h 439"/>
              <a:gd name="T12" fmla="*/ 828 w 1296"/>
              <a:gd name="T13" fmla="*/ 338 h 439"/>
              <a:gd name="T14" fmla="*/ 944 w 1296"/>
              <a:gd name="T15" fmla="*/ 288 h 439"/>
              <a:gd name="T16" fmla="*/ 1047 w 1296"/>
              <a:gd name="T17" fmla="*/ 229 h 439"/>
              <a:gd name="T18" fmla="*/ 1131 w 1296"/>
              <a:gd name="T19" fmla="*/ 165 h 439"/>
              <a:gd name="T20" fmla="*/ 1195 w 1296"/>
              <a:gd name="T21" fmla="*/ 102 h 439"/>
              <a:gd name="T22" fmla="*/ 1219 w 1296"/>
              <a:gd name="T23" fmla="*/ 74 h 439"/>
              <a:gd name="T24" fmla="*/ 1239 w 1296"/>
              <a:gd name="T25" fmla="*/ 50 h 439"/>
              <a:gd name="T26" fmla="*/ 1253 w 1296"/>
              <a:gd name="T27" fmla="*/ 29 h 439"/>
              <a:gd name="T28" fmla="*/ 1264 w 1296"/>
              <a:gd name="T29" fmla="*/ 13 h 439"/>
              <a:gd name="T30" fmla="*/ 1272 w 1296"/>
              <a:gd name="T31" fmla="*/ 0 h 439"/>
              <a:gd name="T32" fmla="*/ 1296 w 1296"/>
              <a:gd name="T33" fmla="*/ 16 h 439"/>
              <a:gd name="T34" fmla="*/ 1287 w 1296"/>
              <a:gd name="T35" fmla="*/ 29 h 439"/>
              <a:gd name="T36" fmla="*/ 1276 w 1296"/>
              <a:gd name="T37" fmla="*/ 45 h 439"/>
              <a:gd name="T38" fmla="*/ 1260 w 1296"/>
              <a:gd name="T39" fmla="*/ 66 h 439"/>
              <a:gd name="T40" fmla="*/ 1239 w 1296"/>
              <a:gd name="T41" fmla="*/ 91 h 439"/>
              <a:gd name="T42" fmla="*/ 1213 w 1296"/>
              <a:gd name="T43" fmla="*/ 120 h 439"/>
              <a:gd name="T44" fmla="*/ 1146 w 1296"/>
              <a:gd name="T45" fmla="*/ 183 h 439"/>
              <a:gd name="T46" fmla="*/ 1058 w 1296"/>
              <a:gd name="T47" fmla="*/ 247 h 439"/>
              <a:gd name="T48" fmla="*/ 953 w 1296"/>
              <a:gd name="T49" fmla="*/ 305 h 439"/>
              <a:gd name="T50" fmla="*/ 833 w 1296"/>
              <a:gd name="T51" fmla="*/ 354 h 439"/>
              <a:gd name="T52" fmla="*/ 706 w 1296"/>
              <a:gd name="T53" fmla="*/ 390 h 439"/>
              <a:gd name="T54" fmla="*/ 575 w 1296"/>
              <a:gd name="T55" fmla="*/ 415 h 439"/>
              <a:gd name="T56" fmla="*/ 448 w 1296"/>
              <a:gd name="T57" fmla="*/ 430 h 439"/>
              <a:gd name="T58" fmla="*/ 221 w 1296"/>
              <a:gd name="T59" fmla="*/ 437 h 439"/>
              <a:gd name="T60" fmla="*/ 60 w 1296"/>
              <a:gd name="T61" fmla="*/ 428 h 439"/>
              <a:gd name="T62" fmla="*/ 0 w 1296"/>
              <a:gd name="T63" fmla="*/ 421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96" h="439">
                <a:moveTo>
                  <a:pt x="0" y="421"/>
                </a:moveTo>
                <a:cubicBezTo>
                  <a:pt x="0" y="421"/>
                  <a:pt x="22" y="424"/>
                  <a:pt x="61" y="427"/>
                </a:cubicBezTo>
                <a:cubicBezTo>
                  <a:pt x="99" y="430"/>
                  <a:pt x="154" y="433"/>
                  <a:pt x="221" y="433"/>
                </a:cubicBezTo>
                <a:cubicBezTo>
                  <a:pt x="287" y="433"/>
                  <a:pt x="365" y="430"/>
                  <a:pt x="447" y="422"/>
                </a:cubicBezTo>
                <a:cubicBezTo>
                  <a:pt x="488" y="417"/>
                  <a:pt x="531" y="412"/>
                  <a:pt x="573" y="404"/>
                </a:cubicBezTo>
                <a:cubicBezTo>
                  <a:pt x="616" y="397"/>
                  <a:pt x="660" y="388"/>
                  <a:pt x="702" y="377"/>
                </a:cubicBezTo>
                <a:cubicBezTo>
                  <a:pt x="745" y="366"/>
                  <a:pt x="787" y="353"/>
                  <a:pt x="828" y="338"/>
                </a:cubicBezTo>
                <a:cubicBezTo>
                  <a:pt x="868" y="323"/>
                  <a:pt x="907" y="306"/>
                  <a:pt x="944" y="288"/>
                </a:cubicBezTo>
                <a:cubicBezTo>
                  <a:pt x="981" y="269"/>
                  <a:pt x="1015" y="249"/>
                  <a:pt x="1047" y="229"/>
                </a:cubicBezTo>
                <a:cubicBezTo>
                  <a:pt x="1078" y="208"/>
                  <a:pt x="1106" y="186"/>
                  <a:pt x="1131" y="165"/>
                </a:cubicBezTo>
                <a:cubicBezTo>
                  <a:pt x="1156" y="143"/>
                  <a:pt x="1177" y="122"/>
                  <a:pt x="1195" y="102"/>
                </a:cubicBezTo>
                <a:cubicBezTo>
                  <a:pt x="1204" y="93"/>
                  <a:pt x="1212" y="83"/>
                  <a:pt x="1219" y="74"/>
                </a:cubicBezTo>
                <a:cubicBezTo>
                  <a:pt x="1226" y="65"/>
                  <a:pt x="1233" y="57"/>
                  <a:pt x="1239" y="50"/>
                </a:cubicBezTo>
                <a:cubicBezTo>
                  <a:pt x="1244" y="42"/>
                  <a:pt x="1249" y="35"/>
                  <a:pt x="1253" y="29"/>
                </a:cubicBezTo>
                <a:cubicBezTo>
                  <a:pt x="1258" y="23"/>
                  <a:pt x="1261" y="18"/>
                  <a:pt x="1264" y="13"/>
                </a:cubicBezTo>
                <a:cubicBezTo>
                  <a:pt x="1270" y="5"/>
                  <a:pt x="1272" y="0"/>
                  <a:pt x="1272" y="0"/>
                </a:cubicBezTo>
                <a:cubicBezTo>
                  <a:pt x="1296" y="16"/>
                  <a:pt x="1296" y="16"/>
                  <a:pt x="1296" y="16"/>
                </a:cubicBezTo>
                <a:cubicBezTo>
                  <a:pt x="1296" y="16"/>
                  <a:pt x="1293" y="20"/>
                  <a:pt x="1287" y="29"/>
                </a:cubicBezTo>
                <a:cubicBezTo>
                  <a:pt x="1284" y="33"/>
                  <a:pt x="1280" y="39"/>
                  <a:pt x="1276" y="45"/>
                </a:cubicBezTo>
                <a:cubicBezTo>
                  <a:pt x="1271" y="51"/>
                  <a:pt x="1266" y="58"/>
                  <a:pt x="1260" y="66"/>
                </a:cubicBezTo>
                <a:cubicBezTo>
                  <a:pt x="1254" y="73"/>
                  <a:pt x="1247" y="82"/>
                  <a:pt x="1239" y="91"/>
                </a:cubicBezTo>
                <a:cubicBezTo>
                  <a:pt x="1231" y="100"/>
                  <a:pt x="1223" y="110"/>
                  <a:pt x="1213" y="120"/>
                </a:cubicBezTo>
                <a:cubicBezTo>
                  <a:pt x="1195" y="140"/>
                  <a:pt x="1172" y="161"/>
                  <a:pt x="1146" y="183"/>
                </a:cubicBezTo>
                <a:cubicBezTo>
                  <a:pt x="1120" y="204"/>
                  <a:pt x="1091" y="226"/>
                  <a:pt x="1058" y="247"/>
                </a:cubicBezTo>
                <a:cubicBezTo>
                  <a:pt x="1026" y="267"/>
                  <a:pt x="990" y="287"/>
                  <a:pt x="953" y="305"/>
                </a:cubicBezTo>
                <a:cubicBezTo>
                  <a:pt x="915" y="323"/>
                  <a:pt x="875" y="339"/>
                  <a:pt x="833" y="354"/>
                </a:cubicBezTo>
                <a:cubicBezTo>
                  <a:pt x="792" y="368"/>
                  <a:pt x="749" y="380"/>
                  <a:pt x="706" y="390"/>
                </a:cubicBezTo>
                <a:cubicBezTo>
                  <a:pt x="662" y="401"/>
                  <a:pt x="619" y="409"/>
                  <a:pt x="575" y="415"/>
                </a:cubicBezTo>
                <a:cubicBezTo>
                  <a:pt x="532" y="422"/>
                  <a:pt x="489" y="427"/>
                  <a:pt x="448" y="430"/>
                </a:cubicBezTo>
                <a:cubicBezTo>
                  <a:pt x="365" y="437"/>
                  <a:pt x="287" y="439"/>
                  <a:pt x="221" y="437"/>
                </a:cubicBezTo>
                <a:cubicBezTo>
                  <a:pt x="154" y="436"/>
                  <a:pt x="99" y="432"/>
                  <a:pt x="60" y="428"/>
                </a:cubicBezTo>
                <a:cubicBezTo>
                  <a:pt x="22" y="424"/>
                  <a:pt x="0" y="421"/>
                  <a:pt x="0" y="421"/>
                </a:cubicBezTo>
              </a:path>
            </a:pathLst>
          </a:custGeom>
          <a:solidFill>
            <a:schemeClr val="bg2">
              <a:lumMod val="85000"/>
            </a:schemeClr>
          </a:solidFill>
          <a:ln>
            <a:noFill/>
          </a:ln>
        </p:spPr>
        <p:txBody>
          <a:bodyPr/>
          <a:lstStyle/>
          <a:p>
            <a:pPr eaLnBrk="1" fontAlgn="auto" hangingPunct="1">
              <a:spcBef>
                <a:spcPts val="0"/>
              </a:spcBef>
              <a:spcAft>
                <a:spcPts val="0"/>
              </a:spcAft>
              <a:defRPr/>
            </a:pPr>
            <a:endParaRPr lang="en-US" dirty="0">
              <a:solidFill>
                <a:prstClr val="black"/>
              </a:solidFill>
              <a:latin typeface="微软雅黑" panose="020B0503020204020204" pitchFamily="34" charset="-122"/>
              <a:cs typeface="+mn-ea"/>
              <a:sym typeface="+mn-lt"/>
            </a:endParaRPr>
          </a:p>
        </p:txBody>
      </p:sp>
      <p:sp>
        <p:nvSpPr>
          <p:cNvPr id="16" name="Oval 8"/>
          <p:cNvSpPr>
            <a:spLocks noChangeArrowheads="1"/>
          </p:cNvSpPr>
          <p:nvPr/>
        </p:nvSpPr>
        <p:spPr bwMode="auto">
          <a:xfrm>
            <a:off x="2003296" y="3913446"/>
            <a:ext cx="238125" cy="238125"/>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dirty="0">
              <a:latin typeface="微软雅黑" panose="020B0503020204020204" pitchFamily="34" charset="-122"/>
              <a:ea typeface="微软雅黑" panose="020B0503020204020204" pitchFamily="34" charset="-122"/>
            </a:endParaRPr>
          </a:p>
        </p:txBody>
      </p:sp>
      <p:sp>
        <p:nvSpPr>
          <p:cNvPr id="17" name="Oval 10"/>
          <p:cNvSpPr>
            <a:spLocks noChangeArrowheads="1"/>
          </p:cNvSpPr>
          <p:nvPr/>
        </p:nvSpPr>
        <p:spPr bwMode="auto">
          <a:xfrm>
            <a:off x="1789568" y="2460705"/>
            <a:ext cx="249237" cy="250825"/>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dirty="0">
              <a:latin typeface="微软雅黑" panose="020B0503020204020204" pitchFamily="34" charset="-122"/>
              <a:ea typeface="微软雅黑" panose="020B0503020204020204" pitchFamily="34" charset="-122"/>
            </a:endParaRPr>
          </a:p>
        </p:txBody>
      </p:sp>
      <p:sp>
        <p:nvSpPr>
          <p:cNvPr id="18" name="Oval 12"/>
          <p:cNvSpPr>
            <a:spLocks noChangeArrowheads="1"/>
          </p:cNvSpPr>
          <p:nvPr/>
        </p:nvSpPr>
        <p:spPr bwMode="auto">
          <a:xfrm>
            <a:off x="1505407" y="1053892"/>
            <a:ext cx="284162" cy="284162"/>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dirty="0">
              <a:latin typeface="微软雅黑" panose="020B0503020204020204" pitchFamily="34" charset="-122"/>
              <a:ea typeface="微软雅黑" panose="020B0503020204020204" pitchFamily="34" charset="-122"/>
            </a:endParaRPr>
          </a:p>
        </p:txBody>
      </p:sp>
      <p:sp>
        <p:nvSpPr>
          <p:cNvPr id="19" name="Oval 8"/>
          <p:cNvSpPr>
            <a:spLocks noChangeArrowheads="1"/>
          </p:cNvSpPr>
          <p:nvPr/>
        </p:nvSpPr>
        <p:spPr bwMode="auto">
          <a:xfrm>
            <a:off x="1686381" y="5629421"/>
            <a:ext cx="206375" cy="204787"/>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829400" y="5145010"/>
            <a:ext cx="1241935" cy="398462"/>
            <a:chOff x="1236590" y="5192194"/>
            <a:chExt cx="1616075" cy="398462"/>
          </a:xfrm>
        </p:grpSpPr>
        <p:sp>
          <p:nvSpPr>
            <p:cNvPr id="21" name="矩形: 圆角 36"/>
            <p:cNvSpPr>
              <a:spLocks noChangeArrowheads="1"/>
            </p:cNvSpPr>
            <p:nvPr/>
          </p:nvSpPr>
          <p:spPr bwMode="auto">
            <a:xfrm>
              <a:off x="1236590" y="5196956"/>
              <a:ext cx="1616075" cy="393700"/>
            </a:xfrm>
            <a:prstGeom prst="roundRect">
              <a:avLst>
                <a:gd name="adj" fmla="val 50000"/>
              </a:avLst>
            </a:prstGeom>
            <a:solidFill>
              <a:srgbClr val="858976"/>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dirty="0">
                <a:latin typeface="微软雅黑" panose="020B0503020204020204" pitchFamily="34" charset="-122"/>
              </a:endParaRPr>
            </a:p>
          </p:txBody>
        </p:sp>
        <p:sp>
          <p:nvSpPr>
            <p:cNvPr id="22" name="文本框 21"/>
            <p:cNvSpPr txBox="1"/>
            <p:nvPr/>
          </p:nvSpPr>
          <p:spPr>
            <a:xfrm>
              <a:off x="1547740" y="5192194"/>
              <a:ext cx="876843" cy="369332"/>
            </a:xfrm>
            <a:prstGeom prst="rect">
              <a:avLst/>
            </a:prstGeom>
            <a:noFill/>
          </p:spPr>
          <p:txBody>
            <a:bodyPr wrap="none">
              <a:spAutoFit/>
            </a:bodyPr>
            <a:lstStyle/>
            <a:p>
              <a:pPr eaLnBrk="1" hangingPunct="1">
                <a:buFont typeface="Arial" panose="020B0604020202020204" pitchFamily="34" charset="0"/>
                <a:buNone/>
                <a:defRPr/>
              </a:pPr>
              <a:r>
                <a:rPr lang="en-US" altLang="zh-CN" dirty="0" smtClean="0">
                  <a:solidFill>
                    <a:schemeClr val="bg2"/>
                  </a:solidFill>
                  <a:latin typeface="微软雅黑" panose="020B0503020204020204" pitchFamily="34" charset="-122"/>
                  <a:ea typeface="微软雅黑" panose="020B0503020204020204" pitchFamily="34" charset="-122"/>
                </a:rPr>
                <a:t>Step 1</a:t>
              </a:r>
              <a:endParaRPr lang="zh-CN" altLang="en-US" dirty="0">
                <a:solidFill>
                  <a:schemeClr val="bg2"/>
                </a:solidFill>
                <a:latin typeface="微软雅黑" panose="020B0503020204020204" pitchFamily="34" charset="-122"/>
                <a:ea typeface="微软雅黑" panose="020B0503020204020204" pitchFamily="34" charset="-122"/>
              </a:endParaRPr>
            </a:p>
          </p:txBody>
        </p:sp>
      </p:grpSp>
      <p:sp>
        <p:nvSpPr>
          <p:cNvPr id="23" name="文本框 39"/>
          <p:cNvSpPr txBox="1">
            <a:spLocks noChangeArrowheads="1"/>
          </p:cNvSpPr>
          <p:nvPr/>
        </p:nvSpPr>
        <p:spPr bwMode="auto">
          <a:xfrm>
            <a:off x="2041462" y="4107818"/>
            <a:ext cx="510825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zh-CN" altLang="en-US" sz="1800" dirty="0" smtClean="0">
                <a:solidFill>
                  <a:schemeClr val="tx1">
                    <a:lumMod val="75000"/>
                    <a:lumOff val="25000"/>
                  </a:schemeClr>
                </a:solidFill>
                <a:latin typeface="微软雅黑" panose="020B0503020204020204" pitchFamily="34" charset="-122"/>
              </a:rPr>
              <a:t>候选规则的第</a:t>
            </a:r>
            <a:r>
              <a:rPr lang="en-US" altLang="zh-CN" sz="1800" dirty="0" smtClean="0">
                <a:solidFill>
                  <a:schemeClr val="tx1">
                    <a:lumMod val="75000"/>
                    <a:lumOff val="25000"/>
                  </a:schemeClr>
                </a:solidFill>
                <a:latin typeface="微软雅黑" panose="020B0503020204020204" pitchFamily="34" charset="-122"/>
              </a:rPr>
              <a:t>0</a:t>
            </a:r>
            <a:r>
              <a:rPr lang="zh-CN" altLang="en-US" sz="1800" dirty="0" smtClean="0">
                <a:solidFill>
                  <a:schemeClr val="tx1">
                    <a:lumMod val="75000"/>
                    <a:lumOff val="25000"/>
                  </a:schemeClr>
                </a:solidFill>
                <a:latin typeface="微软雅黑" panose="020B0503020204020204" pitchFamily="34" charset="-122"/>
              </a:rPr>
              <a:t>个补充关系是通过从输入关系中</a:t>
            </a:r>
            <a:r>
              <a:rPr lang="zh-CN" altLang="en-US" sz="1800" dirty="0">
                <a:solidFill>
                  <a:schemeClr val="tx1">
                    <a:lumMod val="75000"/>
                    <a:lumOff val="25000"/>
                  </a:schemeClr>
                </a:solidFill>
                <a:latin typeface="微软雅黑" panose="020B0503020204020204" pitchFamily="34" charset="-122"/>
              </a:rPr>
              <a:t>投影</a:t>
            </a:r>
            <a:r>
              <a:rPr lang="zh-CN" altLang="en-US" sz="1800" dirty="0" smtClean="0">
                <a:solidFill>
                  <a:schemeClr val="tx1">
                    <a:lumMod val="75000"/>
                    <a:lumOff val="25000"/>
                  </a:schemeClr>
                </a:solidFill>
                <a:latin typeface="微软雅黑" panose="020B0503020204020204" pitchFamily="34" charset="-122"/>
              </a:rPr>
              <a:t>出必要的变量来计算</a:t>
            </a:r>
            <a:endParaRPr lang="zh-CN" altLang="en-US" sz="1800" dirty="0">
              <a:solidFill>
                <a:schemeClr val="tx1">
                  <a:lumMod val="75000"/>
                  <a:lumOff val="25000"/>
                </a:schemeClr>
              </a:solidFill>
              <a:latin typeface="微软雅黑" panose="020B0503020204020204" pitchFamily="34" charset="-122"/>
            </a:endParaRPr>
          </a:p>
        </p:txBody>
      </p:sp>
      <p:sp>
        <p:nvSpPr>
          <p:cNvPr id="24" name="文本框 41"/>
          <p:cNvSpPr txBox="1">
            <a:spLocks noChangeArrowheads="1"/>
          </p:cNvSpPr>
          <p:nvPr/>
        </p:nvSpPr>
        <p:spPr bwMode="auto">
          <a:xfrm>
            <a:off x="1973141" y="2424636"/>
            <a:ext cx="54001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zh-CN" altLang="en-US" sz="1800" dirty="0">
                <a:solidFill>
                  <a:schemeClr val="tx1">
                    <a:lumMod val="75000"/>
                    <a:lumOff val="25000"/>
                  </a:schemeClr>
                </a:solidFill>
                <a:latin typeface="微软雅黑" panose="020B0503020204020204" pitchFamily="34" charset="-122"/>
              </a:rPr>
              <a:t>子查询的产生和计算，以及随后的补充关系的</a:t>
            </a:r>
            <a:r>
              <a:rPr lang="zh-CN" altLang="en-US" sz="1800" dirty="0" smtClean="0">
                <a:solidFill>
                  <a:schemeClr val="tx1">
                    <a:lumMod val="75000"/>
                    <a:lumOff val="25000"/>
                  </a:schemeClr>
                </a:solidFill>
                <a:latin typeface="微软雅黑" panose="020B0503020204020204" pitchFamily="34" charset="-122"/>
              </a:rPr>
              <a:t>计算</a:t>
            </a:r>
            <a:endParaRPr lang="zh-CN" altLang="en-US" sz="1800" dirty="0">
              <a:solidFill>
                <a:schemeClr val="tx1">
                  <a:lumMod val="75000"/>
                  <a:lumOff val="25000"/>
                </a:schemeClr>
              </a:solidFill>
              <a:latin typeface="微软雅黑" panose="020B0503020204020204" pitchFamily="34" charset="-122"/>
            </a:endParaRPr>
          </a:p>
        </p:txBody>
      </p:sp>
      <p:sp>
        <p:nvSpPr>
          <p:cNvPr id="25" name="文本框 43"/>
          <p:cNvSpPr txBox="1">
            <a:spLocks noChangeArrowheads="1"/>
          </p:cNvSpPr>
          <p:nvPr/>
        </p:nvSpPr>
        <p:spPr bwMode="auto">
          <a:xfrm>
            <a:off x="1789569" y="1055796"/>
            <a:ext cx="5360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zh-CN" altLang="en-US" sz="1800" dirty="0">
                <a:solidFill>
                  <a:schemeClr val="tx1">
                    <a:lumMod val="75000"/>
                    <a:lumOff val="25000"/>
                  </a:schemeClr>
                </a:solidFill>
                <a:latin typeface="微软雅黑" panose="020B0503020204020204" pitchFamily="34" charset="-122"/>
              </a:rPr>
              <a:t>规则中的最后一个补充关系用于计算规则头的</a:t>
            </a:r>
            <a:r>
              <a:rPr lang="zh-CN" altLang="en-US" sz="1800" dirty="0" smtClean="0">
                <a:solidFill>
                  <a:schemeClr val="tx1">
                    <a:lumMod val="75000"/>
                    <a:lumOff val="25000"/>
                  </a:schemeClr>
                </a:solidFill>
                <a:latin typeface="微软雅黑" panose="020B0503020204020204" pitchFamily="34" charset="-122"/>
              </a:rPr>
              <a:t>答案</a:t>
            </a:r>
            <a:endParaRPr lang="zh-CN" altLang="en-US" sz="1800" dirty="0">
              <a:solidFill>
                <a:schemeClr val="tx1">
                  <a:lumMod val="75000"/>
                  <a:lumOff val="25000"/>
                </a:schemeClr>
              </a:solidFill>
              <a:latin typeface="微软雅黑" panose="020B0503020204020204" pitchFamily="34" charset="-122"/>
            </a:endParaRPr>
          </a:p>
        </p:txBody>
      </p:sp>
      <p:grpSp>
        <p:nvGrpSpPr>
          <p:cNvPr id="4" name="组合 3"/>
          <p:cNvGrpSpPr/>
          <p:nvPr/>
        </p:nvGrpSpPr>
        <p:grpSpPr>
          <a:xfrm>
            <a:off x="1071651" y="3411806"/>
            <a:ext cx="1318017" cy="396875"/>
            <a:chOff x="2714552" y="4534969"/>
            <a:chExt cx="1616075" cy="396875"/>
          </a:xfrm>
        </p:grpSpPr>
        <p:sp>
          <p:nvSpPr>
            <p:cNvPr id="26" name="矩形: 圆角 44"/>
            <p:cNvSpPr>
              <a:spLocks noChangeArrowheads="1"/>
            </p:cNvSpPr>
            <p:nvPr/>
          </p:nvSpPr>
          <p:spPr bwMode="auto">
            <a:xfrm>
              <a:off x="2714552" y="4538144"/>
              <a:ext cx="1616075" cy="393700"/>
            </a:xfrm>
            <a:prstGeom prst="roundRect">
              <a:avLst>
                <a:gd name="adj" fmla="val 50000"/>
              </a:avLst>
            </a:prstGeom>
            <a:solidFill>
              <a:srgbClr val="EF5B4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dirty="0">
                <a:latin typeface="微软雅黑" panose="020B0503020204020204" pitchFamily="34" charset="-122"/>
              </a:endParaRPr>
            </a:p>
          </p:txBody>
        </p:sp>
        <p:sp>
          <p:nvSpPr>
            <p:cNvPr id="28" name="文本框 27"/>
            <p:cNvSpPr txBox="1"/>
            <p:nvPr/>
          </p:nvSpPr>
          <p:spPr>
            <a:xfrm>
              <a:off x="2997127" y="4534969"/>
              <a:ext cx="876843" cy="369332"/>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en-US" altLang="zh-CN" b="0" dirty="0" smtClean="0">
                  <a:solidFill>
                    <a:schemeClr val="bg2"/>
                  </a:solidFill>
                  <a:latin typeface="微软雅黑" panose="020B0503020204020204" pitchFamily="34" charset="-122"/>
                  <a:ea typeface="微软雅黑" panose="020B0503020204020204" pitchFamily="34" charset="-122"/>
                </a:rPr>
                <a:t>Step 2</a:t>
              </a:r>
              <a:endParaRPr lang="zh-CN" altLang="en-US" b="0" dirty="0">
                <a:solidFill>
                  <a:schemeClr val="bg2"/>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714950" y="2037264"/>
            <a:ext cx="1205639" cy="395288"/>
            <a:chOff x="3586090" y="3749156"/>
            <a:chExt cx="1616075" cy="395288"/>
          </a:xfrm>
        </p:grpSpPr>
        <p:sp>
          <p:nvSpPr>
            <p:cNvPr id="29" name="矩形: 圆角 46"/>
            <p:cNvSpPr>
              <a:spLocks noChangeArrowheads="1"/>
            </p:cNvSpPr>
            <p:nvPr/>
          </p:nvSpPr>
          <p:spPr bwMode="auto">
            <a:xfrm>
              <a:off x="3586090" y="3750744"/>
              <a:ext cx="1616075" cy="393700"/>
            </a:xfrm>
            <a:prstGeom prst="roundRect">
              <a:avLst>
                <a:gd name="adj" fmla="val 50000"/>
              </a:avLst>
            </a:pr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dirty="0">
                <a:latin typeface="微软雅黑" panose="020B0503020204020204" pitchFamily="34" charset="-122"/>
              </a:endParaRPr>
            </a:p>
          </p:txBody>
        </p:sp>
        <p:sp>
          <p:nvSpPr>
            <p:cNvPr id="30" name="文本框 29"/>
            <p:cNvSpPr txBox="1"/>
            <p:nvPr/>
          </p:nvSpPr>
          <p:spPr>
            <a:xfrm>
              <a:off x="3870252" y="3749156"/>
              <a:ext cx="876843" cy="369332"/>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en-US" altLang="zh-CN" b="0" dirty="0" smtClean="0">
                  <a:solidFill>
                    <a:schemeClr val="bg2"/>
                  </a:solidFill>
                  <a:latin typeface="微软雅黑" panose="020B0503020204020204" pitchFamily="34" charset="-122"/>
                  <a:ea typeface="微软雅黑" panose="020B0503020204020204" pitchFamily="34" charset="-122"/>
                </a:rPr>
                <a:t>Step 3</a:t>
              </a:r>
              <a:endParaRPr lang="zh-CN" altLang="en-US" b="0" dirty="0">
                <a:solidFill>
                  <a:schemeClr val="bg2"/>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273539" y="783129"/>
            <a:ext cx="1205639" cy="393700"/>
            <a:chOff x="4246490" y="2847456"/>
            <a:chExt cx="1616075" cy="393700"/>
          </a:xfrm>
        </p:grpSpPr>
        <p:sp>
          <p:nvSpPr>
            <p:cNvPr id="31" name="矩形: 圆角 48"/>
            <p:cNvSpPr>
              <a:spLocks noChangeArrowheads="1"/>
            </p:cNvSpPr>
            <p:nvPr/>
          </p:nvSpPr>
          <p:spPr bwMode="auto">
            <a:xfrm>
              <a:off x="4246490" y="2847456"/>
              <a:ext cx="1616075" cy="393700"/>
            </a:xfrm>
            <a:prstGeom prst="roundRect">
              <a:avLst>
                <a:gd name="adj" fmla="val 50000"/>
              </a:avLst>
            </a:pr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dirty="0">
                <a:latin typeface="微软雅黑" panose="020B0503020204020204" pitchFamily="34" charset="-122"/>
              </a:endParaRPr>
            </a:p>
          </p:txBody>
        </p:sp>
        <p:sp>
          <p:nvSpPr>
            <p:cNvPr id="32" name="文本框 31"/>
            <p:cNvSpPr txBox="1"/>
            <p:nvPr/>
          </p:nvSpPr>
          <p:spPr>
            <a:xfrm>
              <a:off x="4532240" y="2858569"/>
              <a:ext cx="876843" cy="369332"/>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en-US" altLang="zh-CN" b="0" dirty="0" smtClean="0">
                  <a:solidFill>
                    <a:schemeClr val="bg2"/>
                  </a:solidFill>
                  <a:latin typeface="微软雅黑" panose="020B0503020204020204" pitchFamily="34" charset="-122"/>
                  <a:ea typeface="微软雅黑" panose="020B0503020204020204" pitchFamily="34" charset="-122"/>
                </a:rPr>
                <a:t>Step 4</a:t>
              </a:r>
              <a:endParaRPr lang="zh-CN" altLang="en-US" b="0" dirty="0">
                <a:solidFill>
                  <a:schemeClr val="bg2"/>
                </a:solidFill>
                <a:latin typeface="微软雅黑" panose="020B0503020204020204" pitchFamily="34" charset="-122"/>
                <a:ea typeface="微软雅黑" panose="020B0503020204020204" pitchFamily="34" charset="-122"/>
              </a:endParaRPr>
            </a:p>
          </p:txBody>
        </p:sp>
      </p:grpSp>
      <p:sp>
        <p:nvSpPr>
          <p:cNvPr id="34" name="TextBox 42"/>
          <p:cNvSpPr txBox="1"/>
          <p:nvPr/>
        </p:nvSpPr>
        <p:spPr>
          <a:xfrm>
            <a:off x="1311261" y="304585"/>
            <a:ext cx="4495294"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smtClean="0">
                <a:solidFill>
                  <a:srgbClr val="756271"/>
                </a:solidFill>
              </a:rPr>
              <a:t>2.2 Top-down Evaluation</a:t>
            </a:r>
            <a:endParaRPr lang="zh-CN" altLang="en-US" b="0" dirty="0">
              <a:solidFill>
                <a:srgbClr val="756271"/>
              </a:solidFill>
            </a:endParaRPr>
          </a:p>
        </p:txBody>
      </p:sp>
      <p:sp>
        <p:nvSpPr>
          <p:cNvPr id="6" name="矩形 5"/>
          <p:cNvSpPr/>
          <p:nvPr/>
        </p:nvSpPr>
        <p:spPr>
          <a:xfrm>
            <a:off x="3965832" y="623265"/>
            <a:ext cx="3605474" cy="461665"/>
          </a:xfrm>
          <a:prstGeom prst="rect">
            <a:avLst/>
          </a:prstGeom>
        </p:spPr>
        <p:txBody>
          <a:bodyPr wrap="none">
            <a:spAutoFit/>
          </a:bodyPr>
          <a:lstStyle/>
          <a:p>
            <a:r>
              <a:rPr lang="en-US" altLang="zh-CN" sz="2400" dirty="0">
                <a:latin typeface="Arial" panose="020B0604020202020204" pitchFamily="34" charset="0"/>
                <a:cs typeface="Arial" panose="020B0604020202020204" pitchFamily="34" charset="0"/>
              </a:rPr>
              <a:t>Steps of QSQ Evaluation</a:t>
            </a:r>
            <a:endParaRPr lang="zh-CN" altLang="en-US" sz="2400" dirty="0">
              <a:latin typeface="Arial" panose="020B0604020202020204" pitchFamily="34" charset="0"/>
              <a:cs typeface="Arial" panose="020B0604020202020204" pitchFamily="34" charset="0"/>
            </a:endParaRPr>
          </a:p>
        </p:txBody>
      </p:sp>
      <p:sp>
        <p:nvSpPr>
          <p:cNvPr id="35" name="文本框 39"/>
          <p:cNvSpPr txBox="1">
            <a:spLocks noChangeArrowheads="1"/>
          </p:cNvSpPr>
          <p:nvPr/>
        </p:nvSpPr>
        <p:spPr bwMode="auto">
          <a:xfrm>
            <a:off x="1892756" y="5832839"/>
            <a:ext cx="6569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zh-CN" altLang="en-US" sz="1800" dirty="0" smtClean="0">
                <a:solidFill>
                  <a:schemeClr val="tx1">
                    <a:lumMod val="75000"/>
                    <a:lumOff val="25000"/>
                  </a:schemeClr>
                </a:solidFill>
                <a:latin typeface="微软雅黑" panose="020B0503020204020204" pitchFamily="34" charset="-122"/>
              </a:rPr>
              <a:t>计算从</a:t>
            </a:r>
            <a:r>
              <a:rPr lang="zh-CN" altLang="en-US" sz="1800" dirty="0">
                <a:solidFill>
                  <a:schemeClr val="tx1">
                    <a:lumMod val="75000"/>
                    <a:lumOff val="25000"/>
                  </a:schemeClr>
                </a:solidFill>
                <a:latin typeface="微软雅黑" panose="020B0503020204020204" pitchFamily="34" charset="-122"/>
              </a:rPr>
              <a:t>统一</a:t>
            </a:r>
            <a:r>
              <a:rPr lang="zh-CN" altLang="en-US" sz="1800" dirty="0" smtClean="0">
                <a:solidFill>
                  <a:schemeClr val="tx1">
                    <a:lumMod val="75000"/>
                    <a:lumOff val="25000"/>
                  </a:schemeClr>
                </a:solidFill>
                <a:latin typeface="微软雅黑" panose="020B0503020204020204" pitchFamily="34" charset="-122"/>
              </a:rPr>
              <a:t>查询原子和修饰规则开始</a:t>
            </a:r>
            <a:endParaRPr lang="zh-CN" altLang="en-US" sz="1800" dirty="0">
              <a:solidFill>
                <a:schemeClr val="tx1">
                  <a:lumMod val="75000"/>
                  <a:lumOff val="25000"/>
                </a:schemeClr>
              </a:solidFill>
              <a:latin typeface="微软雅黑" panose="020B0503020204020204" pitchFamily="34" charset="-122"/>
            </a:endParaRPr>
          </a:p>
        </p:txBody>
      </p:sp>
      <mc:AlternateContent xmlns:mc="http://schemas.openxmlformats.org/markup-compatibility/2006" xmlns:a14="http://schemas.microsoft.com/office/drawing/2010/main">
        <mc:Choice Requires="a14">
          <p:sp>
            <p:nvSpPr>
              <p:cNvPr id="33" name="文本框 41"/>
              <p:cNvSpPr txBox="1">
                <a:spLocks noChangeArrowheads="1"/>
              </p:cNvSpPr>
              <p:nvPr/>
            </p:nvSpPr>
            <p:spPr bwMode="auto">
              <a:xfrm>
                <a:off x="7827911" y="662804"/>
                <a:ext cx="4339240" cy="103848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None/>
                </a:pPr>
                <a:r>
                  <a:rPr lang="en-US" altLang="zh-CN" sz="1800" b="1" dirty="0" smtClean="0">
                    <a:solidFill>
                      <a:srgbClr val="FF0000"/>
                    </a:solidFill>
                    <a:latin typeface="微软雅黑" panose="020B0503020204020204" pitchFamily="34" charset="-122"/>
                  </a:rPr>
                  <a:t>a)</a:t>
                </a:r>
                <a:r>
                  <a:rPr lang="zh-CN" altLang="en-US" sz="1800" dirty="0">
                    <a:solidFill>
                      <a:schemeClr val="tx1">
                        <a:lumMod val="75000"/>
                        <a:lumOff val="25000"/>
                      </a:schemeClr>
                    </a:solidFill>
                    <a:latin typeface="微软雅黑" panose="020B0503020204020204" pitchFamily="34" charset="-122"/>
                  </a:rPr>
                  <a:t>设规则</a:t>
                </a:r>
                <a:r>
                  <a:rPr lang="en-US" altLang="zh-CN" sz="1800" dirty="0" err="1">
                    <a:solidFill>
                      <a:schemeClr val="tx1">
                        <a:lumMod val="75000"/>
                        <a:lumOff val="25000"/>
                      </a:schemeClr>
                    </a:solidFill>
                    <a:latin typeface="微软雅黑" panose="020B0503020204020204" pitchFamily="34" charset="-122"/>
                  </a:rPr>
                  <a:t>i</a:t>
                </a:r>
                <a:r>
                  <a:rPr lang="zh-CN" altLang="en-US" sz="1800" dirty="0">
                    <a:solidFill>
                      <a:schemeClr val="tx1">
                        <a:lumMod val="75000"/>
                        <a:lumOff val="25000"/>
                      </a:schemeClr>
                    </a:solidFill>
                    <a:latin typeface="微软雅黑" panose="020B0503020204020204" pitchFamily="34" charset="-122"/>
                  </a:rPr>
                  <a:t>的第</a:t>
                </a:r>
                <a:r>
                  <a:rPr lang="en-US" altLang="zh-CN" sz="1800" dirty="0">
                    <a:solidFill>
                      <a:schemeClr val="tx1">
                        <a:lumMod val="75000"/>
                        <a:lumOff val="25000"/>
                      </a:schemeClr>
                    </a:solidFill>
                    <a:latin typeface="微软雅黑" panose="020B0503020204020204" pitchFamily="34" charset="-122"/>
                  </a:rPr>
                  <a:t>j</a:t>
                </a:r>
                <a:r>
                  <a:rPr lang="zh-CN" altLang="en-US" sz="1800" dirty="0">
                    <a:solidFill>
                      <a:schemeClr val="tx1">
                        <a:lumMod val="75000"/>
                        <a:lumOff val="25000"/>
                      </a:schemeClr>
                    </a:solidFill>
                    <a:latin typeface="微软雅黑" panose="020B0503020204020204" pitchFamily="34" charset="-122"/>
                  </a:rPr>
                  <a:t>个原子</a:t>
                </a:r>
                <a:r>
                  <a:rPr lang="zh-CN" altLang="en-US" sz="1800" dirty="0" smtClean="0">
                    <a:solidFill>
                      <a:schemeClr val="tx1">
                        <a:lumMod val="75000"/>
                        <a:lumOff val="25000"/>
                      </a:schemeClr>
                    </a:solidFill>
                    <a:latin typeface="微软雅黑" panose="020B0503020204020204" pitchFamily="34" charset="-122"/>
                  </a:rPr>
                  <a:t>是</a:t>
                </a:r>
                <a14:m>
                  <m:oMath xmlns:m="http://schemas.openxmlformats.org/officeDocument/2006/math">
                    <m:sSup>
                      <m:sSupPr>
                        <m:ctrlPr>
                          <a:rPr lang="en-US" altLang="zh-CN" sz="1800" i="1" smtClean="0">
                            <a:solidFill>
                              <a:schemeClr val="tx1">
                                <a:lumMod val="75000"/>
                                <a:lumOff val="25000"/>
                              </a:schemeClr>
                            </a:solidFill>
                            <a:latin typeface="Cambria Math" panose="02040503050406030204" pitchFamily="18" charset="0"/>
                          </a:rPr>
                        </m:ctrlPr>
                      </m:sSupPr>
                      <m:e>
                        <m:r>
                          <a:rPr lang="en-US" altLang="zh-CN" sz="1800" b="0" i="1" smtClean="0">
                            <a:solidFill>
                              <a:schemeClr val="tx1">
                                <a:lumMod val="75000"/>
                                <a:lumOff val="25000"/>
                              </a:schemeClr>
                            </a:solidFill>
                            <a:latin typeface="Cambria Math" panose="02040503050406030204" pitchFamily="18" charset="0"/>
                          </a:rPr>
                          <m:t>𝑃</m:t>
                        </m:r>
                      </m:e>
                      <m:sup>
                        <m:r>
                          <a:rPr lang="zh-CN" altLang="en-US" sz="1800" i="1" smtClean="0">
                            <a:solidFill>
                              <a:schemeClr val="tx1">
                                <a:lumMod val="75000"/>
                                <a:lumOff val="25000"/>
                              </a:schemeClr>
                            </a:solidFill>
                            <a:latin typeface="Cambria Math" panose="02040503050406030204" pitchFamily="18" charset="0"/>
                          </a:rPr>
                          <m:t>𝛾</m:t>
                        </m:r>
                      </m:sup>
                    </m:sSup>
                    <m:r>
                      <a:rPr lang="en-US" altLang="zh-CN" sz="1800" b="0" i="1" smtClean="0">
                        <a:solidFill>
                          <a:schemeClr val="tx1">
                            <a:lumMod val="75000"/>
                            <a:lumOff val="25000"/>
                          </a:schemeClr>
                        </a:solidFill>
                        <a:latin typeface="Cambria Math" panose="02040503050406030204" pitchFamily="18" charset="0"/>
                      </a:rPr>
                      <m:t>(</m:t>
                    </m:r>
                    <m:r>
                      <a:rPr lang="en-US" altLang="zh-CN" sz="1800" b="0" i="1" smtClean="0">
                        <a:solidFill>
                          <a:schemeClr val="tx1">
                            <a:lumMod val="75000"/>
                            <a:lumOff val="25000"/>
                          </a:schemeClr>
                        </a:solidFill>
                        <a:latin typeface="Cambria Math" panose="02040503050406030204" pitchFamily="18" charset="0"/>
                      </a:rPr>
                      <m:t>𝑉</m:t>
                    </m:r>
                    <m:r>
                      <a:rPr lang="en-US" altLang="zh-CN" sz="1800" b="0" i="1" smtClean="0">
                        <a:solidFill>
                          <a:schemeClr val="tx1">
                            <a:lumMod val="75000"/>
                            <a:lumOff val="25000"/>
                          </a:schemeClr>
                        </a:solidFill>
                        <a:latin typeface="Cambria Math" panose="02040503050406030204" pitchFamily="18" charset="0"/>
                      </a:rPr>
                      <m:t>)</m:t>
                    </m:r>
                    <m:r>
                      <a:rPr lang="zh-CN" altLang="en-US" sz="1800" i="1">
                        <a:solidFill>
                          <a:schemeClr val="tx1">
                            <a:lumMod val="75000"/>
                            <a:lumOff val="25000"/>
                          </a:schemeClr>
                        </a:solidFill>
                        <a:latin typeface="Cambria Math" panose="02040503050406030204" pitchFamily="18" charset="0"/>
                      </a:rPr>
                      <m:t>，</m:t>
                    </m:r>
                  </m:oMath>
                </a14:m>
                <a:r>
                  <a:rPr lang="zh-CN" altLang="en-US" sz="1800" dirty="0" smtClean="0">
                    <a:solidFill>
                      <a:schemeClr val="tx1">
                        <a:lumMod val="75000"/>
                        <a:lumOff val="25000"/>
                      </a:schemeClr>
                    </a:solidFill>
                    <a:latin typeface="微软雅黑" panose="020B0503020204020204" pitchFamily="34" charset="-122"/>
                  </a:rPr>
                  <a:t>通过将</a:t>
                </a:r>
                <a14:m>
                  <m:oMath xmlns:m="http://schemas.openxmlformats.org/officeDocument/2006/math">
                    <m:sSup>
                      <m:sSupPr>
                        <m:ctrlPr>
                          <a:rPr lang="en-US" altLang="zh-CN" sz="1800" i="1">
                            <a:solidFill>
                              <a:schemeClr val="tx1">
                                <a:lumMod val="75000"/>
                                <a:lumOff val="25000"/>
                              </a:schemeClr>
                            </a:solidFill>
                            <a:latin typeface="Cambria Math" panose="02040503050406030204" pitchFamily="18" charset="0"/>
                          </a:rPr>
                        </m:ctrlPr>
                      </m:sSupPr>
                      <m:e>
                        <m:r>
                          <a:rPr lang="en-US" altLang="zh-CN" sz="1800" i="1">
                            <a:solidFill>
                              <a:schemeClr val="tx1">
                                <a:lumMod val="75000"/>
                                <a:lumOff val="25000"/>
                              </a:schemeClr>
                            </a:solidFill>
                            <a:latin typeface="Cambria Math" panose="02040503050406030204" pitchFamily="18" charset="0"/>
                          </a:rPr>
                          <m:t>𝑃</m:t>
                        </m:r>
                      </m:e>
                      <m:sup>
                        <m:r>
                          <a:rPr lang="zh-CN" altLang="en-US" sz="1800" i="1">
                            <a:solidFill>
                              <a:schemeClr val="tx1">
                                <a:lumMod val="75000"/>
                                <a:lumOff val="25000"/>
                              </a:schemeClr>
                            </a:solidFill>
                            <a:latin typeface="Cambria Math" panose="02040503050406030204" pitchFamily="18" charset="0"/>
                          </a:rPr>
                          <m:t>𝛾</m:t>
                        </m:r>
                      </m:sup>
                    </m:sSup>
                    <m:r>
                      <a:rPr lang="en-US" altLang="zh-CN" sz="1800" i="1">
                        <a:solidFill>
                          <a:schemeClr val="tx1">
                            <a:lumMod val="75000"/>
                            <a:lumOff val="25000"/>
                          </a:schemeClr>
                        </a:solidFill>
                        <a:latin typeface="Cambria Math" panose="02040503050406030204" pitchFamily="18" charset="0"/>
                      </a:rPr>
                      <m:t>(</m:t>
                    </m:r>
                    <m:r>
                      <a:rPr lang="en-US" altLang="zh-CN" sz="1800" i="1">
                        <a:solidFill>
                          <a:schemeClr val="tx1">
                            <a:lumMod val="75000"/>
                            <a:lumOff val="25000"/>
                          </a:schemeClr>
                        </a:solidFill>
                        <a:latin typeface="Cambria Math" panose="02040503050406030204" pitchFamily="18" charset="0"/>
                      </a:rPr>
                      <m:t>𝑉</m:t>
                    </m:r>
                    <m:r>
                      <a:rPr lang="en-US" altLang="zh-CN" sz="1800" i="1">
                        <a:solidFill>
                          <a:schemeClr val="tx1">
                            <a:lumMod val="75000"/>
                            <a:lumOff val="25000"/>
                          </a:schemeClr>
                        </a:solidFill>
                        <a:latin typeface="Cambria Math" panose="02040503050406030204" pitchFamily="18" charset="0"/>
                      </a:rPr>
                      <m:t>)</m:t>
                    </m:r>
                  </m:oMath>
                </a14:m>
                <a:r>
                  <a:rPr lang="zh-CN" altLang="en-US" sz="1800" dirty="0" smtClean="0">
                    <a:solidFill>
                      <a:schemeClr val="tx1">
                        <a:lumMod val="75000"/>
                        <a:lumOff val="25000"/>
                      </a:schemeClr>
                    </a:solidFill>
                    <a:latin typeface="微软雅黑" panose="020B0503020204020204" pitchFamily="34" charset="-122"/>
                  </a:rPr>
                  <a:t>中</a:t>
                </a:r>
                <a:r>
                  <a:rPr lang="zh-CN" altLang="en-US" sz="1800" dirty="0">
                    <a:solidFill>
                      <a:schemeClr val="tx1">
                        <a:lumMod val="75000"/>
                        <a:lumOff val="25000"/>
                      </a:schemeClr>
                    </a:solidFill>
                    <a:latin typeface="微软雅黑" panose="020B0503020204020204" pitchFamily="34" charset="-122"/>
                  </a:rPr>
                  <a:t>的变量替换</a:t>
                </a:r>
                <a:r>
                  <a:rPr lang="zh-CN" altLang="en-US" sz="1800" dirty="0" smtClean="0">
                    <a:solidFill>
                      <a:schemeClr val="tx1">
                        <a:lumMod val="75000"/>
                        <a:lumOff val="25000"/>
                      </a:schemeClr>
                    </a:solidFill>
                    <a:latin typeface="微软雅黑" panose="020B0503020204020204" pitchFamily="34" charset="-122"/>
                  </a:rPr>
                  <a:t>为</a:t>
                </a:r>
                <a14:m>
                  <m:oMath xmlns:m="http://schemas.openxmlformats.org/officeDocument/2006/math">
                    <m:sSubSup>
                      <m:sSubSupPr>
                        <m:ctrlPr>
                          <a:rPr lang="en-US" altLang="zh-CN" sz="1800" i="1" smtClean="0">
                            <a:solidFill>
                              <a:schemeClr val="tx1">
                                <a:lumMod val="75000"/>
                                <a:lumOff val="25000"/>
                              </a:schemeClr>
                            </a:solidFill>
                            <a:latin typeface="Cambria Math" panose="02040503050406030204" pitchFamily="18" charset="0"/>
                          </a:rPr>
                        </m:ctrlPr>
                      </m:sSubSupPr>
                      <m:e>
                        <m:r>
                          <a:rPr lang="en-US" altLang="zh-CN" sz="1800" b="0" i="1" smtClean="0">
                            <a:solidFill>
                              <a:schemeClr val="tx1">
                                <a:lumMod val="75000"/>
                                <a:lumOff val="25000"/>
                              </a:schemeClr>
                            </a:solidFill>
                            <a:latin typeface="Cambria Math" panose="02040503050406030204" pitchFamily="18" charset="0"/>
                          </a:rPr>
                          <m:t>𝑠𝑢𝑝</m:t>
                        </m:r>
                      </m:e>
                      <m:sub>
                        <m:r>
                          <a:rPr lang="en-US" altLang="zh-CN" sz="1800" b="0" i="1" smtClean="0">
                            <a:solidFill>
                              <a:schemeClr val="tx1">
                                <a:lumMod val="75000"/>
                                <a:lumOff val="25000"/>
                              </a:schemeClr>
                            </a:solidFill>
                            <a:latin typeface="Cambria Math" panose="02040503050406030204" pitchFamily="18" charset="0"/>
                          </a:rPr>
                          <m:t>𝑗</m:t>
                        </m:r>
                      </m:sub>
                      <m:sup>
                        <m:r>
                          <a:rPr lang="en-US" altLang="zh-CN" sz="1800" b="0" i="1" smtClean="0">
                            <a:solidFill>
                              <a:schemeClr val="tx1">
                                <a:lumMod val="75000"/>
                                <a:lumOff val="25000"/>
                              </a:schemeClr>
                            </a:solidFill>
                            <a:latin typeface="Cambria Math" panose="02040503050406030204" pitchFamily="18" charset="0"/>
                          </a:rPr>
                          <m:t>𝑖</m:t>
                        </m:r>
                      </m:sup>
                    </m:sSubSup>
                    <m:r>
                      <a:rPr lang="en-US" altLang="zh-CN" sz="1800" b="0" i="1" smtClean="0">
                        <a:solidFill>
                          <a:schemeClr val="tx1">
                            <a:lumMod val="75000"/>
                            <a:lumOff val="25000"/>
                          </a:schemeClr>
                        </a:solidFill>
                        <a:latin typeface="Cambria Math" panose="02040503050406030204" pitchFamily="18" charset="0"/>
                      </a:rPr>
                      <m:t>(</m:t>
                    </m:r>
                    <m:sSup>
                      <m:sSupPr>
                        <m:ctrlPr>
                          <a:rPr lang="en-US" altLang="zh-CN" sz="1800" b="0" i="1" smtClean="0">
                            <a:solidFill>
                              <a:schemeClr val="tx1">
                                <a:lumMod val="75000"/>
                                <a:lumOff val="25000"/>
                              </a:schemeClr>
                            </a:solidFill>
                            <a:latin typeface="Cambria Math" panose="02040503050406030204" pitchFamily="18" charset="0"/>
                          </a:rPr>
                        </m:ctrlPr>
                      </m:sSupPr>
                      <m:e>
                        <m:r>
                          <a:rPr lang="en-US" altLang="zh-CN" sz="1800" b="0" i="1" smtClean="0">
                            <a:solidFill>
                              <a:schemeClr val="tx1">
                                <a:lumMod val="75000"/>
                                <a:lumOff val="25000"/>
                              </a:schemeClr>
                            </a:solidFill>
                            <a:latin typeface="Cambria Math" panose="02040503050406030204" pitchFamily="18" charset="0"/>
                          </a:rPr>
                          <m:t>𝑉</m:t>
                        </m:r>
                      </m:e>
                      <m:sup>
                        <m:r>
                          <a:rPr lang="en-US" altLang="zh-CN" sz="1800" b="0" i="1" smtClean="0">
                            <a:solidFill>
                              <a:schemeClr val="tx1">
                                <a:lumMod val="75000"/>
                                <a:lumOff val="25000"/>
                              </a:schemeClr>
                            </a:solidFill>
                            <a:latin typeface="Cambria Math" panose="02040503050406030204" pitchFamily="18" charset="0"/>
                          </a:rPr>
                          <m:t>′</m:t>
                        </m:r>
                      </m:sup>
                    </m:sSup>
                    <m:r>
                      <a:rPr lang="en-US" altLang="zh-CN" sz="1800" b="0" i="1" smtClean="0">
                        <a:solidFill>
                          <a:schemeClr val="tx1">
                            <a:lumMod val="75000"/>
                            <a:lumOff val="25000"/>
                          </a:schemeClr>
                        </a:solidFill>
                        <a:latin typeface="Cambria Math" panose="02040503050406030204" pitchFamily="18" charset="0"/>
                      </a:rPr>
                      <m:t>)</m:t>
                    </m:r>
                  </m:oMath>
                </a14:m>
                <a:r>
                  <a:rPr lang="zh-CN" altLang="en-US" sz="1800" dirty="0" smtClean="0">
                    <a:solidFill>
                      <a:schemeClr val="tx1">
                        <a:lumMod val="75000"/>
                        <a:lumOff val="25000"/>
                      </a:schemeClr>
                    </a:solidFill>
                    <a:latin typeface="微软雅黑" panose="020B0503020204020204" pitchFamily="34" charset="-122"/>
                  </a:rPr>
                  <a:t>中的常量，</a:t>
                </a:r>
                <a:r>
                  <a:rPr lang="zh-CN" altLang="en-US" sz="1800" dirty="0">
                    <a:solidFill>
                      <a:schemeClr val="tx1">
                        <a:lumMod val="75000"/>
                        <a:lumOff val="25000"/>
                      </a:schemeClr>
                    </a:solidFill>
                    <a:latin typeface="微软雅黑" panose="020B0503020204020204" pitchFamily="34" charset="-122"/>
                  </a:rPr>
                  <a:t>构造了</a:t>
                </a:r>
                <a:r>
                  <a:rPr lang="zh-CN" altLang="en-US" sz="1800" dirty="0" smtClean="0">
                    <a:solidFill>
                      <a:schemeClr val="tx1">
                        <a:lumMod val="75000"/>
                        <a:lumOff val="25000"/>
                      </a:schemeClr>
                    </a:solidFill>
                    <a:latin typeface="微软雅黑" panose="020B0503020204020204" pitchFamily="34" charset="-122"/>
                  </a:rPr>
                  <a:t>来自</a:t>
                </a:r>
                <a14:m>
                  <m:oMath xmlns:m="http://schemas.openxmlformats.org/officeDocument/2006/math">
                    <m:r>
                      <a:rPr lang="en-US" altLang="zh-CN" sz="1800" b="0" i="1" smtClean="0">
                        <a:solidFill>
                          <a:schemeClr val="tx1">
                            <a:lumMod val="75000"/>
                            <a:lumOff val="25000"/>
                          </a:schemeClr>
                        </a:solidFill>
                        <a:latin typeface="Cambria Math" panose="02040503050406030204" pitchFamily="18" charset="0"/>
                      </a:rPr>
                      <m:t>&lt;</m:t>
                    </m:r>
                    <m:sSup>
                      <m:sSupPr>
                        <m:ctrlPr>
                          <a:rPr lang="en-US" altLang="zh-CN" sz="1800" b="0" i="1" smtClean="0">
                            <a:solidFill>
                              <a:schemeClr val="tx1">
                                <a:lumMod val="75000"/>
                                <a:lumOff val="25000"/>
                              </a:schemeClr>
                            </a:solidFill>
                            <a:latin typeface="Cambria Math" panose="02040503050406030204" pitchFamily="18" charset="0"/>
                          </a:rPr>
                        </m:ctrlPr>
                      </m:sSupPr>
                      <m:e>
                        <m:r>
                          <a:rPr lang="en-US" altLang="zh-CN" sz="1800" b="0" i="1" smtClean="0">
                            <a:solidFill>
                              <a:schemeClr val="tx1">
                                <a:lumMod val="75000"/>
                                <a:lumOff val="25000"/>
                              </a:schemeClr>
                            </a:solidFill>
                            <a:latin typeface="Cambria Math" panose="02040503050406030204" pitchFamily="18" charset="0"/>
                          </a:rPr>
                          <m:t>𝑃</m:t>
                        </m:r>
                      </m:e>
                      <m:sup>
                        <m:r>
                          <a:rPr lang="zh-CN" altLang="en-US" sz="1800" b="0" i="1" smtClean="0">
                            <a:solidFill>
                              <a:schemeClr val="tx1">
                                <a:lumMod val="75000"/>
                                <a:lumOff val="25000"/>
                              </a:schemeClr>
                            </a:solidFill>
                            <a:latin typeface="Cambria Math" panose="02040503050406030204" pitchFamily="18" charset="0"/>
                          </a:rPr>
                          <m:t>𝛾</m:t>
                        </m:r>
                      </m:sup>
                    </m:sSup>
                    <m:r>
                      <a:rPr lang="en-US" altLang="zh-CN" sz="1800" b="0" i="1" smtClean="0">
                        <a:solidFill>
                          <a:schemeClr val="tx1">
                            <a:lumMod val="75000"/>
                            <a:lumOff val="25000"/>
                          </a:schemeClr>
                        </a:solidFill>
                        <a:latin typeface="Cambria Math" panose="02040503050406030204" pitchFamily="18" charset="0"/>
                      </a:rPr>
                      <m:t>,</m:t>
                    </m:r>
                    <m:sSubSup>
                      <m:sSubSupPr>
                        <m:ctrlPr>
                          <a:rPr lang="en-US" altLang="zh-CN" sz="1800" b="0" i="1" smtClean="0">
                            <a:solidFill>
                              <a:schemeClr val="tx1">
                                <a:lumMod val="75000"/>
                                <a:lumOff val="25000"/>
                              </a:schemeClr>
                            </a:solidFill>
                            <a:latin typeface="Cambria Math" panose="02040503050406030204" pitchFamily="18" charset="0"/>
                          </a:rPr>
                        </m:ctrlPr>
                      </m:sSubSupPr>
                      <m:e>
                        <m:r>
                          <a:rPr lang="en-US" altLang="zh-CN" sz="1800" b="0" i="1" smtClean="0">
                            <a:solidFill>
                              <a:schemeClr val="tx1">
                                <a:lumMod val="75000"/>
                                <a:lumOff val="25000"/>
                              </a:schemeClr>
                            </a:solidFill>
                            <a:latin typeface="Cambria Math" panose="02040503050406030204" pitchFamily="18" charset="0"/>
                          </a:rPr>
                          <m:t>𝑠𝑢𝑝</m:t>
                        </m:r>
                      </m:e>
                      <m:sub>
                        <m:r>
                          <a:rPr lang="en-US" altLang="zh-CN" sz="1800" b="0" i="1" smtClean="0">
                            <a:solidFill>
                              <a:schemeClr val="tx1">
                                <a:lumMod val="75000"/>
                                <a:lumOff val="25000"/>
                              </a:schemeClr>
                            </a:solidFill>
                            <a:latin typeface="Cambria Math" panose="02040503050406030204" pitchFamily="18" charset="0"/>
                          </a:rPr>
                          <m:t>𝑗</m:t>
                        </m:r>
                      </m:sub>
                      <m:sup>
                        <m:r>
                          <a:rPr lang="en-US" altLang="zh-CN" sz="1800" b="0" i="1" smtClean="0">
                            <a:solidFill>
                              <a:schemeClr val="tx1">
                                <a:lumMod val="75000"/>
                                <a:lumOff val="25000"/>
                              </a:schemeClr>
                            </a:solidFill>
                            <a:latin typeface="Cambria Math" panose="02040503050406030204" pitchFamily="18" charset="0"/>
                          </a:rPr>
                          <m:t>𝑖</m:t>
                        </m:r>
                      </m:sup>
                    </m:sSubSup>
                    <m:r>
                      <a:rPr lang="en-US" altLang="zh-CN" sz="1800" b="0" i="1" smtClean="0">
                        <a:solidFill>
                          <a:schemeClr val="tx1">
                            <a:lumMod val="75000"/>
                            <a:lumOff val="25000"/>
                          </a:schemeClr>
                        </a:solidFill>
                        <a:latin typeface="Cambria Math" panose="02040503050406030204" pitchFamily="18" charset="0"/>
                      </a:rPr>
                      <m:t>(</m:t>
                    </m:r>
                    <m:sSup>
                      <m:sSupPr>
                        <m:ctrlPr>
                          <a:rPr lang="en-US" altLang="zh-CN" sz="1800" b="0" i="1" smtClean="0">
                            <a:solidFill>
                              <a:schemeClr val="tx1">
                                <a:lumMod val="75000"/>
                                <a:lumOff val="25000"/>
                              </a:schemeClr>
                            </a:solidFill>
                            <a:latin typeface="Cambria Math" panose="02040503050406030204" pitchFamily="18" charset="0"/>
                          </a:rPr>
                        </m:ctrlPr>
                      </m:sSupPr>
                      <m:e>
                        <m:r>
                          <a:rPr lang="en-US" altLang="zh-CN" sz="1800" b="0" i="1" smtClean="0">
                            <a:solidFill>
                              <a:schemeClr val="tx1">
                                <a:lumMod val="75000"/>
                                <a:lumOff val="25000"/>
                              </a:schemeClr>
                            </a:solidFill>
                            <a:latin typeface="Cambria Math" panose="02040503050406030204" pitchFamily="18" charset="0"/>
                          </a:rPr>
                          <m:t>𝑉</m:t>
                        </m:r>
                      </m:e>
                      <m:sup>
                        <m:r>
                          <a:rPr lang="en-US" altLang="zh-CN" sz="1800" b="0" i="1" smtClean="0">
                            <a:solidFill>
                              <a:schemeClr val="tx1">
                                <a:lumMod val="75000"/>
                                <a:lumOff val="25000"/>
                              </a:schemeClr>
                            </a:solidFill>
                            <a:latin typeface="Cambria Math" panose="02040503050406030204" pitchFamily="18" charset="0"/>
                          </a:rPr>
                          <m:t>′</m:t>
                        </m:r>
                      </m:sup>
                    </m:sSup>
                    <m:r>
                      <a:rPr lang="en-US" altLang="zh-CN" sz="1800" b="0" i="1" smtClean="0">
                        <a:solidFill>
                          <a:schemeClr val="tx1">
                            <a:lumMod val="75000"/>
                            <a:lumOff val="25000"/>
                          </a:schemeClr>
                        </a:solidFill>
                        <a:latin typeface="Cambria Math" panose="02040503050406030204" pitchFamily="18" charset="0"/>
                      </a:rPr>
                      <m:t>)&gt;</m:t>
                    </m:r>
                  </m:oMath>
                </a14:m>
                <a:r>
                  <a:rPr lang="zh-CN" altLang="en-US" sz="1800" dirty="0" smtClean="0">
                    <a:solidFill>
                      <a:schemeClr val="tx1">
                        <a:lumMod val="75000"/>
                        <a:lumOff val="25000"/>
                      </a:schemeClr>
                    </a:solidFill>
                    <a:latin typeface="微软雅黑" panose="020B0503020204020204" pitchFamily="34" charset="-122"/>
                  </a:rPr>
                  <a:t>的</a:t>
                </a:r>
                <a:r>
                  <a:rPr lang="zh-CN" altLang="en-US" sz="1800" dirty="0">
                    <a:solidFill>
                      <a:schemeClr val="tx1">
                        <a:lumMod val="75000"/>
                        <a:lumOff val="25000"/>
                      </a:schemeClr>
                    </a:solidFill>
                    <a:latin typeface="微软雅黑" panose="020B0503020204020204" pitchFamily="34" charset="-122"/>
                  </a:rPr>
                  <a:t>子</a:t>
                </a:r>
                <a:r>
                  <a:rPr lang="zh-CN" altLang="en-US" sz="1800" dirty="0" smtClean="0">
                    <a:solidFill>
                      <a:schemeClr val="tx1">
                        <a:lumMod val="75000"/>
                        <a:lumOff val="25000"/>
                      </a:schemeClr>
                    </a:solidFill>
                    <a:latin typeface="微软雅黑" panose="020B0503020204020204" pitchFamily="34" charset="-122"/>
                  </a:rPr>
                  <a:t>查询。</a:t>
                </a:r>
                <a:endParaRPr lang="zh-CN" altLang="en-US" sz="1800" dirty="0">
                  <a:solidFill>
                    <a:schemeClr val="tx1">
                      <a:lumMod val="75000"/>
                      <a:lumOff val="25000"/>
                    </a:schemeClr>
                  </a:solidFill>
                  <a:latin typeface="微软雅黑" panose="020B0503020204020204" pitchFamily="34" charset="-122"/>
                </a:endParaRPr>
              </a:p>
            </p:txBody>
          </p:sp>
        </mc:Choice>
        <mc:Fallback xmlns="">
          <p:sp>
            <p:nvSpPr>
              <p:cNvPr id="33" name="文本框 41"/>
              <p:cNvSpPr txBox="1">
                <a:spLocks noRot="1" noChangeAspect="1" noMove="1" noResize="1" noEditPoints="1" noAdjustHandles="1" noChangeArrowheads="1" noChangeShapeType="1" noTextEdit="1"/>
              </p:cNvSpPr>
              <p:nvPr/>
            </p:nvSpPr>
            <p:spPr bwMode="auto">
              <a:xfrm>
                <a:off x="7827911" y="662804"/>
                <a:ext cx="4339240" cy="1038489"/>
              </a:xfrm>
              <a:prstGeom prst="rect">
                <a:avLst/>
              </a:prstGeom>
              <a:blipFill>
                <a:blip r:embed="rId3"/>
                <a:stretch>
                  <a:fillRect l="-1124" t="-3529" r="-6461" b="-529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7" name="左大括号 6"/>
          <p:cNvSpPr/>
          <p:nvPr/>
        </p:nvSpPr>
        <p:spPr>
          <a:xfrm>
            <a:off x="7373257" y="1330712"/>
            <a:ext cx="228402" cy="26910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6" name="文本框 41"/>
              <p:cNvSpPr txBox="1">
                <a:spLocks noChangeArrowheads="1"/>
              </p:cNvSpPr>
              <p:nvPr/>
            </p:nvSpPr>
            <p:spPr bwMode="auto">
              <a:xfrm>
                <a:off x="7827912" y="2154263"/>
                <a:ext cx="4339240" cy="103848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None/>
                </a:pPr>
                <a:r>
                  <a:rPr lang="en-US" altLang="zh-CN" sz="1800" b="1" dirty="0" smtClean="0">
                    <a:solidFill>
                      <a:srgbClr val="FF0000"/>
                    </a:solidFill>
                    <a:latin typeface="微软雅黑" panose="020B0503020204020204" pitchFamily="34" charset="-122"/>
                  </a:rPr>
                  <a:t>b)</a:t>
                </a:r>
                <a:r>
                  <a:rPr lang="zh-CN" altLang="en-US" sz="1800" dirty="0" smtClean="0">
                    <a:solidFill>
                      <a:schemeClr val="tx1">
                        <a:lumMod val="75000"/>
                        <a:lumOff val="25000"/>
                      </a:schemeClr>
                    </a:solidFill>
                    <a:latin typeface="微软雅黑" panose="020B0503020204020204" pitchFamily="34" charset="-122"/>
                  </a:rPr>
                  <a:t>通过将第</a:t>
                </a:r>
                <a:r>
                  <a:rPr lang="en-US" altLang="zh-CN" sz="1800" dirty="0" smtClean="0">
                    <a:solidFill>
                      <a:schemeClr val="tx1">
                        <a:lumMod val="75000"/>
                        <a:lumOff val="25000"/>
                      </a:schemeClr>
                    </a:solidFill>
                    <a:latin typeface="微软雅黑" panose="020B0503020204020204" pitchFamily="34" charset="-122"/>
                  </a:rPr>
                  <a:t>j</a:t>
                </a:r>
                <a:r>
                  <a:rPr lang="zh-CN" altLang="en-US" sz="1800" dirty="0" smtClean="0">
                    <a:solidFill>
                      <a:schemeClr val="tx1">
                        <a:lumMod val="75000"/>
                        <a:lumOff val="25000"/>
                      </a:schemeClr>
                    </a:solidFill>
                    <a:latin typeface="微软雅黑" panose="020B0503020204020204" pitchFamily="34" charset="-122"/>
                  </a:rPr>
                  <a:t>个原子的答案集与</a:t>
                </a:r>
                <a14:m>
                  <m:oMath xmlns:m="http://schemas.openxmlformats.org/officeDocument/2006/math">
                    <m:sSubSup>
                      <m:sSubSupPr>
                        <m:ctrlPr>
                          <a:rPr lang="en-US" altLang="zh-CN" sz="1800" i="1">
                            <a:solidFill>
                              <a:schemeClr val="tx1">
                                <a:lumMod val="75000"/>
                                <a:lumOff val="25000"/>
                              </a:schemeClr>
                            </a:solidFill>
                            <a:latin typeface="Cambria Math" panose="02040503050406030204" pitchFamily="18" charset="0"/>
                          </a:rPr>
                        </m:ctrlPr>
                      </m:sSubSupPr>
                      <m:e>
                        <m:r>
                          <a:rPr lang="en-US" altLang="zh-CN" sz="1800" i="1">
                            <a:solidFill>
                              <a:schemeClr val="tx1">
                                <a:lumMod val="75000"/>
                                <a:lumOff val="25000"/>
                              </a:schemeClr>
                            </a:solidFill>
                            <a:latin typeface="Cambria Math" panose="02040503050406030204" pitchFamily="18" charset="0"/>
                          </a:rPr>
                          <m:t>𝑠𝑢𝑝</m:t>
                        </m:r>
                      </m:e>
                      <m:sub>
                        <m:r>
                          <a:rPr lang="en-US" altLang="zh-CN" sz="1800" i="1">
                            <a:solidFill>
                              <a:schemeClr val="tx1">
                                <a:lumMod val="75000"/>
                                <a:lumOff val="25000"/>
                              </a:schemeClr>
                            </a:solidFill>
                            <a:latin typeface="Cambria Math" panose="02040503050406030204" pitchFamily="18" charset="0"/>
                          </a:rPr>
                          <m:t>𝑗</m:t>
                        </m:r>
                      </m:sub>
                      <m:sup>
                        <m:r>
                          <a:rPr lang="en-US" altLang="zh-CN" sz="1800" i="1">
                            <a:solidFill>
                              <a:schemeClr val="tx1">
                                <a:lumMod val="75000"/>
                                <a:lumOff val="25000"/>
                              </a:schemeClr>
                            </a:solidFill>
                            <a:latin typeface="Cambria Math" panose="02040503050406030204" pitchFamily="18" charset="0"/>
                          </a:rPr>
                          <m:t>𝑖</m:t>
                        </m:r>
                      </m:sup>
                    </m:sSubSup>
                    <m:r>
                      <a:rPr lang="en-US" altLang="zh-CN" sz="1800" i="1">
                        <a:solidFill>
                          <a:schemeClr val="tx1">
                            <a:lumMod val="75000"/>
                            <a:lumOff val="25000"/>
                          </a:schemeClr>
                        </a:solidFill>
                        <a:latin typeface="Cambria Math" panose="02040503050406030204" pitchFamily="18" charset="0"/>
                      </a:rPr>
                      <m:t>(</m:t>
                    </m:r>
                    <m:sSup>
                      <m:sSupPr>
                        <m:ctrlPr>
                          <a:rPr lang="en-US" altLang="zh-CN" sz="1800" i="1">
                            <a:solidFill>
                              <a:schemeClr val="tx1">
                                <a:lumMod val="75000"/>
                                <a:lumOff val="25000"/>
                              </a:schemeClr>
                            </a:solidFill>
                            <a:latin typeface="Cambria Math" panose="02040503050406030204" pitchFamily="18" charset="0"/>
                          </a:rPr>
                        </m:ctrlPr>
                      </m:sSupPr>
                      <m:e>
                        <m:r>
                          <a:rPr lang="en-US" altLang="zh-CN" sz="1800" i="1">
                            <a:solidFill>
                              <a:schemeClr val="tx1">
                                <a:lumMod val="75000"/>
                                <a:lumOff val="25000"/>
                              </a:schemeClr>
                            </a:solidFill>
                            <a:latin typeface="Cambria Math" panose="02040503050406030204" pitchFamily="18" charset="0"/>
                          </a:rPr>
                          <m:t>𝑉</m:t>
                        </m:r>
                      </m:e>
                      <m:sup>
                        <m:r>
                          <a:rPr lang="en-US" altLang="zh-CN" sz="1800" i="1">
                            <a:solidFill>
                              <a:schemeClr val="tx1">
                                <a:lumMod val="75000"/>
                                <a:lumOff val="25000"/>
                              </a:schemeClr>
                            </a:solidFill>
                            <a:latin typeface="Cambria Math" panose="02040503050406030204" pitchFamily="18" charset="0"/>
                          </a:rPr>
                          <m:t>′</m:t>
                        </m:r>
                      </m:sup>
                    </m:sSup>
                    <m:r>
                      <a:rPr lang="en-US" altLang="zh-CN" sz="1800" i="1">
                        <a:solidFill>
                          <a:schemeClr val="tx1">
                            <a:lumMod val="75000"/>
                            <a:lumOff val="25000"/>
                          </a:schemeClr>
                        </a:solidFill>
                        <a:latin typeface="Cambria Math" panose="02040503050406030204" pitchFamily="18" charset="0"/>
                      </a:rPr>
                      <m:t>)</m:t>
                    </m:r>
                  </m:oMath>
                </a14:m>
                <a:r>
                  <a:rPr lang="zh-CN" altLang="en-US" sz="1800" dirty="0" smtClean="0">
                    <a:solidFill>
                      <a:schemeClr val="tx1">
                        <a:lumMod val="75000"/>
                        <a:lumOff val="25000"/>
                      </a:schemeClr>
                    </a:solidFill>
                    <a:latin typeface="微软雅黑" panose="020B0503020204020204" pitchFamily="34" charset="-122"/>
                  </a:rPr>
                  <a:t>做</a:t>
                </a:r>
                <a:r>
                  <a:rPr lang="en-US" altLang="zh-CN" sz="1800" dirty="0" smtClean="0">
                    <a:solidFill>
                      <a:schemeClr val="tx1">
                        <a:lumMod val="75000"/>
                        <a:lumOff val="25000"/>
                      </a:schemeClr>
                    </a:solidFill>
                    <a:latin typeface="微软雅黑" panose="020B0503020204020204" pitchFamily="34" charset="-122"/>
                  </a:rPr>
                  <a:t>join</a:t>
                </a:r>
                <a:r>
                  <a:rPr lang="zh-CN" altLang="en-US" sz="1800" dirty="0" smtClean="0">
                    <a:solidFill>
                      <a:schemeClr val="tx1">
                        <a:lumMod val="75000"/>
                        <a:lumOff val="25000"/>
                      </a:schemeClr>
                    </a:solidFill>
                    <a:latin typeface="微软雅黑" panose="020B0503020204020204" pitchFamily="34" charset="-122"/>
                  </a:rPr>
                  <a:t>操作，计算出下一个后续的补充关系</a:t>
                </a:r>
                <a14:m>
                  <m:oMath xmlns:m="http://schemas.openxmlformats.org/officeDocument/2006/math">
                    <m:sSubSup>
                      <m:sSubSupPr>
                        <m:ctrlPr>
                          <a:rPr lang="en-US" altLang="zh-CN" sz="1800" b="0" i="1" smtClean="0">
                            <a:solidFill>
                              <a:schemeClr val="tx1">
                                <a:lumMod val="75000"/>
                                <a:lumOff val="25000"/>
                              </a:schemeClr>
                            </a:solidFill>
                            <a:latin typeface="Cambria Math" panose="02040503050406030204" pitchFamily="18" charset="0"/>
                          </a:rPr>
                        </m:ctrlPr>
                      </m:sSubSupPr>
                      <m:e>
                        <m:r>
                          <a:rPr lang="en-US" altLang="zh-CN" sz="1800" b="0" i="1" smtClean="0">
                            <a:solidFill>
                              <a:schemeClr val="tx1">
                                <a:lumMod val="75000"/>
                                <a:lumOff val="25000"/>
                              </a:schemeClr>
                            </a:solidFill>
                            <a:latin typeface="Cambria Math" panose="02040503050406030204" pitchFamily="18" charset="0"/>
                          </a:rPr>
                          <m:t>𝑠𝑢𝑝</m:t>
                        </m:r>
                      </m:e>
                      <m:sub>
                        <m:r>
                          <a:rPr lang="en-US" altLang="zh-CN" sz="1800" b="0" i="1" smtClean="0">
                            <a:solidFill>
                              <a:schemeClr val="tx1">
                                <a:lumMod val="75000"/>
                                <a:lumOff val="25000"/>
                              </a:schemeClr>
                            </a:solidFill>
                            <a:latin typeface="Cambria Math" panose="02040503050406030204" pitchFamily="18" charset="0"/>
                          </a:rPr>
                          <m:t>𝑗</m:t>
                        </m:r>
                        <m:r>
                          <a:rPr lang="en-US" altLang="zh-CN" sz="1800" b="0" i="1" smtClean="0">
                            <a:solidFill>
                              <a:schemeClr val="tx1">
                                <a:lumMod val="75000"/>
                                <a:lumOff val="25000"/>
                              </a:schemeClr>
                            </a:solidFill>
                            <a:latin typeface="Cambria Math" panose="02040503050406030204" pitchFamily="18" charset="0"/>
                          </a:rPr>
                          <m:t>+1</m:t>
                        </m:r>
                      </m:sub>
                      <m:sup>
                        <m:r>
                          <a:rPr lang="en-US" altLang="zh-CN" sz="1800" b="0" i="1" smtClean="0">
                            <a:solidFill>
                              <a:schemeClr val="tx1">
                                <a:lumMod val="75000"/>
                                <a:lumOff val="25000"/>
                              </a:schemeClr>
                            </a:solidFill>
                            <a:latin typeface="Cambria Math" panose="02040503050406030204" pitchFamily="18" charset="0"/>
                          </a:rPr>
                          <m:t>𝑖</m:t>
                        </m:r>
                      </m:sup>
                    </m:sSubSup>
                    <m:r>
                      <a:rPr lang="en-US" altLang="zh-CN" sz="1800" b="0" i="1" smtClean="0">
                        <a:solidFill>
                          <a:schemeClr val="tx1">
                            <a:lumMod val="75000"/>
                            <a:lumOff val="25000"/>
                          </a:schemeClr>
                        </a:solidFill>
                        <a:latin typeface="Cambria Math" panose="02040503050406030204" pitchFamily="18" charset="0"/>
                      </a:rPr>
                      <m:t>(</m:t>
                    </m:r>
                    <m:sSup>
                      <m:sSupPr>
                        <m:ctrlPr>
                          <a:rPr lang="en-US" altLang="zh-CN" sz="1800" b="0" i="1" smtClean="0">
                            <a:solidFill>
                              <a:schemeClr val="tx1">
                                <a:lumMod val="75000"/>
                                <a:lumOff val="25000"/>
                              </a:schemeClr>
                            </a:solidFill>
                            <a:latin typeface="Cambria Math" panose="02040503050406030204" pitchFamily="18" charset="0"/>
                          </a:rPr>
                        </m:ctrlPr>
                      </m:sSupPr>
                      <m:e>
                        <m:r>
                          <a:rPr lang="en-US" altLang="zh-CN" sz="1800" b="0" i="1" smtClean="0">
                            <a:solidFill>
                              <a:schemeClr val="tx1">
                                <a:lumMod val="75000"/>
                                <a:lumOff val="25000"/>
                              </a:schemeClr>
                            </a:solidFill>
                            <a:latin typeface="Cambria Math" panose="02040503050406030204" pitchFamily="18" charset="0"/>
                          </a:rPr>
                          <m:t>𝑉</m:t>
                        </m:r>
                      </m:e>
                      <m:sup>
                        <m:r>
                          <a:rPr lang="en-US" altLang="zh-CN" sz="1800" b="0" i="1" smtClean="0">
                            <a:solidFill>
                              <a:schemeClr val="tx1">
                                <a:lumMod val="75000"/>
                                <a:lumOff val="25000"/>
                              </a:schemeClr>
                            </a:solidFill>
                            <a:latin typeface="Cambria Math" panose="02040503050406030204" pitchFamily="18" charset="0"/>
                          </a:rPr>
                          <m:t>′</m:t>
                        </m:r>
                      </m:sup>
                    </m:sSup>
                    <m:r>
                      <a:rPr lang="en-US" altLang="zh-CN" sz="1800" b="0" i="1" smtClean="0">
                        <a:solidFill>
                          <a:schemeClr val="tx1">
                            <a:lumMod val="75000"/>
                            <a:lumOff val="25000"/>
                          </a:schemeClr>
                        </a:solidFill>
                        <a:latin typeface="Cambria Math" panose="02040503050406030204" pitchFamily="18" charset="0"/>
                      </a:rPr>
                      <m:t>)</m:t>
                    </m:r>
                  </m:oMath>
                </a14:m>
                <a:r>
                  <a:rPr lang="zh-CN" altLang="en-US" sz="1800" dirty="0" smtClean="0">
                    <a:solidFill>
                      <a:schemeClr val="tx1">
                        <a:lumMod val="75000"/>
                        <a:lumOff val="25000"/>
                      </a:schemeClr>
                    </a:solidFill>
                    <a:latin typeface="微软雅黑" panose="020B0503020204020204" pitchFamily="34" charset="-122"/>
                  </a:rPr>
                  <a:t>。</a:t>
                </a:r>
                <a:endParaRPr lang="zh-CN" altLang="en-US" sz="1800" dirty="0">
                  <a:solidFill>
                    <a:schemeClr val="tx1">
                      <a:lumMod val="75000"/>
                      <a:lumOff val="25000"/>
                    </a:schemeClr>
                  </a:solidFill>
                  <a:latin typeface="微软雅黑" panose="020B0503020204020204" pitchFamily="34" charset="-122"/>
                </a:endParaRPr>
              </a:p>
            </p:txBody>
          </p:sp>
        </mc:Choice>
        <mc:Fallback xmlns="">
          <p:sp>
            <p:nvSpPr>
              <p:cNvPr id="36" name="文本框 41"/>
              <p:cNvSpPr txBox="1">
                <a:spLocks noRot="1" noChangeAspect="1" noMove="1" noResize="1" noEditPoints="1" noAdjustHandles="1" noChangeArrowheads="1" noChangeShapeType="1" noTextEdit="1"/>
              </p:cNvSpPr>
              <p:nvPr/>
            </p:nvSpPr>
            <p:spPr bwMode="auto">
              <a:xfrm>
                <a:off x="7827912" y="2154263"/>
                <a:ext cx="4339240" cy="1038489"/>
              </a:xfrm>
              <a:prstGeom prst="rect">
                <a:avLst/>
              </a:prstGeom>
              <a:blipFill>
                <a:blip r:embed="rId4"/>
                <a:stretch>
                  <a:fillRect l="-1124" t="-585" r="-1264" b="-467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41"/>
              <p:cNvSpPr txBox="1">
                <a:spLocks noChangeArrowheads="1"/>
              </p:cNvSpPr>
              <p:nvPr/>
            </p:nvSpPr>
            <p:spPr bwMode="auto">
              <a:xfrm>
                <a:off x="7825197" y="3611831"/>
                <a:ext cx="4178117" cy="192706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None/>
                </a:pPr>
                <a:r>
                  <a:rPr lang="en-US" altLang="zh-CN" sz="1800" b="1" dirty="0" smtClean="0">
                    <a:solidFill>
                      <a:srgbClr val="FF0000"/>
                    </a:solidFill>
                    <a:latin typeface="微软雅黑" panose="020B0503020204020204" pitchFamily="34" charset="-122"/>
                  </a:rPr>
                  <a:t>c)</a:t>
                </a:r>
                <a:r>
                  <a:rPr lang="zh-CN" altLang="en-US" sz="1800" dirty="0" smtClean="0">
                    <a:solidFill>
                      <a:schemeClr val="tx1">
                        <a:lumMod val="75000"/>
                        <a:lumOff val="25000"/>
                      </a:schemeClr>
                    </a:solidFill>
                    <a:latin typeface="微软雅黑" panose="020B0503020204020204" pitchFamily="34" charset="-122"/>
                  </a:rPr>
                  <a:t>由于子查询是由</a:t>
                </a:r>
                <a14:m>
                  <m:oMath xmlns:m="http://schemas.openxmlformats.org/officeDocument/2006/math">
                    <m:r>
                      <a:rPr lang="en-US" altLang="zh-CN" sz="1800" i="1">
                        <a:solidFill>
                          <a:schemeClr val="tx1">
                            <a:lumMod val="75000"/>
                            <a:lumOff val="25000"/>
                          </a:schemeClr>
                        </a:solidFill>
                        <a:latin typeface="Cambria Math" panose="02040503050406030204" pitchFamily="18" charset="0"/>
                      </a:rPr>
                      <m:t>&lt;</m:t>
                    </m:r>
                    <m:sSup>
                      <m:sSupPr>
                        <m:ctrlPr>
                          <a:rPr lang="en-US" altLang="zh-CN" sz="1800" i="1">
                            <a:solidFill>
                              <a:schemeClr val="tx1">
                                <a:lumMod val="75000"/>
                                <a:lumOff val="25000"/>
                              </a:schemeClr>
                            </a:solidFill>
                            <a:latin typeface="Cambria Math" panose="02040503050406030204" pitchFamily="18" charset="0"/>
                          </a:rPr>
                        </m:ctrlPr>
                      </m:sSupPr>
                      <m:e>
                        <m:r>
                          <a:rPr lang="en-US" altLang="zh-CN" sz="1800" i="1">
                            <a:solidFill>
                              <a:schemeClr val="tx1">
                                <a:lumMod val="75000"/>
                                <a:lumOff val="25000"/>
                              </a:schemeClr>
                            </a:solidFill>
                            <a:latin typeface="Cambria Math" panose="02040503050406030204" pitchFamily="18" charset="0"/>
                          </a:rPr>
                          <m:t>𝑃</m:t>
                        </m:r>
                      </m:e>
                      <m:sup>
                        <m:r>
                          <a:rPr lang="zh-CN" altLang="en-US" sz="1800" i="1">
                            <a:solidFill>
                              <a:schemeClr val="tx1">
                                <a:lumMod val="75000"/>
                                <a:lumOff val="25000"/>
                              </a:schemeClr>
                            </a:solidFill>
                            <a:latin typeface="Cambria Math" panose="02040503050406030204" pitchFamily="18" charset="0"/>
                          </a:rPr>
                          <m:t>𝛾</m:t>
                        </m:r>
                      </m:sup>
                    </m:sSup>
                    <m:r>
                      <a:rPr lang="en-US" altLang="zh-CN" sz="1800" i="1">
                        <a:solidFill>
                          <a:schemeClr val="tx1">
                            <a:lumMod val="75000"/>
                            <a:lumOff val="25000"/>
                          </a:schemeClr>
                        </a:solidFill>
                        <a:latin typeface="Cambria Math" panose="02040503050406030204" pitchFamily="18" charset="0"/>
                      </a:rPr>
                      <m:t>,</m:t>
                    </m:r>
                    <m:sSubSup>
                      <m:sSubSupPr>
                        <m:ctrlPr>
                          <a:rPr lang="en-US" altLang="zh-CN" sz="1800" i="1">
                            <a:solidFill>
                              <a:schemeClr val="tx1">
                                <a:lumMod val="75000"/>
                                <a:lumOff val="25000"/>
                              </a:schemeClr>
                            </a:solidFill>
                            <a:latin typeface="Cambria Math" panose="02040503050406030204" pitchFamily="18" charset="0"/>
                          </a:rPr>
                        </m:ctrlPr>
                      </m:sSubSupPr>
                      <m:e>
                        <m:r>
                          <a:rPr lang="en-US" altLang="zh-CN" sz="1800" i="1">
                            <a:solidFill>
                              <a:schemeClr val="tx1">
                                <a:lumMod val="75000"/>
                                <a:lumOff val="25000"/>
                              </a:schemeClr>
                            </a:solidFill>
                            <a:latin typeface="Cambria Math" panose="02040503050406030204" pitchFamily="18" charset="0"/>
                          </a:rPr>
                          <m:t>𝑠𝑢𝑝</m:t>
                        </m:r>
                      </m:e>
                      <m:sub>
                        <m:r>
                          <a:rPr lang="en-US" altLang="zh-CN" sz="1800" i="1">
                            <a:solidFill>
                              <a:schemeClr val="tx1">
                                <a:lumMod val="75000"/>
                                <a:lumOff val="25000"/>
                              </a:schemeClr>
                            </a:solidFill>
                            <a:latin typeface="Cambria Math" panose="02040503050406030204" pitchFamily="18" charset="0"/>
                          </a:rPr>
                          <m:t>𝑗</m:t>
                        </m:r>
                      </m:sub>
                      <m:sup>
                        <m:r>
                          <a:rPr lang="en-US" altLang="zh-CN" sz="1800" i="1">
                            <a:solidFill>
                              <a:schemeClr val="tx1">
                                <a:lumMod val="75000"/>
                                <a:lumOff val="25000"/>
                              </a:schemeClr>
                            </a:solidFill>
                            <a:latin typeface="Cambria Math" panose="02040503050406030204" pitchFamily="18" charset="0"/>
                          </a:rPr>
                          <m:t>𝑖</m:t>
                        </m:r>
                      </m:sup>
                    </m:sSubSup>
                    <m:r>
                      <a:rPr lang="en-US" altLang="zh-CN" sz="1800" i="1">
                        <a:solidFill>
                          <a:schemeClr val="tx1">
                            <a:lumMod val="75000"/>
                            <a:lumOff val="25000"/>
                          </a:schemeClr>
                        </a:solidFill>
                        <a:latin typeface="Cambria Math" panose="02040503050406030204" pitchFamily="18" charset="0"/>
                      </a:rPr>
                      <m:t>(</m:t>
                    </m:r>
                    <m:sSup>
                      <m:sSupPr>
                        <m:ctrlPr>
                          <a:rPr lang="en-US" altLang="zh-CN" sz="1800" i="1">
                            <a:solidFill>
                              <a:schemeClr val="tx1">
                                <a:lumMod val="75000"/>
                                <a:lumOff val="25000"/>
                              </a:schemeClr>
                            </a:solidFill>
                            <a:latin typeface="Cambria Math" panose="02040503050406030204" pitchFamily="18" charset="0"/>
                          </a:rPr>
                        </m:ctrlPr>
                      </m:sSupPr>
                      <m:e>
                        <m:r>
                          <a:rPr lang="en-US" altLang="zh-CN" sz="1800" i="1">
                            <a:solidFill>
                              <a:schemeClr val="tx1">
                                <a:lumMod val="75000"/>
                                <a:lumOff val="25000"/>
                              </a:schemeClr>
                            </a:solidFill>
                            <a:latin typeface="Cambria Math" panose="02040503050406030204" pitchFamily="18" charset="0"/>
                          </a:rPr>
                          <m:t>𝑉</m:t>
                        </m:r>
                      </m:e>
                      <m:sup>
                        <m:r>
                          <a:rPr lang="en-US" altLang="zh-CN" sz="1800" i="1">
                            <a:solidFill>
                              <a:schemeClr val="tx1">
                                <a:lumMod val="75000"/>
                                <a:lumOff val="25000"/>
                              </a:schemeClr>
                            </a:solidFill>
                            <a:latin typeface="Cambria Math" panose="02040503050406030204" pitchFamily="18" charset="0"/>
                          </a:rPr>
                          <m:t>′</m:t>
                        </m:r>
                      </m:sup>
                    </m:sSup>
                    <m:r>
                      <a:rPr lang="en-US" altLang="zh-CN" sz="1800" i="1">
                        <a:solidFill>
                          <a:schemeClr val="tx1">
                            <a:lumMod val="75000"/>
                            <a:lumOff val="25000"/>
                          </a:schemeClr>
                        </a:solidFill>
                        <a:latin typeface="Cambria Math" panose="02040503050406030204" pitchFamily="18" charset="0"/>
                      </a:rPr>
                      <m:t>)&gt;</m:t>
                    </m:r>
                  </m:oMath>
                </a14:m>
                <a:r>
                  <a:rPr lang="zh-CN" altLang="en-US" sz="1800" dirty="0" smtClean="0">
                    <a:solidFill>
                      <a:schemeClr val="tx1">
                        <a:lumMod val="75000"/>
                        <a:lumOff val="25000"/>
                      </a:schemeClr>
                    </a:solidFill>
                    <a:latin typeface="微软雅黑" panose="020B0503020204020204" pitchFamily="34" charset="-122"/>
                  </a:rPr>
                  <a:t>构造的，因此有必要将绑定信息从</a:t>
                </a:r>
                <a14:m>
                  <m:oMath xmlns:m="http://schemas.openxmlformats.org/officeDocument/2006/math">
                    <m:sSubSup>
                      <m:sSubSupPr>
                        <m:ctrlPr>
                          <a:rPr lang="en-US" altLang="zh-CN" sz="1800" i="1">
                            <a:solidFill>
                              <a:schemeClr val="tx1">
                                <a:lumMod val="75000"/>
                                <a:lumOff val="25000"/>
                              </a:schemeClr>
                            </a:solidFill>
                            <a:latin typeface="Cambria Math" panose="02040503050406030204" pitchFamily="18" charset="0"/>
                          </a:rPr>
                        </m:ctrlPr>
                      </m:sSubSupPr>
                      <m:e>
                        <m:r>
                          <a:rPr lang="en-US" altLang="zh-CN" sz="1800" i="1">
                            <a:solidFill>
                              <a:schemeClr val="tx1">
                                <a:lumMod val="75000"/>
                                <a:lumOff val="25000"/>
                              </a:schemeClr>
                            </a:solidFill>
                            <a:latin typeface="Cambria Math" panose="02040503050406030204" pitchFamily="18" charset="0"/>
                          </a:rPr>
                          <m:t>𝑠𝑢𝑝</m:t>
                        </m:r>
                      </m:e>
                      <m:sub>
                        <m:r>
                          <a:rPr lang="en-US" altLang="zh-CN" sz="1800" i="1">
                            <a:solidFill>
                              <a:schemeClr val="tx1">
                                <a:lumMod val="75000"/>
                                <a:lumOff val="25000"/>
                              </a:schemeClr>
                            </a:solidFill>
                            <a:latin typeface="Cambria Math" panose="02040503050406030204" pitchFamily="18" charset="0"/>
                          </a:rPr>
                          <m:t>𝑗</m:t>
                        </m:r>
                      </m:sub>
                      <m:sup>
                        <m:r>
                          <a:rPr lang="en-US" altLang="zh-CN" sz="1800" i="1">
                            <a:solidFill>
                              <a:schemeClr val="tx1">
                                <a:lumMod val="75000"/>
                                <a:lumOff val="25000"/>
                              </a:schemeClr>
                            </a:solidFill>
                            <a:latin typeface="Cambria Math" panose="02040503050406030204" pitchFamily="18" charset="0"/>
                          </a:rPr>
                          <m:t>𝑖</m:t>
                        </m:r>
                      </m:sup>
                    </m:sSubSup>
                    <m:r>
                      <a:rPr lang="en-US" altLang="zh-CN" sz="1800" i="1">
                        <a:solidFill>
                          <a:schemeClr val="tx1">
                            <a:lumMod val="75000"/>
                            <a:lumOff val="25000"/>
                          </a:schemeClr>
                        </a:solidFill>
                        <a:latin typeface="Cambria Math" panose="02040503050406030204" pitchFamily="18" charset="0"/>
                      </a:rPr>
                      <m:t>(</m:t>
                    </m:r>
                    <m:sSup>
                      <m:sSupPr>
                        <m:ctrlPr>
                          <a:rPr lang="en-US" altLang="zh-CN" sz="1800" i="1">
                            <a:solidFill>
                              <a:schemeClr val="tx1">
                                <a:lumMod val="75000"/>
                                <a:lumOff val="25000"/>
                              </a:schemeClr>
                            </a:solidFill>
                            <a:latin typeface="Cambria Math" panose="02040503050406030204" pitchFamily="18" charset="0"/>
                          </a:rPr>
                        </m:ctrlPr>
                      </m:sSupPr>
                      <m:e>
                        <m:r>
                          <a:rPr lang="en-US" altLang="zh-CN" sz="1800" i="1">
                            <a:solidFill>
                              <a:schemeClr val="tx1">
                                <a:lumMod val="75000"/>
                                <a:lumOff val="25000"/>
                              </a:schemeClr>
                            </a:solidFill>
                            <a:latin typeface="Cambria Math" panose="02040503050406030204" pitchFamily="18" charset="0"/>
                          </a:rPr>
                          <m:t>𝑉</m:t>
                        </m:r>
                      </m:e>
                      <m:sup>
                        <m:r>
                          <a:rPr lang="en-US" altLang="zh-CN" sz="1800" i="1">
                            <a:solidFill>
                              <a:schemeClr val="tx1">
                                <a:lumMod val="75000"/>
                                <a:lumOff val="25000"/>
                              </a:schemeClr>
                            </a:solidFill>
                            <a:latin typeface="Cambria Math" panose="02040503050406030204" pitchFamily="18" charset="0"/>
                          </a:rPr>
                          <m:t>′</m:t>
                        </m:r>
                      </m:sup>
                    </m:sSup>
                    <m:r>
                      <a:rPr lang="en-US" altLang="zh-CN" sz="1800" i="1">
                        <a:solidFill>
                          <a:schemeClr val="tx1">
                            <a:lumMod val="75000"/>
                            <a:lumOff val="25000"/>
                          </a:schemeClr>
                        </a:solidFill>
                        <a:latin typeface="Cambria Math" panose="02040503050406030204" pitchFamily="18" charset="0"/>
                      </a:rPr>
                      <m:t>)</m:t>
                    </m:r>
                  </m:oMath>
                </a14:m>
                <a:r>
                  <a:rPr lang="zh-CN" altLang="en-US" sz="1800" dirty="0" smtClean="0">
                    <a:solidFill>
                      <a:schemeClr val="tx1">
                        <a:lumMod val="75000"/>
                        <a:lumOff val="25000"/>
                      </a:schemeClr>
                    </a:solidFill>
                    <a:latin typeface="微软雅黑" panose="020B0503020204020204" pitchFamily="34" charset="-122"/>
                  </a:rPr>
                  <a:t>传递到</a:t>
                </a:r>
                <a14:m>
                  <m:oMath xmlns:m="http://schemas.openxmlformats.org/officeDocument/2006/math">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𝑖𝑛𝑝𝑢𝑡</m:t>
                        </m:r>
                        <m:r>
                          <a:rPr lang="en-US" altLang="zh-CN" sz="1800" i="1">
                            <a:latin typeface="Cambria Math" panose="02040503050406030204" pitchFamily="18" charset="0"/>
                          </a:rPr>
                          <m:t>_</m:t>
                        </m:r>
                        <m:r>
                          <a:rPr lang="en-US" altLang="zh-CN" sz="1800" i="1">
                            <a:latin typeface="Cambria Math" panose="02040503050406030204" pitchFamily="18" charset="0"/>
                          </a:rPr>
                          <m:t>𝑃</m:t>
                        </m:r>
                      </m:e>
                      <m:sup>
                        <m:r>
                          <a:rPr lang="zh-CN" altLang="en-US" sz="1800" i="1">
                            <a:latin typeface="Cambria Math" panose="02040503050406030204" pitchFamily="18" charset="0"/>
                          </a:rPr>
                          <m:t>𝛾</m:t>
                        </m:r>
                      </m:sup>
                    </m:sSup>
                  </m:oMath>
                </a14:m>
                <a:r>
                  <a:rPr lang="zh-CN" altLang="en-US" sz="1800" dirty="0" smtClean="0">
                    <a:solidFill>
                      <a:schemeClr val="tx1">
                        <a:lumMod val="75000"/>
                        <a:lumOff val="25000"/>
                      </a:schemeClr>
                    </a:solidFill>
                    <a:latin typeface="微软雅黑" panose="020B0503020204020204" pitchFamily="34" charset="-122"/>
                  </a:rPr>
                  <a:t>中，以便可以使用这些相同的求值步骤对这些子查询进行求值。因而从</a:t>
                </a:r>
                <a14:m>
                  <m:oMath xmlns:m="http://schemas.openxmlformats.org/officeDocument/2006/math">
                    <m:sSubSup>
                      <m:sSubSupPr>
                        <m:ctrlPr>
                          <a:rPr lang="en-US" altLang="zh-CN" sz="1800" i="1">
                            <a:solidFill>
                              <a:schemeClr val="tx1">
                                <a:lumMod val="75000"/>
                                <a:lumOff val="25000"/>
                              </a:schemeClr>
                            </a:solidFill>
                            <a:latin typeface="Cambria Math" panose="02040503050406030204" pitchFamily="18" charset="0"/>
                          </a:rPr>
                        </m:ctrlPr>
                      </m:sSubSupPr>
                      <m:e>
                        <m:r>
                          <a:rPr lang="en-US" altLang="zh-CN" sz="1800" i="1">
                            <a:solidFill>
                              <a:schemeClr val="tx1">
                                <a:lumMod val="75000"/>
                                <a:lumOff val="25000"/>
                              </a:schemeClr>
                            </a:solidFill>
                            <a:latin typeface="Cambria Math" panose="02040503050406030204" pitchFamily="18" charset="0"/>
                          </a:rPr>
                          <m:t>𝑠𝑢𝑝</m:t>
                        </m:r>
                      </m:e>
                      <m:sub>
                        <m:r>
                          <a:rPr lang="en-US" altLang="zh-CN" sz="1800" i="1">
                            <a:solidFill>
                              <a:schemeClr val="tx1">
                                <a:lumMod val="75000"/>
                                <a:lumOff val="25000"/>
                              </a:schemeClr>
                            </a:solidFill>
                            <a:latin typeface="Cambria Math" panose="02040503050406030204" pitchFamily="18" charset="0"/>
                          </a:rPr>
                          <m:t>𝑗</m:t>
                        </m:r>
                      </m:sub>
                      <m:sup>
                        <m:r>
                          <a:rPr lang="en-US" altLang="zh-CN" sz="1800" i="1">
                            <a:solidFill>
                              <a:schemeClr val="tx1">
                                <a:lumMod val="75000"/>
                                <a:lumOff val="25000"/>
                              </a:schemeClr>
                            </a:solidFill>
                            <a:latin typeface="Cambria Math" panose="02040503050406030204" pitchFamily="18" charset="0"/>
                          </a:rPr>
                          <m:t>𝑖</m:t>
                        </m:r>
                      </m:sup>
                    </m:sSubSup>
                    <m:r>
                      <a:rPr lang="en-US" altLang="zh-CN" sz="1800" i="1">
                        <a:solidFill>
                          <a:schemeClr val="tx1">
                            <a:lumMod val="75000"/>
                            <a:lumOff val="25000"/>
                          </a:schemeClr>
                        </a:solidFill>
                        <a:latin typeface="Cambria Math" panose="02040503050406030204" pitchFamily="18" charset="0"/>
                      </a:rPr>
                      <m:t>(</m:t>
                    </m:r>
                    <m:sSup>
                      <m:sSupPr>
                        <m:ctrlPr>
                          <a:rPr lang="en-US" altLang="zh-CN" sz="1800" i="1">
                            <a:solidFill>
                              <a:schemeClr val="tx1">
                                <a:lumMod val="75000"/>
                                <a:lumOff val="25000"/>
                              </a:schemeClr>
                            </a:solidFill>
                            <a:latin typeface="Cambria Math" panose="02040503050406030204" pitchFamily="18" charset="0"/>
                          </a:rPr>
                        </m:ctrlPr>
                      </m:sSupPr>
                      <m:e>
                        <m:r>
                          <a:rPr lang="en-US" altLang="zh-CN" sz="1800" i="1">
                            <a:solidFill>
                              <a:schemeClr val="tx1">
                                <a:lumMod val="75000"/>
                                <a:lumOff val="25000"/>
                              </a:schemeClr>
                            </a:solidFill>
                            <a:latin typeface="Cambria Math" panose="02040503050406030204" pitchFamily="18" charset="0"/>
                          </a:rPr>
                          <m:t>𝑉</m:t>
                        </m:r>
                      </m:e>
                      <m:sup>
                        <m:r>
                          <a:rPr lang="en-US" altLang="zh-CN" sz="1800" i="1">
                            <a:solidFill>
                              <a:schemeClr val="tx1">
                                <a:lumMod val="75000"/>
                                <a:lumOff val="25000"/>
                              </a:schemeClr>
                            </a:solidFill>
                            <a:latin typeface="Cambria Math" panose="02040503050406030204" pitchFamily="18" charset="0"/>
                          </a:rPr>
                          <m:t>′</m:t>
                        </m:r>
                      </m:sup>
                    </m:sSup>
                    <m:r>
                      <a:rPr lang="en-US" altLang="zh-CN" sz="1800" i="1">
                        <a:solidFill>
                          <a:schemeClr val="tx1">
                            <a:lumMod val="75000"/>
                            <a:lumOff val="25000"/>
                          </a:schemeClr>
                        </a:solidFill>
                        <a:latin typeface="Cambria Math" panose="02040503050406030204" pitchFamily="18" charset="0"/>
                      </a:rPr>
                      <m:t>)</m:t>
                    </m:r>
                  </m:oMath>
                </a14:m>
                <a:r>
                  <a:rPr lang="zh-CN" altLang="en-US" sz="1800" dirty="0" smtClean="0">
                    <a:solidFill>
                      <a:schemeClr val="tx1">
                        <a:lumMod val="75000"/>
                        <a:lumOff val="25000"/>
                      </a:schemeClr>
                    </a:solidFill>
                    <a:latin typeface="微软雅黑" panose="020B0503020204020204" pitchFamily="34" charset="-122"/>
                  </a:rPr>
                  <a:t>中投影出适当的变量来计算</a:t>
                </a:r>
                <a14:m>
                  <m:oMath xmlns:m="http://schemas.openxmlformats.org/officeDocument/2006/math">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𝑖𝑛𝑝𝑢𝑡</m:t>
                        </m:r>
                        <m:r>
                          <a:rPr lang="en-US" altLang="zh-CN" sz="1800" i="1">
                            <a:latin typeface="Cambria Math" panose="02040503050406030204" pitchFamily="18" charset="0"/>
                          </a:rPr>
                          <m:t>_</m:t>
                        </m:r>
                        <m:r>
                          <a:rPr lang="en-US" altLang="zh-CN" sz="1800" i="1">
                            <a:latin typeface="Cambria Math" panose="02040503050406030204" pitchFamily="18" charset="0"/>
                          </a:rPr>
                          <m:t>𝑃</m:t>
                        </m:r>
                      </m:e>
                      <m:sup>
                        <m:r>
                          <a:rPr lang="zh-CN" altLang="en-US" sz="1800" i="1">
                            <a:latin typeface="Cambria Math" panose="02040503050406030204" pitchFamily="18" charset="0"/>
                          </a:rPr>
                          <m:t>𝛾</m:t>
                        </m:r>
                      </m:sup>
                    </m:sSup>
                  </m:oMath>
                </a14:m>
                <a:r>
                  <a:rPr lang="zh-CN" altLang="en-US" sz="1800" dirty="0" smtClean="0">
                    <a:solidFill>
                      <a:schemeClr val="tx1">
                        <a:lumMod val="75000"/>
                        <a:lumOff val="25000"/>
                      </a:schemeClr>
                    </a:solidFill>
                    <a:latin typeface="微软雅黑" panose="020B0503020204020204" pitchFamily="34" charset="-122"/>
                  </a:rPr>
                  <a:t>。</a:t>
                </a:r>
                <a:endParaRPr lang="zh-CN" altLang="en-US" sz="1800" dirty="0">
                  <a:solidFill>
                    <a:schemeClr val="tx1">
                      <a:lumMod val="75000"/>
                      <a:lumOff val="25000"/>
                    </a:schemeClr>
                  </a:solidFill>
                  <a:latin typeface="微软雅黑" panose="020B0503020204020204" pitchFamily="34" charset="-122"/>
                </a:endParaRPr>
              </a:p>
            </p:txBody>
          </p:sp>
        </mc:Choice>
        <mc:Fallback xmlns="">
          <p:sp>
            <p:nvSpPr>
              <p:cNvPr id="37" name="文本框 41"/>
              <p:cNvSpPr txBox="1">
                <a:spLocks noRot="1" noChangeAspect="1" noMove="1" noResize="1" noEditPoints="1" noAdjustHandles="1" noChangeArrowheads="1" noChangeShapeType="1" noTextEdit="1"/>
              </p:cNvSpPr>
              <p:nvPr/>
            </p:nvSpPr>
            <p:spPr bwMode="auto">
              <a:xfrm>
                <a:off x="7825197" y="3611831"/>
                <a:ext cx="4178117" cy="1927066"/>
              </a:xfrm>
              <a:prstGeom prst="rect">
                <a:avLst/>
              </a:prstGeom>
              <a:blipFill>
                <a:blip r:embed="rId5"/>
                <a:stretch>
                  <a:fillRect l="-1314" t="-315" r="-4088" b="-378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772638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250"/>
                                        <p:tgtEl>
                                          <p:spTgt spid="5"/>
                                        </p:tgtEl>
                                      </p:cBhvr>
                                    </p:animEffect>
                                  </p:childTnLst>
                                </p:cTn>
                              </p:par>
                            </p:childTnLst>
                          </p:cTn>
                        </p:par>
                        <p:par>
                          <p:cTn id="25" fill="hold">
                            <p:stCondLst>
                              <p:cond delay="1250"/>
                            </p:stCondLst>
                            <p:childTnLst>
                              <p:par>
                                <p:cTn id="26" presetID="22" presetClass="entr" presetSubtype="8"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250"/>
                                        <p:tgtEl>
                                          <p:spTgt spid="4"/>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250"/>
                                        <p:tgtEl>
                                          <p:spTgt spid="3"/>
                                        </p:tgtEl>
                                      </p:cBhvr>
                                    </p:animEffect>
                                  </p:childTnLst>
                                </p:cTn>
                              </p:par>
                            </p:childTnLst>
                          </p:cTn>
                        </p:par>
                        <p:par>
                          <p:cTn id="33" fill="hold">
                            <p:stCondLst>
                              <p:cond delay="1750"/>
                            </p:stCondLst>
                            <p:childTnLst>
                              <p:par>
                                <p:cTn id="34" presetID="22" presetClass="entr" presetSubtype="8"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left)">
                                      <p:cBhvr>
                                        <p:cTn id="36" dur="25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left)">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left)">
                                      <p:cBhvr>
                                        <p:cTn id="51" dur="500"/>
                                        <p:tgtEl>
                                          <p:spTgt spid="2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left)">
                                      <p:cBhvr>
                                        <p:cTn id="56" dur="5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wipe(left)">
                                      <p:cBhvr>
                                        <p:cTn id="61" dur="500"/>
                                        <p:tgtEl>
                                          <p:spTgt spid="7"/>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wipe(left)">
                                      <p:cBhvr>
                                        <p:cTn id="64" dur="500"/>
                                        <p:tgtEl>
                                          <p:spTgt spid="33"/>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ipe(left)">
                                      <p:cBhvr>
                                        <p:cTn id="67" dur="500"/>
                                        <p:tgtEl>
                                          <p:spTgt spid="36"/>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wipe(left)">
                                      <p:cBhvr>
                                        <p:cTn id="7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17" grpId="0" animBg="1"/>
      <p:bldP spid="18" grpId="0" animBg="1"/>
      <p:bldP spid="19" grpId="0" animBg="1"/>
      <p:bldP spid="23" grpId="0"/>
      <p:bldP spid="24" grpId="0"/>
      <p:bldP spid="25" grpId="0"/>
      <p:bldP spid="35" grpId="0"/>
      <p:bldP spid="33" grpId="0"/>
      <p:bldP spid="7" grpId="0" animBg="1"/>
      <p:bldP spid="36" grpId="0"/>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0" name="Freeform 7"/>
          <p:cNvSpPr/>
          <p:nvPr/>
        </p:nvSpPr>
        <p:spPr bwMode="auto">
          <a:xfrm rot="17419288">
            <a:off x="-3729318" y="2216686"/>
            <a:ext cx="6790304" cy="2963473"/>
          </a:xfrm>
          <a:custGeom>
            <a:avLst/>
            <a:gdLst>
              <a:gd name="T0" fmla="*/ 0 w 1296"/>
              <a:gd name="T1" fmla="*/ 421 h 439"/>
              <a:gd name="T2" fmla="*/ 61 w 1296"/>
              <a:gd name="T3" fmla="*/ 427 h 439"/>
              <a:gd name="T4" fmla="*/ 221 w 1296"/>
              <a:gd name="T5" fmla="*/ 433 h 439"/>
              <a:gd name="T6" fmla="*/ 447 w 1296"/>
              <a:gd name="T7" fmla="*/ 422 h 439"/>
              <a:gd name="T8" fmla="*/ 573 w 1296"/>
              <a:gd name="T9" fmla="*/ 404 h 439"/>
              <a:gd name="T10" fmla="*/ 702 w 1296"/>
              <a:gd name="T11" fmla="*/ 377 h 439"/>
              <a:gd name="T12" fmla="*/ 828 w 1296"/>
              <a:gd name="T13" fmla="*/ 338 h 439"/>
              <a:gd name="T14" fmla="*/ 944 w 1296"/>
              <a:gd name="T15" fmla="*/ 288 h 439"/>
              <a:gd name="T16" fmla="*/ 1047 w 1296"/>
              <a:gd name="T17" fmla="*/ 229 h 439"/>
              <a:gd name="T18" fmla="*/ 1131 w 1296"/>
              <a:gd name="T19" fmla="*/ 165 h 439"/>
              <a:gd name="T20" fmla="*/ 1195 w 1296"/>
              <a:gd name="T21" fmla="*/ 102 h 439"/>
              <a:gd name="T22" fmla="*/ 1219 w 1296"/>
              <a:gd name="T23" fmla="*/ 74 h 439"/>
              <a:gd name="T24" fmla="*/ 1239 w 1296"/>
              <a:gd name="T25" fmla="*/ 50 h 439"/>
              <a:gd name="T26" fmla="*/ 1253 w 1296"/>
              <a:gd name="T27" fmla="*/ 29 h 439"/>
              <a:gd name="T28" fmla="*/ 1264 w 1296"/>
              <a:gd name="T29" fmla="*/ 13 h 439"/>
              <a:gd name="T30" fmla="*/ 1272 w 1296"/>
              <a:gd name="T31" fmla="*/ 0 h 439"/>
              <a:gd name="T32" fmla="*/ 1296 w 1296"/>
              <a:gd name="T33" fmla="*/ 16 h 439"/>
              <a:gd name="T34" fmla="*/ 1287 w 1296"/>
              <a:gd name="T35" fmla="*/ 29 h 439"/>
              <a:gd name="T36" fmla="*/ 1276 w 1296"/>
              <a:gd name="T37" fmla="*/ 45 h 439"/>
              <a:gd name="T38" fmla="*/ 1260 w 1296"/>
              <a:gd name="T39" fmla="*/ 66 h 439"/>
              <a:gd name="T40" fmla="*/ 1239 w 1296"/>
              <a:gd name="T41" fmla="*/ 91 h 439"/>
              <a:gd name="T42" fmla="*/ 1213 w 1296"/>
              <a:gd name="T43" fmla="*/ 120 h 439"/>
              <a:gd name="T44" fmla="*/ 1146 w 1296"/>
              <a:gd name="T45" fmla="*/ 183 h 439"/>
              <a:gd name="T46" fmla="*/ 1058 w 1296"/>
              <a:gd name="T47" fmla="*/ 247 h 439"/>
              <a:gd name="T48" fmla="*/ 953 w 1296"/>
              <a:gd name="T49" fmla="*/ 305 h 439"/>
              <a:gd name="T50" fmla="*/ 833 w 1296"/>
              <a:gd name="T51" fmla="*/ 354 h 439"/>
              <a:gd name="T52" fmla="*/ 706 w 1296"/>
              <a:gd name="T53" fmla="*/ 390 h 439"/>
              <a:gd name="T54" fmla="*/ 575 w 1296"/>
              <a:gd name="T55" fmla="*/ 415 h 439"/>
              <a:gd name="T56" fmla="*/ 448 w 1296"/>
              <a:gd name="T57" fmla="*/ 430 h 439"/>
              <a:gd name="T58" fmla="*/ 221 w 1296"/>
              <a:gd name="T59" fmla="*/ 437 h 439"/>
              <a:gd name="T60" fmla="*/ 60 w 1296"/>
              <a:gd name="T61" fmla="*/ 428 h 439"/>
              <a:gd name="T62" fmla="*/ 0 w 1296"/>
              <a:gd name="T63" fmla="*/ 421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96" h="439">
                <a:moveTo>
                  <a:pt x="0" y="421"/>
                </a:moveTo>
                <a:cubicBezTo>
                  <a:pt x="0" y="421"/>
                  <a:pt x="22" y="424"/>
                  <a:pt x="61" y="427"/>
                </a:cubicBezTo>
                <a:cubicBezTo>
                  <a:pt x="99" y="430"/>
                  <a:pt x="154" y="433"/>
                  <a:pt x="221" y="433"/>
                </a:cubicBezTo>
                <a:cubicBezTo>
                  <a:pt x="287" y="433"/>
                  <a:pt x="365" y="430"/>
                  <a:pt x="447" y="422"/>
                </a:cubicBezTo>
                <a:cubicBezTo>
                  <a:pt x="488" y="417"/>
                  <a:pt x="531" y="412"/>
                  <a:pt x="573" y="404"/>
                </a:cubicBezTo>
                <a:cubicBezTo>
                  <a:pt x="616" y="397"/>
                  <a:pt x="660" y="388"/>
                  <a:pt x="702" y="377"/>
                </a:cubicBezTo>
                <a:cubicBezTo>
                  <a:pt x="745" y="366"/>
                  <a:pt x="787" y="353"/>
                  <a:pt x="828" y="338"/>
                </a:cubicBezTo>
                <a:cubicBezTo>
                  <a:pt x="868" y="323"/>
                  <a:pt x="907" y="306"/>
                  <a:pt x="944" y="288"/>
                </a:cubicBezTo>
                <a:cubicBezTo>
                  <a:pt x="981" y="269"/>
                  <a:pt x="1015" y="249"/>
                  <a:pt x="1047" y="229"/>
                </a:cubicBezTo>
                <a:cubicBezTo>
                  <a:pt x="1078" y="208"/>
                  <a:pt x="1106" y="186"/>
                  <a:pt x="1131" y="165"/>
                </a:cubicBezTo>
                <a:cubicBezTo>
                  <a:pt x="1156" y="143"/>
                  <a:pt x="1177" y="122"/>
                  <a:pt x="1195" y="102"/>
                </a:cubicBezTo>
                <a:cubicBezTo>
                  <a:pt x="1204" y="93"/>
                  <a:pt x="1212" y="83"/>
                  <a:pt x="1219" y="74"/>
                </a:cubicBezTo>
                <a:cubicBezTo>
                  <a:pt x="1226" y="65"/>
                  <a:pt x="1233" y="57"/>
                  <a:pt x="1239" y="50"/>
                </a:cubicBezTo>
                <a:cubicBezTo>
                  <a:pt x="1244" y="42"/>
                  <a:pt x="1249" y="35"/>
                  <a:pt x="1253" y="29"/>
                </a:cubicBezTo>
                <a:cubicBezTo>
                  <a:pt x="1258" y="23"/>
                  <a:pt x="1261" y="18"/>
                  <a:pt x="1264" y="13"/>
                </a:cubicBezTo>
                <a:cubicBezTo>
                  <a:pt x="1270" y="5"/>
                  <a:pt x="1272" y="0"/>
                  <a:pt x="1272" y="0"/>
                </a:cubicBezTo>
                <a:cubicBezTo>
                  <a:pt x="1296" y="16"/>
                  <a:pt x="1296" y="16"/>
                  <a:pt x="1296" y="16"/>
                </a:cubicBezTo>
                <a:cubicBezTo>
                  <a:pt x="1296" y="16"/>
                  <a:pt x="1293" y="20"/>
                  <a:pt x="1287" y="29"/>
                </a:cubicBezTo>
                <a:cubicBezTo>
                  <a:pt x="1284" y="33"/>
                  <a:pt x="1280" y="39"/>
                  <a:pt x="1276" y="45"/>
                </a:cubicBezTo>
                <a:cubicBezTo>
                  <a:pt x="1271" y="51"/>
                  <a:pt x="1266" y="58"/>
                  <a:pt x="1260" y="66"/>
                </a:cubicBezTo>
                <a:cubicBezTo>
                  <a:pt x="1254" y="73"/>
                  <a:pt x="1247" y="82"/>
                  <a:pt x="1239" y="91"/>
                </a:cubicBezTo>
                <a:cubicBezTo>
                  <a:pt x="1231" y="100"/>
                  <a:pt x="1223" y="110"/>
                  <a:pt x="1213" y="120"/>
                </a:cubicBezTo>
                <a:cubicBezTo>
                  <a:pt x="1195" y="140"/>
                  <a:pt x="1172" y="161"/>
                  <a:pt x="1146" y="183"/>
                </a:cubicBezTo>
                <a:cubicBezTo>
                  <a:pt x="1120" y="204"/>
                  <a:pt x="1091" y="226"/>
                  <a:pt x="1058" y="247"/>
                </a:cubicBezTo>
                <a:cubicBezTo>
                  <a:pt x="1026" y="267"/>
                  <a:pt x="990" y="287"/>
                  <a:pt x="953" y="305"/>
                </a:cubicBezTo>
                <a:cubicBezTo>
                  <a:pt x="915" y="323"/>
                  <a:pt x="875" y="339"/>
                  <a:pt x="833" y="354"/>
                </a:cubicBezTo>
                <a:cubicBezTo>
                  <a:pt x="792" y="368"/>
                  <a:pt x="749" y="380"/>
                  <a:pt x="706" y="390"/>
                </a:cubicBezTo>
                <a:cubicBezTo>
                  <a:pt x="662" y="401"/>
                  <a:pt x="619" y="409"/>
                  <a:pt x="575" y="415"/>
                </a:cubicBezTo>
                <a:cubicBezTo>
                  <a:pt x="532" y="422"/>
                  <a:pt x="489" y="427"/>
                  <a:pt x="448" y="430"/>
                </a:cubicBezTo>
                <a:cubicBezTo>
                  <a:pt x="365" y="437"/>
                  <a:pt x="287" y="439"/>
                  <a:pt x="221" y="437"/>
                </a:cubicBezTo>
                <a:cubicBezTo>
                  <a:pt x="154" y="436"/>
                  <a:pt x="99" y="432"/>
                  <a:pt x="60" y="428"/>
                </a:cubicBezTo>
                <a:cubicBezTo>
                  <a:pt x="22" y="424"/>
                  <a:pt x="0" y="421"/>
                  <a:pt x="0" y="421"/>
                </a:cubicBezTo>
              </a:path>
            </a:pathLst>
          </a:custGeom>
          <a:solidFill>
            <a:schemeClr val="bg2">
              <a:lumMod val="85000"/>
            </a:schemeClr>
          </a:solidFill>
          <a:ln>
            <a:noFill/>
          </a:ln>
        </p:spPr>
        <p:txBody>
          <a:bodyPr/>
          <a:lstStyle/>
          <a:p>
            <a:pPr eaLnBrk="1" fontAlgn="auto" hangingPunct="1">
              <a:spcBef>
                <a:spcPts val="0"/>
              </a:spcBef>
              <a:spcAft>
                <a:spcPts val="0"/>
              </a:spcAft>
              <a:defRPr/>
            </a:pPr>
            <a:endParaRPr lang="en-US" dirty="0">
              <a:solidFill>
                <a:prstClr val="black"/>
              </a:solidFill>
              <a:latin typeface="微软雅黑" panose="020B0503020204020204" pitchFamily="34" charset="-122"/>
              <a:cs typeface="+mn-ea"/>
              <a:sym typeface="+mn-lt"/>
            </a:endParaRPr>
          </a:p>
        </p:txBody>
      </p:sp>
      <p:sp>
        <p:nvSpPr>
          <p:cNvPr id="16" name="Oval 8"/>
          <p:cNvSpPr>
            <a:spLocks noChangeArrowheads="1"/>
          </p:cNvSpPr>
          <p:nvPr/>
        </p:nvSpPr>
        <p:spPr bwMode="auto">
          <a:xfrm>
            <a:off x="1658054" y="5296733"/>
            <a:ext cx="238125" cy="238125"/>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dirty="0">
              <a:latin typeface="微软雅黑" panose="020B0503020204020204" pitchFamily="34" charset="-122"/>
              <a:ea typeface="微软雅黑" panose="020B0503020204020204" pitchFamily="34" charset="-122"/>
            </a:endParaRPr>
          </a:p>
        </p:txBody>
      </p:sp>
      <p:sp>
        <p:nvSpPr>
          <p:cNvPr id="17" name="Oval 10"/>
          <p:cNvSpPr>
            <a:spLocks noChangeArrowheads="1"/>
          </p:cNvSpPr>
          <p:nvPr/>
        </p:nvSpPr>
        <p:spPr bwMode="auto">
          <a:xfrm>
            <a:off x="1709016" y="3015886"/>
            <a:ext cx="249237" cy="250825"/>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dirty="0">
              <a:latin typeface="微软雅黑" panose="020B0503020204020204" pitchFamily="34" charset="-122"/>
              <a:ea typeface="微软雅黑" panose="020B0503020204020204" pitchFamily="34" charset="-122"/>
            </a:endParaRPr>
          </a:p>
        </p:txBody>
      </p:sp>
      <p:sp>
        <p:nvSpPr>
          <p:cNvPr id="18" name="Oval 12"/>
          <p:cNvSpPr>
            <a:spLocks noChangeArrowheads="1"/>
          </p:cNvSpPr>
          <p:nvPr/>
        </p:nvSpPr>
        <p:spPr bwMode="auto">
          <a:xfrm>
            <a:off x="1469265" y="1197610"/>
            <a:ext cx="284162" cy="284162"/>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dirty="0">
              <a:latin typeface="微软雅黑" panose="020B0503020204020204" pitchFamily="34" charset="-122"/>
              <a:ea typeface="微软雅黑" panose="020B0503020204020204" pitchFamily="34" charset="-122"/>
            </a:endParaRPr>
          </a:p>
        </p:txBody>
      </p:sp>
      <p:sp>
        <p:nvSpPr>
          <p:cNvPr id="19" name="Oval 8"/>
          <p:cNvSpPr>
            <a:spLocks noChangeArrowheads="1"/>
          </p:cNvSpPr>
          <p:nvPr/>
        </p:nvSpPr>
        <p:spPr bwMode="auto">
          <a:xfrm>
            <a:off x="1096523" y="6273938"/>
            <a:ext cx="206375" cy="204787"/>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98514" y="5840549"/>
            <a:ext cx="1212747" cy="398462"/>
            <a:chOff x="1236590" y="5192194"/>
            <a:chExt cx="1616075" cy="398462"/>
          </a:xfrm>
        </p:grpSpPr>
        <p:sp>
          <p:nvSpPr>
            <p:cNvPr id="21" name="矩形: 圆角 36"/>
            <p:cNvSpPr>
              <a:spLocks noChangeArrowheads="1"/>
            </p:cNvSpPr>
            <p:nvPr/>
          </p:nvSpPr>
          <p:spPr bwMode="auto">
            <a:xfrm>
              <a:off x="1236590" y="5196956"/>
              <a:ext cx="1616075" cy="393700"/>
            </a:xfrm>
            <a:prstGeom prst="roundRect">
              <a:avLst>
                <a:gd name="adj" fmla="val 50000"/>
              </a:avLst>
            </a:prstGeom>
            <a:solidFill>
              <a:srgbClr val="858976"/>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dirty="0">
                <a:latin typeface="微软雅黑" panose="020B0503020204020204" pitchFamily="34" charset="-122"/>
              </a:endParaRPr>
            </a:p>
          </p:txBody>
        </p:sp>
        <p:sp>
          <p:nvSpPr>
            <p:cNvPr id="22" name="文本框 21"/>
            <p:cNvSpPr txBox="1"/>
            <p:nvPr/>
          </p:nvSpPr>
          <p:spPr>
            <a:xfrm>
              <a:off x="1547740" y="5192194"/>
              <a:ext cx="876843" cy="369332"/>
            </a:xfrm>
            <a:prstGeom prst="rect">
              <a:avLst/>
            </a:prstGeom>
            <a:noFill/>
          </p:spPr>
          <p:txBody>
            <a:bodyPr wrap="none">
              <a:spAutoFit/>
            </a:bodyPr>
            <a:lstStyle/>
            <a:p>
              <a:pPr eaLnBrk="1" hangingPunct="1">
                <a:buFont typeface="Arial" panose="020B0604020202020204" pitchFamily="34" charset="0"/>
                <a:buNone/>
                <a:defRPr/>
              </a:pPr>
              <a:r>
                <a:rPr lang="en-US" altLang="zh-CN" dirty="0" smtClean="0">
                  <a:solidFill>
                    <a:schemeClr val="bg2"/>
                  </a:solidFill>
                  <a:latin typeface="微软雅黑" panose="020B0503020204020204" pitchFamily="34" charset="-122"/>
                  <a:ea typeface="微软雅黑" panose="020B0503020204020204" pitchFamily="34" charset="-122"/>
                </a:rPr>
                <a:t>Step 1</a:t>
              </a:r>
              <a:endParaRPr lang="zh-CN" altLang="en-US" dirty="0">
                <a:solidFill>
                  <a:schemeClr val="bg2"/>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23" name="文本框 39"/>
              <p:cNvSpPr txBox="1">
                <a:spLocks noChangeArrowheads="1"/>
              </p:cNvSpPr>
              <p:nvPr/>
            </p:nvSpPr>
            <p:spPr bwMode="auto">
              <a:xfrm>
                <a:off x="1958253" y="5392413"/>
                <a:ext cx="5202241" cy="6517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zh-CN" altLang="en-US" sz="1800" dirty="0" smtClean="0">
                    <a:solidFill>
                      <a:schemeClr val="tx1">
                        <a:lumMod val="75000"/>
                        <a:lumOff val="25000"/>
                      </a:schemeClr>
                    </a:solidFill>
                    <a:latin typeface="微软雅黑" panose="020B0503020204020204" pitchFamily="34" charset="-122"/>
                  </a:rPr>
                  <a:t>从输入关系中投影出必要的变量，得到补充关系</a:t>
                </a:r>
                <a14:m>
                  <m:oMath xmlns:m="http://schemas.openxmlformats.org/officeDocument/2006/math">
                    <m:sSubSup>
                      <m:sSubSupPr>
                        <m:ctrlPr>
                          <a:rPr lang="en-US" altLang="zh-CN" sz="1800" i="1">
                            <a:solidFill>
                              <a:schemeClr val="tx1">
                                <a:lumMod val="75000"/>
                                <a:lumOff val="25000"/>
                              </a:schemeClr>
                            </a:solidFill>
                            <a:latin typeface="Cambria Math" panose="02040503050406030204" pitchFamily="18" charset="0"/>
                          </a:rPr>
                        </m:ctrlPr>
                      </m:sSubSupPr>
                      <m:e>
                        <m:r>
                          <a:rPr lang="en-US" altLang="zh-CN" sz="1800" i="1">
                            <a:solidFill>
                              <a:schemeClr val="tx1">
                                <a:lumMod val="75000"/>
                                <a:lumOff val="25000"/>
                              </a:schemeClr>
                            </a:solidFill>
                            <a:latin typeface="Cambria Math" panose="02040503050406030204" pitchFamily="18" charset="0"/>
                          </a:rPr>
                          <m:t>𝑠𝑢𝑝</m:t>
                        </m:r>
                      </m:e>
                      <m:sub>
                        <m:r>
                          <a:rPr lang="en-US" altLang="zh-CN" sz="1800" b="0" i="1" smtClean="0">
                            <a:solidFill>
                              <a:schemeClr val="tx1">
                                <a:lumMod val="75000"/>
                                <a:lumOff val="25000"/>
                              </a:schemeClr>
                            </a:solidFill>
                            <a:latin typeface="Cambria Math" panose="02040503050406030204" pitchFamily="18" charset="0"/>
                          </a:rPr>
                          <m:t>0</m:t>
                        </m:r>
                      </m:sub>
                      <m:sup>
                        <m:r>
                          <a:rPr lang="en-US" altLang="zh-CN" sz="1800" b="0" i="1" smtClean="0">
                            <a:solidFill>
                              <a:schemeClr val="tx1">
                                <a:lumMod val="75000"/>
                                <a:lumOff val="25000"/>
                              </a:schemeClr>
                            </a:solidFill>
                            <a:latin typeface="Cambria Math" panose="02040503050406030204" pitchFamily="18" charset="0"/>
                          </a:rPr>
                          <m:t>1</m:t>
                        </m:r>
                      </m:sup>
                    </m:sSubSup>
                    <m:r>
                      <a:rPr lang="en-US" altLang="zh-CN" sz="1800" i="1">
                        <a:solidFill>
                          <a:schemeClr val="tx1">
                            <a:lumMod val="75000"/>
                            <a:lumOff val="25000"/>
                          </a:schemeClr>
                        </a:solidFill>
                        <a:latin typeface="Cambria Math" panose="02040503050406030204" pitchFamily="18" charset="0"/>
                      </a:rPr>
                      <m:t>(</m:t>
                    </m:r>
                    <m:r>
                      <a:rPr lang="en-US" altLang="zh-CN" sz="1800" b="0" i="1" smtClean="0">
                        <a:solidFill>
                          <a:schemeClr val="tx1">
                            <a:lumMod val="75000"/>
                            <a:lumOff val="25000"/>
                          </a:schemeClr>
                        </a:solidFill>
                        <a:latin typeface="Cambria Math" panose="02040503050406030204" pitchFamily="18" charset="0"/>
                      </a:rPr>
                      <m:t>𝑋</m:t>
                    </m:r>
                    <m:r>
                      <a:rPr lang="en-US" altLang="zh-CN" sz="1800" i="1">
                        <a:solidFill>
                          <a:schemeClr val="tx1">
                            <a:lumMod val="75000"/>
                            <a:lumOff val="25000"/>
                          </a:schemeClr>
                        </a:solidFill>
                        <a:latin typeface="Cambria Math" panose="02040503050406030204" pitchFamily="18" charset="0"/>
                      </a:rPr>
                      <m:t>)</m:t>
                    </m:r>
                  </m:oMath>
                </a14:m>
                <a:r>
                  <a:rPr lang="zh-CN" altLang="en-US" sz="1800" dirty="0" smtClean="0">
                    <a:solidFill>
                      <a:schemeClr val="tx1">
                        <a:lumMod val="75000"/>
                        <a:lumOff val="25000"/>
                      </a:schemeClr>
                    </a:solidFill>
                    <a:latin typeface="微软雅黑" panose="020B0503020204020204" pitchFamily="34" charset="-122"/>
                  </a:rPr>
                  <a:t>和</a:t>
                </a:r>
                <a14:m>
                  <m:oMath xmlns:m="http://schemas.openxmlformats.org/officeDocument/2006/math">
                    <m:sSubSup>
                      <m:sSubSupPr>
                        <m:ctrlPr>
                          <a:rPr lang="en-US" altLang="zh-CN" sz="1800" i="1">
                            <a:solidFill>
                              <a:schemeClr val="tx1">
                                <a:lumMod val="75000"/>
                                <a:lumOff val="25000"/>
                              </a:schemeClr>
                            </a:solidFill>
                            <a:latin typeface="Cambria Math" panose="02040503050406030204" pitchFamily="18" charset="0"/>
                          </a:rPr>
                        </m:ctrlPr>
                      </m:sSubSupPr>
                      <m:e>
                        <m:r>
                          <a:rPr lang="en-US" altLang="zh-CN" sz="1800" i="1">
                            <a:solidFill>
                              <a:schemeClr val="tx1">
                                <a:lumMod val="75000"/>
                                <a:lumOff val="25000"/>
                              </a:schemeClr>
                            </a:solidFill>
                            <a:latin typeface="Cambria Math" panose="02040503050406030204" pitchFamily="18" charset="0"/>
                          </a:rPr>
                          <m:t>𝑠𝑢𝑝</m:t>
                        </m:r>
                      </m:e>
                      <m:sub>
                        <m:r>
                          <a:rPr lang="en-US" altLang="zh-CN" sz="1800" i="1">
                            <a:solidFill>
                              <a:schemeClr val="tx1">
                                <a:lumMod val="75000"/>
                                <a:lumOff val="25000"/>
                              </a:schemeClr>
                            </a:solidFill>
                            <a:latin typeface="Cambria Math" panose="02040503050406030204" pitchFamily="18" charset="0"/>
                          </a:rPr>
                          <m:t>0</m:t>
                        </m:r>
                      </m:sub>
                      <m:sup>
                        <m:r>
                          <a:rPr lang="en-US" altLang="zh-CN" sz="1800" b="0" i="1" smtClean="0">
                            <a:solidFill>
                              <a:schemeClr val="tx1">
                                <a:lumMod val="75000"/>
                                <a:lumOff val="25000"/>
                              </a:schemeClr>
                            </a:solidFill>
                            <a:latin typeface="Cambria Math" panose="02040503050406030204" pitchFamily="18" charset="0"/>
                          </a:rPr>
                          <m:t>2</m:t>
                        </m:r>
                      </m:sup>
                    </m:sSubSup>
                    <m:r>
                      <a:rPr lang="en-US" altLang="zh-CN" sz="1800" i="1">
                        <a:solidFill>
                          <a:schemeClr val="tx1">
                            <a:lumMod val="75000"/>
                            <a:lumOff val="25000"/>
                          </a:schemeClr>
                        </a:solidFill>
                        <a:latin typeface="Cambria Math" panose="02040503050406030204" pitchFamily="18" charset="0"/>
                      </a:rPr>
                      <m:t>(</m:t>
                    </m:r>
                    <m:r>
                      <a:rPr lang="en-US" altLang="zh-CN" sz="1800" i="1">
                        <a:solidFill>
                          <a:schemeClr val="tx1">
                            <a:lumMod val="75000"/>
                            <a:lumOff val="25000"/>
                          </a:schemeClr>
                        </a:solidFill>
                        <a:latin typeface="Cambria Math" panose="02040503050406030204" pitchFamily="18" charset="0"/>
                      </a:rPr>
                      <m:t>𝑋</m:t>
                    </m:r>
                    <m:r>
                      <a:rPr lang="en-US" altLang="zh-CN" sz="1800" i="1">
                        <a:solidFill>
                          <a:schemeClr val="tx1">
                            <a:lumMod val="75000"/>
                            <a:lumOff val="25000"/>
                          </a:schemeClr>
                        </a:solidFill>
                        <a:latin typeface="Cambria Math" panose="02040503050406030204" pitchFamily="18" charset="0"/>
                      </a:rPr>
                      <m:t>)</m:t>
                    </m:r>
                  </m:oMath>
                </a14:m>
                <a:r>
                  <a:rPr lang="zh-CN" altLang="en-US" sz="1800" dirty="0" smtClean="0">
                    <a:solidFill>
                      <a:schemeClr val="tx1">
                        <a:lumMod val="75000"/>
                        <a:lumOff val="25000"/>
                      </a:schemeClr>
                    </a:solidFill>
                    <a:latin typeface="微软雅黑" panose="020B0503020204020204" pitchFamily="34" charset="-122"/>
                  </a:rPr>
                  <a:t>，都包含一个绑定关系</a:t>
                </a:r>
                <a:endParaRPr lang="zh-CN" altLang="en-US" sz="1800" dirty="0">
                  <a:solidFill>
                    <a:schemeClr val="tx1">
                      <a:lumMod val="75000"/>
                      <a:lumOff val="25000"/>
                    </a:schemeClr>
                  </a:solidFill>
                  <a:latin typeface="微软雅黑" panose="020B0503020204020204" pitchFamily="34" charset="-122"/>
                </a:endParaRPr>
              </a:p>
            </p:txBody>
          </p:sp>
        </mc:Choice>
        <mc:Fallback xmlns="">
          <p:sp>
            <p:nvSpPr>
              <p:cNvPr id="23" name="文本框 39"/>
              <p:cNvSpPr txBox="1">
                <a:spLocks noRot="1" noChangeAspect="1" noMove="1" noResize="1" noEditPoints="1" noAdjustHandles="1" noChangeArrowheads="1" noChangeShapeType="1" noTextEdit="1"/>
              </p:cNvSpPr>
              <p:nvPr/>
            </p:nvSpPr>
            <p:spPr bwMode="auto">
              <a:xfrm>
                <a:off x="1958253" y="5392413"/>
                <a:ext cx="5202241" cy="651781"/>
              </a:xfrm>
              <a:prstGeom prst="rect">
                <a:avLst/>
              </a:prstGeom>
              <a:blipFill>
                <a:blip r:embed="rId3"/>
                <a:stretch>
                  <a:fillRect l="-1171" t="-9346" b="-1401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4" name="文本框 41"/>
          <p:cNvSpPr txBox="1">
            <a:spLocks noChangeArrowheads="1"/>
          </p:cNvSpPr>
          <p:nvPr/>
        </p:nvSpPr>
        <p:spPr bwMode="auto">
          <a:xfrm>
            <a:off x="1977859" y="3206479"/>
            <a:ext cx="56165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zh-CN" altLang="en-US" sz="1800" dirty="0" smtClean="0">
                <a:solidFill>
                  <a:schemeClr val="tx1">
                    <a:lumMod val="75000"/>
                    <a:lumOff val="25000"/>
                  </a:schemeClr>
                </a:solidFill>
                <a:latin typeface="微软雅黑" panose="020B0503020204020204" pitchFamily="34" charset="-122"/>
              </a:rPr>
              <a:t>通过上述的补充关系，可以</a:t>
            </a:r>
            <a:r>
              <a:rPr lang="zh-CN" altLang="en-US" sz="1800" dirty="0">
                <a:solidFill>
                  <a:schemeClr val="tx1">
                    <a:lumMod val="75000"/>
                    <a:lumOff val="25000"/>
                  </a:schemeClr>
                </a:solidFill>
                <a:latin typeface="微软雅黑" panose="020B0503020204020204" pitchFamily="34" charset="-122"/>
              </a:rPr>
              <a:t>获得子目标</a:t>
            </a:r>
            <a:r>
              <a:rPr lang="zh-CN" altLang="en-US" sz="1800" dirty="0" smtClean="0">
                <a:solidFill>
                  <a:schemeClr val="tx1">
                    <a:lumMod val="75000"/>
                    <a:lumOff val="25000"/>
                  </a:schemeClr>
                </a:solidFill>
                <a:latin typeface="微软雅黑" panose="020B0503020204020204" pitchFamily="34" charset="-122"/>
              </a:rPr>
              <a:t>和</a:t>
            </a:r>
            <a:r>
              <a:rPr lang="zh-CN" altLang="en-US" sz="1800" dirty="0">
                <a:solidFill>
                  <a:schemeClr val="tx1">
                    <a:lumMod val="75000"/>
                    <a:lumOff val="25000"/>
                  </a:schemeClr>
                </a:solidFill>
                <a:latin typeface="微软雅黑" panose="020B0503020204020204" pitchFamily="34" charset="-122"/>
              </a:rPr>
              <a:t>后续</a:t>
            </a:r>
            <a:r>
              <a:rPr lang="zh-CN" altLang="en-US" sz="1800" dirty="0" smtClean="0">
                <a:solidFill>
                  <a:schemeClr val="tx1">
                    <a:lumMod val="75000"/>
                    <a:lumOff val="25000"/>
                  </a:schemeClr>
                </a:solidFill>
                <a:latin typeface="微软雅黑" panose="020B0503020204020204" pitchFamily="34" charset="-122"/>
              </a:rPr>
              <a:t>的</a:t>
            </a:r>
            <a:r>
              <a:rPr lang="zh-CN" altLang="en-US" sz="1800" dirty="0">
                <a:solidFill>
                  <a:schemeClr val="tx1">
                    <a:lumMod val="75000"/>
                    <a:lumOff val="25000"/>
                  </a:schemeClr>
                </a:solidFill>
                <a:latin typeface="微软雅黑" panose="020B0503020204020204" pitchFamily="34" charset="-122"/>
              </a:rPr>
              <a:t>补充</a:t>
            </a:r>
            <a:r>
              <a:rPr lang="zh-CN" altLang="en-US" sz="1800" dirty="0" smtClean="0">
                <a:solidFill>
                  <a:schemeClr val="tx1">
                    <a:lumMod val="75000"/>
                    <a:lumOff val="25000"/>
                  </a:schemeClr>
                </a:solidFill>
                <a:latin typeface="微软雅黑" panose="020B0503020204020204" pitchFamily="34" charset="-122"/>
              </a:rPr>
              <a:t>关系</a:t>
            </a:r>
            <a:endParaRPr lang="zh-CN" altLang="en-US" sz="1800" dirty="0">
              <a:solidFill>
                <a:schemeClr val="tx1">
                  <a:lumMod val="75000"/>
                  <a:lumOff val="25000"/>
                </a:schemeClr>
              </a:solidFill>
              <a:latin typeface="微软雅黑" panose="020B0503020204020204" pitchFamily="34" charset="-122"/>
            </a:endParaRPr>
          </a:p>
        </p:txBody>
      </p:sp>
      <mc:AlternateContent xmlns:mc="http://schemas.openxmlformats.org/markup-compatibility/2006" xmlns:a14="http://schemas.microsoft.com/office/drawing/2010/main">
        <mc:Choice Requires="a14">
          <p:sp>
            <p:nvSpPr>
              <p:cNvPr id="25" name="文本框 43"/>
              <p:cNvSpPr txBox="1">
                <a:spLocks noChangeArrowheads="1"/>
              </p:cNvSpPr>
              <p:nvPr/>
            </p:nvSpPr>
            <p:spPr bwMode="auto">
              <a:xfrm>
                <a:off x="1734702" y="1404731"/>
                <a:ext cx="5003074" cy="6463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zh-CN" altLang="en-US" sz="1800" dirty="0">
                    <a:solidFill>
                      <a:schemeClr val="tx1">
                        <a:lumMod val="75000"/>
                        <a:lumOff val="25000"/>
                      </a:schemeClr>
                    </a:solidFill>
                    <a:latin typeface="微软雅黑" panose="020B0503020204020204" pitchFamily="34" charset="-122"/>
                  </a:rPr>
                  <a:t>使用步骤</a:t>
                </a:r>
                <a:r>
                  <a:rPr lang="en-US" altLang="zh-CN" sz="1800" dirty="0">
                    <a:solidFill>
                      <a:schemeClr val="tx1">
                        <a:lumMod val="75000"/>
                        <a:lumOff val="25000"/>
                      </a:schemeClr>
                    </a:solidFill>
                    <a:latin typeface="微软雅黑" panose="020B0503020204020204" pitchFamily="34" charset="-122"/>
                  </a:rPr>
                  <a:t>3</a:t>
                </a:r>
                <a:r>
                  <a:rPr lang="zh-CN" altLang="en-US" sz="1800" dirty="0">
                    <a:solidFill>
                      <a:schemeClr val="tx1">
                        <a:lumMod val="75000"/>
                        <a:lumOff val="25000"/>
                      </a:schemeClr>
                    </a:solidFill>
                    <a:latin typeface="微软雅黑" panose="020B0503020204020204" pitchFamily="34" charset="-122"/>
                  </a:rPr>
                  <a:t>中生成的</a:t>
                </a:r>
                <a14:m>
                  <m:oMath xmlns:m="http://schemas.openxmlformats.org/officeDocument/2006/math">
                    <m:r>
                      <a:rPr lang="en-US" altLang="zh-CN" sz="1800" i="1">
                        <a:solidFill>
                          <a:schemeClr val="tx1">
                            <a:lumMod val="75000"/>
                            <a:lumOff val="25000"/>
                          </a:schemeClr>
                        </a:solidFill>
                        <a:latin typeface="Cambria Math" panose="02040503050406030204" pitchFamily="18" charset="0"/>
                      </a:rPr>
                      <m:t>𝑎𝑛𝑠</m:t>
                    </m:r>
                    <m:r>
                      <a:rPr lang="en-US" altLang="zh-CN" sz="1800" i="1">
                        <a:solidFill>
                          <a:schemeClr val="tx1">
                            <a:lumMod val="75000"/>
                            <a:lumOff val="25000"/>
                          </a:schemeClr>
                        </a:solidFill>
                        <a:latin typeface="Cambria Math" panose="02040503050406030204" pitchFamily="18" charset="0"/>
                      </a:rPr>
                      <m:t>_</m:t>
                    </m:r>
                    <m:r>
                      <a:rPr lang="en-US" altLang="zh-CN" sz="1800" i="1">
                        <a:solidFill>
                          <a:schemeClr val="tx1">
                            <a:lumMod val="75000"/>
                            <a:lumOff val="25000"/>
                          </a:schemeClr>
                        </a:solidFill>
                        <a:latin typeface="Cambria Math" panose="02040503050406030204" pitchFamily="18" charset="0"/>
                      </a:rPr>
                      <m:t>𝑝𝑎𝑡h</m:t>
                    </m:r>
                    <m:r>
                      <a:rPr lang="en-US" altLang="zh-CN" sz="1800" i="1">
                        <a:solidFill>
                          <a:schemeClr val="tx1">
                            <a:lumMod val="75000"/>
                            <a:lumOff val="25000"/>
                          </a:schemeClr>
                        </a:solidFill>
                        <a:latin typeface="Cambria Math" panose="02040503050406030204" pitchFamily="18" charset="0"/>
                      </a:rPr>
                      <m:t>(</m:t>
                    </m:r>
                    <m:r>
                      <a:rPr lang="en-US" altLang="zh-CN" sz="1800" i="1">
                        <a:solidFill>
                          <a:schemeClr val="tx1">
                            <a:lumMod val="75000"/>
                            <a:lumOff val="25000"/>
                          </a:schemeClr>
                        </a:solidFill>
                        <a:latin typeface="Cambria Math" panose="02040503050406030204" pitchFamily="18" charset="0"/>
                      </a:rPr>
                      <m:t>𝑋</m:t>
                    </m:r>
                    <m:r>
                      <a:rPr lang="en-US" altLang="zh-CN" sz="1800" i="1">
                        <a:solidFill>
                          <a:schemeClr val="tx1">
                            <a:lumMod val="75000"/>
                            <a:lumOff val="25000"/>
                          </a:schemeClr>
                        </a:solidFill>
                        <a:latin typeface="Cambria Math" panose="02040503050406030204" pitchFamily="18" charset="0"/>
                      </a:rPr>
                      <m:t>,</m:t>
                    </m:r>
                    <m:r>
                      <a:rPr lang="en-US" altLang="zh-CN" sz="1800" i="1">
                        <a:solidFill>
                          <a:schemeClr val="tx1">
                            <a:lumMod val="75000"/>
                            <a:lumOff val="25000"/>
                          </a:schemeClr>
                        </a:solidFill>
                        <a:latin typeface="Cambria Math" panose="02040503050406030204" pitchFamily="18" charset="0"/>
                      </a:rPr>
                      <m:t>𝑌</m:t>
                    </m:r>
                    <m:r>
                      <a:rPr lang="en-US" altLang="zh-CN" sz="1800" i="1">
                        <a:solidFill>
                          <a:schemeClr val="tx1">
                            <a:lumMod val="75000"/>
                            <a:lumOff val="25000"/>
                          </a:schemeClr>
                        </a:solidFill>
                        <a:latin typeface="Cambria Math" panose="02040503050406030204" pitchFamily="18" charset="0"/>
                      </a:rPr>
                      <m:t>)</m:t>
                    </m:r>
                  </m:oMath>
                </a14:m>
                <a:r>
                  <a:rPr lang="zh-CN" altLang="en-US" sz="1800" dirty="0">
                    <a:solidFill>
                      <a:schemeClr val="tx1">
                        <a:lumMod val="75000"/>
                        <a:lumOff val="25000"/>
                      </a:schemeClr>
                    </a:solidFill>
                    <a:latin typeface="微软雅黑" panose="020B0503020204020204" pitchFamily="34" charset="-122"/>
                  </a:rPr>
                  <a:t>作为规则头的</a:t>
                </a:r>
                <a:r>
                  <a:rPr lang="zh-CN" altLang="en-US" sz="1800" dirty="0" smtClean="0">
                    <a:solidFill>
                      <a:schemeClr val="tx1">
                        <a:lumMod val="75000"/>
                        <a:lumOff val="25000"/>
                      </a:schemeClr>
                    </a:solidFill>
                    <a:latin typeface="微软雅黑" panose="020B0503020204020204" pitchFamily="34" charset="-122"/>
                  </a:rPr>
                  <a:t>答案</a:t>
                </a:r>
                <a:endParaRPr lang="zh-CN" altLang="en-US" sz="1800" dirty="0">
                  <a:solidFill>
                    <a:schemeClr val="tx1">
                      <a:lumMod val="75000"/>
                      <a:lumOff val="25000"/>
                    </a:schemeClr>
                  </a:solidFill>
                  <a:latin typeface="微软雅黑" panose="020B0503020204020204" pitchFamily="34" charset="-122"/>
                </a:endParaRPr>
              </a:p>
            </p:txBody>
          </p:sp>
        </mc:Choice>
        <mc:Fallback xmlns="">
          <p:sp>
            <p:nvSpPr>
              <p:cNvPr id="25" name="文本框 43"/>
              <p:cNvSpPr txBox="1">
                <a:spLocks noRot="1" noChangeAspect="1" noMove="1" noResize="1" noEditPoints="1" noAdjustHandles="1" noChangeArrowheads="1" noChangeShapeType="1" noTextEdit="1"/>
              </p:cNvSpPr>
              <p:nvPr/>
            </p:nvSpPr>
            <p:spPr bwMode="auto">
              <a:xfrm>
                <a:off x="1734702" y="1404731"/>
                <a:ext cx="5003074" cy="646331"/>
              </a:xfrm>
              <a:prstGeom prst="rect">
                <a:avLst/>
              </a:prstGeom>
              <a:blipFill>
                <a:blip r:embed="rId4"/>
                <a:stretch>
                  <a:fillRect l="-1341" t="-8491" b="-1415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4" name="组合 3"/>
          <p:cNvGrpSpPr/>
          <p:nvPr/>
        </p:nvGrpSpPr>
        <p:grpSpPr>
          <a:xfrm>
            <a:off x="614890" y="4832293"/>
            <a:ext cx="1270000" cy="396875"/>
            <a:chOff x="2714552" y="4534969"/>
            <a:chExt cx="1616075" cy="396875"/>
          </a:xfrm>
        </p:grpSpPr>
        <p:sp>
          <p:nvSpPr>
            <p:cNvPr id="26" name="矩形: 圆角 44"/>
            <p:cNvSpPr>
              <a:spLocks noChangeArrowheads="1"/>
            </p:cNvSpPr>
            <p:nvPr/>
          </p:nvSpPr>
          <p:spPr bwMode="auto">
            <a:xfrm>
              <a:off x="2714552" y="4538144"/>
              <a:ext cx="1616075" cy="393700"/>
            </a:xfrm>
            <a:prstGeom prst="roundRect">
              <a:avLst>
                <a:gd name="adj" fmla="val 50000"/>
              </a:avLst>
            </a:prstGeom>
            <a:solidFill>
              <a:srgbClr val="EF5B4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dirty="0">
                <a:latin typeface="微软雅黑" panose="020B0503020204020204" pitchFamily="34" charset="-122"/>
              </a:endParaRPr>
            </a:p>
          </p:txBody>
        </p:sp>
        <p:sp>
          <p:nvSpPr>
            <p:cNvPr id="28" name="文本框 27"/>
            <p:cNvSpPr txBox="1"/>
            <p:nvPr/>
          </p:nvSpPr>
          <p:spPr>
            <a:xfrm>
              <a:off x="2997127" y="4534969"/>
              <a:ext cx="876843" cy="369332"/>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en-US" altLang="zh-CN" b="0" dirty="0" smtClean="0">
                  <a:solidFill>
                    <a:schemeClr val="bg2"/>
                  </a:solidFill>
                  <a:latin typeface="微软雅黑" panose="020B0503020204020204" pitchFamily="34" charset="-122"/>
                  <a:ea typeface="微软雅黑" panose="020B0503020204020204" pitchFamily="34" charset="-122"/>
                </a:rPr>
                <a:t>Step 2</a:t>
              </a:r>
              <a:endParaRPr lang="zh-CN" altLang="en-US" b="0" dirty="0">
                <a:solidFill>
                  <a:schemeClr val="bg2"/>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754276" y="2518823"/>
            <a:ext cx="1277937" cy="395288"/>
            <a:chOff x="3586090" y="3749156"/>
            <a:chExt cx="1616075" cy="395288"/>
          </a:xfrm>
        </p:grpSpPr>
        <p:sp>
          <p:nvSpPr>
            <p:cNvPr id="29" name="矩形: 圆角 46"/>
            <p:cNvSpPr>
              <a:spLocks noChangeArrowheads="1"/>
            </p:cNvSpPr>
            <p:nvPr/>
          </p:nvSpPr>
          <p:spPr bwMode="auto">
            <a:xfrm>
              <a:off x="3586090" y="3750744"/>
              <a:ext cx="1616075" cy="393700"/>
            </a:xfrm>
            <a:prstGeom prst="roundRect">
              <a:avLst>
                <a:gd name="adj" fmla="val 50000"/>
              </a:avLst>
            </a:pr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dirty="0">
                <a:latin typeface="微软雅黑" panose="020B0503020204020204" pitchFamily="34" charset="-122"/>
              </a:endParaRPr>
            </a:p>
          </p:txBody>
        </p:sp>
        <p:sp>
          <p:nvSpPr>
            <p:cNvPr id="30" name="文本框 29"/>
            <p:cNvSpPr txBox="1"/>
            <p:nvPr/>
          </p:nvSpPr>
          <p:spPr>
            <a:xfrm>
              <a:off x="3870252" y="3749156"/>
              <a:ext cx="876843" cy="369332"/>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en-US" altLang="zh-CN" b="0" dirty="0" smtClean="0">
                  <a:solidFill>
                    <a:schemeClr val="bg2"/>
                  </a:solidFill>
                  <a:latin typeface="微软雅黑" panose="020B0503020204020204" pitchFamily="34" charset="-122"/>
                  <a:ea typeface="微软雅黑" panose="020B0503020204020204" pitchFamily="34" charset="-122"/>
                </a:rPr>
                <a:t>Step 3</a:t>
              </a:r>
              <a:endParaRPr lang="zh-CN" altLang="en-US" b="0" dirty="0">
                <a:solidFill>
                  <a:schemeClr val="bg2"/>
                </a:solidFill>
                <a:latin typeface="微软雅黑" panose="020B0503020204020204" pitchFamily="34" charset="-122"/>
                <a:ea typeface="微软雅黑" panose="020B0503020204020204" pitchFamily="34" charset="-122"/>
              </a:endParaRPr>
            </a:p>
          </p:txBody>
        </p:sp>
      </p:grpSp>
      <p:sp>
        <p:nvSpPr>
          <p:cNvPr id="34" name="TextBox 42"/>
          <p:cNvSpPr txBox="1"/>
          <p:nvPr/>
        </p:nvSpPr>
        <p:spPr>
          <a:xfrm>
            <a:off x="1311261" y="304585"/>
            <a:ext cx="4495294"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smtClean="0">
                <a:solidFill>
                  <a:srgbClr val="756271"/>
                </a:solidFill>
              </a:rPr>
              <a:t>2.2 Top-down Evaluation</a:t>
            </a:r>
            <a:endParaRPr lang="zh-CN" altLang="en-US" b="0" dirty="0">
              <a:solidFill>
                <a:srgbClr val="756271"/>
              </a:solidFill>
            </a:endParaRPr>
          </a:p>
        </p:txBody>
      </p:sp>
      <mc:AlternateContent xmlns:mc="http://schemas.openxmlformats.org/markup-compatibility/2006" xmlns:a14="http://schemas.microsoft.com/office/drawing/2010/main">
        <mc:Choice Requires="a14">
          <p:sp>
            <p:nvSpPr>
              <p:cNvPr id="35" name="文本框 39"/>
              <p:cNvSpPr txBox="1">
                <a:spLocks noChangeArrowheads="1"/>
              </p:cNvSpPr>
              <p:nvPr/>
            </p:nvSpPr>
            <p:spPr bwMode="auto">
              <a:xfrm>
                <a:off x="1261301" y="6447847"/>
                <a:ext cx="7592989" cy="37696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zh-CN" altLang="en-US" sz="1800" dirty="0" smtClean="0">
                    <a:solidFill>
                      <a:schemeClr val="tx1">
                        <a:lumMod val="75000"/>
                        <a:lumOff val="25000"/>
                      </a:schemeClr>
                    </a:solidFill>
                    <a:latin typeface="微软雅黑" panose="020B0503020204020204" pitchFamily="34" charset="-122"/>
                  </a:rPr>
                  <a:t>将查询与两个候选规则的头部统一，获得输入关系</a:t>
                </a:r>
                <a14:m>
                  <m:oMath xmlns:m="http://schemas.openxmlformats.org/officeDocument/2006/math">
                    <m:sSup>
                      <m:sSupPr>
                        <m:ctrlPr>
                          <a:rPr lang="en-US" altLang="zh-CN" sz="1800" i="1" smtClean="0">
                            <a:solidFill>
                              <a:schemeClr val="tx1">
                                <a:lumMod val="75000"/>
                                <a:lumOff val="25000"/>
                              </a:schemeClr>
                            </a:solidFill>
                            <a:latin typeface="Cambria Math" panose="02040503050406030204" pitchFamily="18" charset="0"/>
                          </a:rPr>
                        </m:ctrlPr>
                      </m:sSupPr>
                      <m:e>
                        <m:r>
                          <a:rPr lang="en-US" altLang="zh-CN" sz="1800" b="0" i="1" smtClean="0">
                            <a:solidFill>
                              <a:schemeClr val="tx1">
                                <a:lumMod val="75000"/>
                                <a:lumOff val="25000"/>
                              </a:schemeClr>
                            </a:solidFill>
                            <a:latin typeface="Cambria Math" panose="02040503050406030204" pitchFamily="18" charset="0"/>
                          </a:rPr>
                          <m:t>𝑖𝑛𝑝𝑢𝑡</m:t>
                        </m:r>
                        <m:r>
                          <a:rPr lang="en-US" altLang="zh-CN" sz="1800" b="0" i="1" smtClean="0">
                            <a:solidFill>
                              <a:schemeClr val="tx1">
                                <a:lumMod val="75000"/>
                                <a:lumOff val="25000"/>
                              </a:schemeClr>
                            </a:solidFill>
                            <a:latin typeface="Cambria Math" panose="02040503050406030204" pitchFamily="18" charset="0"/>
                          </a:rPr>
                          <m:t>_</m:t>
                        </m:r>
                        <m:r>
                          <a:rPr lang="en-US" altLang="zh-CN" sz="1800" b="0" i="1" smtClean="0">
                            <a:solidFill>
                              <a:schemeClr val="tx1">
                                <a:lumMod val="75000"/>
                                <a:lumOff val="25000"/>
                              </a:schemeClr>
                            </a:solidFill>
                            <a:latin typeface="Cambria Math" panose="02040503050406030204" pitchFamily="18" charset="0"/>
                          </a:rPr>
                          <m:t>𝑝𝑎𝑡h</m:t>
                        </m:r>
                      </m:e>
                      <m:sup>
                        <m:r>
                          <a:rPr lang="en-US" altLang="zh-CN" sz="1800" b="0" i="1" smtClean="0">
                            <a:solidFill>
                              <a:schemeClr val="tx1">
                                <a:lumMod val="75000"/>
                                <a:lumOff val="25000"/>
                              </a:schemeClr>
                            </a:solidFill>
                            <a:latin typeface="Cambria Math" panose="02040503050406030204" pitchFamily="18" charset="0"/>
                          </a:rPr>
                          <m:t>𝑏𝑓</m:t>
                        </m:r>
                      </m:sup>
                    </m:sSup>
                    <m:r>
                      <a:rPr lang="en-US" altLang="zh-CN" sz="1800" b="0" i="1" smtClean="0">
                        <a:solidFill>
                          <a:schemeClr val="tx1">
                            <a:lumMod val="75000"/>
                            <a:lumOff val="25000"/>
                          </a:schemeClr>
                        </a:solidFill>
                        <a:latin typeface="Cambria Math" panose="02040503050406030204" pitchFamily="18" charset="0"/>
                      </a:rPr>
                      <m:t>(</m:t>
                    </m:r>
                    <m:r>
                      <a:rPr lang="en-US" altLang="zh-CN" sz="1800" b="0" i="1" smtClean="0">
                        <a:solidFill>
                          <a:schemeClr val="tx1">
                            <a:lumMod val="75000"/>
                            <a:lumOff val="25000"/>
                          </a:schemeClr>
                        </a:solidFill>
                        <a:latin typeface="Cambria Math" panose="02040503050406030204" pitchFamily="18" charset="0"/>
                      </a:rPr>
                      <m:t>𝑋</m:t>
                    </m:r>
                    <m:r>
                      <a:rPr lang="en-US" altLang="zh-CN" sz="1800" b="0" i="1" smtClean="0">
                        <a:solidFill>
                          <a:schemeClr val="tx1">
                            <a:lumMod val="75000"/>
                            <a:lumOff val="25000"/>
                          </a:schemeClr>
                        </a:solidFill>
                        <a:latin typeface="Cambria Math" panose="02040503050406030204" pitchFamily="18" charset="0"/>
                      </a:rPr>
                      <m:t>)</m:t>
                    </m:r>
                  </m:oMath>
                </a14:m>
                <a:endParaRPr lang="zh-CN" altLang="en-US" sz="1800" dirty="0">
                  <a:solidFill>
                    <a:schemeClr val="tx1">
                      <a:lumMod val="75000"/>
                      <a:lumOff val="25000"/>
                    </a:schemeClr>
                  </a:solidFill>
                  <a:latin typeface="微软雅黑" panose="020B0503020204020204" pitchFamily="34" charset="-122"/>
                </a:endParaRPr>
              </a:p>
            </p:txBody>
          </p:sp>
        </mc:Choice>
        <mc:Fallback xmlns="">
          <p:sp>
            <p:nvSpPr>
              <p:cNvPr id="35" name="文本框 39"/>
              <p:cNvSpPr txBox="1">
                <a:spLocks noRot="1" noChangeAspect="1" noMove="1" noResize="1" noEditPoints="1" noAdjustHandles="1" noChangeArrowheads="1" noChangeShapeType="1" noTextEdit="1"/>
              </p:cNvSpPr>
              <p:nvPr/>
            </p:nvSpPr>
            <p:spPr bwMode="auto">
              <a:xfrm>
                <a:off x="1261301" y="6447847"/>
                <a:ext cx="7592989" cy="376963"/>
              </a:xfrm>
              <a:prstGeom prst="rect">
                <a:avLst/>
              </a:prstGeom>
              <a:blipFill>
                <a:blip r:embed="rId5"/>
                <a:stretch>
                  <a:fillRect l="-884" t="-14516" b="-290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41"/>
              <p:cNvSpPr txBox="1">
                <a:spLocks noChangeArrowheads="1"/>
              </p:cNvSpPr>
              <p:nvPr/>
            </p:nvSpPr>
            <p:spPr bwMode="auto">
              <a:xfrm>
                <a:off x="7976914" y="-5710"/>
                <a:ext cx="4215086" cy="269080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None/>
                </a:pPr>
                <a:r>
                  <a:rPr lang="en-US" altLang="zh-CN" sz="1800" b="1" dirty="0" smtClean="0">
                    <a:solidFill>
                      <a:srgbClr val="FF0000"/>
                    </a:solidFill>
                    <a:latin typeface="微软雅黑" panose="020B0503020204020204" pitchFamily="34" charset="-122"/>
                  </a:rPr>
                  <a:t>a)</a:t>
                </a:r>
                <a:r>
                  <a:rPr lang="zh-CN" altLang="en-US" sz="1800" dirty="0" smtClean="0">
                    <a:solidFill>
                      <a:schemeClr val="tx1">
                        <a:lumMod val="75000"/>
                        <a:lumOff val="25000"/>
                      </a:schemeClr>
                    </a:solidFill>
                    <a:latin typeface="微软雅黑" panose="020B0503020204020204" pitchFamily="34" charset="-122"/>
                  </a:rPr>
                  <a:t>对于规则</a:t>
                </a:r>
                <a14:m>
                  <m:oMath xmlns:m="http://schemas.openxmlformats.org/officeDocument/2006/math">
                    <m:sSub>
                      <m:sSubPr>
                        <m:ctrlPr>
                          <a:rPr lang="en-US" altLang="zh-CN" sz="1800" i="1" smtClean="0">
                            <a:solidFill>
                              <a:schemeClr val="tx1">
                                <a:lumMod val="75000"/>
                                <a:lumOff val="25000"/>
                              </a:schemeClr>
                            </a:solidFill>
                            <a:latin typeface="Cambria Math" panose="02040503050406030204" pitchFamily="18" charset="0"/>
                          </a:rPr>
                        </m:ctrlPr>
                      </m:sSubPr>
                      <m:e>
                        <m:r>
                          <a:rPr lang="en-US" altLang="zh-CN" sz="1800" b="0" i="1" smtClean="0">
                            <a:solidFill>
                              <a:schemeClr val="tx1">
                                <a:lumMod val="75000"/>
                                <a:lumOff val="25000"/>
                              </a:schemeClr>
                            </a:solidFill>
                            <a:latin typeface="Cambria Math" panose="02040503050406030204" pitchFamily="18" charset="0"/>
                          </a:rPr>
                          <m:t>𝑎𝑟</m:t>
                        </m:r>
                      </m:e>
                      <m:sub>
                        <m:r>
                          <a:rPr lang="en-US" altLang="zh-CN" sz="1800" b="0" i="1" smtClean="0">
                            <a:solidFill>
                              <a:schemeClr val="tx1">
                                <a:lumMod val="75000"/>
                                <a:lumOff val="25000"/>
                              </a:schemeClr>
                            </a:solidFill>
                            <a:latin typeface="Cambria Math" panose="02040503050406030204" pitchFamily="18" charset="0"/>
                          </a:rPr>
                          <m:t>1</m:t>
                        </m:r>
                      </m:sub>
                    </m:sSub>
                  </m:oMath>
                </a14:m>
                <a:r>
                  <a:rPr lang="zh-CN" altLang="en-US" sz="1800" dirty="0" smtClean="0">
                    <a:solidFill>
                      <a:schemeClr val="tx1">
                        <a:lumMod val="75000"/>
                        <a:lumOff val="25000"/>
                      </a:schemeClr>
                    </a:solidFill>
                    <a:latin typeface="微软雅黑" panose="020B0503020204020204" pitchFamily="34" charset="-122"/>
                  </a:rPr>
                  <a:t>，用</a:t>
                </a:r>
                <a14:m>
                  <m:oMath xmlns:m="http://schemas.openxmlformats.org/officeDocument/2006/math">
                    <m:sSubSup>
                      <m:sSubSupPr>
                        <m:ctrlPr>
                          <a:rPr lang="en-US" altLang="zh-CN" sz="1800" i="1">
                            <a:solidFill>
                              <a:schemeClr val="tx1">
                                <a:lumMod val="75000"/>
                                <a:lumOff val="25000"/>
                              </a:schemeClr>
                            </a:solidFill>
                            <a:latin typeface="Cambria Math" panose="02040503050406030204" pitchFamily="18" charset="0"/>
                          </a:rPr>
                        </m:ctrlPr>
                      </m:sSubSupPr>
                      <m:e>
                        <m:r>
                          <a:rPr lang="en-US" altLang="zh-CN" sz="1800" i="1">
                            <a:solidFill>
                              <a:schemeClr val="tx1">
                                <a:lumMod val="75000"/>
                                <a:lumOff val="25000"/>
                              </a:schemeClr>
                            </a:solidFill>
                            <a:latin typeface="Cambria Math" panose="02040503050406030204" pitchFamily="18" charset="0"/>
                          </a:rPr>
                          <m:t>𝑠𝑢𝑝</m:t>
                        </m:r>
                      </m:e>
                      <m:sub>
                        <m:r>
                          <a:rPr lang="en-US" altLang="zh-CN" sz="1800" b="0" i="1" smtClean="0">
                            <a:solidFill>
                              <a:schemeClr val="tx1">
                                <a:lumMod val="75000"/>
                                <a:lumOff val="25000"/>
                              </a:schemeClr>
                            </a:solidFill>
                            <a:latin typeface="Cambria Math" panose="02040503050406030204" pitchFamily="18" charset="0"/>
                          </a:rPr>
                          <m:t>0</m:t>
                        </m:r>
                      </m:sub>
                      <m:sup>
                        <m:r>
                          <a:rPr lang="en-US" altLang="zh-CN" sz="1800" b="0" i="1" smtClean="0">
                            <a:solidFill>
                              <a:schemeClr val="tx1">
                                <a:lumMod val="75000"/>
                                <a:lumOff val="25000"/>
                              </a:schemeClr>
                            </a:solidFill>
                            <a:latin typeface="Cambria Math" panose="02040503050406030204" pitchFamily="18" charset="0"/>
                          </a:rPr>
                          <m:t>1</m:t>
                        </m:r>
                      </m:sup>
                    </m:sSubSup>
                    <m:d>
                      <m:dPr>
                        <m:ctrlPr>
                          <a:rPr lang="en-US" altLang="zh-CN" sz="1800" i="1">
                            <a:solidFill>
                              <a:schemeClr val="tx1">
                                <a:lumMod val="75000"/>
                                <a:lumOff val="25000"/>
                              </a:schemeClr>
                            </a:solidFill>
                            <a:latin typeface="Cambria Math" panose="02040503050406030204" pitchFamily="18" charset="0"/>
                          </a:rPr>
                        </m:ctrlPr>
                      </m:dPr>
                      <m:e>
                        <m:r>
                          <a:rPr lang="en-US" altLang="zh-CN" sz="1800" b="0" i="1" smtClean="0">
                            <a:solidFill>
                              <a:schemeClr val="tx1">
                                <a:lumMod val="75000"/>
                                <a:lumOff val="25000"/>
                              </a:schemeClr>
                            </a:solidFill>
                            <a:latin typeface="Cambria Math" panose="02040503050406030204" pitchFamily="18" charset="0"/>
                          </a:rPr>
                          <m:t>𝑋</m:t>
                        </m:r>
                      </m:e>
                    </m:d>
                  </m:oMath>
                </a14:m>
                <a:r>
                  <a:rPr lang="zh-CN" altLang="en-US" sz="1800" dirty="0" smtClean="0">
                    <a:solidFill>
                      <a:schemeClr val="tx1">
                        <a:lumMod val="75000"/>
                        <a:lumOff val="25000"/>
                      </a:schemeClr>
                    </a:solidFill>
                    <a:latin typeface="微软雅黑" panose="020B0503020204020204" pitchFamily="34" charset="-122"/>
                  </a:rPr>
                  <a:t>替换</a:t>
                </a:r>
                <a14:m>
                  <m:oMath xmlns:m="http://schemas.openxmlformats.org/officeDocument/2006/math">
                    <m:sSup>
                      <m:sSupPr>
                        <m:ctrlPr>
                          <a:rPr lang="en-US" altLang="zh-CN" sz="1800" i="1" dirty="0" smtClean="0">
                            <a:solidFill>
                              <a:schemeClr val="tx1">
                                <a:lumMod val="75000"/>
                                <a:lumOff val="25000"/>
                              </a:schemeClr>
                            </a:solidFill>
                            <a:latin typeface="Cambria Math" panose="02040503050406030204" pitchFamily="18" charset="0"/>
                          </a:rPr>
                        </m:ctrlPr>
                      </m:sSupPr>
                      <m:e>
                        <m:r>
                          <a:rPr lang="en-US" altLang="zh-CN" sz="1800" b="0" i="1" dirty="0" smtClean="0">
                            <a:solidFill>
                              <a:schemeClr val="tx1">
                                <a:lumMod val="75000"/>
                                <a:lumOff val="25000"/>
                              </a:schemeClr>
                            </a:solidFill>
                            <a:latin typeface="Cambria Math" panose="02040503050406030204" pitchFamily="18" charset="0"/>
                          </a:rPr>
                          <m:t>𝑒𝑑𝑔𝑒</m:t>
                        </m:r>
                      </m:e>
                      <m:sup>
                        <m:r>
                          <a:rPr lang="en-US" altLang="zh-CN" sz="1800" b="0" i="1" dirty="0" smtClean="0">
                            <a:solidFill>
                              <a:schemeClr val="tx1">
                                <a:lumMod val="75000"/>
                                <a:lumOff val="25000"/>
                              </a:schemeClr>
                            </a:solidFill>
                            <a:latin typeface="Cambria Math" panose="02040503050406030204" pitchFamily="18" charset="0"/>
                          </a:rPr>
                          <m:t>𝑏𝑓</m:t>
                        </m:r>
                      </m:sup>
                    </m:sSup>
                    <m:r>
                      <a:rPr lang="en-US" altLang="zh-CN" sz="1800" b="0" i="1" dirty="0" smtClean="0">
                        <a:solidFill>
                          <a:schemeClr val="tx1">
                            <a:lumMod val="75000"/>
                            <a:lumOff val="25000"/>
                          </a:schemeClr>
                        </a:solidFill>
                        <a:latin typeface="Cambria Math" panose="02040503050406030204" pitchFamily="18" charset="0"/>
                      </a:rPr>
                      <m:t>(</m:t>
                    </m:r>
                    <m:r>
                      <a:rPr lang="en-US" altLang="zh-CN" sz="1800" b="0" i="1" dirty="0" smtClean="0">
                        <a:solidFill>
                          <a:schemeClr val="tx1">
                            <a:lumMod val="75000"/>
                            <a:lumOff val="25000"/>
                          </a:schemeClr>
                        </a:solidFill>
                        <a:latin typeface="Cambria Math" panose="02040503050406030204" pitchFamily="18" charset="0"/>
                      </a:rPr>
                      <m:t>𝑋</m:t>
                    </m:r>
                    <m:r>
                      <a:rPr lang="en-US" altLang="zh-CN" sz="1800" b="0" i="1" dirty="0" smtClean="0">
                        <a:solidFill>
                          <a:schemeClr val="tx1">
                            <a:lumMod val="75000"/>
                            <a:lumOff val="25000"/>
                          </a:schemeClr>
                        </a:solidFill>
                        <a:latin typeface="Cambria Math" panose="02040503050406030204" pitchFamily="18" charset="0"/>
                      </a:rPr>
                      <m:t>,</m:t>
                    </m:r>
                    <m:r>
                      <a:rPr lang="en-US" altLang="zh-CN" sz="1800" b="0" i="1" dirty="0" smtClean="0">
                        <a:solidFill>
                          <a:schemeClr val="tx1">
                            <a:lumMod val="75000"/>
                            <a:lumOff val="25000"/>
                          </a:schemeClr>
                        </a:solidFill>
                        <a:latin typeface="Cambria Math" panose="02040503050406030204" pitchFamily="18" charset="0"/>
                      </a:rPr>
                      <m:t>𝑌</m:t>
                    </m:r>
                    <m:r>
                      <a:rPr lang="en-US" altLang="zh-CN" sz="1800" b="0" i="1" dirty="0" smtClean="0">
                        <a:solidFill>
                          <a:schemeClr val="tx1">
                            <a:lumMod val="75000"/>
                            <a:lumOff val="25000"/>
                          </a:schemeClr>
                        </a:solidFill>
                        <a:latin typeface="Cambria Math" panose="02040503050406030204" pitchFamily="18" charset="0"/>
                      </a:rPr>
                      <m:t>)</m:t>
                    </m:r>
                  </m:oMath>
                </a14:m>
                <a:r>
                  <a:rPr lang="zh-CN" altLang="en-US" sz="1800" dirty="0" smtClean="0">
                    <a:solidFill>
                      <a:schemeClr val="tx1">
                        <a:lumMod val="75000"/>
                        <a:lumOff val="25000"/>
                      </a:schemeClr>
                    </a:solidFill>
                    <a:latin typeface="微软雅黑" panose="020B0503020204020204" pitchFamily="34" charset="-122"/>
                  </a:rPr>
                  <a:t>，得到子目标</a:t>
                </a:r>
                <a14:m>
                  <m:oMath xmlns:m="http://schemas.openxmlformats.org/officeDocument/2006/math">
                    <m:r>
                      <a:rPr lang="en-US" altLang="zh-CN" sz="1800" b="0" i="1" smtClean="0">
                        <a:solidFill>
                          <a:schemeClr val="tx1">
                            <a:lumMod val="75000"/>
                            <a:lumOff val="25000"/>
                          </a:schemeClr>
                        </a:solidFill>
                        <a:latin typeface="Cambria Math" panose="02040503050406030204" pitchFamily="18" charset="0"/>
                      </a:rPr>
                      <m:t>𝑒𝑑𝑔𝑒</m:t>
                    </m:r>
                    <m:d>
                      <m:dPr>
                        <m:ctrlPr>
                          <a:rPr lang="en-US" altLang="zh-CN" sz="1800" b="0" i="1" smtClean="0">
                            <a:solidFill>
                              <a:schemeClr val="tx1">
                                <a:lumMod val="75000"/>
                                <a:lumOff val="25000"/>
                              </a:schemeClr>
                            </a:solidFill>
                            <a:latin typeface="Cambria Math" panose="02040503050406030204" pitchFamily="18" charset="0"/>
                          </a:rPr>
                        </m:ctrlPr>
                      </m:dPr>
                      <m:e>
                        <m:r>
                          <a:rPr lang="en-US" altLang="zh-CN" sz="1800" b="0" i="1" smtClean="0">
                            <a:solidFill>
                              <a:schemeClr val="tx1">
                                <a:lumMod val="75000"/>
                                <a:lumOff val="25000"/>
                              </a:schemeClr>
                            </a:solidFill>
                            <a:latin typeface="Cambria Math" panose="02040503050406030204" pitchFamily="18" charset="0"/>
                          </a:rPr>
                          <m:t>𝑏</m:t>
                        </m:r>
                        <m:r>
                          <a:rPr lang="en-US" altLang="zh-CN" sz="1800" b="0" i="1" smtClean="0">
                            <a:solidFill>
                              <a:schemeClr val="tx1">
                                <a:lumMod val="75000"/>
                                <a:lumOff val="25000"/>
                              </a:schemeClr>
                            </a:solidFill>
                            <a:latin typeface="Cambria Math" panose="02040503050406030204" pitchFamily="18" charset="0"/>
                          </a:rPr>
                          <m:t>,</m:t>
                        </m:r>
                        <m:r>
                          <a:rPr lang="en-US" altLang="zh-CN" sz="1800" b="0" i="1" smtClean="0">
                            <a:solidFill>
                              <a:schemeClr val="tx1">
                                <a:lumMod val="75000"/>
                                <a:lumOff val="25000"/>
                              </a:schemeClr>
                            </a:solidFill>
                            <a:latin typeface="Cambria Math" panose="02040503050406030204" pitchFamily="18" charset="0"/>
                          </a:rPr>
                          <m:t>𝑌</m:t>
                        </m:r>
                      </m:e>
                    </m:d>
                  </m:oMath>
                </a14:m>
                <a:r>
                  <a:rPr lang="zh-CN" altLang="en-US" sz="1800" dirty="0" smtClean="0">
                    <a:solidFill>
                      <a:schemeClr val="tx1">
                        <a:lumMod val="75000"/>
                        <a:lumOff val="25000"/>
                      </a:schemeClr>
                    </a:solidFill>
                    <a:latin typeface="微软雅黑" panose="020B0503020204020204" pitchFamily="34" charset="-122"/>
                  </a:rPr>
                  <a:t>。</a:t>
                </a:r>
                <a:r>
                  <a:rPr lang="zh-CN" altLang="en-US" sz="1800" dirty="0">
                    <a:solidFill>
                      <a:schemeClr val="tx1">
                        <a:lumMod val="75000"/>
                        <a:lumOff val="25000"/>
                      </a:schemeClr>
                    </a:solidFill>
                    <a:latin typeface="微软雅黑" panose="020B0503020204020204" pitchFamily="34" charset="-122"/>
                  </a:rPr>
                  <a:t>规则</a:t>
                </a:r>
                <a14:m>
                  <m:oMath xmlns:m="http://schemas.openxmlformats.org/officeDocument/2006/math">
                    <m:sSub>
                      <m:sSubPr>
                        <m:ctrlPr>
                          <a:rPr lang="en-US" altLang="zh-CN" sz="1800" i="1">
                            <a:solidFill>
                              <a:schemeClr val="tx1">
                                <a:lumMod val="75000"/>
                                <a:lumOff val="25000"/>
                              </a:schemeClr>
                            </a:solidFill>
                            <a:latin typeface="Cambria Math" panose="02040503050406030204" pitchFamily="18" charset="0"/>
                          </a:rPr>
                        </m:ctrlPr>
                      </m:sSubPr>
                      <m:e>
                        <m:r>
                          <a:rPr lang="en-US" altLang="zh-CN" sz="1800" i="1">
                            <a:solidFill>
                              <a:schemeClr val="tx1">
                                <a:lumMod val="75000"/>
                                <a:lumOff val="25000"/>
                              </a:schemeClr>
                            </a:solidFill>
                            <a:latin typeface="Cambria Math" panose="02040503050406030204" pitchFamily="18" charset="0"/>
                          </a:rPr>
                          <m:t>𝑎𝑟</m:t>
                        </m:r>
                      </m:e>
                      <m:sub>
                        <m:r>
                          <a:rPr lang="en-US" altLang="zh-CN" sz="1800" i="1">
                            <a:solidFill>
                              <a:schemeClr val="tx1">
                                <a:lumMod val="75000"/>
                                <a:lumOff val="25000"/>
                              </a:schemeClr>
                            </a:solidFill>
                            <a:latin typeface="Cambria Math" panose="02040503050406030204" pitchFamily="18" charset="0"/>
                          </a:rPr>
                          <m:t>1</m:t>
                        </m:r>
                      </m:sub>
                    </m:sSub>
                  </m:oMath>
                </a14:m>
                <a:r>
                  <a:rPr lang="zh-CN" altLang="en-US" sz="1800" dirty="0" smtClean="0">
                    <a:solidFill>
                      <a:schemeClr val="tx1">
                        <a:lumMod val="75000"/>
                        <a:lumOff val="25000"/>
                      </a:schemeClr>
                    </a:solidFill>
                    <a:latin typeface="微软雅黑" panose="020B0503020204020204" pitchFamily="34" charset="-122"/>
                  </a:rPr>
                  <a:t>的</a:t>
                </a:r>
                <a14:m>
                  <m:oMath xmlns:m="http://schemas.openxmlformats.org/officeDocument/2006/math">
                    <m:r>
                      <a:rPr lang="en-US" altLang="zh-CN" sz="1800" i="1">
                        <a:solidFill>
                          <a:schemeClr val="tx1">
                            <a:lumMod val="75000"/>
                            <a:lumOff val="25000"/>
                          </a:schemeClr>
                        </a:solidFill>
                        <a:latin typeface="Cambria Math" panose="02040503050406030204" pitchFamily="18" charset="0"/>
                      </a:rPr>
                      <m:t>𝑒𝑑𝑔𝑒</m:t>
                    </m:r>
                    <m:d>
                      <m:dPr>
                        <m:ctrlPr>
                          <a:rPr lang="en-US" altLang="zh-CN" sz="1800" i="1">
                            <a:solidFill>
                              <a:schemeClr val="tx1">
                                <a:lumMod val="75000"/>
                                <a:lumOff val="25000"/>
                              </a:schemeClr>
                            </a:solidFill>
                            <a:latin typeface="Cambria Math" panose="02040503050406030204" pitchFamily="18" charset="0"/>
                          </a:rPr>
                        </m:ctrlPr>
                      </m:dPr>
                      <m:e>
                        <m:r>
                          <a:rPr lang="en-US" altLang="zh-CN" sz="1800" i="1">
                            <a:solidFill>
                              <a:schemeClr val="tx1">
                                <a:lumMod val="75000"/>
                                <a:lumOff val="25000"/>
                              </a:schemeClr>
                            </a:solidFill>
                            <a:latin typeface="Cambria Math" panose="02040503050406030204" pitchFamily="18" charset="0"/>
                          </a:rPr>
                          <m:t>𝑏</m:t>
                        </m:r>
                        <m:r>
                          <a:rPr lang="en-US" altLang="zh-CN" sz="1800" i="1">
                            <a:solidFill>
                              <a:schemeClr val="tx1">
                                <a:lumMod val="75000"/>
                                <a:lumOff val="25000"/>
                              </a:schemeClr>
                            </a:solidFill>
                            <a:latin typeface="Cambria Math" panose="02040503050406030204" pitchFamily="18" charset="0"/>
                          </a:rPr>
                          <m:t>,</m:t>
                        </m:r>
                        <m:r>
                          <a:rPr lang="en-US" altLang="zh-CN" sz="1800" i="1">
                            <a:solidFill>
                              <a:schemeClr val="tx1">
                                <a:lumMod val="75000"/>
                                <a:lumOff val="25000"/>
                              </a:schemeClr>
                            </a:solidFill>
                            <a:latin typeface="Cambria Math" panose="02040503050406030204" pitchFamily="18" charset="0"/>
                          </a:rPr>
                          <m:t>𝑌</m:t>
                        </m:r>
                      </m:e>
                    </m:d>
                  </m:oMath>
                </a14:m>
                <a:r>
                  <a:rPr lang="zh-CN" altLang="en-US" sz="1800" dirty="0" smtClean="0">
                    <a:solidFill>
                      <a:schemeClr val="tx1">
                        <a:lumMod val="75000"/>
                        <a:lumOff val="25000"/>
                      </a:schemeClr>
                    </a:solidFill>
                    <a:latin typeface="微软雅黑" panose="020B0503020204020204" pitchFamily="34" charset="-122"/>
                  </a:rPr>
                  <a:t>的答案集就是</a:t>
                </a:r>
                <a14:m>
                  <m:oMath xmlns:m="http://schemas.openxmlformats.org/officeDocument/2006/math">
                    <m:d>
                      <m:dPr>
                        <m:begChr m:val="{"/>
                        <m:endChr m:val="}"/>
                        <m:ctrlPr>
                          <a:rPr lang="en-US" altLang="zh-CN" sz="1800" i="1" smtClean="0">
                            <a:solidFill>
                              <a:schemeClr val="tx1">
                                <a:lumMod val="75000"/>
                                <a:lumOff val="25000"/>
                              </a:schemeClr>
                            </a:solidFill>
                            <a:latin typeface="Cambria Math" panose="02040503050406030204" pitchFamily="18" charset="0"/>
                          </a:rPr>
                        </m:ctrlPr>
                      </m:dPr>
                      <m:e>
                        <m:d>
                          <m:dPr>
                            <m:begChr m:val="{"/>
                            <m:endChr m:val="}"/>
                            <m:ctrlPr>
                              <a:rPr lang="en-US" altLang="zh-CN" sz="1800" i="1" smtClean="0">
                                <a:solidFill>
                                  <a:schemeClr val="tx1">
                                    <a:lumMod val="75000"/>
                                    <a:lumOff val="25000"/>
                                  </a:schemeClr>
                                </a:solidFill>
                                <a:latin typeface="Cambria Math" panose="02040503050406030204" pitchFamily="18" charset="0"/>
                              </a:rPr>
                            </m:ctrlPr>
                          </m:dPr>
                          <m:e>
                            <m:r>
                              <a:rPr lang="en-US" altLang="zh-CN" sz="1800" b="0" i="1" smtClean="0">
                                <a:solidFill>
                                  <a:schemeClr val="tx1">
                                    <a:lumMod val="75000"/>
                                    <a:lumOff val="25000"/>
                                  </a:schemeClr>
                                </a:solidFill>
                                <a:latin typeface="Cambria Math" panose="02040503050406030204" pitchFamily="18" charset="0"/>
                              </a:rPr>
                              <m:t>𝑋</m:t>
                            </m:r>
                            <m:r>
                              <a:rPr lang="en-US" altLang="zh-CN" sz="1800" i="1">
                                <a:latin typeface="Cambria Math" panose="02040503050406030204" pitchFamily="18" charset="0"/>
                              </a:rPr>
                              <m:t>↦</m:t>
                            </m:r>
                            <m:r>
                              <a:rPr lang="en-US" altLang="zh-CN" sz="1800" b="0" i="1" smtClean="0">
                                <a:latin typeface="Cambria Math" panose="02040503050406030204" pitchFamily="18" charset="0"/>
                              </a:rPr>
                              <m:t>𝑏</m:t>
                            </m:r>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𝑌</m:t>
                            </m:r>
                            <m:r>
                              <a:rPr lang="en-US" altLang="zh-CN" sz="1800" i="1">
                                <a:latin typeface="Cambria Math" panose="02040503050406030204" pitchFamily="18" charset="0"/>
                              </a:rPr>
                              <m:t>↦</m:t>
                            </m:r>
                            <m:r>
                              <a:rPr lang="en-US" altLang="zh-CN" sz="1800" b="0" i="1" smtClean="0">
                                <a:latin typeface="Cambria Math" panose="02040503050406030204" pitchFamily="18" charset="0"/>
                              </a:rPr>
                              <m:t>𝑐</m:t>
                            </m:r>
                          </m:e>
                        </m:d>
                      </m:e>
                    </m:d>
                  </m:oMath>
                </a14:m>
                <a:r>
                  <a:rPr lang="zh-CN" altLang="en-US" sz="1800" dirty="0" smtClean="0">
                    <a:solidFill>
                      <a:schemeClr val="tx1">
                        <a:lumMod val="75000"/>
                        <a:lumOff val="25000"/>
                      </a:schemeClr>
                    </a:solidFill>
                    <a:latin typeface="微软雅黑" panose="020B0503020204020204" pitchFamily="34" charset="-122"/>
                  </a:rPr>
                  <a:t>，并直接进入步骤</a:t>
                </a:r>
                <a:r>
                  <a:rPr lang="en-US" altLang="zh-CN" sz="1800" dirty="0" smtClean="0">
                    <a:solidFill>
                      <a:schemeClr val="tx1">
                        <a:lumMod val="75000"/>
                        <a:lumOff val="25000"/>
                      </a:schemeClr>
                    </a:solidFill>
                    <a:latin typeface="微软雅黑" panose="020B0503020204020204" pitchFamily="34" charset="-122"/>
                  </a:rPr>
                  <a:t>4</a:t>
                </a:r>
                <a:r>
                  <a:rPr lang="zh-CN" altLang="en-US" sz="1800" dirty="0" smtClean="0">
                    <a:solidFill>
                      <a:schemeClr val="tx1">
                        <a:lumMod val="75000"/>
                        <a:lumOff val="25000"/>
                      </a:schemeClr>
                    </a:solidFill>
                    <a:latin typeface="微软雅黑" panose="020B0503020204020204" pitchFamily="34" charset="-122"/>
                  </a:rPr>
                  <a:t>中</a:t>
                </a:r>
                <a14:m>
                  <m:oMath xmlns:m="http://schemas.openxmlformats.org/officeDocument/2006/math">
                    <m:r>
                      <a:rPr lang="en-US" altLang="zh-CN" sz="1800" b="0" i="1" smtClean="0">
                        <a:solidFill>
                          <a:schemeClr val="tx1">
                            <a:lumMod val="75000"/>
                            <a:lumOff val="25000"/>
                          </a:schemeClr>
                        </a:solidFill>
                        <a:latin typeface="Cambria Math" panose="02040503050406030204" pitchFamily="18" charset="0"/>
                      </a:rPr>
                      <m:t>𝑎𝑛𝑠</m:t>
                    </m:r>
                    <m:r>
                      <a:rPr lang="en-US" altLang="zh-CN" sz="1800" b="0" i="1" smtClean="0">
                        <a:solidFill>
                          <a:schemeClr val="tx1">
                            <a:lumMod val="75000"/>
                            <a:lumOff val="25000"/>
                          </a:schemeClr>
                        </a:solidFill>
                        <a:latin typeface="Cambria Math" panose="02040503050406030204" pitchFamily="18" charset="0"/>
                      </a:rPr>
                      <m:t>_</m:t>
                    </m:r>
                    <m:r>
                      <a:rPr lang="en-US" altLang="zh-CN" sz="1800" b="0" i="1" smtClean="0">
                        <a:solidFill>
                          <a:schemeClr val="tx1">
                            <a:lumMod val="75000"/>
                            <a:lumOff val="25000"/>
                          </a:schemeClr>
                        </a:solidFill>
                        <a:latin typeface="Cambria Math" panose="02040503050406030204" pitchFamily="18" charset="0"/>
                      </a:rPr>
                      <m:t>𝑝𝑎𝑡h</m:t>
                    </m:r>
                    <m:r>
                      <a:rPr lang="en-US" altLang="zh-CN" sz="1800" b="0" i="1" smtClean="0">
                        <a:solidFill>
                          <a:schemeClr val="tx1">
                            <a:lumMod val="75000"/>
                            <a:lumOff val="25000"/>
                          </a:schemeClr>
                        </a:solidFill>
                        <a:latin typeface="Cambria Math" panose="02040503050406030204" pitchFamily="18" charset="0"/>
                      </a:rPr>
                      <m:t>(</m:t>
                    </m:r>
                    <m:r>
                      <a:rPr lang="en-US" altLang="zh-CN" sz="1800" b="0" i="1" smtClean="0">
                        <a:solidFill>
                          <a:schemeClr val="tx1">
                            <a:lumMod val="75000"/>
                            <a:lumOff val="25000"/>
                          </a:schemeClr>
                        </a:solidFill>
                        <a:latin typeface="Cambria Math" panose="02040503050406030204" pitchFamily="18" charset="0"/>
                      </a:rPr>
                      <m:t>𝑋</m:t>
                    </m:r>
                    <m:r>
                      <a:rPr lang="en-US" altLang="zh-CN" sz="1800" b="0" i="1" smtClean="0">
                        <a:solidFill>
                          <a:schemeClr val="tx1">
                            <a:lumMod val="75000"/>
                            <a:lumOff val="25000"/>
                          </a:schemeClr>
                        </a:solidFill>
                        <a:latin typeface="Cambria Math" panose="02040503050406030204" pitchFamily="18" charset="0"/>
                      </a:rPr>
                      <m:t>,</m:t>
                    </m:r>
                    <m:r>
                      <a:rPr lang="en-US" altLang="zh-CN" sz="1800" b="0" i="1" smtClean="0">
                        <a:solidFill>
                          <a:schemeClr val="tx1">
                            <a:lumMod val="75000"/>
                            <a:lumOff val="25000"/>
                          </a:schemeClr>
                        </a:solidFill>
                        <a:latin typeface="Cambria Math" panose="02040503050406030204" pitchFamily="18" charset="0"/>
                      </a:rPr>
                      <m:t>𝑌</m:t>
                    </m:r>
                    <m:r>
                      <a:rPr lang="en-US" altLang="zh-CN" sz="1800" b="0" i="1" smtClean="0">
                        <a:solidFill>
                          <a:schemeClr val="tx1">
                            <a:lumMod val="75000"/>
                            <a:lumOff val="25000"/>
                          </a:schemeClr>
                        </a:solidFill>
                        <a:latin typeface="Cambria Math" panose="02040503050406030204" pitchFamily="18" charset="0"/>
                      </a:rPr>
                      <m:t>)</m:t>
                    </m:r>
                    <m:r>
                      <a:rPr lang="zh-CN" altLang="en-US" sz="1800" i="1">
                        <a:solidFill>
                          <a:schemeClr val="tx1">
                            <a:lumMod val="75000"/>
                            <a:lumOff val="25000"/>
                          </a:schemeClr>
                        </a:solidFill>
                        <a:latin typeface="Cambria Math" panose="02040503050406030204" pitchFamily="18" charset="0"/>
                      </a:rPr>
                      <m:t>的</m:t>
                    </m:r>
                  </m:oMath>
                </a14:m>
                <a:r>
                  <a:rPr lang="zh-CN" altLang="en-US" sz="1800" dirty="0" smtClean="0">
                    <a:solidFill>
                      <a:schemeClr val="tx1">
                        <a:lumMod val="75000"/>
                        <a:lumOff val="25000"/>
                      </a:schemeClr>
                    </a:solidFill>
                    <a:latin typeface="微软雅黑" panose="020B0503020204020204" pitchFamily="34" charset="-122"/>
                  </a:rPr>
                  <a:t>答案集；</a:t>
                </a:r>
                <a:endParaRPr lang="en-US" altLang="zh-CN" sz="1800" dirty="0" smtClean="0">
                  <a:solidFill>
                    <a:schemeClr val="tx1">
                      <a:lumMod val="75000"/>
                      <a:lumOff val="25000"/>
                    </a:schemeClr>
                  </a:solidFill>
                  <a:latin typeface="微软雅黑" panose="020B0503020204020204" pitchFamily="34" charset="-122"/>
                </a:endParaRPr>
              </a:p>
              <a:p>
                <a:pPr>
                  <a:buNone/>
                </a:pPr>
                <a:r>
                  <a:rPr lang="zh-CN" altLang="en-US" sz="1800" dirty="0">
                    <a:solidFill>
                      <a:schemeClr val="tx1">
                        <a:lumMod val="75000"/>
                        <a:lumOff val="25000"/>
                      </a:schemeClr>
                    </a:solidFill>
                    <a:latin typeface="微软雅黑" panose="020B0503020204020204" pitchFamily="34" charset="-122"/>
                  </a:rPr>
                  <a:t>对于规则</a:t>
                </a:r>
                <a14:m>
                  <m:oMath xmlns:m="http://schemas.openxmlformats.org/officeDocument/2006/math">
                    <m:sSub>
                      <m:sSubPr>
                        <m:ctrlPr>
                          <a:rPr lang="en-US" altLang="zh-CN" sz="1800" i="1">
                            <a:solidFill>
                              <a:schemeClr val="tx1">
                                <a:lumMod val="75000"/>
                                <a:lumOff val="25000"/>
                              </a:schemeClr>
                            </a:solidFill>
                            <a:latin typeface="Cambria Math" panose="02040503050406030204" pitchFamily="18" charset="0"/>
                          </a:rPr>
                        </m:ctrlPr>
                      </m:sSubPr>
                      <m:e>
                        <m:r>
                          <a:rPr lang="en-US" altLang="zh-CN" sz="1800" i="1">
                            <a:solidFill>
                              <a:schemeClr val="tx1">
                                <a:lumMod val="75000"/>
                                <a:lumOff val="25000"/>
                              </a:schemeClr>
                            </a:solidFill>
                            <a:latin typeface="Cambria Math" panose="02040503050406030204" pitchFamily="18" charset="0"/>
                          </a:rPr>
                          <m:t>𝑎𝑟</m:t>
                        </m:r>
                      </m:e>
                      <m:sub>
                        <m:r>
                          <a:rPr lang="en-US" altLang="zh-CN" sz="1800" b="0" i="1" smtClean="0">
                            <a:solidFill>
                              <a:schemeClr val="tx1">
                                <a:lumMod val="75000"/>
                                <a:lumOff val="25000"/>
                              </a:schemeClr>
                            </a:solidFill>
                            <a:latin typeface="Cambria Math" panose="02040503050406030204" pitchFamily="18" charset="0"/>
                          </a:rPr>
                          <m:t>2</m:t>
                        </m:r>
                      </m:sub>
                    </m:sSub>
                  </m:oMath>
                </a14:m>
                <a:r>
                  <a:rPr lang="zh-CN" altLang="en-US" sz="1800" dirty="0" smtClean="0">
                    <a:solidFill>
                      <a:schemeClr val="tx1">
                        <a:lumMod val="75000"/>
                        <a:lumOff val="25000"/>
                      </a:schemeClr>
                    </a:solidFill>
                    <a:latin typeface="微软雅黑" panose="020B0503020204020204" pitchFamily="34" charset="-122"/>
                  </a:rPr>
                  <a:t>，同样得到子目标</a:t>
                </a:r>
                <a14:m>
                  <m:oMath xmlns:m="http://schemas.openxmlformats.org/officeDocument/2006/math">
                    <m:r>
                      <a:rPr lang="en-US" altLang="zh-CN" sz="1800" i="1">
                        <a:solidFill>
                          <a:schemeClr val="tx1">
                            <a:lumMod val="75000"/>
                            <a:lumOff val="25000"/>
                          </a:schemeClr>
                        </a:solidFill>
                        <a:latin typeface="Cambria Math" panose="02040503050406030204" pitchFamily="18" charset="0"/>
                      </a:rPr>
                      <m:t>𝑒𝑑𝑔𝑒</m:t>
                    </m:r>
                    <m:d>
                      <m:dPr>
                        <m:ctrlPr>
                          <a:rPr lang="en-US" altLang="zh-CN" sz="1800" i="1">
                            <a:solidFill>
                              <a:schemeClr val="tx1">
                                <a:lumMod val="75000"/>
                                <a:lumOff val="25000"/>
                              </a:schemeClr>
                            </a:solidFill>
                            <a:latin typeface="Cambria Math" panose="02040503050406030204" pitchFamily="18" charset="0"/>
                          </a:rPr>
                        </m:ctrlPr>
                      </m:dPr>
                      <m:e>
                        <m:r>
                          <a:rPr lang="en-US" altLang="zh-CN" sz="1800" i="1">
                            <a:solidFill>
                              <a:schemeClr val="tx1">
                                <a:lumMod val="75000"/>
                                <a:lumOff val="25000"/>
                              </a:schemeClr>
                            </a:solidFill>
                            <a:latin typeface="Cambria Math" panose="02040503050406030204" pitchFamily="18" charset="0"/>
                          </a:rPr>
                          <m:t>𝑏</m:t>
                        </m:r>
                        <m:r>
                          <a:rPr lang="en-US" altLang="zh-CN" sz="1800" i="1">
                            <a:solidFill>
                              <a:schemeClr val="tx1">
                                <a:lumMod val="75000"/>
                                <a:lumOff val="25000"/>
                              </a:schemeClr>
                            </a:solidFill>
                            <a:latin typeface="Cambria Math" panose="02040503050406030204" pitchFamily="18" charset="0"/>
                          </a:rPr>
                          <m:t>,</m:t>
                        </m:r>
                        <m:r>
                          <a:rPr lang="en-US" altLang="zh-CN" sz="1800" b="0" i="1" smtClean="0">
                            <a:solidFill>
                              <a:schemeClr val="tx1">
                                <a:lumMod val="75000"/>
                                <a:lumOff val="25000"/>
                              </a:schemeClr>
                            </a:solidFill>
                            <a:latin typeface="Cambria Math" panose="02040503050406030204" pitchFamily="18" charset="0"/>
                          </a:rPr>
                          <m:t>𝑍</m:t>
                        </m:r>
                      </m:e>
                    </m:d>
                  </m:oMath>
                </a14:m>
                <a:r>
                  <a:rPr lang="zh-CN" altLang="en-US" sz="1800" dirty="0" smtClean="0">
                    <a:solidFill>
                      <a:schemeClr val="tx1">
                        <a:lumMod val="75000"/>
                        <a:lumOff val="25000"/>
                      </a:schemeClr>
                    </a:solidFill>
                    <a:latin typeface="微软雅黑" panose="020B0503020204020204" pitchFamily="34" charset="-122"/>
                  </a:rPr>
                  <a:t>。</a:t>
                </a:r>
                <a14:m>
                  <m:oMath xmlns:m="http://schemas.openxmlformats.org/officeDocument/2006/math">
                    <m:r>
                      <a:rPr lang="en-US" altLang="zh-CN" sz="1800" i="1">
                        <a:solidFill>
                          <a:schemeClr val="tx1">
                            <a:lumMod val="75000"/>
                            <a:lumOff val="25000"/>
                          </a:schemeClr>
                        </a:solidFill>
                        <a:latin typeface="Cambria Math" panose="02040503050406030204" pitchFamily="18" charset="0"/>
                      </a:rPr>
                      <m:t>𝑒𝑑𝑔𝑒</m:t>
                    </m:r>
                    <m:d>
                      <m:dPr>
                        <m:ctrlPr>
                          <a:rPr lang="en-US" altLang="zh-CN" sz="1800" i="1">
                            <a:solidFill>
                              <a:schemeClr val="tx1">
                                <a:lumMod val="75000"/>
                                <a:lumOff val="25000"/>
                              </a:schemeClr>
                            </a:solidFill>
                            <a:latin typeface="Cambria Math" panose="02040503050406030204" pitchFamily="18" charset="0"/>
                          </a:rPr>
                        </m:ctrlPr>
                      </m:dPr>
                      <m:e>
                        <m:r>
                          <a:rPr lang="en-US" altLang="zh-CN" sz="1800" i="1">
                            <a:solidFill>
                              <a:schemeClr val="tx1">
                                <a:lumMod val="75000"/>
                                <a:lumOff val="25000"/>
                              </a:schemeClr>
                            </a:solidFill>
                            <a:latin typeface="Cambria Math" panose="02040503050406030204" pitchFamily="18" charset="0"/>
                          </a:rPr>
                          <m:t>𝑏</m:t>
                        </m:r>
                        <m:r>
                          <a:rPr lang="en-US" altLang="zh-CN" sz="1800" i="1">
                            <a:solidFill>
                              <a:schemeClr val="tx1">
                                <a:lumMod val="75000"/>
                                <a:lumOff val="25000"/>
                              </a:schemeClr>
                            </a:solidFill>
                            <a:latin typeface="Cambria Math" panose="02040503050406030204" pitchFamily="18" charset="0"/>
                          </a:rPr>
                          <m:t>,</m:t>
                        </m:r>
                        <m:r>
                          <a:rPr lang="en-US" altLang="zh-CN" sz="1800" i="1">
                            <a:solidFill>
                              <a:schemeClr val="tx1">
                                <a:lumMod val="75000"/>
                                <a:lumOff val="25000"/>
                              </a:schemeClr>
                            </a:solidFill>
                            <a:latin typeface="Cambria Math" panose="02040503050406030204" pitchFamily="18" charset="0"/>
                          </a:rPr>
                          <m:t>𝑍</m:t>
                        </m:r>
                      </m:e>
                    </m:d>
                  </m:oMath>
                </a14:m>
                <a:r>
                  <a:rPr lang="zh-CN" altLang="en-US" sz="1800" dirty="0" smtClean="0">
                    <a:solidFill>
                      <a:schemeClr val="tx1">
                        <a:lumMod val="75000"/>
                        <a:lumOff val="25000"/>
                      </a:schemeClr>
                    </a:solidFill>
                    <a:latin typeface="微软雅黑" panose="020B0503020204020204" pitchFamily="34" charset="-122"/>
                  </a:rPr>
                  <a:t>的答案集用于生成下一个补充关系</a:t>
                </a:r>
                <a14:m>
                  <m:oMath xmlns:m="http://schemas.openxmlformats.org/officeDocument/2006/math">
                    <m:sSubSup>
                      <m:sSubSupPr>
                        <m:ctrlPr>
                          <a:rPr lang="en-US" altLang="zh-CN" sz="1800" i="1">
                            <a:solidFill>
                              <a:schemeClr val="tx1">
                                <a:lumMod val="75000"/>
                                <a:lumOff val="25000"/>
                              </a:schemeClr>
                            </a:solidFill>
                            <a:latin typeface="Cambria Math" panose="02040503050406030204" pitchFamily="18" charset="0"/>
                          </a:rPr>
                        </m:ctrlPr>
                      </m:sSubSupPr>
                      <m:e>
                        <m:r>
                          <a:rPr lang="en-US" altLang="zh-CN" sz="1800" i="1">
                            <a:solidFill>
                              <a:schemeClr val="tx1">
                                <a:lumMod val="75000"/>
                                <a:lumOff val="25000"/>
                              </a:schemeClr>
                            </a:solidFill>
                            <a:latin typeface="Cambria Math" panose="02040503050406030204" pitchFamily="18" charset="0"/>
                          </a:rPr>
                          <m:t>𝑠𝑢𝑝</m:t>
                        </m:r>
                      </m:e>
                      <m:sub>
                        <m:r>
                          <a:rPr lang="en-US" altLang="zh-CN" sz="1800" b="0" i="1" smtClean="0">
                            <a:solidFill>
                              <a:schemeClr val="tx1">
                                <a:lumMod val="75000"/>
                                <a:lumOff val="25000"/>
                              </a:schemeClr>
                            </a:solidFill>
                            <a:latin typeface="Cambria Math" panose="02040503050406030204" pitchFamily="18" charset="0"/>
                          </a:rPr>
                          <m:t>1</m:t>
                        </m:r>
                      </m:sub>
                      <m:sup>
                        <m:r>
                          <a:rPr lang="en-US" altLang="zh-CN" sz="1800" b="0" i="1" smtClean="0">
                            <a:solidFill>
                              <a:schemeClr val="tx1">
                                <a:lumMod val="75000"/>
                                <a:lumOff val="25000"/>
                              </a:schemeClr>
                            </a:solidFill>
                            <a:latin typeface="Cambria Math" panose="02040503050406030204" pitchFamily="18" charset="0"/>
                          </a:rPr>
                          <m:t>2</m:t>
                        </m:r>
                      </m:sup>
                    </m:sSubSup>
                    <m:d>
                      <m:dPr>
                        <m:ctrlPr>
                          <a:rPr lang="en-US" altLang="zh-CN" sz="1800" i="1">
                            <a:solidFill>
                              <a:schemeClr val="tx1">
                                <a:lumMod val="75000"/>
                                <a:lumOff val="25000"/>
                              </a:schemeClr>
                            </a:solidFill>
                            <a:latin typeface="Cambria Math" panose="02040503050406030204" pitchFamily="18" charset="0"/>
                          </a:rPr>
                        </m:ctrlPr>
                      </m:dPr>
                      <m:e>
                        <m:r>
                          <a:rPr lang="en-US" altLang="zh-CN" sz="1800" b="0" i="1" smtClean="0">
                            <a:solidFill>
                              <a:schemeClr val="tx1">
                                <a:lumMod val="75000"/>
                                <a:lumOff val="25000"/>
                              </a:schemeClr>
                            </a:solidFill>
                            <a:latin typeface="Cambria Math" panose="02040503050406030204" pitchFamily="18" charset="0"/>
                          </a:rPr>
                          <m:t>𝑍</m:t>
                        </m:r>
                      </m:e>
                    </m:d>
                  </m:oMath>
                </a14:m>
                <a:r>
                  <a:rPr lang="zh-CN" altLang="en-US" sz="1800" dirty="0" smtClean="0">
                    <a:solidFill>
                      <a:schemeClr val="tx1">
                        <a:lumMod val="75000"/>
                        <a:lumOff val="25000"/>
                      </a:schemeClr>
                    </a:solidFill>
                    <a:latin typeface="微软雅黑" panose="020B0503020204020204" pitchFamily="34" charset="-122"/>
                  </a:rPr>
                  <a:t>，包含绑定信息</a:t>
                </a:r>
              </a:p>
            </p:txBody>
          </p:sp>
        </mc:Choice>
        <mc:Fallback xmlns="">
          <p:sp>
            <p:nvSpPr>
              <p:cNvPr id="33" name="文本框 41"/>
              <p:cNvSpPr txBox="1">
                <a:spLocks noRot="1" noChangeAspect="1" noMove="1" noResize="1" noEditPoints="1" noAdjustHandles="1" noChangeArrowheads="1" noChangeShapeType="1" noTextEdit="1"/>
              </p:cNvSpPr>
              <p:nvPr/>
            </p:nvSpPr>
            <p:spPr bwMode="auto">
              <a:xfrm>
                <a:off x="7976914" y="-5710"/>
                <a:ext cx="4215086" cy="2690801"/>
              </a:xfrm>
              <a:prstGeom prst="rect">
                <a:avLst/>
              </a:prstGeom>
              <a:blipFill>
                <a:blip r:embed="rId6"/>
                <a:stretch>
                  <a:fillRect l="-1302" t="-907" r="-1013" b="-272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7" name="左大括号 6"/>
          <p:cNvSpPr/>
          <p:nvPr/>
        </p:nvSpPr>
        <p:spPr>
          <a:xfrm>
            <a:off x="7536692" y="735473"/>
            <a:ext cx="440222" cy="4203408"/>
          </a:xfrm>
          <a:prstGeom prst="leftBrace">
            <a:avLst>
              <a:gd name="adj1" fmla="val 8333"/>
              <a:gd name="adj2" fmla="val 6329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6" name="文本框 41"/>
              <p:cNvSpPr txBox="1">
                <a:spLocks noChangeArrowheads="1"/>
              </p:cNvSpPr>
              <p:nvPr/>
            </p:nvSpPr>
            <p:spPr bwMode="auto">
              <a:xfrm>
                <a:off x="7976914" y="2792137"/>
                <a:ext cx="3982423" cy="65396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None/>
                </a:pPr>
                <a:r>
                  <a:rPr lang="en-US" altLang="zh-CN" sz="1800" b="1" dirty="0" smtClean="0">
                    <a:solidFill>
                      <a:srgbClr val="FF0000"/>
                    </a:solidFill>
                    <a:latin typeface="微软雅黑" panose="020B0503020204020204" pitchFamily="34" charset="-122"/>
                  </a:rPr>
                  <a:t>b)</a:t>
                </a:r>
                <a:r>
                  <a:rPr lang="zh-CN" altLang="en-US" sz="1800" dirty="0" smtClean="0">
                    <a:solidFill>
                      <a:schemeClr val="tx1">
                        <a:lumMod val="75000"/>
                        <a:lumOff val="25000"/>
                      </a:schemeClr>
                    </a:solidFill>
                    <a:latin typeface="微软雅黑" panose="020B0503020204020204" pitchFamily="34" charset="-122"/>
                  </a:rPr>
                  <a:t>使用</a:t>
                </a:r>
                <a14:m>
                  <m:oMath xmlns:m="http://schemas.openxmlformats.org/officeDocument/2006/math">
                    <m:sSubSup>
                      <m:sSubSupPr>
                        <m:ctrlPr>
                          <a:rPr lang="en-US" altLang="zh-CN" sz="1800" i="1">
                            <a:solidFill>
                              <a:schemeClr val="tx1">
                                <a:lumMod val="75000"/>
                                <a:lumOff val="25000"/>
                              </a:schemeClr>
                            </a:solidFill>
                            <a:latin typeface="Cambria Math" panose="02040503050406030204" pitchFamily="18" charset="0"/>
                          </a:rPr>
                        </m:ctrlPr>
                      </m:sSubSupPr>
                      <m:e>
                        <m:r>
                          <a:rPr lang="en-US" altLang="zh-CN" sz="1800" i="1">
                            <a:solidFill>
                              <a:schemeClr val="tx1">
                                <a:lumMod val="75000"/>
                                <a:lumOff val="25000"/>
                              </a:schemeClr>
                            </a:solidFill>
                            <a:latin typeface="Cambria Math" panose="02040503050406030204" pitchFamily="18" charset="0"/>
                          </a:rPr>
                          <m:t>𝑠𝑢𝑝</m:t>
                        </m:r>
                      </m:e>
                      <m:sub>
                        <m:r>
                          <a:rPr lang="en-US" altLang="zh-CN" sz="1800" i="1">
                            <a:solidFill>
                              <a:schemeClr val="tx1">
                                <a:lumMod val="75000"/>
                                <a:lumOff val="25000"/>
                              </a:schemeClr>
                            </a:solidFill>
                            <a:latin typeface="Cambria Math" panose="02040503050406030204" pitchFamily="18" charset="0"/>
                          </a:rPr>
                          <m:t>1</m:t>
                        </m:r>
                      </m:sub>
                      <m:sup>
                        <m:r>
                          <a:rPr lang="en-US" altLang="zh-CN" sz="1800" i="1">
                            <a:solidFill>
                              <a:schemeClr val="tx1">
                                <a:lumMod val="75000"/>
                                <a:lumOff val="25000"/>
                              </a:schemeClr>
                            </a:solidFill>
                            <a:latin typeface="Cambria Math" panose="02040503050406030204" pitchFamily="18" charset="0"/>
                          </a:rPr>
                          <m:t>2</m:t>
                        </m:r>
                      </m:sup>
                    </m:sSubSup>
                    <m:d>
                      <m:dPr>
                        <m:ctrlPr>
                          <a:rPr lang="en-US" altLang="zh-CN" sz="1800" i="1">
                            <a:solidFill>
                              <a:schemeClr val="tx1">
                                <a:lumMod val="75000"/>
                                <a:lumOff val="25000"/>
                              </a:schemeClr>
                            </a:solidFill>
                            <a:latin typeface="Cambria Math" panose="02040503050406030204" pitchFamily="18" charset="0"/>
                          </a:rPr>
                        </m:ctrlPr>
                      </m:dPr>
                      <m:e>
                        <m:r>
                          <a:rPr lang="en-US" altLang="zh-CN" sz="1800" i="1">
                            <a:solidFill>
                              <a:schemeClr val="tx1">
                                <a:lumMod val="75000"/>
                                <a:lumOff val="25000"/>
                              </a:schemeClr>
                            </a:solidFill>
                            <a:latin typeface="Cambria Math" panose="02040503050406030204" pitchFamily="18" charset="0"/>
                          </a:rPr>
                          <m:t>𝑍</m:t>
                        </m:r>
                      </m:e>
                    </m:d>
                  </m:oMath>
                </a14:m>
                <a:r>
                  <a:rPr lang="zh-CN" altLang="en-US" sz="1800" dirty="0" smtClean="0">
                    <a:solidFill>
                      <a:schemeClr val="tx1">
                        <a:lumMod val="75000"/>
                        <a:lumOff val="25000"/>
                      </a:schemeClr>
                    </a:solidFill>
                    <a:latin typeface="微软雅黑" panose="020B0503020204020204" pitchFamily="34" charset="-122"/>
                  </a:rPr>
                  <a:t>和</a:t>
                </a:r>
                <a14:m>
                  <m:oMath xmlns:m="http://schemas.openxmlformats.org/officeDocument/2006/math">
                    <m:sSup>
                      <m:sSupPr>
                        <m:ctrlPr>
                          <a:rPr lang="en-US" altLang="zh-CN" sz="1800" i="1" dirty="0">
                            <a:solidFill>
                              <a:schemeClr val="tx1">
                                <a:lumMod val="75000"/>
                                <a:lumOff val="25000"/>
                              </a:schemeClr>
                            </a:solidFill>
                            <a:latin typeface="Cambria Math" panose="02040503050406030204" pitchFamily="18" charset="0"/>
                          </a:rPr>
                        </m:ctrlPr>
                      </m:sSupPr>
                      <m:e>
                        <m:r>
                          <a:rPr lang="en-US" altLang="zh-CN" sz="1800" b="0" i="1" dirty="0" smtClean="0">
                            <a:solidFill>
                              <a:schemeClr val="tx1">
                                <a:lumMod val="75000"/>
                                <a:lumOff val="25000"/>
                              </a:schemeClr>
                            </a:solidFill>
                            <a:latin typeface="Cambria Math" panose="02040503050406030204" pitchFamily="18" charset="0"/>
                          </a:rPr>
                          <m:t>𝑝𝑎𝑡h</m:t>
                        </m:r>
                      </m:e>
                      <m:sup>
                        <m:r>
                          <a:rPr lang="en-US" altLang="zh-CN" sz="1800" i="1" dirty="0">
                            <a:solidFill>
                              <a:schemeClr val="tx1">
                                <a:lumMod val="75000"/>
                                <a:lumOff val="25000"/>
                              </a:schemeClr>
                            </a:solidFill>
                            <a:latin typeface="Cambria Math" panose="02040503050406030204" pitchFamily="18" charset="0"/>
                          </a:rPr>
                          <m:t>𝑏𝑓</m:t>
                        </m:r>
                      </m:sup>
                    </m:sSup>
                    <m:r>
                      <a:rPr lang="en-US" altLang="zh-CN" sz="1800" i="1" dirty="0">
                        <a:solidFill>
                          <a:schemeClr val="tx1">
                            <a:lumMod val="75000"/>
                            <a:lumOff val="25000"/>
                          </a:schemeClr>
                        </a:solidFill>
                        <a:latin typeface="Cambria Math" panose="02040503050406030204" pitchFamily="18" charset="0"/>
                      </a:rPr>
                      <m:t>(</m:t>
                    </m:r>
                    <m:r>
                      <a:rPr lang="en-US" altLang="zh-CN" sz="1800" i="1" dirty="0">
                        <a:solidFill>
                          <a:schemeClr val="tx1">
                            <a:lumMod val="75000"/>
                            <a:lumOff val="25000"/>
                          </a:schemeClr>
                        </a:solidFill>
                        <a:latin typeface="Cambria Math" panose="02040503050406030204" pitchFamily="18" charset="0"/>
                      </a:rPr>
                      <m:t>𝑋</m:t>
                    </m:r>
                    <m:r>
                      <a:rPr lang="en-US" altLang="zh-CN" sz="1800" i="1" dirty="0">
                        <a:solidFill>
                          <a:schemeClr val="tx1">
                            <a:lumMod val="75000"/>
                            <a:lumOff val="25000"/>
                          </a:schemeClr>
                        </a:solidFill>
                        <a:latin typeface="Cambria Math" panose="02040503050406030204" pitchFamily="18" charset="0"/>
                      </a:rPr>
                      <m:t>,</m:t>
                    </m:r>
                    <m:r>
                      <a:rPr lang="en-US" altLang="zh-CN" sz="1800" i="1" dirty="0">
                        <a:solidFill>
                          <a:schemeClr val="tx1">
                            <a:lumMod val="75000"/>
                            <a:lumOff val="25000"/>
                          </a:schemeClr>
                        </a:solidFill>
                        <a:latin typeface="Cambria Math" panose="02040503050406030204" pitchFamily="18" charset="0"/>
                      </a:rPr>
                      <m:t>𝑌</m:t>
                    </m:r>
                    <m:r>
                      <a:rPr lang="en-US" altLang="zh-CN" sz="1800" i="1" dirty="0">
                        <a:solidFill>
                          <a:schemeClr val="tx1">
                            <a:lumMod val="75000"/>
                            <a:lumOff val="25000"/>
                          </a:schemeClr>
                        </a:solidFill>
                        <a:latin typeface="Cambria Math" panose="02040503050406030204" pitchFamily="18" charset="0"/>
                      </a:rPr>
                      <m:t>)</m:t>
                    </m:r>
                  </m:oMath>
                </a14:m>
                <a:r>
                  <a:rPr lang="zh-CN" altLang="en-US" sz="1800" dirty="0" smtClean="0">
                    <a:solidFill>
                      <a:schemeClr val="tx1">
                        <a:lumMod val="75000"/>
                        <a:lumOff val="25000"/>
                      </a:schemeClr>
                    </a:solidFill>
                    <a:latin typeface="微软雅黑" panose="020B0503020204020204" pitchFamily="34" charset="-122"/>
                  </a:rPr>
                  <a:t>来产生下一个子目标：</a:t>
                </a:r>
                <a14:m>
                  <m:oMath xmlns:m="http://schemas.openxmlformats.org/officeDocument/2006/math">
                    <m:r>
                      <a:rPr lang="en-US" altLang="zh-CN" sz="1800" b="0" i="1" smtClean="0">
                        <a:solidFill>
                          <a:schemeClr val="tx1">
                            <a:lumMod val="75000"/>
                            <a:lumOff val="25000"/>
                          </a:schemeClr>
                        </a:solidFill>
                        <a:latin typeface="Cambria Math" panose="02040503050406030204" pitchFamily="18" charset="0"/>
                      </a:rPr>
                      <m:t>𝑝𝑎𝑡h</m:t>
                    </m:r>
                    <m:r>
                      <a:rPr lang="en-US" altLang="zh-CN" sz="1800" b="0" i="1" smtClean="0">
                        <a:solidFill>
                          <a:schemeClr val="tx1">
                            <a:lumMod val="75000"/>
                            <a:lumOff val="25000"/>
                          </a:schemeClr>
                        </a:solidFill>
                        <a:latin typeface="Cambria Math" panose="02040503050406030204" pitchFamily="18" charset="0"/>
                      </a:rPr>
                      <m:t>(</m:t>
                    </m:r>
                    <m:r>
                      <a:rPr lang="en-US" altLang="zh-CN" sz="1800" b="0" i="1" smtClean="0">
                        <a:solidFill>
                          <a:schemeClr val="tx1">
                            <a:lumMod val="75000"/>
                            <a:lumOff val="25000"/>
                          </a:schemeClr>
                        </a:solidFill>
                        <a:latin typeface="Cambria Math" panose="02040503050406030204" pitchFamily="18" charset="0"/>
                      </a:rPr>
                      <m:t>𝑐</m:t>
                    </m:r>
                    <m:r>
                      <a:rPr lang="en-US" altLang="zh-CN" sz="1800" b="0" i="1" smtClean="0">
                        <a:solidFill>
                          <a:schemeClr val="tx1">
                            <a:lumMod val="75000"/>
                            <a:lumOff val="25000"/>
                          </a:schemeClr>
                        </a:solidFill>
                        <a:latin typeface="Cambria Math" panose="02040503050406030204" pitchFamily="18" charset="0"/>
                      </a:rPr>
                      <m:t>,</m:t>
                    </m:r>
                    <m:r>
                      <a:rPr lang="en-US" altLang="zh-CN" sz="1800" b="0" i="1" smtClean="0">
                        <a:solidFill>
                          <a:schemeClr val="tx1">
                            <a:lumMod val="75000"/>
                            <a:lumOff val="25000"/>
                          </a:schemeClr>
                        </a:solidFill>
                        <a:latin typeface="Cambria Math" panose="02040503050406030204" pitchFamily="18" charset="0"/>
                      </a:rPr>
                      <m:t>𝑌</m:t>
                    </m:r>
                    <m:r>
                      <a:rPr lang="en-US" altLang="zh-CN" sz="1800" b="0" i="1" smtClean="0">
                        <a:solidFill>
                          <a:schemeClr val="tx1">
                            <a:lumMod val="75000"/>
                            <a:lumOff val="25000"/>
                          </a:schemeClr>
                        </a:solidFill>
                        <a:latin typeface="Cambria Math" panose="02040503050406030204" pitchFamily="18" charset="0"/>
                      </a:rPr>
                      <m:t>)</m:t>
                    </m:r>
                  </m:oMath>
                </a14:m>
                <a:endParaRPr lang="zh-CN" altLang="en-US" sz="1800" dirty="0">
                  <a:solidFill>
                    <a:schemeClr val="tx1">
                      <a:lumMod val="75000"/>
                      <a:lumOff val="25000"/>
                    </a:schemeClr>
                  </a:solidFill>
                  <a:latin typeface="微软雅黑" panose="020B0503020204020204" pitchFamily="34" charset="-122"/>
                </a:endParaRPr>
              </a:p>
            </p:txBody>
          </p:sp>
        </mc:Choice>
        <mc:Fallback xmlns="">
          <p:sp>
            <p:nvSpPr>
              <p:cNvPr id="36" name="文本框 41"/>
              <p:cNvSpPr txBox="1">
                <a:spLocks noRot="1" noChangeAspect="1" noMove="1" noResize="1" noEditPoints="1" noAdjustHandles="1" noChangeArrowheads="1" noChangeShapeType="1" noTextEdit="1"/>
              </p:cNvSpPr>
              <p:nvPr/>
            </p:nvSpPr>
            <p:spPr bwMode="auto">
              <a:xfrm>
                <a:off x="7976914" y="2792137"/>
                <a:ext cx="3982423" cy="653962"/>
              </a:xfrm>
              <a:prstGeom prst="rect">
                <a:avLst/>
              </a:prstGeom>
              <a:blipFill>
                <a:blip r:embed="rId8"/>
                <a:stretch>
                  <a:fillRect l="-1378" t="-3738" b="-1401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41"/>
              <p:cNvSpPr txBox="1">
                <a:spLocks noChangeArrowheads="1"/>
              </p:cNvSpPr>
              <p:nvPr/>
            </p:nvSpPr>
            <p:spPr bwMode="auto">
              <a:xfrm>
                <a:off x="7963920" y="3529645"/>
                <a:ext cx="4228080" cy="280583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None/>
                </a:pPr>
                <a:r>
                  <a:rPr lang="en-US" altLang="zh-CN" sz="1800" b="1" dirty="0" smtClean="0">
                    <a:solidFill>
                      <a:srgbClr val="FF0000"/>
                    </a:solidFill>
                    <a:latin typeface="微软雅黑" panose="020B0503020204020204" pitchFamily="34" charset="-122"/>
                  </a:rPr>
                  <a:t>c)</a:t>
                </a:r>
                <a:r>
                  <a:rPr lang="zh-CN" altLang="en-US" sz="1800" dirty="0" smtClean="0">
                    <a:solidFill>
                      <a:schemeClr val="tx1">
                        <a:lumMod val="75000"/>
                        <a:lumOff val="25000"/>
                      </a:schemeClr>
                    </a:solidFill>
                    <a:latin typeface="微软雅黑" panose="020B0503020204020204" pitchFamily="34" charset="-122"/>
                  </a:rPr>
                  <a:t>上述使用</a:t>
                </a:r>
                <a14:m>
                  <m:oMath xmlns:m="http://schemas.openxmlformats.org/officeDocument/2006/math">
                    <m:sSubSup>
                      <m:sSubSupPr>
                        <m:ctrlPr>
                          <a:rPr lang="en-US" altLang="zh-CN" sz="1800" i="1">
                            <a:solidFill>
                              <a:schemeClr val="tx1">
                                <a:lumMod val="75000"/>
                                <a:lumOff val="25000"/>
                              </a:schemeClr>
                            </a:solidFill>
                            <a:latin typeface="Cambria Math" panose="02040503050406030204" pitchFamily="18" charset="0"/>
                          </a:rPr>
                        </m:ctrlPr>
                      </m:sSubSupPr>
                      <m:e>
                        <m:r>
                          <a:rPr lang="en-US" altLang="zh-CN" sz="1800" i="1">
                            <a:solidFill>
                              <a:schemeClr val="tx1">
                                <a:lumMod val="75000"/>
                                <a:lumOff val="25000"/>
                              </a:schemeClr>
                            </a:solidFill>
                            <a:latin typeface="Cambria Math" panose="02040503050406030204" pitchFamily="18" charset="0"/>
                          </a:rPr>
                          <m:t>𝑠𝑢𝑝</m:t>
                        </m:r>
                      </m:e>
                      <m:sub>
                        <m:r>
                          <a:rPr lang="en-US" altLang="zh-CN" sz="1800" i="1">
                            <a:solidFill>
                              <a:schemeClr val="tx1">
                                <a:lumMod val="75000"/>
                                <a:lumOff val="25000"/>
                              </a:schemeClr>
                            </a:solidFill>
                            <a:latin typeface="Cambria Math" panose="02040503050406030204" pitchFamily="18" charset="0"/>
                          </a:rPr>
                          <m:t>1</m:t>
                        </m:r>
                      </m:sub>
                      <m:sup>
                        <m:r>
                          <a:rPr lang="en-US" altLang="zh-CN" sz="1800" i="1">
                            <a:solidFill>
                              <a:schemeClr val="tx1">
                                <a:lumMod val="75000"/>
                                <a:lumOff val="25000"/>
                              </a:schemeClr>
                            </a:solidFill>
                            <a:latin typeface="Cambria Math" panose="02040503050406030204" pitchFamily="18" charset="0"/>
                          </a:rPr>
                          <m:t>2</m:t>
                        </m:r>
                      </m:sup>
                    </m:sSubSup>
                    <m:d>
                      <m:dPr>
                        <m:ctrlPr>
                          <a:rPr lang="en-US" altLang="zh-CN" sz="1800" i="1">
                            <a:solidFill>
                              <a:schemeClr val="tx1">
                                <a:lumMod val="75000"/>
                                <a:lumOff val="25000"/>
                              </a:schemeClr>
                            </a:solidFill>
                            <a:latin typeface="Cambria Math" panose="02040503050406030204" pitchFamily="18" charset="0"/>
                          </a:rPr>
                        </m:ctrlPr>
                      </m:dPr>
                      <m:e>
                        <m:r>
                          <a:rPr lang="en-US" altLang="zh-CN" sz="1800" i="1">
                            <a:solidFill>
                              <a:schemeClr val="tx1">
                                <a:lumMod val="75000"/>
                                <a:lumOff val="25000"/>
                              </a:schemeClr>
                            </a:solidFill>
                            <a:latin typeface="Cambria Math" panose="02040503050406030204" pitchFamily="18" charset="0"/>
                          </a:rPr>
                          <m:t>𝑍</m:t>
                        </m:r>
                      </m:e>
                    </m:d>
                  </m:oMath>
                </a14:m>
                <a:r>
                  <a:rPr lang="zh-CN" altLang="en-US" sz="1800" dirty="0" smtClean="0">
                    <a:solidFill>
                      <a:schemeClr val="tx1">
                        <a:lumMod val="75000"/>
                        <a:lumOff val="25000"/>
                      </a:schemeClr>
                    </a:solidFill>
                    <a:latin typeface="微软雅黑" panose="020B0503020204020204" pitchFamily="34" charset="-122"/>
                  </a:rPr>
                  <a:t>创建了一个新的子目标，需要使用相同的绑定信息来增强</a:t>
                </a:r>
                <a14:m>
                  <m:oMath xmlns:m="http://schemas.openxmlformats.org/officeDocument/2006/math">
                    <m:sSup>
                      <m:sSupPr>
                        <m:ctrlPr>
                          <a:rPr lang="en-US" altLang="zh-CN" sz="1800" i="1">
                            <a:solidFill>
                              <a:schemeClr val="tx1">
                                <a:lumMod val="75000"/>
                                <a:lumOff val="25000"/>
                              </a:schemeClr>
                            </a:solidFill>
                            <a:latin typeface="Cambria Math" panose="02040503050406030204" pitchFamily="18" charset="0"/>
                          </a:rPr>
                        </m:ctrlPr>
                      </m:sSupPr>
                      <m:e>
                        <m:r>
                          <a:rPr lang="en-US" altLang="zh-CN" sz="1800" i="1">
                            <a:solidFill>
                              <a:schemeClr val="tx1">
                                <a:lumMod val="75000"/>
                                <a:lumOff val="25000"/>
                              </a:schemeClr>
                            </a:solidFill>
                            <a:latin typeface="Cambria Math" panose="02040503050406030204" pitchFamily="18" charset="0"/>
                          </a:rPr>
                          <m:t>𝑖𝑛𝑝𝑢𝑡</m:t>
                        </m:r>
                        <m:r>
                          <a:rPr lang="en-US" altLang="zh-CN" sz="1800" i="1">
                            <a:solidFill>
                              <a:schemeClr val="tx1">
                                <a:lumMod val="75000"/>
                                <a:lumOff val="25000"/>
                              </a:schemeClr>
                            </a:solidFill>
                            <a:latin typeface="Cambria Math" panose="02040503050406030204" pitchFamily="18" charset="0"/>
                          </a:rPr>
                          <m:t>_</m:t>
                        </m:r>
                        <m:r>
                          <a:rPr lang="en-US" altLang="zh-CN" sz="1800" i="1">
                            <a:solidFill>
                              <a:schemeClr val="tx1">
                                <a:lumMod val="75000"/>
                                <a:lumOff val="25000"/>
                              </a:schemeClr>
                            </a:solidFill>
                            <a:latin typeface="Cambria Math" panose="02040503050406030204" pitchFamily="18" charset="0"/>
                          </a:rPr>
                          <m:t>𝑝𝑎𝑡h</m:t>
                        </m:r>
                      </m:e>
                      <m:sup>
                        <m:r>
                          <a:rPr lang="en-US" altLang="zh-CN" sz="1800" i="1">
                            <a:solidFill>
                              <a:schemeClr val="tx1">
                                <a:lumMod val="75000"/>
                                <a:lumOff val="25000"/>
                              </a:schemeClr>
                            </a:solidFill>
                            <a:latin typeface="Cambria Math" panose="02040503050406030204" pitchFamily="18" charset="0"/>
                          </a:rPr>
                          <m:t>𝑏𝑓</m:t>
                        </m:r>
                      </m:sup>
                    </m:sSup>
                    <m:r>
                      <a:rPr lang="en-US" altLang="zh-CN" sz="1800" i="1">
                        <a:solidFill>
                          <a:schemeClr val="tx1">
                            <a:lumMod val="75000"/>
                            <a:lumOff val="25000"/>
                          </a:schemeClr>
                        </a:solidFill>
                        <a:latin typeface="Cambria Math" panose="02040503050406030204" pitchFamily="18" charset="0"/>
                      </a:rPr>
                      <m:t>(</m:t>
                    </m:r>
                    <m:r>
                      <a:rPr lang="en-US" altLang="zh-CN" sz="1800" i="1">
                        <a:solidFill>
                          <a:schemeClr val="tx1">
                            <a:lumMod val="75000"/>
                            <a:lumOff val="25000"/>
                          </a:schemeClr>
                        </a:solidFill>
                        <a:latin typeface="Cambria Math" panose="02040503050406030204" pitchFamily="18" charset="0"/>
                      </a:rPr>
                      <m:t>𝑋</m:t>
                    </m:r>
                    <m:r>
                      <a:rPr lang="en-US" altLang="zh-CN" sz="1800" i="1">
                        <a:solidFill>
                          <a:schemeClr val="tx1">
                            <a:lumMod val="75000"/>
                            <a:lumOff val="25000"/>
                          </a:schemeClr>
                        </a:solidFill>
                        <a:latin typeface="Cambria Math" panose="02040503050406030204" pitchFamily="18" charset="0"/>
                      </a:rPr>
                      <m:t>)</m:t>
                    </m:r>
                  </m:oMath>
                </a14:m>
                <a:endParaRPr lang="en-US" altLang="zh-CN" sz="1800" dirty="0" smtClean="0">
                  <a:solidFill>
                    <a:schemeClr val="tx1">
                      <a:lumMod val="75000"/>
                      <a:lumOff val="25000"/>
                    </a:schemeClr>
                  </a:solidFill>
                  <a:latin typeface="微软雅黑" panose="020B0503020204020204" pitchFamily="34" charset="-122"/>
                </a:endParaRPr>
              </a:p>
              <a:p>
                <a:pPr>
                  <a:buNone/>
                </a:pPr>
                <a:r>
                  <a:rPr lang="zh-CN" altLang="en-US" sz="1800" dirty="0">
                    <a:solidFill>
                      <a:schemeClr val="tx1">
                        <a:lumMod val="75000"/>
                        <a:lumOff val="25000"/>
                      </a:schemeClr>
                    </a:solidFill>
                    <a:latin typeface="微软雅黑" panose="020B0503020204020204" pitchFamily="34" charset="-122"/>
                  </a:rPr>
                  <a:t>在</a:t>
                </a:r>
                <a:r>
                  <a:rPr lang="zh-CN" altLang="en-US" sz="1800" dirty="0" smtClean="0">
                    <a:solidFill>
                      <a:schemeClr val="tx1">
                        <a:lumMod val="75000"/>
                        <a:lumOff val="25000"/>
                      </a:schemeClr>
                    </a:solidFill>
                    <a:latin typeface="微软雅黑" panose="020B0503020204020204" pitchFamily="34" charset="-122"/>
                  </a:rPr>
                  <a:t>这步之后，</a:t>
                </a:r>
                <a14:m>
                  <m:oMath xmlns:m="http://schemas.openxmlformats.org/officeDocument/2006/math">
                    <m:sSup>
                      <m:sSupPr>
                        <m:ctrlPr>
                          <a:rPr lang="en-US" altLang="zh-CN" sz="1800" i="1">
                            <a:solidFill>
                              <a:schemeClr val="tx1">
                                <a:lumMod val="75000"/>
                                <a:lumOff val="25000"/>
                              </a:schemeClr>
                            </a:solidFill>
                            <a:latin typeface="Cambria Math" panose="02040503050406030204" pitchFamily="18" charset="0"/>
                          </a:rPr>
                        </m:ctrlPr>
                      </m:sSupPr>
                      <m:e>
                        <m:r>
                          <a:rPr lang="en-US" altLang="zh-CN" sz="1800" i="1">
                            <a:solidFill>
                              <a:schemeClr val="tx1">
                                <a:lumMod val="75000"/>
                                <a:lumOff val="25000"/>
                              </a:schemeClr>
                            </a:solidFill>
                            <a:latin typeface="Cambria Math" panose="02040503050406030204" pitchFamily="18" charset="0"/>
                          </a:rPr>
                          <m:t>𝑖𝑛𝑝𝑢𝑡</m:t>
                        </m:r>
                        <m:r>
                          <a:rPr lang="en-US" altLang="zh-CN" sz="1800" i="1">
                            <a:solidFill>
                              <a:schemeClr val="tx1">
                                <a:lumMod val="75000"/>
                                <a:lumOff val="25000"/>
                              </a:schemeClr>
                            </a:solidFill>
                            <a:latin typeface="Cambria Math" panose="02040503050406030204" pitchFamily="18" charset="0"/>
                          </a:rPr>
                          <m:t>_</m:t>
                        </m:r>
                        <m:r>
                          <a:rPr lang="en-US" altLang="zh-CN" sz="1800" i="1">
                            <a:solidFill>
                              <a:schemeClr val="tx1">
                                <a:lumMod val="75000"/>
                                <a:lumOff val="25000"/>
                              </a:schemeClr>
                            </a:solidFill>
                            <a:latin typeface="Cambria Math" panose="02040503050406030204" pitchFamily="18" charset="0"/>
                          </a:rPr>
                          <m:t>𝑝𝑎𝑡h</m:t>
                        </m:r>
                      </m:e>
                      <m:sup>
                        <m:r>
                          <a:rPr lang="en-US" altLang="zh-CN" sz="1800" i="1">
                            <a:solidFill>
                              <a:schemeClr val="tx1">
                                <a:lumMod val="75000"/>
                                <a:lumOff val="25000"/>
                              </a:schemeClr>
                            </a:solidFill>
                            <a:latin typeface="Cambria Math" panose="02040503050406030204" pitchFamily="18" charset="0"/>
                          </a:rPr>
                          <m:t>𝑏𝑓</m:t>
                        </m:r>
                      </m:sup>
                    </m:sSup>
                    <m:r>
                      <a:rPr lang="en-US" altLang="zh-CN" sz="1800" i="1">
                        <a:solidFill>
                          <a:schemeClr val="tx1">
                            <a:lumMod val="75000"/>
                            <a:lumOff val="25000"/>
                          </a:schemeClr>
                        </a:solidFill>
                        <a:latin typeface="Cambria Math" panose="02040503050406030204" pitchFamily="18" charset="0"/>
                      </a:rPr>
                      <m:t>(</m:t>
                    </m:r>
                    <m:r>
                      <a:rPr lang="en-US" altLang="zh-CN" sz="1800" i="1">
                        <a:solidFill>
                          <a:schemeClr val="tx1">
                            <a:lumMod val="75000"/>
                            <a:lumOff val="25000"/>
                          </a:schemeClr>
                        </a:solidFill>
                        <a:latin typeface="Cambria Math" panose="02040503050406030204" pitchFamily="18" charset="0"/>
                      </a:rPr>
                      <m:t>𝑋</m:t>
                    </m:r>
                    <m:r>
                      <a:rPr lang="en-US" altLang="zh-CN" sz="1800" i="1">
                        <a:solidFill>
                          <a:schemeClr val="tx1">
                            <a:lumMod val="75000"/>
                            <a:lumOff val="25000"/>
                          </a:schemeClr>
                        </a:solidFill>
                        <a:latin typeface="Cambria Math" panose="02040503050406030204" pitchFamily="18" charset="0"/>
                      </a:rPr>
                      <m:t>)</m:t>
                    </m:r>
                  </m:oMath>
                </a14:m>
                <a:r>
                  <a:rPr lang="zh-CN" altLang="en-US" sz="1800" dirty="0" smtClean="0">
                    <a:solidFill>
                      <a:schemeClr val="tx1">
                        <a:lumMod val="75000"/>
                        <a:lumOff val="25000"/>
                      </a:schemeClr>
                    </a:solidFill>
                    <a:latin typeface="微软雅黑" panose="020B0503020204020204" pitchFamily="34" charset="-122"/>
                  </a:rPr>
                  <a:t>包含</a:t>
                </a:r>
                <a14:m>
                  <m:oMath xmlns:m="http://schemas.openxmlformats.org/officeDocument/2006/math">
                    <m:d>
                      <m:dPr>
                        <m:begChr m:val="{"/>
                        <m:endChr m:val="}"/>
                        <m:ctrlPr>
                          <a:rPr lang="en-US" altLang="zh-CN" sz="1800" i="1">
                            <a:solidFill>
                              <a:schemeClr val="tx1">
                                <a:lumMod val="75000"/>
                                <a:lumOff val="25000"/>
                              </a:schemeClr>
                            </a:solidFill>
                            <a:latin typeface="Cambria Math" panose="02040503050406030204" pitchFamily="18" charset="0"/>
                          </a:rPr>
                        </m:ctrlPr>
                      </m:dPr>
                      <m:e>
                        <m:d>
                          <m:dPr>
                            <m:begChr m:val="{"/>
                            <m:endChr m:val="}"/>
                            <m:ctrlPr>
                              <a:rPr lang="en-US" altLang="zh-CN" sz="1800" i="1">
                                <a:solidFill>
                                  <a:schemeClr val="tx1">
                                    <a:lumMod val="75000"/>
                                    <a:lumOff val="25000"/>
                                  </a:schemeClr>
                                </a:solidFill>
                                <a:latin typeface="Cambria Math" panose="02040503050406030204" pitchFamily="18" charset="0"/>
                              </a:rPr>
                            </m:ctrlPr>
                          </m:dPr>
                          <m:e>
                            <m:r>
                              <a:rPr lang="en-US" altLang="zh-CN" sz="1800" i="1">
                                <a:solidFill>
                                  <a:schemeClr val="tx1">
                                    <a:lumMod val="75000"/>
                                    <a:lumOff val="25000"/>
                                  </a:schemeClr>
                                </a:solidFill>
                                <a:latin typeface="Cambria Math" panose="02040503050406030204" pitchFamily="18" charset="0"/>
                              </a:rPr>
                              <m:t>𝑋</m:t>
                            </m:r>
                            <m:r>
                              <a:rPr lang="en-US" altLang="zh-CN" sz="1800" i="1">
                                <a:latin typeface="Cambria Math" panose="02040503050406030204" pitchFamily="18" charset="0"/>
                              </a:rPr>
                              <m:t>↦</m:t>
                            </m:r>
                            <m:r>
                              <a:rPr lang="en-US" altLang="zh-CN" sz="1800" i="1">
                                <a:latin typeface="Cambria Math" panose="02040503050406030204" pitchFamily="18" charset="0"/>
                              </a:rPr>
                              <m:t>𝑏</m:t>
                            </m:r>
                            <m:r>
                              <a:rPr lang="en-US" altLang="zh-CN" sz="1800" i="1">
                                <a:latin typeface="Cambria Math" panose="02040503050406030204" pitchFamily="18" charset="0"/>
                              </a:rPr>
                              <m:t>, </m:t>
                            </m:r>
                            <m:r>
                              <a:rPr lang="en-US" altLang="zh-CN" sz="1800" b="0" i="1" smtClean="0">
                                <a:latin typeface="Cambria Math" panose="02040503050406030204" pitchFamily="18" charset="0"/>
                              </a:rPr>
                              <m:t>𝑋</m:t>
                            </m:r>
                            <m:r>
                              <a:rPr lang="en-US" altLang="zh-CN" sz="1800" i="1">
                                <a:latin typeface="Cambria Math" panose="02040503050406030204" pitchFamily="18" charset="0"/>
                              </a:rPr>
                              <m:t>↦</m:t>
                            </m:r>
                            <m:r>
                              <a:rPr lang="en-US" altLang="zh-CN" sz="1800" i="1">
                                <a:latin typeface="Cambria Math" panose="02040503050406030204" pitchFamily="18" charset="0"/>
                              </a:rPr>
                              <m:t>𝑐</m:t>
                            </m:r>
                          </m:e>
                        </m:d>
                      </m:e>
                    </m:d>
                  </m:oMath>
                </a14:m>
                <a:endParaRPr lang="en-US" altLang="zh-CN" sz="1800" dirty="0" smtClean="0">
                  <a:latin typeface="微软雅黑" panose="020B0503020204020204" pitchFamily="34" charset="-122"/>
                </a:endParaRPr>
              </a:p>
              <a:p>
                <a:pPr>
                  <a:buNone/>
                </a:pPr>
                <a:r>
                  <a:rPr lang="zh-CN" altLang="en-US" sz="1800" dirty="0" smtClean="0">
                    <a:solidFill>
                      <a:schemeClr val="tx1">
                        <a:lumMod val="75000"/>
                        <a:lumOff val="25000"/>
                      </a:schemeClr>
                    </a:solidFill>
                    <a:latin typeface="微软雅黑" panose="020B0503020204020204" pitchFamily="34" charset="-122"/>
                  </a:rPr>
                  <a:t>然后返回到步骤</a:t>
                </a:r>
                <a:r>
                  <a:rPr lang="en-US" altLang="zh-CN" sz="1800" dirty="0" smtClean="0">
                    <a:solidFill>
                      <a:schemeClr val="tx1">
                        <a:lumMod val="75000"/>
                        <a:lumOff val="25000"/>
                      </a:schemeClr>
                    </a:solidFill>
                    <a:latin typeface="微软雅黑" panose="020B0503020204020204" pitchFamily="34" charset="-122"/>
                  </a:rPr>
                  <a:t>2</a:t>
                </a:r>
                <a:r>
                  <a:rPr lang="zh-CN" altLang="en-US" sz="1800" dirty="0" smtClean="0">
                    <a:solidFill>
                      <a:schemeClr val="tx1">
                        <a:lumMod val="75000"/>
                        <a:lumOff val="25000"/>
                      </a:schemeClr>
                    </a:solidFill>
                    <a:latin typeface="微软雅黑" panose="020B0503020204020204" pitchFamily="34" charset="-122"/>
                  </a:rPr>
                  <a:t>执行相同的步骤来计算子查询</a:t>
                </a:r>
                <a14:m>
                  <m:oMath xmlns:m="http://schemas.openxmlformats.org/officeDocument/2006/math">
                    <m:r>
                      <a:rPr lang="en-US" altLang="zh-CN" sz="1800" i="1">
                        <a:solidFill>
                          <a:schemeClr val="tx1">
                            <a:lumMod val="75000"/>
                            <a:lumOff val="25000"/>
                          </a:schemeClr>
                        </a:solidFill>
                        <a:latin typeface="Cambria Math" panose="02040503050406030204" pitchFamily="18" charset="0"/>
                      </a:rPr>
                      <m:t>𝑝𝑎𝑡h</m:t>
                    </m:r>
                    <m:r>
                      <a:rPr lang="en-US" altLang="zh-CN" sz="1800" i="1">
                        <a:solidFill>
                          <a:schemeClr val="tx1">
                            <a:lumMod val="75000"/>
                            <a:lumOff val="25000"/>
                          </a:schemeClr>
                        </a:solidFill>
                        <a:latin typeface="Cambria Math" panose="02040503050406030204" pitchFamily="18" charset="0"/>
                      </a:rPr>
                      <m:t>(</m:t>
                    </m:r>
                    <m:r>
                      <a:rPr lang="en-US" altLang="zh-CN" sz="1800" i="1">
                        <a:solidFill>
                          <a:schemeClr val="tx1">
                            <a:lumMod val="75000"/>
                            <a:lumOff val="25000"/>
                          </a:schemeClr>
                        </a:solidFill>
                        <a:latin typeface="Cambria Math" panose="02040503050406030204" pitchFamily="18" charset="0"/>
                      </a:rPr>
                      <m:t>𝑐</m:t>
                    </m:r>
                    <m:r>
                      <a:rPr lang="en-US" altLang="zh-CN" sz="1800" i="1">
                        <a:solidFill>
                          <a:schemeClr val="tx1">
                            <a:lumMod val="75000"/>
                            <a:lumOff val="25000"/>
                          </a:schemeClr>
                        </a:solidFill>
                        <a:latin typeface="Cambria Math" panose="02040503050406030204" pitchFamily="18" charset="0"/>
                      </a:rPr>
                      <m:t>,</m:t>
                    </m:r>
                    <m:r>
                      <a:rPr lang="en-US" altLang="zh-CN" sz="1800" i="1">
                        <a:solidFill>
                          <a:schemeClr val="tx1">
                            <a:lumMod val="75000"/>
                            <a:lumOff val="25000"/>
                          </a:schemeClr>
                        </a:solidFill>
                        <a:latin typeface="Cambria Math" panose="02040503050406030204" pitchFamily="18" charset="0"/>
                      </a:rPr>
                      <m:t>𝑌</m:t>
                    </m:r>
                    <m:r>
                      <a:rPr lang="en-US" altLang="zh-CN" sz="1800" i="1">
                        <a:solidFill>
                          <a:schemeClr val="tx1">
                            <a:lumMod val="75000"/>
                            <a:lumOff val="25000"/>
                          </a:schemeClr>
                        </a:solidFill>
                        <a:latin typeface="Cambria Math" panose="02040503050406030204" pitchFamily="18" charset="0"/>
                      </a:rPr>
                      <m:t>)</m:t>
                    </m:r>
                  </m:oMath>
                </a14:m>
                <a:endParaRPr lang="zh-CN" altLang="en-US" sz="1800" dirty="0">
                  <a:solidFill>
                    <a:schemeClr val="tx1">
                      <a:lumMod val="75000"/>
                      <a:lumOff val="25000"/>
                    </a:schemeClr>
                  </a:solidFill>
                  <a:latin typeface="微软雅黑" panose="020B0503020204020204" pitchFamily="34" charset="-122"/>
                </a:endParaRPr>
              </a:p>
              <a:p>
                <a:pPr>
                  <a:buNone/>
                </a:pPr>
                <a:r>
                  <a:rPr lang="zh-CN" altLang="en-US" sz="1800" dirty="0" smtClean="0">
                    <a:solidFill>
                      <a:schemeClr val="tx1">
                        <a:lumMod val="75000"/>
                        <a:lumOff val="25000"/>
                      </a:schemeClr>
                    </a:solidFill>
                    <a:latin typeface="微软雅黑" panose="020B0503020204020204" pitchFamily="34" charset="-122"/>
                  </a:rPr>
                  <a:t>其结果将用于增强步骤</a:t>
                </a:r>
                <a:r>
                  <a:rPr lang="en-US" altLang="zh-CN" sz="1800" dirty="0" smtClean="0">
                    <a:solidFill>
                      <a:schemeClr val="tx1">
                        <a:lumMod val="75000"/>
                        <a:lumOff val="25000"/>
                      </a:schemeClr>
                    </a:solidFill>
                    <a:latin typeface="微软雅黑" panose="020B0503020204020204" pitchFamily="34" charset="-122"/>
                  </a:rPr>
                  <a:t>4</a:t>
                </a:r>
                <a:r>
                  <a:rPr lang="zh-CN" altLang="en-US" sz="1800" dirty="0" smtClean="0">
                    <a:solidFill>
                      <a:schemeClr val="tx1">
                        <a:lumMod val="75000"/>
                        <a:lumOff val="25000"/>
                      </a:schemeClr>
                    </a:solidFill>
                    <a:latin typeface="微软雅黑" panose="020B0503020204020204" pitchFamily="34" charset="-122"/>
                  </a:rPr>
                  <a:t>中的</a:t>
                </a:r>
                <a14:m>
                  <m:oMath xmlns:m="http://schemas.openxmlformats.org/officeDocument/2006/math">
                    <m:r>
                      <a:rPr lang="en-US" altLang="zh-CN" sz="1800" i="1">
                        <a:solidFill>
                          <a:schemeClr val="tx1">
                            <a:lumMod val="75000"/>
                            <a:lumOff val="25000"/>
                          </a:schemeClr>
                        </a:solidFill>
                        <a:latin typeface="Cambria Math" panose="02040503050406030204" pitchFamily="18" charset="0"/>
                      </a:rPr>
                      <m:t>𝑎𝑛𝑠</m:t>
                    </m:r>
                    <m:r>
                      <a:rPr lang="en-US" altLang="zh-CN" sz="1800" i="1">
                        <a:solidFill>
                          <a:schemeClr val="tx1">
                            <a:lumMod val="75000"/>
                            <a:lumOff val="25000"/>
                          </a:schemeClr>
                        </a:solidFill>
                        <a:latin typeface="Cambria Math" panose="02040503050406030204" pitchFamily="18" charset="0"/>
                      </a:rPr>
                      <m:t>_</m:t>
                    </m:r>
                    <m:r>
                      <a:rPr lang="en-US" altLang="zh-CN" sz="1800" i="1">
                        <a:solidFill>
                          <a:schemeClr val="tx1">
                            <a:lumMod val="75000"/>
                            <a:lumOff val="25000"/>
                          </a:schemeClr>
                        </a:solidFill>
                        <a:latin typeface="Cambria Math" panose="02040503050406030204" pitchFamily="18" charset="0"/>
                      </a:rPr>
                      <m:t>𝑝𝑎𝑡h</m:t>
                    </m:r>
                    <m:r>
                      <a:rPr lang="en-US" altLang="zh-CN" sz="1800" i="1">
                        <a:solidFill>
                          <a:schemeClr val="tx1">
                            <a:lumMod val="75000"/>
                            <a:lumOff val="25000"/>
                          </a:schemeClr>
                        </a:solidFill>
                        <a:latin typeface="Cambria Math" panose="02040503050406030204" pitchFamily="18" charset="0"/>
                      </a:rPr>
                      <m:t>(</m:t>
                    </m:r>
                    <m:r>
                      <a:rPr lang="en-US" altLang="zh-CN" sz="1800" i="1">
                        <a:solidFill>
                          <a:schemeClr val="tx1">
                            <a:lumMod val="75000"/>
                            <a:lumOff val="25000"/>
                          </a:schemeClr>
                        </a:solidFill>
                        <a:latin typeface="Cambria Math" panose="02040503050406030204" pitchFamily="18" charset="0"/>
                      </a:rPr>
                      <m:t>𝑋</m:t>
                    </m:r>
                    <m:r>
                      <a:rPr lang="en-US" altLang="zh-CN" sz="1800" i="1">
                        <a:solidFill>
                          <a:schemeClr val="tx1">
                            <a:lumMod val="75000"/>
                            <a:lumOff val="25000"/>
                          </a:schemeClr>
                        </a:solidFill>
                        <a:latin typeface="Cambria Math" panose="02040503050406030204" pitchFamily="18" charset="0"/>
                      </a:rPr>
                      <m:t>,</m:t>
                    </m:r>
                    <m:r>
                      <a:rPr lang="en-US" altLang="zh-CN" sz="1800" i="1">
                        <a:solidFill>
                          <a:schemeClr val="tx1">
                            <a:lumMod val="75000"/>
                            <a:lumOff val="25000"/>
                          </a:schemeClr>
                        </a:solidFill>
                        <a:latin typeface="Cambria Math" panose="02040503050406030204" pitchFamily="18" charset="0"/>
                      </a:rPr>
                      <m:t>𝑌</m:t>
                    </m:r>
                    <m:r>
                      <a:rPr lang="en-US" altLang="zh-CN" sz="1800" i="1">
                        <a:solidFill>
                          <a:schemeClr val="tx1">
                            <a:lumMod val="75000"/>
                            <a:lumOff val="25000"/>
                          </a:schemeClr>
                        </a:solidFill>
                        <a:latin typeface="Cambria Math" panose="02040503050406030204" pitchFamily="18" charset="0"/>
                      </a:rPr>
                      <m:t>)</m:t>
                    </m:r>
                  </m:oMath>
                </a14:m>
                <a:endParaRPr lang="zh-CN" altLang="en-US" sz="1800" dirty="0">
                  <a:solidFill>
                    <a:schemeClr val="tx1">
                      <a:lumMod val="75000"/>
                      <a:lumOff val="25000"/>
                    </a:schemeClr>
                  </a:solidFill>
                  <a:latin typeface="微软雅黑" panose="020B0503020204020204" pitchFamily="34" charset="-122"/>
                </a:endParaRPr>
              </a:p>
            </p:txBody>
          </p:sp>
        </mc:Choice>
        <mc:Fallback xmlns="">
          <p:sp>
            <p:nvSpPr>
              <p:cNvPr id="37" name="文本框 41"/>
              <p:cNvSpPr txBox="1">
                <a:spLocks noRot="1" noChangeAspect="1" noMove="1" noResize="1" noEditPoints="1" noAdjustHandles="1" noChangeArrowheads="1" noChangeShapeType="1" noTextEdit="1"/>
              </p:cNvSpPr>
              <p:nvPr/>
            </p:nvSpPr>
            <p:spPr bwMode="auto">
              <a:xfrm>
                <a:off x="7963920" y="3529645"/>
                <a:ext cx="4228080" cy="2805833"/>
              </a:xfrm>
              <a:prstGeom prst="rect">
                <a:avLst/>
              </a:prstGeom>
              <a:blipFill>
                <a:blip r:embed="rId9"/>
                <a:stretch>
                  <a:fillRect l="-1153" t="-870" r="-1009" b="-130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2" name="组合 1"/>
          <p:cNvGrpSpPr/>
          <p:nvPr/>
        </p:nvGrpSpPr>
        <p:grpSpPr>
          <a:xfrm>
            <a:off x="217621" y="906508"/>
            <a:ext cx="1265577" cy="393700"/>
            <a:chOff x="4246490" y="2847456"/>
            <a:chExt cx="1616075" cy="393700"/>
          </a:xfrm>
        </p:grpSpPr>
        <p:sp>
          <p:nvSpPr>
            <p:cNvPr id="31" name="矩形: 圆角 48"/>
            <p:cNvSpPr>
              <a:spLocks noChangeArrowheads="1"/>
            </p:cNvSpPr>
            <p:nvPr/>
          </p:nvSpPr>
          <p:spPr bwMode="auto">
            <a:xfrm>
              <a:off x="4246490" y="2847456"/>
              <a:ext cx="1616075" cy="393700"/>
            </a:xfrm>
            <a:prstGeom prst="roundRect">
              <a:avLst>
                <a:gd name="adj" fmla="val 50000"/>
              </a:avLst>
            </a:pr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dirty="0">
                <a:latin typeface="微软雅黑" panose="020B0503020204020204" pitchFamily="34" charset="-122"/>
              </a:endParaRPr>
            </a:p>
          </p:txBody>
        </p:sp>
        <p:sp>
          <p:nvSpPr>
            <p:cNvPr id="32" name="文本框 31"/>
            <p:cNvSpPr txBox="1"/>
            <p:nvPr/>
          </p:nvSpPr>
          <p:spPr>
            <a:xfrm>
              <a:off x="4532240" y="2858569"/>
              <a:ext cx="876843" cy="369332"/>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en-US" altLang="zh-CN" b="0" dirty="0" smtClean="0">
                  <a:solidFill>
                    <a:schemeClr val="bg2"/>
                  </a:solidFill>
                  <a:latin typeface="微软雅黑" panose="020B0503020204020204" pitchFamily="34" charset="-122"/>
                  <a:ea typeface="微软雅黑" panose="020B0503020204020204" pitchFamily="34" charset="-122"/>
                </a:rPr>
                <a:t>Step 4</a:t>
              </a:r>
              <a:endParaRPr lang="zh-CN" altLang="en-US" b="0" dirty="0">
                <a:solidFill>
                  <a:schemeClr val="bg2"/>
                </a:solidFill>
                <a:latin typeface="微软雅黑" panose="020B0503020204020204" pitchFamily="34" charset="-122"/>
                <a:ea typeface="微软雅黑" panose="020B0503020204020204" pitchFamily="34" charset="-122"/>
              </a:endParaRPr>
            </a:p>
          </p:txBody>
        </p:sp>
      </p:grpSp>
      <p:sp>
        <p:nvSpPr>
          <p:cNvPr id="8" name="右箭头 7"/>
          <p:cNvSpPr/>
          <p:nvPr/>
        </p:nvSpPr>
        <p:spPr>
          <a:xfrm>
            <a:off x="8433586" y="6562253"/>
            <a:ext cx="650929" cy="170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4" name="文本框 43"/>
              <p:cNvSpPr txBox="1"/>
              <p:nvPr/>
            </p:nvSpPr>
            <p:spPr>
              <a:xfrm>
                <a:off x="9265210" y="6479911"/>
                <a:ext cx="10775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 ↦</m:t>
                          </m:r>
                          <m:r>
                            <a:rPr lang="en-US" altLang="zh-CN" b="0" i="1" smtClean="0">
                              <a:latin typeface="Cambria Math" panose="02040503050406030204" pitchFamily="18" charset="0"/>
                            </a:rPr>
                            <m:t>𝑏</m:t>
                          </m:r>
                        </m:e>
                      </m:d>
                      <m:r>
                        <a:rPr lang="en-US" altLang="zh-CN" b="0" i="1" smtClean="0">
                          <a:latin typeface="Cambria Math" panose="02040503050406030204" pitchFamily="18" charset="0"/>
                        </a:rPr>
                        <m:t>}</m:t>
                      </m:r>
                    </m:oMath>
                  </m:oMathPara>
                </a14:m>
                <a:endParaRPr lang="zh-CN" altLang="en-US" dirty="0"/>
              </a:p>
            </p:txBody>
          </p:sp>
        </mc:Choice>
        <mc:Fallback xmlns="">
          <p:sp>
            <p:nvSpPr>
              <p:cNvPr id="44" name="文本框 43"/>
              <p:cNvSpPr txBox="1">
                <a:spLocks noRot="1" noChangeAspect="1" noMove="1" noResize="1" noEditPoints="1" noAdjustHandles="1" noChangeArrowheads="1" noChangeShapeType="1" noTextEdit="1"/>
              </p:cNvSpPr>
              <p:nvPr/>
            </p:nvSpPr>
            <p:spPr>
              <a:xfrm>
                <a:off x="9265210" y="6479911"/>
                <a:ext cx="1077539" cy="276999"/>
              </a:xfrm>
              <a:prstGeom prst="rect">
                <a:avLst/>
              </a:prstGeom>
              <a:blipFill>
                <a:blip r:embed="rId10"/>
                <a:stretch>
                  <a:fillRect l="-7910" t="-4444" r="-7345" b="-37778"/>
                </a:stretch>
              </a:blipFill>
            </p:spPr>
            <p:txBody>
              <a:bodyPr/>
              <a:lstStyle/>
              <a:p>
                <a:r>
                  <a:rPr lang="zh-CN" altLang="en-US">
                    <a:noFill/>
                  </a:rPr>
                  <a:t> </a:t>
                </a:r>
              </a:p>
            </p:txBody>
          </p:sp>
        </mc:Fallback>
      </mc:AlternateContent>
      <p:sp>
        <p:nvSpPr>
          <p:cNvPr id="9" name="文本框 8"/>
          <p:cNvSpPr txBox="1"/>
          <p:nvPr/>
        </p:nvSpPr>
        <p:spPr>
          <a:xfrm>
            <a:off x="8285818" y="6239011"/>
            <a:ext cx="1136943"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绑定信息</a:t>
            </a:r>
            <a:endParaRPr lang="zh-CN" altLang="en-US" sz="16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5" name="文本框 44"/>
              <p:cNvSpPr txBox="1"/>
              <p:nvPr/>
            </p:nvSpPr>
            <p:spPr>
              <a:xfrm>
                <a:off x="6327180" y="5700008"/>
                <a:ext cx="10775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 ↦</m:t>
                          </m:r>
                          <m:r>
                            <a:rPr lang="en-US" altLang="zh-CN" b="0" i="1" smtClean="0">
                              <a:latin typeface="Cambria Math" panose="02040503050406030204" pitchFamily="18" charset="0"/>
                            </a:rPr>
                            <m:t>𝑏</m:t>
                          </m:r>
                        </m:e>
                      </m:d>
                      <m:r>
                        <a:rPr lang="en-US" altLang="zh-CN" b="0" i="1" smtClean="0">
                          <a:latin typeface="Cambria Math" panose="02040503050406030204" pitchFamily="18" charset="0"/>
                        </a:rPr>
                        <m:t>}</m:t>
                      </m:r>
                    </m:oMath>
                  </m:oMathPara>
                </a14:m>
                <a:endParaRPr lang="zh-CN" altLang="en-US" dirty="0"/>
              </a:p>
            </p:txBody>
          </p:sp>
        </mc:Choice>
        <mc:Fallback xmlns="">
          <p:sp>
            <p:nvSpPr>
              <p:cNvPr id="45" name="文本框 44"/>
              <p:cNvSpPr txBox="1">
                <a:spLocks noRot="1" noChangeAspect="1" noMove="1" noResize="1" noEditPoints="1" noAdjustHandles="1" noChangeArrowheads="1" noChangeShapeType="1" noTextEdit="1"/>
              </p:cNvSpPr>
              <p:nvPr/>
            </p:nvSpPr>
            <p:spPr>
              <a:xfrm>
                <a:off x="6327180" y="5700008"/>
                <a:ext cx="1077539" cy="276999"/>
              </a:xfrm>
              <a:prstGeom prst="rect">
                <a:avLst/>
              </a:prstGeom>
              <a:blipFill>
                <a:blip r:embed="rId11"/>
                <a:stretch>
                  <a:fillRect l="-7910" t="-2222" r="-7345" b="-4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p:cNvSpPr txBox="1"/>
              <p:nvPr/>
            </p:nvSpPr>
            <p:spPr>
              <a:xfrm>
                <a:off x="8614231" y="2303796"/>
                <a:ext cx="10775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𝑍</m:t>
                          </m:r>
                          <m:r>
                            <a:rPr lang="en-US" altLang="zh-CN" b="0" i="1" smtClean="0">
                              <a:latin typeface="Cambria Math" panose="02040503050406030204" pitchFamily="18" charset="0"/>
                            </a:rPr>
                            <m:t> ↦</m:t>
                          </m:r>
                          <m:r>
                            <a:rPr lang="en-US" altLang="zh-CN" b="0" i="1" smtClean="0">
                              <a:latin typeface="Cambria Math" panose="02040503050406030204" pitchFamily="18" charset="0"/>
                            </a:rPr>
                            <m:t>𝑐</m:t>
                          </m:r>
                        </m:e>
                      </m:d>
                      <m:r>
                        <a:rPr lang="en-US" altLang="zh-CN" b="0" i="1" smtClean="0">
                          <a:latin typeface="Cambria Math" panose="02040503050406030204" pitchFamily="18" charset="0"/>
                        </a:rPr>
                        <m:t>}</m:t>
                      </m:r>
                    </m:oMath>
                  </m:oMathPara>
                </a14:m>
                <a:endParaRPr lang="zh-CN" altLang="en-US" dirty="0"/>
              </a:p>
            </p:txBody>
          </p:sp>
        </mc:Choice>
        <mc:Fallback xmlns="">
          <p:sp>
            <p:nvSpPr>
              <p:cNvPr id="46" name="文本框 45"/>
              <p:cNvSpPr txBox="1">
                <a:spLocks noRot="1" noChangeAspect="1" noMove="1" noResize="1" noEditPoints="1" noAdjustHandles="1" noChangeArrowheads="1" noChangeShapeType="1" noTextEdit="1"/>
              </p:cNvSpPr>
              <p:nvPr/>
            </p:nvSpPr>
            <p:spPr>
              <a:xfrm>
                <a:off x="8614231" y="2303796"/>
                <a:ext cx="1077539" cy="276999"/>
              </a:xfrm>
              <a:prstGeom prst="rect">
                <a:avLst/>
              </a:prstGeom>
              <a:blipFill>
                <a:blip r:embed="rId12"/>
                <a:stretch>
                  <a:fillRect l="-6215" t="-4444" r="-6780" b="-377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5183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250"/>
                                        <p:tgtEl>
                                          <p:spTgt spid="5"/>
                                        </p:tgtEl>
                                      </p:cBhvr>
                                    </p:animEffect>
                                  </p:childTnLst>
                                </p:cTn>
                              </p:par>
                            </p:childTnLst>
                          </p:cTn>
                        </p:par>
                        <p:par>
                          <p:cTn id="25" fill="hold">
                            <p:stCondLst>
                              <p:cond delay="1250"/>
                            </p:stCondLst>
                            <p:childTnLst>
                              <p:par>
                                <p:cTn id="26" presetID="22" presetClass="entr" presetSubtype="8"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250"/>
                                        <p:tgtEl>
                                          <p:spTgt spid="4"/>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250"/>
                                        <p:tgtEl>
                                          <p:spTgt spid="3"/>
                                        </p:tgtEl>
                                      </p:cBhvr>
                                    </p:animEffect>
                                  </p:childTnLst>
                                </p:cTn>
                              </p:par>
                            </p:childTnLst>
                          </p:cTn>
                        </p:par>
                        <p:par>
                          <p:cTn id="33" fill="hold">
                            <p:stCondLst>
                              <p:cond delay="1750"/>
                            </p:stCondLst>
                            <p:childTnLst>
                              <p:par>
                                <p:cTn id="34" presetID="22" presetClass="entr" presetSubtype="8"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left)">
                                      <p:cBhvr>
                                        <p:cTn id="36" dur="25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left)">
                                      <p:cBhvr>
                                        <p:cTn id="41" dur="250"/>
                                        <p:tgtEl>
                                          <p:spTgt spid="35"/>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left)">
                                      <p:cBhvr>
                                        <p:cTn id="44" dur="250"/>
                                        <p:tgtEl>
                                          <p:spTgt spid="8"/>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250"/>
                                        <p:tgtEl>
                                          <p:spTgt spid="9"/>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ipe(left)">
                                      <p:cBhvr>
                                        <p:cTn id="50" dur="250"/>
                                        <p:tgtEl>
                                          <p:spTgt spid="4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left)">
                                      <p:cBhvr>
                                        <p:cTn id="55" dur="250"/>
                                        <p:tgtEl>
                                          <p:spTgt spid="23"/>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wipe(left)">
                                      <p:cBhvr>
                                        <p:cTn id="58" dur="250"/>
                                        <p:tgtEl>
                                          <p:spTgt spid="4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ipe(left)">
                                      <p:cBhvr>
                                        <p:cTn id="63" dur="25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left)">
                                      <p:cBhvr>
                                        <p:cTn id="68" dur="250"/>
                                        <p:tgtEl>
                                          <p:spTgt spid="2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wipe(left)">
                                      <p:cBhvr>
                                        <p:cTn id="73" dur="250"/>
                                        <p:tgtEl>
                                          <p:spTgt spid="7"/>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wipe(left)">
                                      <p:cBhvr>
                                        <p:cTn id="76" dur="250"/>
                                        <p:tgtEl>
                                          <p:spTgt spid="33"/>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wipe(left)">
                                      <p:cBhvr>
                                        <p:cTn id="79" dur="250"/>
                                        <p:tgtEl>
                                          <p:spTgt spid="36"/>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wipe(left)">
                                      <p:cBhvr>
                                        <p:cTn id="82" dur="250"/>
                                        <p:tgtEl>
                                          <p:spTgt spid="37"/>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wipe(left)">
                                      <p:cBhvr>
                                        <p:cTn id="85" dur="2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17" grpId="0" animBg="1"/>
      <p:bldP spid="18" grpId="0" animBg="1"/>
      <p:bldP spid="19" grpId="0" animBg="1"/>
      <p:bldP spid="23" grpId="0"/>
      <p:bldP spid="24" grpId="0"/>
      <p:bldP spid="25" grpId="0"/>
      <p:bldP spid="35" grpId="0"/>
      <p:bldP spid="33" grpId="0"/>
      <p:bldP spid="7" grpId="0" animBg="1"/>
      <p:bldP spid="36" grpId="0"/>
      <p:bldP spid="37" grpId="0"/>
      <p:bldP spid="8" grpId="0" animBg="1"/>
      <p:bldP spid="44" grpId="0"/>
      <p:bldP spid="9" grpId="0"/>
      <p:bldP spid="45" grpId="0"/>
      <p:bldP spid="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srgbClr val="A5A5A5"/>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7153794" y="1255186"/>
            <a:ext cx="4543643" cy="4078814"/>
          </a:xfrm>
          <a:prstGeom prst="rect">
            <a:avLst/>
          </a:prstGeom>
          <a:solidFill>
            <a:schemeClr val="bg2">
              <a:lumMod val="95000"/>
            </a:schemeClr>
          </a:solidFill>
          <a:ln w="14288" cap="flat">
            <a:solidFill>
              <a:srgbClr val="B3B3B3"/>
            </a:solidFill>
            <a:prstDash val="solid"/>
            <a:miter lim="800000"/>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7344604" y="1562554"/>
            <a:ext cx="4162022" cy="3416320"/>
          </a:xfrm>
          <a:prstGeom prst="rect">
            <a:avLst/>
          </a:prstGeom>
          <a:noFill/>
        </p:spPr>
        <p:txBody>
          <a:bodyPr wrap="square" rtlCol="0">
            <a:spAutoFit/>
          </a:bodyPr>
          <a:lstStyle/>
          <a:p>
            <a:pPr marL="285750" indent="-285750" algn="just">
              <a:buFont typeface="Wingdings" panose="05000000000000000000" pitchFamily="2" charset="2"/>
              <a:buChar char="n"/>
            </a:pP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Insight</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查询</a:t>
            </a:r>
            <a:r>
              <a:rPr lang="zh-CN" altLang="en-US" sz="2400" dirty="0">
                <a:latin typeface="微软雅黑" panose="020B0503020204020204" pitchFamily="34" charset="-122"/>
                <a:ea typeface="微软雅黑" panose="020B0503020204020204" pitchFamily="34" charset="-122"/>
              </a:rPr>
              <a:t>的绑定信息可以表示为</a:t>
            </a:r>
            <a:r>
              <a:rPr lang="zh-CN" altLang="en-US" sz="2400" dirty="0" smtClean="0">
                <a:latin typeface="微软雅黑" panose="020B0503020204020204" pitchFamily="34" charset="-122"/>
                <a:ea typeface="微软雅黑" panose="020B0503020204020204" pitchFamily="34" charset="-122"/>
              </a:rPr>
              <a:t>谓词</a:t>
            </a:r>
            <a:r>
              <a:rPr lang="zh-CN" altLang="en-US"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这些</a:t>
            </a:r>
            <a:r>
              <a:rPr lang="zh-CN" altLang="en-US" sz="2400" dirty="0">
                <a:latin typeface="微软雅黑" panose="020B0503020204020204" pitchFamily="34" charset="-122"/>
                <a:ea typeface="微软雅黑" panose="020B0503020204020204" pitchFamily="34" charset="-122"/>
              </a:rPr>
              <a:t>谓词插入规则</a:t>
            </a:r>
            <a:r>
              <a:rPr lang="zh-CN" altLang="en-US" sz="2400" dirty="0" smtClean="0">
                <a:latin typeface="微软雅黑" panose="020B0503020204020204" pitchFamily="34" charset="-122"/>
                <a:ea typeface="微软雅黑" panose="020B0503020204020204" pitchFamily="34" charset="-122"/>
              </a:rPr>
              <a:t>主体</a:t>
            </a:r>
            <a:endParaRPr lang="en-US" altLang="zh-CN" sz="2400" dirty="0" smtClean="0">
              <a:latin typeface="微软雅黑" panose="020B0503020204020204" pitchFamily="34" charset="-122"/>
              <a:ea typeface="微软雅黑" panose="020B0503020204020204" pitchFamily="34" charset="-122"/>
            </a:endParaRPr>
          </a:p>
          <a:p>
            <a:pPr marL="285750" indent="-285750" algn="just">
              <a:buFont typeface="Wingdings" panose="05000000000000000000" pitchFamily="2" charset="2"/>
              <a:buChar char="n"/>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buFont typeface="Wingdings" panose="05000000000000000000" pitchFamily="2" charset="2"/>
              <a:buChar char="n"/>
            </a:pPr>
            <a:r>
              <a:rPr lang="en-US" altLang="zh-CN" sz="2400" dirty="0" smtClean="0">
                <a:latin typeface="微软雅黑" panose="020B0503020204020204" pitchFamily="34" charset="-122"/>
                <a:ea typeface="微软雅黑" panose="020B0503020204020204" pitchFamily="34" charset="-122"/>
              </a:rPr>
              <a:t>Magic Sets</a:t>
            </a:r>
            <a:r>
              <a:rPr lang="zh-CN" altLang="en-US" sz="2400" dirty="0" smtClean="0">
                <a:latin typeface="微软雅黑" panose="020B0503020204020204" pitchFamily="34" charset="-122"/>
                <a:ea typeface="微软雅黑" panose="020B0503020204020204" pitchFamily="34" charset="-122"/>
              </a:rPr>
              <a:t>与</a:t>
            </a:r>
            <a:r>
              <a:rPr lang="en-US" altLang="zh-CN" sz="2400" dirty="0">
                <a:latin typeface="微软雅黑" panose="020B0503020204020204" pitchFamily="34" charset="-122"/>
                <a:ea typeface="微软雅黑" panose="020B0503020204020204" pitchFamily="34" charset="-122"/>
              </a:rPr>
              <a:t>QSQ</a:t>
            </a:r>
            <a:r>
              <a:rPr lang="zh-CN" altLang="en-US" sz="2400" dirty="0">
                <a:latin typeface="微软雅黑" panose="020B0503020204020204" pitchFamily="34" charset="-122"/>
                <a:ea typeface="微软雅黑" panose="020B0503020204020204" pitchFamily="34" charset="-122"/>
              </a:rPr>
              <a:t>之间有着很强的</a:t>
            </a:r>
            <a:r>
              <a:rPr lang="zh-CN" altLang="en-US" sz="2400" dirty="0" smtClean="0">
                <a:latin typeface="微软雅黑" panose="020B0503020204020204" pitchFamily="34" charset="-122"/>
                <a:ea typeface="微软雅黑" panose="020B0503020204020204" pitchFamily="34" charset="-122"/>
              </a:rPr>
              <a:t>联系</a:t>
            </a:r>
            <a:endParaRPr lang="en-US" altLang="zh-CN" sz="2400" dirty="0" smtClean="0">
              <a:latin typeface="微软雅黑" panose="020B0503020204020204" pitchFamily="34" charset="-122"/>
              <a:ea typeface="微软雅黑" panose="020B0503020204020204" pitchFamily="34" charset="-122"/>
            </a:endParaRPr>
          </a:p>
          <a:p>
            <a:pPr marL="285750" indent="-285750" algn="just">
              <a:buFont typeface="Wingdings" panose="05000000000000000000" pitchFamily="2" charset="2"/>
              <a:buChar char="n"/>
            </a:pPr>
            <a:endParaRPr lang="en-US" altLang="zh-CN" sz="2400" dirty="0" smtClean="0">
              <a:latin typeface="微软雅黑" panose="020B0503020204020204" pitchFamily="34" charset="-122"/>
              <a:ea typeface="微软雅黑" panose="020B0503020204020204" pitchFamily="34" charset="-122"/>
            </a:endParaRPr>
          </a:p>
          <a:p>
            <a:pPr marL="285750" indent="-285750" algn="just">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rPr>
              <a:t>使用自底向上的方法计算这些关系</a:t>
            </a:r>
            <a:endParaRPr lang="zh-CN" altLang="en-US" sz="2400" dirty="0">
              <a:latin typeface="微软雅黑" panose="020B0503020204020204" pitchFamily="34" charset="-122"/>
              <a:ea typeface="微软雅黑" panose="020B0503020204020204" pitchFamily="34" charset="-122"/>
            </a:endParaRPr>
          </a:p>
        </p:txBody>
      </p:sp>
      <p:sp>
        <p:nvSpPr>
          <p:cNvPr id="15" name="Freeform 5"/>
          <p:cNvSpPr>
            <a:spLocks noEditPoints="1"/>
          </p:cNvSpPr>
          <p:nvPr/>
        </p:nvSpPr>
        <p:spPr bwMode="auto">
          <a:xfrm>
            <a:off x="609646" y="2686710"/>
            <a:ext cx="2779576" cy="2765014"/>
          </a:xfrm>
          <a:custGeom>
            <a:avLst/>
            <a:gdLst>
              <a:gd name="T0" fmla="*/ 2474 w 4948"/>
              <a:gd name="T1" fmla="*/ 4348 h 4921"/>
              <a:gd name="T2" fmla="*/ 2474 w 4948"/>
              <a:gd name="T3" fmla="*/ 573 h 4921"/>
              <a:gd name="T4" fmla="*/ 2675 w 4948"/>
              <a:gd name="T5" fmla="*/ 0 h 4921"/>
              <a:gd name="T6" fmla="*/ 2178 w 4948"/>
              <a:gd name="T7" fmla="*/ 391 h 4921"/>
              <a:gd name="T8" fmla="*/ 1696 w 4948"/>
              <a:gd name="T9" fmla="*/ 116 h 4921"/>
              <a:gd name="T10" fmla="*/ 1393 w 4948"/>
              <a:gd name="T11" fmla="*/ 677 h 4921"/>
              <a:gd name="T12" fmla="*/ 867 w 4948"/>
              <a:gd name="T13" fmla="*/ 579 h 4921"/>
              <a:gd name="T14" fmla="*/ 801 w 4948"/>
              <a:gd name="T15" fmla="*/ 1218 h 4921"/>
              <a:gd name="T16" fmla="*/ 245 w 4948"/>
              <a:gd name="T17" fmla="*/ 1374 h 4921"/>
              <a:gd name="T18" fmla="*/ 444 w 4948"/>
              <a:gd name="T19" fmla="*/ 1988 h 4921"/>
              <a:gd name="T20" fmla="*/ 0 w 4948"/>
              <a:gd name="T21" fmla="*/ 2260 h 4921"/>
              <a:gd name="T22" fmla="*/ 412 w 4948"/>
              <a:gd name="T23" fmla="*/ 2760 h 4921"/>
              <a:gd name="T24" fmla="*/ 109 w 4948"/>
              <a:gd name="T25" fmla="*/ 3210 h 4921"/>
              <a:gd name="T26" fmla="*/ 678 w 4948"/>
              <a:gd name="T27" fmla="*/ 3517 h 4921"/>
              <a:gd name="T28" fmla="*/ 582 w 4948"/>
              <a:gd name="T29" fmla="*/ 4059 h 4921"/>
              <a:gd name="T30" fmla="*/ 1221 w 4948"/>
              <a:gd name="T31" fmla="*/ 4127 h 4921"/>
              <a:gd name="T32" fmla="*/ 1322 w 4948"/>
              <a:gd name="T33" fmla="*/ 4647 h 4921"/>
              <a:gd name="T34" fmla="*/ 1934 w 4948"/>
              <a:gd name="T35" fmla="*/ 4479 h 4921"/>
              <a:gd name="T36" fmla="*/ 2273 w 4948"/>
              <a:gd name="T37" fmla="*/ 4921 h 4921"/>
              <a:gd name="T38" fmla="*/ 2768 w 4948"/>
              <a:gd name="T39" fmla="*/ 4536 h 4921"/>
              <a:gd name="T40" fmla="*/ 3252 w 4948"/>
              <a:gd name="T41" fmla="*/ 4805 h 4921"/>
              <a:gd name="T42" fmla="*/ 3558 w 4948"/>
              <a:gd name="T43" fmla="*/ 4267 h 4921"/>
              <a:gd name="T44" fmla="*/ 4081 w 4948"/>
              <a:gd name="T45" fmla="*/ 4342 h 4921"/>
              <a:gd name="T46" fmla="*/ 4165 w 4948"/>
              <a:gd name="T47" fmla="*/ 3735 h 4921"/>
              <a:gd name="T48" fmla="*/ 4703 w 4948"/>
              <a:gd name="T49" fmla="*/ 3547 h 4921"/>
              <a:gd name="T50" fmla="*/ 4540 w 4948"/>
              <a:gd name="T51" fmla="*/ 2959 h 4921"/>
              <a:gd name="T52" fmla="*/ 4948 w 4948"/>
              <a:gd name="T53" fmla="*/ 2661 h 4921"/>
              <a:gd name="T54" fmla="*/ 4580 w 4948"/>
              <a:gd name="T55" fmla="*/ 2173 h 4921"/>
              <a:gd name="T56" fmla="*/ 4839 w 4948"/>
              <a:gd name="T57" fmla="*/ 1711 h 4921"/>
              <a:gd name="T58" fmla="*/ 4310 w 4948"/>
              <a:gd name="T59" fmla="*/ 1399 h 4921"/>
              <a:gd name="T60" fmla="*/ 4366 w 4948"/>
              <a:gd name="T61" fmla="*/ 862 h 4921"/>
              <a:gd name="T62" fmla="*/ 3752 w 4948"/>
              <a:gd name="T63" fmla="*/ 781 h 4921"/>
              <a:gd name="T64" fmla="*/ 3626 w 4948"/>
              <a:gd name="T65" fmla="*/ 274 h 4921"/>
              <a:gd name="T66" fmla="*/ 3022 w 4948"/>
              <a:gd name="T67" fmla="*/ 433 h 4921"/>
              <a:gd name="T68" fmla="*/ 2675 w 4948"/>
              <a:gd name="T69" fmla="*/ 0 h 4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48" h="4921">
                <a:moveTo>
                  <a:pt x="4362" y="2461"/>
                </a:moveTo>
                <a:cubicBezTo>
                  <a:pt x="4362" y="3503"/>
                  <a:pt x="3517" y="4348"/>
                  <a:pt x="2474" y="4348"/>
                </a:cubicBezTo>
                <a:cubicBezTo>
                  <a:pt x="1431" y="4348"/>
                  <a:pt x="586" y="3503"/>
                  <a:pt x="586" y="2461"/>
                </a:cubicBezTo>
                <a:cubicBezTo>
                  <a:pt x="586" y="1418"/>
                  <a:pt x="1431" y="573"/>
                  <a:pt x="2474" y="573"/>
                </a:cubicBezTo>
                <a:cubicBezTo>
                  <a:pt x="3517" y="573"/>
                  <a:pt x="4362" y="1418"/>
                  <a:pt x="4362" y="2461"/>
                </a:cubicBezTo>
                <a:close/>
                <a:moveTo>
                  <a:pt x="2675" y="0"/>
                </a:moveTo>
                <a:lnTo>
                  <a:pt x="2282" y="0"/>
                </a:lnTo>
                <a:lnTo>
                  <a:pt x="2178" y="391"/>
                </a:lnTo>
                <a:cubicBezTo>
                  <a:pt x="2097" y="403"/>
                  <a:pt x="2017" y="420"/>
                  <a:pt x="1939" y="441"/>
                </a:cubicBezTo>
                <a:lnTo>
                  <a:pt x="1696" y="116"/>
                </a:lnTo>
                <a:lnTo>
                  <a:pt x="1334" y="269"/>
                </a:lnTo>
                <a:lnTo>
                  <a:pt x="1393" y="677"/>
                </a:lnTo>
                <a:cubicBezTo>
                  <a:pt x="1334" y="713"/>
                  <a:pt x="1276" y="752"/>
                  <a:pt x="1221" y="794"/>
                </a:cubicBezTo>
                <a:lnTo>
                  <a:pt x="867" y="579"/>
                </a:lnTo>
                <a:lnTo>
                  <a:pt x="588" y="856"/>
                </a:lnTo>
                <a:lnTo>
                  <a:pt x="801" y="1218"/>
                </a:lnTo>
                <a:cubicBezTo>
                  <a:pt x="751" y="1286"/>
                  <a:pt x="704" y="1357"/>
                  <a:pt x="662" y="1431"/>
                </a:cubicBezTo>
                <a:lnTo>
                  <a:pt x="245" y="1374"/>
                </a:lnTo>
                <a:lnTo>
                  <a:pt x="101" y="1738"/>
                </a:lnTo>
                <a:lnTo>
                  <a:pt x="444" y="1988"/>
                </a:lnTo>
                <a:cubicBezTo>
                  <a:pt x="431" y="2045"/>
                  <a:pt x="420" y="2103"/>
                  <a:pt x="412" y="2161"/>
                </a:cubicBezTo>
                <a:lnTo>
                  <a:pt x="0" y="2260"/>
                </a:lnTo>
                <a:lnTo>
                  <a:pt x="0" y="2652"/>
                </a:lnTo>
                <a:lnTo>
                  <a:pt x="412" y="2760"/>
                </a:lnTo>
                <a:cubicBezTo>
                  <a:pt x="421" y="2829"/>
                  <a:pt x="435" y="2897"/>
                  <a:pt x="451" y="2963"/>
                </a:cubicBezTo>
                <a:lnTo>
                  <a:pt x="109" y="3210"/>
                </a:lnTo>
                <a:lnTo>
                  <a:pt x="259" y="3572"/>
                </a:lnTo>
                <a:lnTo>
                  <a:pt x="678" y="3517"/>
                </a:lnTo>
                <a:cubicBezTo>
                  <a:pt x="715" y="3581"/>
                  <a:pt x="756" y="3643"/>
                  <a:pt x="801" y="3703"/>
                </a:cubicBezTo>
                <a:lnTo>
                  <a:pt x="582" y="4059"/>
                </a:lnTo>
                <a:lnTo>
                  <a:pt x="861" y="4336"/>
                </a:lnTo>
                <a:lnTo>
                  <a:pt x="1221" y="4127"/>
                </a:lnTo>
                <a:cubicBezTo>
                  <a:pt x="1275" y="4168"/>
                  <a:pt x="1331" y="4206"/>
                  <a:pt x="1389" y="4242"/>
                </a:cubicBezTo>
                <a:lnTo>
                  <a:pt x="1322" y="4647"/>
                </a:lnTo>
                <a:lnTo>
                  <a:pt x="1684" y="4800"/>
                </a:lnTo>
                <a:lnTo>
                  <a:pt x="1934" y="4479"/>
                </a:lnTo>
                <a:cubicBezTo>
                  <a:pt x="2014" y="4500"/>
                  <a:pt x="2095" y="4518"/>
                  <a:pt x="2178" y="4531"/>
                </a:cubicBezTo>
                <a:lnTo>
                  <a:pt x="2273" y="4921"/>
                </a:lnTo>
                <a:lnTo>
                  <a:pt x="2667" y="4921"/>
                </a:lnTo>
                <a:lnTo>
                  <a:pt x="2768" y="4536"/>
                </a:lnTo>
                <a:cubicBezTo>
                  <a:pt x="2853" y="4525"/>
                  <a:pt x="2936" y="4510"/>
                  <a:pt x="3017" y="4489"/>
                </a:cubicBezTo>
                <a:lnTo>
                  <a:pt x="3252" y="4805"/>
                </a:lnTo>
                <a:lnTo>
                  <a:pt x="3614" y="4653"/>
                </a:lnTo>
                <a:lnTo>
                  <a:pt x="3558" y="4267"/>
                </a:lnTo>
                <a:cubicBezTo>
                  <a:pt x="3625" y="4229"/>
                  <a:pt x="3689" y="4187"/>
                  <a:pt x="3750" y="4141"/>
                </a:cubicBezTo>
                <a:lnTo>
                  <a:pt x="4081" y="4342"/>
                </a:lnTo>
                <a:lnTo>
                  <a:pt x="4360" y="4065"/>
                </a:lnTo>
                <a:lnTo>
                  <a:pt x="4165" y="3735"/>
                </a:lnTo>
                <a:cubicBezTo>
                  <a:pt x="4224" y="3659"/>
                  <a:pt x="4277" y="3579"/>
                  <a:pt x="4325" y="3495"/>
                </a:cubicBezTo>
                <a:lnTo>
                  <a:pt x="4703" y="3547"/>
                </a:lnTo>
                <a:lnTo>
                  <a:pt x="4847" y="3183"/>
                </a:lnTo>
                <a:lnTo>
                  <a:pt x="4540" y="2959"/>
                </a:lnTo>
                <a:cubicBezTo>
                  <a:pt x="4557" y="2891"/>
                  <a:pt x="4570" y="2821"/>
                  <a:pt x="4580" y="2749"/>
                </a:cubicBezTo>
                <a:lnTo>
                  <a:pt x="4948" y="2661"/>
                </a:lnTo>
                <a:lnTo>
                  <a:pt x="4948" y="2269"/>
                </a:lnTo>
                <a:lnTo>
                  <a:pt x="4580" y="2173"/>
                </a:lnTo>
                <a:cubicBezTo>
                  <a:pt x="4569" y="2091"/>
                  <a:pt x="4553" y="2011"/>
                  <a:pt x="4533" y="1932"/>
                </a:cubicBezTo>
                <a:lnTo>
                  <a:pt x="4839" y="1711"/>
                </a:lnTo>
                <a:lnTo>
                  <a:pt x="4690" y="1349"/>
                </a:lnTo>
                <a:lnTo>
                  <a:pt x="4310" y="1399"/>
                </a:lnTo>
                <a:cubicBezTo>
                  <a:pt x="4266" y="1326"/>
                  <a:pt x="4218" y="1255"/>
                  <a:pt x="4166" y="1188"/>
                </a:cubicBezTo>
                <a:lnTo>
                  <a:pt x="4366" y="862"/>
                </a:lnTo>
                <a:lnTo>
                  <a:pt x="4087" y="585"/>
                </a:lnTo>
                <a:lnTo>
                  <a:pt x="3752" y="781"/>
                </a:lnTo>
                <a:cubicBezTo>
                  <a:pt x="3691" y="736"/>
                  <a:pt x="3628" y="695"/>
                  <a:pt x="3563" y="656"/>
                </a:cubicBezTo>
                <a:lnTo>
                  <a:pt x="3626" y="274"/>
                </a:lnTo>
                <a:lnTo>
                  <a:pt x="3264" y="121"/>
                </a:lnTo>
                <a:lnTo>
                  <a:pt x="3022" y="433"/>
                </a:lnTo>
                <a:cubicBezTo>
                  <a:pt x="2939" y="412"/>
                  <a:pt x="2855" y="396"/>
                  <a:pt x="2769" y="385"/>
                </a:cubicBezTo>
                <a:lnTo>
                  <a:pt x="2675" y="0"/>
                </a:lnTo>
                <a:close/>
              </a:path>
            </a:pathLst>
          </a:custGeom>
          <a:solidFill>
            <a:srgbClr val="5ABB93"/>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6" name="Freeform 6"/>
          <p:cNvSpPr>
            <a:spLocks noEditPoints="1"/>
          </p:cNvSpPr>
          <p:nvPr/>
        </p:nvSpPr>
        <p:spPr bwMode="auto">
          <a:xfrm rot="20963766">
            <a:off x="3899253" y="2680093"/>
            <a:ext cx="2779574" cy="2778248"/>
          </a:xfrm>
          <a:custGeom>
            <a:avLst/>
            <a:gdLst>
              <a:gd name="T0" fmla="*/ 1417 w 4950"/>
              <a:gd name="T1" fmla="*/ 4048 h 4943"/>
              <a:gd name="T2" fmla="*/ 3532 w 4950"/>
              <a:gd name="T3" fmla="*/ 895 h 4943"/>
              <a:gd name="T4" fmla="*/ 4021 w 4950"/>
              <a:gd name="T5" fmla="*/ 530 h 4943"/>
              <a:gd name="T6" fmla="*/ 3388 w 4950"/>
              <a:gd name="T7" fmla="*/ 577 h 4943"/>
              <a:gd name="T8" fmla="*/ 3139 w 4950"/>
              <a:gd name="T9" fmla="*/ 78 h 4943"/>
              <a:gd name="T10" fmla="*/ 2571 w 4950"/>
              <a:gd name="T11" fmla="*/ 376 h 4943"/>
              <a:gd name="T12" fmla="*/ 2187 w 4950"/>
              <a:gd name="T13" fmla="*/ 0 h 4943"/>
              <a:gd name="T14" fmla="*/ 1774 w 4950"/>
              <a:gd name="T15" fmla="*/ 496 h 4943"/>
              <a:gd name="T16" fmla="*/ 1222 w 4950"/>
              <a:gd name="T17" fmla="*/ 315 h 4943"/>
              <a:gd name="T18" fmla="*/ 1045 w 4950"/>
              <a:gd name="T19" fmla="*/ 940 h 4943"/>
              <a:gd name="T20" fmla="*/ 521 w 4950"/>
              <a:gd name="T21" fmla="*/ 918 h 4943"/>
              <a:gd name="T22" fmla="*/ 585 w 4950"/>
              <a:gd name="T23" fmla="*/ 1566 h 4943"/>
              <a:gd name="T24" fmla="*/ 80 w 4950"/>
              <a:gd name="T25" fmla="*/ 1772 h 4943"/>
              <a:gd name="T26" fmla="*/ 383 w 4950"/>
              <a:gd name="T27" fmla="*/ 2347 h 4943"/>
              <a:gd name="T28" fmla="*/ 0 w 4950"/>
              <a:gd name="T29" fmla="*/ 2746 h 4943"/>
              <a:gd name="T30" fmla="*/ 494 w 4950"/>
              <a:gd name="T31" fmla="*/ 3161 h 4943"/>
              <a:gd name="T32" fmla="*/ 287 w 4950"/>
              <a:gd name="T33" fmla="*/ 3652 h 4943"/>
              <a:gd name="T34" fmla="*/ 893 w 4950"/>
              <a:gd name="T35" fmla="*/ 3854 h 4943"/>
              <a:gd name="T36" fmla="*/ 928 w 4950"/>
              <a:gd name="T37" fmla="*/ 4413 h 4943"/>
              <a:gd name="T38" fmla="*/ 1557 w 4950"/>
              <a:gd name="T39" fmla="*/ 4369 h 4943"/>
              <a:gd name="T40" fmla="*/ 1810 w 4950"/>
              <a:gd name="T41" fmla="*/ 4865 h 4943"/>
              <a:gd name="T42" fmla="*/ 2368 w 4950"/>
              <a:gd name="T43" fmla="*/ 4588 h 4943"/>
              <a:gd name="T44" fmla="*/ 2762 w 4950"/>
              <a:gd name="T45" fmla="*/ 4943 h 4943"/>
              <a:gd name="T46" fmla="*/ 3173 w 4950"/>
              <a:gd name="T47" fmla="*/ 4483 h 4943"/>
              <a:gd name="T48" fmla="*/ 3727 w 4950"/>
              <a:gd name="T49" fmla="*/ 4628 h 4943"/>
              <a:gd name="T50" fmla="*/ 3920 w 4950"/>
              <a:gd name="T51" fmla="*/ 4046 h 4943"/>
              <a:gd name="T52" fmla="*/ 4428 w 4950"/>
              <a:gd name="T53" fmla="*/ 4025 h 4943"/>
              <a:gd name="T54" fmla="*/ 4394 w 4950"/>
              <a:gd name="T55" fmla="*/ 3412 h 4943"/>
              <a:gd name="T56" fmla="*/ 4869 w 4950"/>
              <a:gd name="T57" fmla="*/ 3171 h 4943"/>
              <a:gd name="T58" fmla="*/ 4602 w 4950"/>
              <a:gd name="T59" fmla="*/ 2614 h 4943"/>
              <a:gd name="T60" fmla="*/ 4950 w 4950"/>
              <a:gd name="T61" fmla="*/ 2197 h 4943"/>
              <a:gd name="T62" fmla="*/ 4483 w 4950"/>
              <a:gd name="T63" fmla="*/ 1784 h 4943"/>
              <a:gd name="T64" fmla="*/ 4662 w 4950"/>
              <a:gd name="T65" fmla="*/ 1291 h 4943"/>
              <a:gd name="T66" fmla="*/ 4068 w 4950"/>
              <a:gd name="T67" fmla="*/ 1085 h 4943"/>
              <a:gd name="T68" fmla="*/ 4021 w 4950"/>
              <a:gd name="T69" fmla="*/ 530 h 4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0" h="4943">
                <a:moveTo>
                  <a:pt x="4051" y="3529"/>
                </a:moveTo>
                <a:cubicBezTo>
                  <a:pt x="3467" y="4400"/>
                  <a:pt x="2287" y="4632"/>
                  <a:pt x="1417" y="4048"/>
                </a:cubicBezTo>
                <a:cubicBezTo>
                  <a:pt x="546" y="3464"/>
                  <a:pt x="314" y="2284"/>
                  <a:pt x="898" y="1414"/>
                </a:cubicBezTo>
                <a:cubicBezTo>
                  <a:pt x="1482" y="543"/>
                  <a:pt x="2662" y="311"/>
                  <a:pt x="3532" y="895"/>
                </a:cubicBezTo>
                <a:cubicBezTo>
                  <a:pt x="4403" y="1479"/>
                  <a:pt x="4635" y="2659"/>
                  <a:pt x="4051" y="3529"/>
                </a:cubicBezTo>
                <a:close/>
                <a:moveTo>
                  <a:pt x="4021" y="530"/>
                </a:moveTo>
                <a:lnTo>
                  <a:pt x="3693" y="309"/>
                </a:lnTo>
                <a:lnTo>
                  <a:pt x="3388" y="577"/>
                </a:lnTo>
                <a:cubicBezTo>
                  <a:pt x="3313" y="542"/>
                  <a:pt x="3236" y="511"/>
                  <a:pt x="3159" y="486"/>
                </a:cubicBezTo>
                <a:lnTo>
                  <a:pt x="3139" y="78"/>
                </a:lnTo>
                <a:lnTo>
                  <a:pt x="2751" y="2"/>
                </a:lnTo>
                <a:lnTo>
                  <a:pt x="2571" y="376"/>
                </a:lnTo>
                <a:cubicBezTo>
                  <a:pt x="2502" y="373"/>
                  <a:pt x="2432" y="374"/>
                  <a:pt x="2362" y="378"/>
                </a:cubicBezTo>
                <a:lnTo>
                  <a:pt x="2187" y="0"/>
                </a:lnTo>
                <a:lnTo>
                  <a:pt x="1799" y="75"/>
                </a:lnTo>
                <a:lnTo>
                  <a:pt x="1774" y="496"/>
                </a:lnTo>
                <a:cubicBezTo>
                  <a:pt x="1694" y="525"/>
                  <a:pt x="1615" y="558"/>
                  <a:pt x="1539" y="597"/>
                </a:cubicBezTo>
                <a:lnTo>
                  <a:pt x="1222" y="315"/>
                </a:lnTo>
                <a:lnTo>
                  <a:pt x="898" y="539"/>
                </a:lnTo>
                <a:lnTo>
                  <a:pt x="1045" y="940"/>
                </a:lnTo>
                <a:cubicBezTo>
                  <a:pt x="1002" y="980"/>
                  <a:pt x="960" y="1022"/>
                  <a:pt x="920" y="1066"/>
                </a:cubicBezTo>
                <a:lnTo>
                  <a:pt x="521" y="918"/>
                </a:lnTo>
                <a:lnTo>
                  <a:pt x="302" y="1245"/>
                </a:lnTo>
                <a:lnTo>
                  <a:pt x="585" y="1566"/>
                </a:lnTo>
                <a:cubicBezTo>
                  <a:pt x="555" y="1629"/>
                  <a:pt x="528" y="1693"/>
                  <a:pt x="504" y="1758"/>
                </a:cubicBezTo>
                <a:lnTo>
                  <a:pt x="80" y="1772"/>
                </a:lnTo>
                <a:lnTo>
                  <a:pt x="2" y="2158"/>
                </a:lnTo>
                <a:lnTo>
                  <a:pt x="383" y="2347"/>
                </a:lnTo>
                <a:cubicBezTo>
                  <a:pt x="378" y="2422"/>
                  <a:pt x="378" y="2496"/>
                  <a:pt x="381" y="2571"/>
                </a:cubicBezTo>
                <a:lnTo>
                  <a:pt x="0" y="2746"/>
                </a:lnTo>
                <a:lnTo>
                  <a:pt x="77" y="3133"/>
                </a:lnTo>
                <a:lnTo>
                  <a:pt x="494" y="3161"/>
                </a:lnTo>
                <a:cubicBezTo>
                  <a:pt x="517" y="3225"/>
                  <a:pt x="542" y="3289"/>
                  <a:pt x="570" y="3351"/>
                </a:cubicBezTo>
                <a:lnTo>
                  <a:pt x="287" y="3652"/>
                </a:lnTo>
                <a:lnTo>
                  <a:pt x="504" y="3982"/>
                </a:lnTo>
                <a:lnTo>
                  <a:pt x="893" y="3854"/>
                </a:lnTo>
                <a:cubicBezTo>
                  <a:pt x="947" y="3917"/>
                  <a:pt x="1005" y="3977"/>
                  <a:pt x="1067" y="4034"/>
                </a:cubicBezTo>
                <a:lnTo>
                  <a:pt x="928" y="4413"/>
                </a:lnTo>
                <a:lnTo>
                  <a:pt x="1257" y="4634"/>
                </a:lnTo>
                <a:lnTo>
                  <a:pt x="1557" y="4369"/>
                </a:lnTo>
                <a:cubicBezTo>
                  <a:pt x="1634" y="4408"/>
                  <a:pt x="1712" y="4441"/>
                  <a:pt x="1791" y="4470"/>
                </a:cubicBezTo>
                <a:lnTo>
                  <a:pt x="1810" y="4865"/>
                </a:lnTo>
                <a:lnTo>
                  <a:pt x="2199" y="4941"/>
                </a:lnTo>
                <a:lnTo>
                  <a:pt x="2368" y="4588"/>
                </a:lnTo>
                <a:cubicBezTo>
                  <a:pt x="2445" y="4593"/>
                  <a:pt x="2522" y="4594"/>
                  <a:pt x="2599" y="4590"/>
                </a:cubicBezTo>
                <a:lnTo>
                  <a:pt x="2762" y="4943"/>
                </a:lnTo>
                <a:lnTo>
                  <a:pt x="3150" y="4868"/>
                </a:lnTo>
                <a:lnTo>
                  <a:pt x="3173" y="4483"/>
                </a:lnTo>
                <a:cubicBezTo>
                  <a:pt x="3264" y="4452"/>
                  <a:pt x="3354" y="4416"/>
                  <a:pt x="3440" y="4373"/>
                </a:cubicBezTo>
                <a:lnTo>
                  <a:pt x="3727" y="4628"/>
                </a:lnTo>
                <a:lnTo>
                  <a:pt x="4051" y="4404"/>
                </a:lnTo>
                <a:lnTo>
                  <a:pt x="3920" y="4046"/>
                </a:lnTo>
                <a:cubicBezTo>
                  <a:pt x="3973" y="3998"/>
                  <a:pt x="4023" y="3947"/>
                  <a:pt x="4071" y="3893"/>
                </a:cubicBezTo>
                <a:lnTo>
                  <a:pt x="4428" y="4025"/>
                </a:lnTo>
                <a:lnTo>
                  <a:pt x="4648" y="3698"/>
                </a:lnTo>
                <a:lnTo>
                  <a:pt x="4394" y="3412"/>
                </a:lnTo>
                <a:cubicBezTo>
                  <a:pt x="4431" y="3337"/>
                  <a:pt x="4463" y="3261"/>
                  <a:pt x="4489" y="3183"/>
                </a:cubicBezTo>
                <a:lnTo>
                  <a:pt x="4869" y="3171"/>
                </a:lnTo>
                <a:lnTo>
                  <a:pt x="4947" y="2785"/>
                </a:lnTo>
                <a:lnTo>
                  <a:pt x="4602" y="2614"/>
                </a:lnTo>
                <a:cubicBezTo>
                  <a:pt x="4607" y="2528"/>
                  <a:pt x="4606" y="2442"/>
                  <a:pt x="4601" y="2357"/>
                </a:cubicBezTo>
                <a:lnTo>
                  <a:pt x="4950" y="2197"/>
                </a:lnTo>
                <a:lnTo>
                  <a:pt x="4872" y="1810"/>
                </a:lnTo>
                <a:lnTo>
                  <a:pt x="4483" y="1784"/>
                </a:lnTo>
                <a:cubicBezTo>
                  <a:pt x="4457" y="1713"/>
                  <a:pt x="4427" y="1643"/>
                  <a:pt x="4395" y="1575"/>
                </a:cubicBezTo>
                <a:lnTo>
                  <a:pt x="4662" y="1291"/>
                </a:lnTo>
                <a:lnTo>
                  <a:pt x="4445" y="960"/>
                </a:lnTo>
                <a:lnTo>
                  <a:pt x="4068" y="1085"/>
                </a:lnTo>
                <a:cubicBezTo>
                  <a:pt x="4011" y="1022"/>
                  <a:pt x="3949" y="961"/>
                  <a:pt x="3884" y="904"/>
                </a:cubicBezTo>
                <a:lnTo>
                  <a:pt x="4021" y="530"/>
                </a:lnTo>
                <a:close/>
              </a:path>
            </a:pathLst>
          </a:custGeom>
          <a:solidFill>
            <a:srgbClr val="75627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7" name="Freeform 7"/>
          <p:cNvSpPr>
            <a:spLocks noEditPoints="1"/>
          </p:cNvSpPr>
          <p:nvPr/>
        </p:nvSpPr>
        <p:spPr bwMode="auto">
          <a:xfrm>
            <a:off x="3307938" y="1196967"/>
            <a:ext cx="501939" cy="501939"/>
          </a:xfrm>
          <a:custGeom>
            <a:avLst/>
            <a:gdLst>
              <a:gd name="T0" fmla="*/ 922 w 1572"/>
              <a:gd name="T1" fmla="*/ 186 h 1571"/>
              <a:gd name="T2" fmla="*/ 637 w 1572"/>
              <a:gd name="T3" fmla="*/ 1382 h 1571"/>
              <a:gd name="T4" fmla="*/ 541 w 1572"/>
              <a:gd name="T5" fmla="*/ 1535 h 1571"/>
              <a:gd name="T6" fmla="*/ 724 w 1572"/>
              <a:gd name="T7" fmla="*/ 1451 h 1571"/>
              <a:gd name="T8" fmla="*/ 852 w 1572"/>
              <a:gd name="T9" fmla="*/ 1571 h 1571"/>
              <a:gd name="T10" fmla="*/ 988 w 1572"/>
              <a:gd name="T11" fmla="*/ 1420 h 1571"/>
              <a:gd name="T12" fmla="*/ 1143 w 1572"/>
              <a:gd name="T13" fmla="*/ 1489 h 1571"/>
              <a:gd name="T14" fmla="*/ 1211 w 1572"/>
              <a:gd name="T15" fmla="*/ 1295 h 1571"/>
              <a:gd name="T16" fmla="*/ 1394 w 1572"/>
              <a:gd name="T17" fmla="*/ 1288 h 1571"/>
              <a:gd name="T18" fmla="*/ 1378 w 1572"/>
              <a:gd name="T19" fmla="*/ 1082 h 1571"/>
              <a:gd name="T20" fmla="*/ 1536 w 1572"/>
              <a:gd name="T21" fmla="*/ 1031 h 1571"/>
              <a:gd name="T22" fmla="*/ 1445 w 1572"/>
              <a:gd name="T23" fmla="*/ 845 h 1571"/>
              <a:gd name="T24" fmla="*/ 1572 w 1572"/>
              <a:gd name="T25" fmla="*/ 727 h 1571"/>
              <a:gd name="T26" fmla="*/ 1419 w 1572"/>
              <a:gd name="T27" fmla="*/ 590 h 1571"/>
              <a:gd name="T28" fmla="*/ 1489 w 1572"/>
              <a:gd name="T29" fmla="*/ 429 h 1571"/>
              <a:gd name="T30" fmla="*/ 1297 w 1572"/>
              <a:gd name="T31" fmla="*/ 361 h 1571"/>
              <a:gd name="T32" fmla="*/ 1304 w 1572"/>
              <a:gd name="T33" fmla="*/ 191 h 1571"/>
              <a:gd name="T34" fmla="*/ 1103 w 1572"/>
              <a:gd name="T35" fmla="*/ 199 h 1571"/>
              <a:gd name="T36" fmla="*/ 1031 w 1572"/>
              <a:gd name="T37" fmla="*/ 36 h 1571"/>
              <a:gd name="T38" fmla="*/ 849 w 1572"/>
              <a:gd name="T39" fmla="*/ 119 h 1571"/>
              <a:gd name="T40" fmla="*/ 720 w 1572"/>
              <a:gd name="T41" fmla="*/ 0 h 1571"/>
              <a:gd name="T42" fmla="*/ 585 w 1572"/>
              <a:gd name="T43" fmla="*/ 144 h 1571"/>
              <a:gd name="T44" fmla="*/ 429 w 1572"/>
              <a:gd name="T45" fmla="*/ 83 h 1571"/>
              <a:gd name="T46" fmla="*/ 358 w 1572"/>
              <a:gd name="T47" fmla="*/ 265 h 1571"/>
              <a:gd name="T48" fmla="*/ 178 w 1572"/>
              <a:gd name="T49" fmla="*/ 284 h 1571"/>
              <a:gd name="T50" fmla="*/ 185 w 1572"/>
              <a:gd name="T51" fmla="*/ 478 h 1571"/>
              <a:gd name="T52" fmla="*/ 37 w 1572"/>
              <a:gd name="T53" fmla="*/ 541 h 1571"/>
              <a:gd name="T54" fmla="*/ 114 w 1572"/>
              <a:gd name="T55" fmla="*/ 720 h 1571"/>
              <a:gd name="T56" fmla="*/ 0 w 1572"/>
              <a:gd name="T57" fmla="*/ 844 h 1571"/>
              <a:gd name="T58" fmla="*/ 140 w 1572"/>
              <a:gd name="T59" fmla="*/ 980 h 1571"/>
              <a:gd name="T60" fmla="*/ 83 w 1572"/>
              <a:gd name="T61" fmla="*/ 1143 h 1571"/>
              <a:gd name="T62" fmla="*/ 267 w 1572"/>
              <a:gd name="T63" fmla="*/ 1213 h 1571"/>
              <a:gd name="T64" fmla="*/ 268 w 1572"/>
              <a:gd name="T65" fmla="*/ 1380 h 1571"/>
              <a:gd name="T66" fmla="*/ 466 w 1572"/>
              <a:gd name="T67" fmla="*/ 1375 h 1571"/>
              <a:gd name="T68" fmla="*/ 541 w 1572"/>
              <a:gd name="T69" fmla="*/ 1535 h 1571"/>
              <a:gd name="T70" fmla="*/ 786 w 1572"/>
              <a:gd name="T71" fmla="*/ 952 h 1571"/>
              <a:gd name="T72" fmla="*/ 1215 w 1572"/>
              <a:gd name="T73" fmla="*/ 932 h 1571"/>
              <a:gd name="T74" fmla="*/ 768 w 1572"/>
              <a:gd name="T75" fmla="*/ 1296 h 1571"/>
              <a:gd name="T76" fmla="*/ 560 w 1572"/>
              <a:gd name="T77" fmla="*/ 1247 h 1571"/>
              <a:gd name="T78" fmla="*/ 339 w 1572"/>
              <a:gd name="T79" fmla="*/ 723 h 1571"/>
              <a:gd name="T80" fmla="*/ 698 w 1572"/>
              <a:gd name="T81" fmla="*/ 931 h 1571"/>
              <a:gd name="T82" fmla="*/ 560 w 1572"/>
              <a:gd name="T83" fmla="*/ 1247 h 1571"/>
              <a:gd name="T84" fmla="*/ 881 w 1572"/>
              <a:gd name="T85" fmla="*/ 808 h 1571"/>
              <a:gd name="T86" fmla="*/ 678 w 1572"/>
              <a:gd name="T87" fmla="*/ 760 h 1571"/>
              <a:gd name="T88" fmla="*/ 354 w 1572"/>
              <a:gd name="T89" fmla="*/ 633 h 1571"/>
              <a:gd name="T90" fmla="*/ 798 w 1572"/>
              <a:gd name="T91" fmla="*/ 272 h 1571"/>
              <a:gd name="T92" fmla="*/ 773 w 1572"/>
              <a:gd name="T93" fmla="*/ 616 h 1571"/>
              <a:gd name="T94" fmla="*/ 354 w 1572"/>
              <a:gd name="T95" fmla="*/ 633 h 1571"/>
              <a:gd name="T96" fmla="*/ 1292 w 1572"/>
              <a:gd name="T97" fmla="*/ 804 h 1571"/>
              <a:gd name="T98" fmla="*/ 947 w 1572"/>
              <a:gd name="T99" fmla="*/ 775 h 1571"/>
              <a:gd name="T100" fmla="*/ 929 w 1572"/>
              <a:gd name="T101" fmla="*/ 353 h 1571"/>
              <a:gd name="T102" fmla="*/ 1344 w 1572"/>
              <a:gd name="T103" fmla="*/ 919 h 1571"/>
              <a:gd name="T104" fmla="*/ 215 w 1572"/>
              <a:gd name="T105" fmla="*/ 649 h 1571"/>
              <a:gd name="T106" fmla="*/ 1344 w 1572"/>
              <a:gd name="T107" fmla="*/ 919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2" h="1571">
                <a:moveTo>
                  <a:pt x="181" y="641"/>
                </a:moveTo>
                <a:cubicBezTo>
                  <a:pt x="260" y="311"/>
                  <a:pt x="592" y="107"/>
                  <a:pt x="922" y="186"/>
                </a:cubicBezTo>
                <a:cubicBezTo>
                  <a:pt x="1253" y="265"/>
                  <a:pt x="1457" y="597"/>
                  <a:pt x="1378" y="927"/>
                </a:cubicBezTo>
                <a:cubicBezTo>
                  <a:pt x="1299" y="1257"/>
                  <a:pt x="967" y="1461"/>
                  <a:pt x="637" y="1382"/>
                </a:cubicBezTo>
                <a:cubicBezTo>
                  <a:pt x="306" y="1303"/>
                  <a:pt x="102" y="971"/>
                  <a:pt x="181" y="641"/>
                </a:cubicBezTo>
                <a:close/>
                <a:moveTo>
                  <a:pt x="541" y="1535"/>
                </a:moveTo>
                <a:lnTo>
                  <a:pt x="663" y="1564"/>
                </a:lnTo>
                <a:lnTo>
                  <a:pt x="724" y="1451"/>
                </a:lnTo>
                <a:cubicBezTo>
                  <a:pt x="750" y="1453"/>
                  <a:pt x="776" y="1453"/>
                  <a:pt x="802" y="1452"/>
                </a:cubicBezTo>
                <a:lnTo>
                  <a:pt x="852" y="1571"/>
                </a:lnTo>
                <a:lnTo>
                  <a:pt x="976" y="1551"/>
                </a:lnTo>
                <a:lnTo>
                  <a:pt x="988" y="1420"/>
                </a:lnTo>
                <a:cubicBezTo>
                  <a:pt x="1009" y="1413"/>
                  <a:pt x="1029" y="1405"/>
                  <a:pt x="1049" y="1396"/>
                </a:cubicBezTo>
                <a:lnTo>
                  <a:pt x="1143" y="1489"/>
                </a:lnTo>
                <a:lnTo>
                  <a:pt x="1249" y="1423"/>
                </a:lnTo>
                <a:lnTo>
                  <a:pt x="1211" y="1295"/>
                </a:lnTo>
                <a:cubicBezTo>
                  <a:pt x="1231" y="1278"/>
                  <a:pt x="1251" y="1259"/>
                  <a:pt x="1269" y="1239"/>
                </a:cubicBezTo>
                <a:lnTo>
                  <a:pt x="1394" y="1288"/>
                </a:lnTo>
                <a:lnTo>
                  <a:pt x="1465" y="1185"/>
                </a:lnTo>
                <a:lnTo>
                  <a:pt x="1378" y="1082"/>
                </a:lnTo>
                <a:cubicBezTo>
                  <a:pt x="1386" y="1066"/>
                  <a:pt x="1394" y="1048"/>
                  <a:pt x="1401" y="1031"/>
                </a:cubicBezTo>
                <a:lnTo>
                  <a:pt x="1536" y="1031"/>
                </a:lnTo>
                <a:lnTo>
                  <a:pt x="1565" y="909"/>
                </a:lnTo>
                <a:lnTo>
                  <a:pt x="1445" y="845"/>
                </a:lnTo>
                <a:cubicBezTo>
                  <a:pt x="1447" y="823"/>
                  <a:pt x="1448" y="801"/>
                  <a:pt x="1448" y="779"/>
                </a:cubicBezTo>
                <a:lnTo>
                  <a:pt x="1572" y="727"/>
                </a:lnTo>
                <a:lnTo>
                  <a:pt x="1553" y="604"/>
                </a:lnTo>
                <a:lnTo>
                  <a:pt x="1419" y="590"/>
                </a:lnTo>
                <a:cubicBezTo>
                  <a:pt x="1412" y="567"/>
                  <a:pt x="1405" y="545"/>
                  <a:pt x="1395" y="523"/>
                </a:cubicBezTo>
                <a:lnTo>
                  <a:pt x="1489" y="429"/>
                </a:lnTo>
                <a:lnTo>
                  <a:pt x="1424" y="322"/>
                </a:lnTo>
                <a:lnTo>
                  <a:pt x="1297" y="361"/>
                </a:lnTo>
                <a:cubicBezTo>
                  <a:pt x="1283" y="344"/>
                  <a:pt x="1269" y="328"/>
                  <a:pt x="1253" y="312"/>
                </a:cubicBezTo>
                <a:lnTo>
                  <a:pt x="1304" y="191"/>
                </a:lnTo>
                <a:lnTo>
                  <a:pt x="1204" y="117"/>
                </a:lnTo>
                <a:lnTo>
                  <a:pt x="1103" y="199"/>
                </a:lnTo>
                <a:cubicBezTo>
                  <a:pt x="1080" y="186"/>
                  <a:pt x="1056" y="174"/>
                  <a:pt x="1031" y="165"/>
                </a:cubicBezTo>
                <a:lnTo>
                  <a:pt x="1031" y="36"/>
                </a:lnTo>
                <a:lnTo>
                  <a:pt x="909" y="7"/>
                </a:lnTo>
                <a:lnTo>
                  <a:pt x="849" y="119"/>
                </a:lnTo>
                <a:cubicBezTo>
                  <a:pt x="822" y="116"/>
                  <a:pt x="795" y="115"/>
                  <a:pt x="769" y="115"/>
                </a:cubicBezTo>
                <a:lnTo>
                  <a:pt x="720" y="0"/>
                </a:lnTo>
                <a:lnTo>
                  <a:pt x="596" y="21"/>
                </a:lnTo>
                <a:lnTo>
                  <a:pt x="585" y="144"/>
                </a:lnTo>
                <a:cubicBezTo>
                  <a:pt x="562" y="152"/>
                  <a:pt x="539" y="160"/>
                  <a:pt x="516" y="169"/>
                </a:cubicBezTo>
                <a:lnTo>
                  <a:pt x="429" y="83"/>
                </a:lnTo>
                <a:lnTo>
                  <a:pt x="323" y="148"/>
                </a:lnTo>
                <a:lnTo>
                  <a:pt x="358" y="265"/>
                </a:lnTo>
                <a:cubicBezTo>
                  <a:pt x="334" y="284"/>
                  <a:pt x="312" y="305"/>
                  <a:pt x="291" y="328"/>
                </a:cubicBezTo>
                <a:lnTo>
                  <a:pt x="178" y="284"/>
                </a:lnTo>
                <a:lnTo>
                  <a:pt x="107" y="386"/>
                </a:lnTo>
                <a:lnTo>
                  <a:pt x="185" y="478"/>
                </a:lnTo>
                <a:cubicBezTo>
                  <a:pt x="175" y="498"/>
                  <a:pt x="165" y="519"/>
                  <a:pt x="157" y="540"/>
                </a:cubicBezTo>
                <a:lnTo>
                  <a:pt x="37" y="541"/>
                </a:lnTo>
                <a:lnTo>
                  <a:pt x="8" y="662"/>
                </a:lnTo>
                <a:lnTo>
                  <a:pt x="114" y="720"/>
                </a:lnTo>
                <a:cubicBezTo>
                  <a:pt x="111" y="746"/>
                  <a:pt x="110" y="772"/>
                  <a:pt x="111" y="798"/>
                </a:cubicBezTo>
                <a:lnTo>
                  <a:pt x="0" y="844"/>
                </a:lnTo>
                <a:lnTo>
                  <a:pt x="19" y="967"/>
                </a:lnTo>
                <a:lnTo>
                  <a:pt x="140" y="980"/>
                </a:lnTo>
                <a:cubicBezTo>
                  <a:pt x="148" y="1006"/>
                  <a:pt x="158" y="1031"/>
                  <a:pt x="169" y="1056"/>
                </a:cubicBezTo>
                <a:lnTo>
                  <a:pt x="83" y="1143"/>
                </a:lnTo>
                <a:lnTo>
                  <a:pt x="148" y="1249"/>
                </a:lnTo>
                <a:lnTo>
                  <a:pt x="267" y="1213"/>
                </a:lnTo>
                <a:cubicBezTo>
                  <a:pt x="282" y="1232"/>
                  <a:pt x="298" y="1249"/>
                  <a:pt x="316" y="1266"/>
                </a:cubicBezTo>
                <a:lnTo>
                  <a:pt x="268" y="1380"/>
                </a:lnTo>
                <a:lnTo>
                  <a:pt x="368" y="1454"/>
                </a:lnTo>
                <a:lnTo>
                  <a:pt x="466" y="1375"/>
                </a:lnTo>
                <a:cubicBezTo>
                  <a:pt x="490" y="1388"/>
                  <a:pt x="515" y="1399"/>
                  <a:pt x="541" y="1409"/>
                </a:cubicBezTo>
                <a:lnTo>
                  <a:pt x="541" y="1535"/>
                </a:lnTo>
                <a:close/>
                <a:moveTo>
                  <a:pt x="720" y="1228"/>
                </a:moveTo>
                <a:cubicBezTo>
                  <a:pt x="729" y="1190"/>
                  <a:pt x="786" y="952"/>
                  <a:pt x="786" y="952"/>
                </a:cubicBezTo>
                <a:cubicBezTo>
                  <a:pt x="845" y="950"/>
                  <a:pt x="899" y="916"/>
                  <a:pt x="927" y="863"/>
                </a:cubicBezTo>
                <a:cubicBezTo>
                  <a:pt x="927" y="863"/>
                  <a:pt x="1174" y="922"/>
                  <a:pt x="1215" y="932"/>
                </a:cubicBezTo>
                <a:cubicBezTo>
                  <a:pt x="1256" y="942"/>
                  <a:pt x="1258" y="966"/>
                  <a:pt x="1247" y="995"/>
                </a:cubicBezTo>
                <a:cubicBezTo>
                  <a:pt x="1162" y="1182"/>
                  <a:pt x="973" y="1301"/>
                  <a:pt x="768" y="1296"/>
                </a:cubicBezTo>
                <a:cubicBezTo>
                  <a:pt x="727" y="1296"/>
                  <a:pt x="711" y="1266"/>
                  <a:pt x="720" y="1228"/>
                </a:cubicBezTo>
                <a:close/>
                <a:moveTo>
                  <a:pt x="560" y="1247"/>
                </a:moveTo>
                <a:cubicBezTo>
                  <a:pt x="379" y="1162"/>
                  <a:pt x="265" y="978"/>
                  <a:pt x="267" y="779"/>
                </a:cubicBezTo>
                <a:cubicBezTo>
                  <a:pt x="267" y="734"/>
                  <a:pt x="295" y="712"/>
                  <a:pt x="339" y="723"/>
                </a:cubicBezTo>
                <a:cubicBezTo>
                  <a:pt x="382" y="733"/>
                  <a:pt x="612" y="788"/>
                  <a:pt x="612" y="788"/>
                </a:cubicBezTo>
                <a:cubicBezTo>
                  <a:pt x="613" y="847"/>
                  <a:pt x="646" y="902"/>
                  <a:pt x="698" y="931"/>
                </a:cubicBezTo>
                <a:cubicBezTo>
                  <a:pt x="698" y="931"/>
                  <a:pt x="650" y="1133"/>
                  <a:pt x="635" y="1196"/>
                </a:cubicBezTo>
                <a:cubicBezTo>
                  <a:pt x="620" y="1259"/>
                  <a:pt x="593" y="1259"/>
                  <a:pt x="560" y="1247"/>
                </a:cubicBezTo>
                <a:close/>
                <a:moveTo>
                  <a:pt x="804" y="682"/>
                </a:moveTo>
                <a:cubicBezTo>
                  <a:pt x="860" y="696"/>
                  <a:pt x="895" y="752"/>
                  <a:pt x="881" y="808"/>
                </a:cubicBezTo>
                <a:cubicBezTo>
                  <a:pt x="868" y="865"/>
                  <a:pt x="811" y="899"/>
                  <a:pt x="755" y="886"/>
                </a:cubicBezTo>
                <a:cubicBezTo>
                  <a:pt x="699" y="872"/>
                  <a:pt x="664" y="816"/>
                  <a:pt x="678" y="760"/>
                </a:cubicBezTo>
                <a:cubicBezTo>
                  <a:pt x="691" y="704"/>
                  <a:pt x="748" y="669"/>
                  <a:pt x="804" y="682"/>
                </a:cubicBezTo>
                <a:close/>
                <a:moveTo>
                  <a:pt x="354" y="633"/>
                </a:moveTo>
                <a:cubicBezTo>
                  <a:pt x="312" y="623"/>
                  <a:pt x="306" y="584"/>
                  <a:pt x="320" y="557"/>
                </a:cubicBezTo>
                <a:cubicBezTo>
                  <a:pt x="409" y="377"/>
                  <a:pt x="597" y="264"/>
                  <a:pt x="798" y="272"/>
                </a:cubicBezTo>
                <a:cubicBezTo>
                  <a:pt x="832" y="272"/>
                  <a:pt x="849" y="298"/>
                  <a:pt x="840" y="336"/>
                </a:cubicBezTo>
                <a:cubicBezTo>
                  <a:pt x="831" y="373"/>
                  <a:pt x="773" y="616"/>
                  <a:pt x="773" y="616"/>
                </a:cubicBezTo>
                <a:cubicBezTo>
                  <a:pt x="716" y="619"/>
                  <a:pt x="663" y="650"/>
                  <a:pt x="634" y="700"/>
                </a:cubicBezTo>
                <a:cubicBezTo>
                  <a:pt x="634" y="700"/>
                  <a:pt x="396" y="643"/>
                  <a:pt x="354" y="633"/>
                </a:cubicBezTo>
                <a:close/>
                <a:moveTo>
                  <a:pt x="1004" y="323"/>
                </a:moveTo>
                <a:cubicBezTo>
                  <a:pt x="1186" y="412"/>
                  <a:pt x="1300" y="601"/>
                  <a:pt x="1292" y="804"/>
                </a:cubicBezTo>
                <a:cubicBezTo>
                  <a:pt x="1289" y="830"/>
                  <a:pt x="1271" y="852"/>
                  <a:pt x="1236" y="844"/>
                </a:cubicBezTo>
                <a:cubicBezTo>
                  <a:pt x="1202" y="836"/>
                  <a:pt x="947" y="775"/>
                  <a:pt x="947" y="775"/>
                </a:cubicBezTo>
                <a:cubicBezTo>
                  <a:pt x="944" y="718"/>
                  <a:pt x="911" y="665"/>
                  <a:pt x="861" y="637"/>
                </a:cubicBezTo>
                <a:cubicBezTo>
                  <a:pt x="861" y="637"/>
                  <a:pt x="918" y="399"/>
                  <a:pt x="929" y="353"/>
                </a:cubicBezTo>
                <a:cubicBezTo>
                  <a:pt x="940" y="308"/>
                  <a:pt x="967" y="308"/>
                  <a:pt x="1004" y="323"/>
                </a:cubicBezTo>
                <a:close/>
                <a:moveTo>
                  <a:pt x="1344" y="919"/>
                </a:moveTo>
                <a:cubicBezTo>
                  <a:pt x="1419" y="607"/>
                  <a:pt x="1226" y="294"/>
                  <a:pt x="914" y="219"/>
                </a:cubicBezTo>
                <a:cubicBezTo>
                  <a:pt x="602" y="145"/>
                  <a:pt x="289" y="337"/>
                  <a:pt x="215" y="649"/>
                </a:cubicBezTo>
                <a:cubicBezTo>
                  <a:pt x="140" y="961"/>
                  <a:pt x="332" y="1274"/>
                  <a:pt x="645" y="1349"/>
                </a:cubicBezTo>
                <a:cubicBezTo>
                  <a:pt x="956" y="1424"/>
                  <a:pt x="1270" y="1231"/>
                  <a:pt x="1344" y="919"/>
                </a:cubicBezTo>
                <a:close/>
              </a:path>
            </a:pathLst>
          </a:custGeom>
          <a:solidFill>
            <a:srgbClr val="EF5B43"/>
          </a:solidFill>
          <a:ln>
            <a:noFill/>
          </a:ln>
        </p:spPr>
        <p:txBody>
          <a:bodyPr vert="horz" wrap="square" lIns="91440" tIns="45720" rIns="91440" bIns="45720" numCol="1" anchor="t" anchorCtr="0" compatLnSpc="1"/>
          <a:lstStyle/>
          <a:p>
            <a:pPr algn="ct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936827" y="3977636"/>
            <a:ext cx="2111746" cy="954107"/>
          </a:xfrm>
          <a:prstGeom prst="rect">
            <a:avLst/>
          </a:prstGeom>
        </p:spPr>
        <p:txBody>
          <a:bodyPr wrap="square">
            <a:spAutoFit/>
          </a:bodyPr>
          <a:lstStyle/>
          <a:p>
            <a:pPr algn="ctr"/>
            <a:r>
              <a:rPr lang="en-US" altLang="zh-CN" sz="2800" dirty="0" smtClean="0">
                <a:solidFill>
                  <a:srgbClr val="5ABB93"/>
                </a:solidFill>
                <a:latin typeface="微软雅黑" panose="020B0503020204020204" pitchFamily="34" charset="-122"/>
                <a:ea typeface="微软雅黑" panose="020B0503020204020204" pitchFamily="34" charset="-122"/>
              </a:rPr>
              <a:t>Query-Subquery</a:t>
            </a:r>
            <a:endParaRPr lang="zh-CN" altLang="en-US" sz="2800" dirty="0">
              <a:solidFill>
                <a:srgbClr val="5ABB93"/>
              </a:solidFill>
              <a:latin typeface="微软雅黑" panose="020B0503020204020204" pitchFamily="34" charset="-122"/>
              <a:ea typeface="微软雅黑" panose="020B0503020204020204" pitchFamily="34" charset="-122"/>
            </a:endParaRPr>
          </a:p>
        </p:txBody>
      </p:sp>
      <p:sp>
        <p:nvSpPr>
          <p:cNvPr id="22" name="矩形 21"/>
          <p:cNvSpPr/>
          <p:nvPr/>
        </p:nvSpPr>
        <p:spPr>
          <a:xfrm>
            <a:off x="4226493" y="4069389"/>
            <a:ext cx="2160463" cy="523220"/>
          </a:xfrm>
          <a:prstGeom prst="rect">
            <a:avLst/>
          </a:prstGeom>
        </p:spPr>
        <p:txBody>
          <a:bodyPr wrap="none">
            <a:spAutoFit/>
          </a:bodyPr>
          <a:lstStyle/>
          <a:p>
            <a:pPr algn="ctr"/>
            <a:r>
              <a:rPr lang="en-US" altLang="zh-CN" sz="2800" dirty="0" smtClean="0">
                <a:solidFill>
                  <a:srgbClr val="756271"/>
                </a:solidFill>
                <a:latin typeface="微软雅黑" panose="020B0503020204020204" pitchFamily="34" charset="-122"/>
                <a:ea typeface="微软雅黑" panose="020B0503020204020204" pitchFamily="34" charset="-122"/>
              </a:rPr>
              <a:t>Semi-Naive</a:t>
            </a:r>
            <a:endParaRPr lang="zh-CN" altLang="en-US" sz="2800" dirty="0">
              <a:solidFill>
                <a:srgbClr val="756271"/>
              </a:solidFill>
              <a:latin typeface="微软雅黑" panose="020B0503020204020204" pitchFamily="34" charset="-122"/>
              <a:ea typeface="微软雅黑" panose="020B0503020204020204" pitchFamily="34" charset="-122"/>
            </a:endParaRPr>
          </a:p>
        </p:txBody>
      </p:sp>
      <p:sp>
        <p:nvSpPr>
          <p:cNvPr id="23" name="Freeform 19"/>
          <p:cNvSpPr>
            <a:spLocks noEditPoints="1"/>
          </p:cNvSpPr>
          <p:nvPr/>
        </p:nvSpPr>
        <p:spPr bwMode="auto">
          <a:xfrm>
            <a:off x="4925290" y="3328319"/>
            <a:ext cx="795234" cy="650790"/>
          </a:xfrm>
          <a:custGeom>
            <a:avLst/>
            <a:gdLst>
              <a:gd name="T0" fmla="*/ 787 w 1020"/>
              <a:gd name="T1" fmla="*/ 779 h 812"/>
              <a:gd name="T2" fmla="*/ 0 w 1020"/>
              <a:gd name="T3" fmla="*/ 779 h 812"/>
              <a:gd name="T4" fmla="*/ 408 w 1020"/>
              <a:gd name="T5" fmla="*/ 300 h 812"/>
              <a:gd name="T6" fmla="*/ 394 w 1020"/>
              <a:gd name="T7" fmla="*/ 286 h 812"/>
              <a:gd name="T8" fmla="*/ 744 w 1020"/>
              <a:gd name="T9" fmla="*/ 335 h 812"/>
              <a:gd name="T10" fmla="*/ 44 w 1020"/>
              <a:gd name="T11" fmla="*/ 274 h 812"/>
              <a:gd name="T12" fmla="*/ 280 w 1020"/>
              <a:gd name="T13" fmla="*/ 588 h 812"/>
              <a:gd name="T14" fmla="*/ 134 w 1020"/>
              <a:gd name="T15" fmla="*/ 495 h 812"/>
              <a:gd name="T16" fmla="*/ 134 w 1020"/>
              <a:gd name="T17" fmla="*/ 527 h 812"/>
              <a:gd name="T18" fmla="*/ 427 w 1020"/>
              <a:gd name="T19" fmla="*/ 434 h 812"/>
              <a:gd name="T20" fmla="*/ 134 w 1020"/>
              <a:gd name="T21" fmla="*/ 434 h 812"/>
              <a:gd name="T22" fmla="*/ 427 w 1020"/>
              <a:gd name="T23" fmla="*/ 404 h 812"/>
              <a:gd name="T24" fmla="*/ 755 w 1020"/>
              <a:gd name="T25" fmla="*/ 340 h 812"/>
              <a:gd name="T26" fmla="*/ 755 w 1020"/>
              <a:gd name="T27" fmla="*/ 340 h 812"/>
              <a:gd name="T28" fmla="*/ 756 w 1020"/>
              <a:gd name="T29" fmla="*/ 51 h 812"/>
              <a:gd name="T30" fmla="*/ 463 w 1020"/>
              <a:gd name="T31" fmla="*/ 183 h 812"/>
              <a:gd name="T32" fmla="*/ 798 w 1020"/>
              <a:gd name="T33" fmla="*/ 202 h 812"/>
              <a:gd name="T34" fmla="*/ 511 w 1020"/>
              <a:gd name="T35" fmla="*/ 140 h 812"/>
              <a:gd name="T36" fmla="*/ 808 w 1020"/>
              <a:gd name="T37" fmla="*/ 353 h 812"/>
              <a:gd name="T38" fmla="*/ 924 w 1020"/>
              <a:gd name="T39" fmla="*/ 211 h 812"/>
              <a:gd name="T40" fmla="*/ 955 w 1020"/>
              <a:gd name="T41" fmla="*/ 244 h 812"/>
              <a:gd name="T42" fmla="*/ 938 w 1020"/>
              <a:gd name="T43" fmla="*/ 208 h 812"/>
              <a:gd name="T44" fmla="*/ 932 w 1020"/>
              <a:gd name="T45" fmla="*/ 397 h 812"/>
              <a:gd name="T46" fmla="*/ 930 w 1020"/>
              <a:gd name="T47" fmla="*/ 436 h 812"/>
              <a:gd name="T48" fmla="*/ 962 w 1020"/>
              <a:gd name="T49" fmla="*/ 436 h 812"/>
              <a:gd name="T50" fmla="*/ 960 w 1020"/>
              <a:gd name="T51" fmla="*/ 397 h 812"/>
              <a:gd name="T52" fmla="*/ 954 w 1020"/>
              <a:gd name="T53" fmla="*/ 313 h 812"/>
              <a:gd name="T54" fmla="*/ 470 w 1020"/>
              <a:gd name="T55" fmla="*/ 437 h 812"/>
              <a:gd name="T56" fmla="*/ 515 w 1020"/>
              <a:gd name="T57" fmla="*/ 611 h 812"/>
              <a:gd name="T58" fmla="*/ 532 w 1020"/>
              <a:gd name="T59" fmla="*/ 597 h 812"/>
              <a:gd name="T60" fmla="*/ 539 w 1020"/>
              <a:gd name="T61" fmla="*/ 575 h 812"/>
              <a:gd name="T62" fmla="*/ 560 w 1020"/>
              <a:gd name="T63" fmla="*/ 589 h 812"/>
              <a:gd name="T64" fmla="*/ 575 w 1020"/>
              <a:gd name="T65" fmla="*/ 622 h 812"/>
              <a:gd name="T66" fmla="*/ 594 w 1020"/>
              <a:gd name="T67" fmla="*/ 636 h 812"/>
              <a:gd name="T68" fmla="*/ 623 w 1020"/>
              <a:gd name="T69" fmla="*/ 632 h 812"/>
              <a:gd name="T70" fmla="*/ 618 w 1020"/>
              <a:gd name="T71" fmla="*/ 615 h 812"/>
              <a:gd name="T72" fmla="*/ 603 w 1020"/>
              <a:gd name="T73" fmla="*/ 582 h 812"/>
              <a:gd name="T74" fmla="*/ 582 w 1020"/>
              <a:gd name="T75" fmla="*/ 568 h 812"/>
              <a:gd name="T76" fmla="*/ 634 w 1020"/>
              <a:gd name="T77" fmla="*/ 540 h 812"/>
              <a:gd name="T78" fmla="*/ 613 w 1020"/>
              <a:gd name="T79" fmla="*/ 534 h 812"/>
              <a:gd name="T80" fmla="*/ 599 w 1020"/>
              <a:gd name="T81" fmla="*/ 516 h 812"/>
              <a:gd name="T82" fmla="*/ 577 w 1020"/>
              <a:gd name="T83" fmla="*/ 509 h 812"/>
              <a:gd name="T84" fmla="*/ 563 w 1020"/>
              <a:gd name="T85" fmla="*/ 491 h 812"/>
              <a:gd name="T86" fmla="*/ 541 w 1020"/>
              <a:gd name="T87" fmla="*/ 485 h 812"/>
              <a:gd name="T88" fmla="*/ 527 w 1020"/>
              <a:gd name="T89" fmla="*/ 467 h 812"/>
              <a:gd name="T90" fmla="*/ 505 w 1020"/>
              <a:gd name="T91" fmla="*/ 461 h 812"/>
              <a:gd name="T92" fmla="*/ 491 w 1020"/>
              <a:gd name="T93" fmla="*/ 443 h 812"/>
              <a:gd name="T94" fmla="*/ 95 w 1020"/>
              <a:gd name="T95" fmla="*/ 327 h 812"/>
              <a:gd name="T96" fmla="*/ 95 w 1020"/>
              <a:gd name="T97" fmla="*/ 680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20" h="812">
                <a:moveTo>
                  <a:pt x="0" y="751"/>
                </a:moveTo>
                <a:lnTo>
                  <a:pt x="787" y="751"/>
                </a:lnTo>
                <a:lnTo>
                  <a:pt x="787" y="779"/>
                </a:lnTo>
                <a:cubicBezTo>
                  <a:pt x="787" y="797"/>
                  <a:pt x="772" y="812"/>
                  <a:pt x="754" y="812"/>
                </a:cubicBezTo>
                <a:lnTo>
                  <a:pt x="33" y="812"/>
                </a:lnTo>
                <a:cubicBezTo>
                  <a:pt x="15" y="812"/>
                  <a:pt x="0" y="797"/>
                  <a:pt x="0" y="779"/>
                </a:cubicBezTo>
                <a:lnTo>
                  <a:pt x="0" y="751"/>
                </a:lnTo>
                <a:close/>
                <a:moveTo>
                  <a:pt x="394" y="286"/>
                </a:moveTo>
                <a:cubicBezTo>
                  <a:pt x="402" y="286"/>
                  <a:pt x="408" y="292"/>
                  <a:pt x="408" y="300"/>
                </a:cubicBezTo>
                <a:cubicBezTo>
                  <a:pt x="408" y="308"/>
                  <a:pt x="402" y="315"/>
                  <a:pt x="394" y="315"/>
                </a:cubicBezTo>
                <a:cubicBezTo>
                  <a:pt x="386" y="315"/>
                  <a:pt x="379" y="308"/>
                  <a:pt x="379" y="300"/>
                </a:cubicBezTo>
                <a:cubicBezTo>
                  <a:pt x="379" y="292"/>
                  <a:pt x="386" y="286"/>
                  <a:pt x="394" y="286"/>
                </a:cubicBezTo>
                <a:close/>
                <a:moveTo>
                  <a:pt x="44" y="274"/>
                </a:moveTo>
                <a:lnTo>
                  <a:pt x="485" y="274"/>
                </a:lnTo>
                <a:cubicBezTo>
                  <a:pt x="576" y="280"/>
                  <a:pt x="662" y="297"/>
                  <a:pt x="744" y="335"/>
                </a:cubicBezTo>
                <a:lnTo>
                  <a:pt x="744" y="733"/>
                </a:lnTo>
                <a:lnTo>
                  <a:pt x="44" y="733"/>
                </a:lnTo>
                <a:lnTo>
                  <a:pt x="44" y="274"/>
                </a:lnTo>
                <a:close/>
                <a:moveTo>
                  <a:pt x="134" y="557"/>
                </a:moveTo>
                <a:lnTo>
                  <a:pt x="280" y="557"/>
                </a:lnTo>
                <a:lnTo>
                  <a:pt x="280" y="588"/>
                </a:lnTo>
                <a:lnTo>
                  <a:pt x="134" y="588"/>
                </a:lnTo>
                <a:lnTo>
                  <a:pt x="134" y="557"/>
                </a:lnTo>
                <a:close/>
                <a:moveTo>
                  <a:pt x="134" y="495"/>
                </a:moveTo>
                <a:lnTo>
                  <a:pt x="427" y="495"/>
                </a:lnTo>
                <a:lnTo>
                  <a:pt x="427" y="527"/>
                </a:lnTo>
                <a:lnTo>
                  <a:pt x="134" y="527"/>
                </a:lnTo>
                <a:lnTo>
                  <a:pt x="134" y="495"/>
                </a:lnTo>
                <a:close/>
                <a:moveTo>
                  <a:pt x="134" y="434"/>
                </a:moveTo>
                <a:lnTo>
                  <a:pt x="427" y="434"/>
                </a:lnTo>
                <a:lnTo>
                  <a:pt x="427" y="465"/>
                </a:lnTo>
                <a:lnTo>
                  <a:pt x="134" y="465"/>
                </a:lnTo>
                <a:lnTo>
                  <a:pt x="134" y="434"/>
                </a:lnTo>
                <a:close/>
                <a:moveTo>
                  <a:pt x="134" y="373"/>
                </a:moveTo>
                <a:lnTo>
                  <a:pt x="427" y="373"/>
                </a:lnTo>
                <a:lnTo>
                  <a:pt x="427" y="404"/>
                </a:lnTo>
                <a:lnTo>
                  <a:pt x="134" y="404"/>
                </a:lnTo>
                <a:lnTo>
                  <a:pt x="134" y="373"/>
                </a:lnTo>
                <a:close/>
                <a:moveTo>
                  <a:pt x="755" y="340"/>
                </a:moveTo>
                <a:cubicBezTo>
                  <a:pt x="766" y="345"/>
                  <a:pt x="793" y="358"/>
                  <a:pt x="800" y="362"/>
                </a:cubicBezTo>
                <a:cubicBezTo>
                  <a:pt x="818" y="375"/>
                  <a:pt x="771" y="381"/>
                  <a:pt x="755" y="383"/>
                </a:cubicBezTo>
                <a:lnTo>
                  <a:pt x="755" y="340"/>
                </a:lnTo>
                <a:close/>
                <a:moveTo>
                  <a:pt x="924" y="211"/>
                </a:moveTo>
                <a:cubicBezTo>
                  <a:pt x="881" y="164"/>
                  <a:pt x="838" y="116"/>
                  <a:pt x="796" y="68"/>
                </a:cubicBezTo>
                <a:cubicBezTo>
                  <a:pt x="781" y="53"/>
                  <a:pt x="775" y="53"/>
                  <a:pt x="756" y="51"/>
                </a:cubicBezTo>
                <a:lnTo>
                  <a:pt x="311" y="2"/>
                </a:lnTo>
                <a:cubicBezTo>
                  <a:pt x="302" y="0"/>
                  <a:pt x="299" y="6"/>
                  <a:pt x="305" y="12"/>
                </a:cubicBezTo>
                <a:lnTo>
                  <a:pt x="463" y="183"/>
                </a:lnTo>
                <a:cubicBezTo>
                  <a:pt x="489" y="133"/>
                  <a:pt x="506" y="106"/>
                  <a:pt x="587" y="116"/>
                </a:cubicBezTo>
                <a:cubicBezTo>
                  <a:pt x="641" y="122"/>
                  <a:pt x="682" y="134"/>
                  <a:pt x="733" y="154"/>
                </a:cubicBezTo>
                <a:cubicBezTo>
                  <a:pt x="766" y="166"/>
                  <a:pt x="783" y="177"/>
                  <a:pt x="798" y="202"/>
                </a:cubicBezTo>
                <a:cubicBezTo>
                  <a:pt x="785" y="185"/>
                  <a:pt x="764" y="174"/>
                  <a:pt x="741" y="165"/>
                </a:cubicBezTo>
                <a:cubicBezTo>
                  <a:pt x="693" y="146"/>
                  <a:pt x="642" y="134"/>
                  <a:pt x="591" y="128"/>
                </a:cubicBezTo>
                <a:cubicBezTo>
                  <a:pt x="561" y="124"/>
                  <a:pt x="531" y="124"/>
                  <a:pt x="511" y="140"/>
                </a:cubicBezTo>
                <a:cubicBezTo>
                  <a:pt x="492" y="154"/>
                  <a:pt x="465" y="217"/>
                  <a:pt x="454" y="240"/>
                </a:cubicBezTo>
                <a:cubicBezTo>
                  <a:pt x="447" y="255"/>
                  <a:pt x="455" y="261"/>
                  <a:pt x="468" y="261"/>
                </a:cubicBezTo>
                <a:cubicBezTo>
                  <a:pt x="587" y="266"/>
                  <a:pt x="703" y="297"/>
                  <a:pt x="808" y="353"/>
                </a:cubicBezTo>
                <a:lnTo>
                  <a:pt x="810" y="292"/>
                </a:lnTo>
                <a:cubicBezTo>
                  <a:pt x="848" y="297"/>
                  <a:pt x="886" y="303"/>
                  <a:pt x="924" y="308"/>
                </a:cubicBezTo>
                <a:lnTo>
                  <a:pt x="924" y="211"/>
                </a:lnTo>
                <a:close/>
                <a:moveTo>
                  <a:pt x="1010" y="320"/>
                </a:moveTo>
                <a:cubicBezTo>
                  <a:pt x="1016" y="321"/>
                  <a:pt x="1020" y="314"/>
                  <a:pt x="1014" y="309"/>
                </a:cubicBezTo>
                <a:cubicBezTo>
                  <a:pt x="994" y="288"/>
                  <a:pt x="974" y="266"/>
                  <a:pt x="955" y="244"/>
                </a:cubicBezTo>
                <a:lnTo>
                  <a:pt x="955" y="216"/>
                </a:lnTo>
                <a:cubicBezTo>
                  <a:pt x="955" y="211"/>
                  <a:pt x="950" y="208"/>
                  <a:pt x="946" y="208"/>
                </a:cubicBezTo>
                <a:lnTo>
                  <a:pt x="938" y="208"/>
                </a:lnTo>
                <a:lnTo>
                  <a:pt x="937" y="379"/>
                </a:lnTo>
                <a:cubicBezTo>
                  <a:pt x="934" y="380"/>
                  <a:pt x="933" y="382"/>
                  <a:pt x="933" y="385"/>
                </a:cubicBezTo>
                <a:lnTo>
                  <a:pt x="932" y="397"/>
                </a:lnTo>
                <a:cubicBezTo>
                  <a:pt x="931" y="404"/>
                  <a:pt x="934" y="405"/>
                  <a:pt x="934" y="410"/>
                </a:cubicBezTo>
                <a:lnTo>
                  <a:pt x="933" y="424"/>
                </a:lnTo>
                <a:cubicBezTo>
                  <a:pt x="933" y="428"/>
                  <a:pt x="930" y="430"/>
                  <a:pt x="930" y="436"/>
                </a:cubicBezTo>
                <a:lnTo>
                  <a:pt x="918" y="537"/>
                </a:lnTo>
                <a:cubicBezTo>
                  <a:pt x="924" y="549"/>
                  <a:pt x="967" y="549"/>
                  <a:pt x="974" y="537"/>
                </a:cubicBezTo>
                <a:lnTo>
                  <a:pt x="962" y="436"/>
                </a:lnTo>
                <a:cubicBezTo>
                  <a:pt x="962" y="430"/>
                  <a:pt x="959" y="429"/>
                  <a:pt x="958" y="424"/>
                </a:cubicBezTo>
                <a:lnTo>
                  <a:pt x="958" y="410"/>
                </a:lnTo>
                <a:cubicBezTo>
                  <a:pt x="957" y="404"/>
                  <a:pt x="961" y="405"/>
                  <a:pt x="960" y="397"/>
                </a:cubicBezTo>
                <a:lnTo>
                  <a:pt x="960" y="385"/>
                </a:lnTo>
                <a:cubicBezTo>
                  <a:pt x="959" y="382"/>
                  <a:pt x="958" y="380"/>
                  <a:pt x="954" y="379"/>
                </a:cubicBezTo>
                <a:lnTo>
                  <a:pt x="954" y="313"/>
                </a:lnTo>
                <a:cubicBezTo>
                  <a:pt x="973" y="315"/>
                  <a:pt x="991" y="318"/>
                  <a:pt x="1010" y="320"/>
                </a:cubicBezTo>
                <a:close/>
                <a:moveTo>
                  <a:pt x="481" y="435"/>
                </a:moveTo>
                <a:lnTo>
                  <a:pt x="470" y="437"/>
                </a:lnTo>
                <a:lnTo>
                  <a:pt x="506" y="622"/>
                </a:lnTo>
                <a:lnTo>
                  <a:pt x="517" y="620"/>
                </a:lnTo>
                <a:lnTo>
                  <a:pt x="515" y="611"/>
                </a:lnTo>
                <a:lnTo>
                  <a:pt x="524" y="609"/>
                </a:lnTo>
                <a:lnTo>
                  <a:pt x="522" y="599"/>
                </a:lnTo>
                <a:lnTo>
                  <a:pt x="532" y="597"/>
                </a:lnTo>
                <a:lnTo>
                  <a:pt x="531" y="587"/>
                </a:lnTo>
                <a:lnTo>
                  <a:pt x="540" y="585"/>
                </a:lnTo>
                <a:lnTo>
                  <a:pt x="539" y="575"/>
                </a:lnTo>
                <a:lnTo>
                  <a:pt x="548" y="573"/>
                </a:lnTo>
                <a:lnTo>
                  <a:pt x="551" y="590"/>
                </a:lnTo>
                <a:lnTo>
                  <a:pt x="560" y="589"/>
                </a:lnTo>
                <a:lnTo>
                  <a:pt x="563" y="606"/>
                </a:lnTo>
                <a:lnTo>
                  <a:pt x="572" y="604"/>
                </a:lnTo>
                <a:lnTo>
                  <a:pt x="575" y="622"/>
                </a:lnTo>
                <a:lnTo>
                  <a:pt x="584" y="620"/>
                </a:lnTo>
                <a:lnTo>
                  <a:pt x="587" y="637"/>
                </a:lnTo>
                <a:lnTo>
                  <a:pt x="594" y="636"/>
                </a:lnTo>
                <a:lnTo>
                  <a:pt x="596" y="646"/>
                </a:lnTo>
                <a:lnTo>
                  <a:pt x="625" y="640"/>
                </a:lnTo>
                <a:lnTo>
                  <a:pt x="623" y="632"/>
                </a:lnTo>
                <a:lnTo>
                  <a:pt x="630" y="631"/>
                </a:lnTo>
                <a:lnTo>
                  <a:pt x="626" y="613"/>
                </a:lnTo>
                <a:lnTo>
                  <a:pt x="618" y="615"/>
                </a:lnTo>
                <a:lnTo>
                  <a:pt x="614" y="598"/>
                </a:lnTo>
                <a:lnTo>
                  <a:pt x="606" y="599"/>
                </a:lnTo>
                <a:lnTo>
                  <a:pt x="603" y="582"/>
                </a:lnTo>
                <a:lnTo>
                  <a:pt x="594" y="583"/>
                </a:lnTo>
                <a:lnTo>
                  <a:pt x="591" y="566"/>
                </a:lnTo>
                <a:lnTo>
                  <a:pt x="582" y="568"/>
                </a:lnTo>
                <a:lnTo>
                  <a:pt x="580" y="559"/>
                </a:lnTo>
                <a:lnTo>
                  <a:pt x="636" y="548"/>
                </a:lnTo>
                <a:lnTo>
                  <a:pt x="634" y="540"/>
                </a:lnTo>
                <a:lnTo>
                  <a:pt x="625" y="541"/>
                </a:lnTo>
                <a:lnTo>
                  <a:pt x="623" y="532"/>
                </a:lnTo>
                <a:lnTo>
                  <a:pt x="613" y="534"/>
                </a:lnTo>
                <a:lnTo>
                  <a:pt x="611" y="524"/>
                </a:lnTo>
                <a:lnTo>
                  <a:pt x="601" y="526"/>
                </a:lnTo>
                <a:lnTo>
                  <a:pt x="599" y="516"/>
                </a:lnTo>
                <a:lnTo>
                  <a:pt x="589" y="517"/>
                </a:lnTo>
                <a:lnTo>
                  <a:pt x="587" y="508"/>
                </a:lnTo>
                <a:lnTo>
                  <a:pt x="577" y="509"/>
                </a:lnTo>
                <a:lnTo>
                  <a:pt x="575" y="499"/>
                </a:lnTo>
                <a:lnTo>
                  <a:pt x="565" y="501"/>
                </a:lnTo>
                <a:lnTo>
                  <a:pt x="563" y="491"/>
                </a:lnTo>
                <a:lnTo>
                  <a:pt x="553" y="493"/>
                </a:lnTo>
                <a:lnTo>
                  <a:pt x="551" y="483"/>
                </a:lnTo>
                <a:lnTo>
                  <a:pt x="541" y="485"/>
                </a:lnTo>
                <a:lnTo>
                  <a:pt x="539" y="475"/>
                </a:lnTo>
                <a:lnTo>
                  <a:pt x="529" y="477"/>
                </a:lnTo>
                <a:lnTo>
                  <a:pt x="527" y="467"/>
                </a:lnTo>
                <a:lnTo>
                  <a:pt x="517" y="469"/>
                </a:lnTo>
                <a:lnTo>
                  <a:pt x="515" y="459"/>
                </a:lnTo>
                <a:lnTo>
                  <a:pt x="505" y="461"/>
                </a:lnTo>
                <a:lnTo>
                  <a:pt x="503" y="451"/>
                </a:lnTo>
                <a:lnTo>
                  <a:pt x="493" y="453"/>
                </a:lnTo>
                <a:lnTo>
                  <a:pt x="491" y="443"/>
                </a:lnTo>
                <a:lnTo>
                  <a:pt x="483" y="445"/>
                </a:lnTo>
                <a:lnTo>
                  <a:pt x="481" y="435"/>
                </a:lnTo>
                <a:close/>
                <a:moveTo>
                  <a:pt x="95" y="327"/>
                </a:moveTo>
                <a:lnTo>
                  <a:pt x="693" y="327"/>
                </a:lnTo>
                <a:lnTo>
                  <a:pt x="693" y="680"/>
                </a:lnTo>
                <a:lnTo>
                  <a:pt x="95" y="680"/>
                </a:lnTo>
                <a:lnTo>
                  <a:pt x="95" y="327"/>
                </a:lnTo>
                <a:close/>
              </a:path>
            </a:pathLst>
          </a:custGeom>
          <a:solidFill>
            <a:srgbClr val="756271"/>
          </a:solidFill>
          <a:ln>
            <a:noFill/>
          </a:ln>
        </p:spPr>
        <p:txBody>
          <a:bodyPr vert="horz" wrap="square" lIns="91428" tIns="45714" rIns="91428" bIns="45714"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7765453" y="1183187"/>
            <a:ext cx="3320323" cy="141311"/>
          </a:xfrm>
          <a:prstGeom prst="rect">
            <a:avLst/>
          </a:prstGeom>
          <a:solidFill>
            <a:srgbClr val="5ABB93"/>
          </a:solidFill>
          <a:ln w="9525" cap="flat" cmpd="sng" algn="ctr">
            <a:noFill/>
            <a:prstDash val="solid"/>
            <a:round/>
            <a:headEnd type="none" w="med" len="med"/>
            <a:tailEnd type="none" w="med" len="med"/>
          </a:ln>
          <a:effectLst/>
        </p:spPr>
        <p:txBody>
          <a:bodyPr vert="horz" wrap="square" lIns="91428" tIns="45714" rIns="91428" bIns="45714" numCol="1" rtlCol="0"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5" name="Freeform 11"/>
          <p:cNvSpPr>
            <a:spLocks noEditPoints="1"/>
          </p:cNvSpPr>
          <p:nvPr/>
        </p:nvSpPr>
        <p:spPr bwMode="auto">
          <a:xfrm>
            <a:off x="1486619" y="3353092"/>
            <a:ext cx="960387" cy="603197"/>
          </a:xfrm>
          <a:custGeom>
            <a:avLst/>
            <a:gdLst>
              <a:gd name="T0" fmla="*/ 79 w 1051"/>
              <a:gd name="T1" fmla="*/ 281 h 660"/>
              <a:gd name="T2" fmla="*/ 111 w 1051"/>
              <a:gd name="T3" fmla="*/ 248 h 660"/>
              <a:gd name="T4" fmla="*/ 81 w 1051"/>
              <a:gd name="T5" fmla="*/ 202 h 660"/>
              <a:gd name="T6" fmla="*/ 77 w 1051"/>
              <a:gd name="T7" fmla="*/ 174 h 660"/>
              <a:gd name="T8" fmla="*/ 81 w 1051"/>
              <a:gd name="T9" fmla="*/ 171 h 660"/>
              <a:gd name="T10" fmla="*/ 211 w 1051"/>
              <a:gd name="T11" fmla="*/ 92 h 660"/>
              <a:gd name="T12" fmla="*/ 235 w 1051"/>
              <a:gd name="T13" fmla="*/ 172 h 660"/>
              <a:gd name="T14" fmla="*/ 238 w 1051"/>
              <a:gd name="T15" fmla="*/ 177 h 660"/>
              <a:gd name="T16" fmla="*/ 224 w 1051"/>
              <a:gd name="T17" fmla="*/ 214 h 660"/>
              <a:gd name="T18" fmla="*/ 219 w 1051"/>
              <a:gd name="T19" fmla="*/ 277 h 660"/>
              <a:gd name="T20" fmla="*/ 272 w 1051"/>
              <a:gd name="T21" fmla="*/ 280 h 660"/>
              <a:gd name="T22" fmla="*/ 298 w 1051"/>
              <a:gd name="T23" fmla="*/ 249 h 660"/>
              <a:gd name="T24" fmla="*/ 370 w 1051"/>
              <a:gd name="T25" fmla="*/ 211 h 660"/>
              <a:gd name="T26" fmla="*/ 318 w 1051"/>
              <a:gd name="T27" fmla="*/ 177 h 660"/>
              <a:gd name="T28" fmla="*/ 462 w 1051"/>
              <a:gd name="T29" fmla="*/ 47 h 660"/>
              <a:gd name="T30" fmla="*/ 461 w 1051"/>
              <a:gd name="T31" fmla="*/ 178 h 660"/>
              <a:gd name="T32" fmla="*/ 442 w 1051"/>
              <a:gd name="T33" fmla="*/ 237 h 660"/>
              <a:gd name="T34" fmla="*/ 512 w 1051"/>
              <a:gd name="T35" fmla="*/ 256 h 660"/>
              <a:gd name="T36" fmla="*/ 568 w 1051"/>
              <a:gd name="T37" fmla="*/ 189 h 660"/>
              <a:gd name="T38" fmla="*/ 598 w 1051"/>
              <a:gd name="T39" fmla="*/ 159 h 660"/>
              <a:gd name="T40" fmla="*/ 570 w 1051"/>
              <a:gd name="T41" fmla="*/ 118 h 660"/>
              <a:gd name="T42" fmla="*/ 567 w 1051"/>
              <a:gd name="T43" fmla="*/ 93 h 660"/>
              <a:gd name="T44" fmla="*/ 571 w 1051"/>
              <a:gd name="T45" fmla="*/ 90 h 660"/>
              <a:gd name="T46" fmla="*/ 687 w 1051"/>
              <a:gd name="T47" fmla="*/ 19 h 660"/>
              <a:gd name="T48" fmla="*/ 709 w 1051"/>
              <a:gd name="T49" fmla="*/ 91 h 660"/>
              <a:gd name="T50" fmla="*/ 712 w 1051"/>
              <a:gd name="T51" fmla="*/ 95 h 660"/>
              <a:gd name="T52" fmla="*/ 699 w 1051"/>
              <a:gd name="T53" fmla="*/ 129 h 660"/>
              <a:gd name="T54" fmla="*/ 694 w 1051"/>
              <a:gd name="T55" fmla="*/ 185 h 660"/>
              <a:gd name="T56" fmla="*/ 742 w 1051"/>
              <a:gd name="T57" fmla="*/ 188 h 660"/>
              <a:gd name="T58" fmla="*/ 512 w 1051"/>
              <a:gd name="T59" fmla="*/ 432 h 660"/>
              <a:gd name="T60" fmla="*/ 0 w 1051"/>
              <a:gd name="T61" fmla="*/ 473 h 660"/>
              <a:gd name="T62" fmla="*/ 16 w 1051"/>
              <a:gd name="T63" fmla="*/ 520 h 660"/>
              <a:gd name="T64" fmla="*/ 82 w 1051"/>
              <a:gd name="T65" fmla="*/ 640 h 660"/>
              <a:gd name="T66" fmla="*/ 492 w 1051"/>
              <a:gd name="T67" fmla="*/ 635 h 660"/>
              <a:gd name="T68" fmla="*/ 574 w 1051"/>
              <a:gd name="T69" fmla="*/ 625 h 660"/>
              <a:gd name="T70" fmla="*/ 971 w 1051"/>
              <a:gd name="T71" fmla="*/ 369 h 660"/>
              <a:gd name="T72" fmla="*/ 769 w 1051"/>
              <a:gd name="T73" fmla="*/ 171 h 660"/>
              <a:gd name="T74" fmla="*/ 516 w 1051"/>
              <a:gd name="T75" fmla="*/ 491 h 660"/>
              <a:gd name="T76" fmla="*/ 300 w 1051"/>
              <a:gd name="T77" fmla="*/ 366 h 660"/>
              <a:gd name="T78" fmla="*/ 16 w 1051"/>
              <a:gd name="T79" fmla="*/ 52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51" h="660">
                <a:moveTo>
                  <a:pt x="44" y="282"/>
                </a:moveTo>
                <a:cubicBezTo>
                  <a:pt x="57" y="282"/>
                  <a:pt x="68" y="282"/>
                  <a:pt x="79" y="281"/>
                </a:cubicBezTo>
                <a:cubicBezTo>
                  <a:pt x="89" y="282"/>
                  <a:pt x="96" y="280"/>
                  <a:pt x="102" y="274"/>
                </a:cubicBezTo>
                <a:cubicBezTo>
                  <a:pt x="106" y="267"/>
                  <a:pt x="109" y="259"/>
                  <a:pt x="111" y="248"/>
                </a:cubicBezTo>
                <a:cubicBezTo>
                  <a:pt x="103" y="239"/>
                  <a:pt x="96" y="228"/>
                  <a:pt x="92" y="215"/>
                </a:cubicBezTo>
                <a:cubicBezTo>
                  <a:pt x="87" y="212"/>
                  <a:pt x="83" y="208"/>
                  <a:pt x="81" y="202"/>
                </a:cubicBezTo>
                <a:cubicBezTo>
                  <a:pt x="78" y="196"/>
                  <a:pt x="77" y="187"/>
                  <a:pt x="77" y="177"/>
                </a:cubicBezTo>
                <a:lnTo>
                  <a:pt x="77" y="174"/>
                </a:lnTo>
                <a:lnTo>
                  <a:pt x="80" y="172"/>
                </a:lnTo>
                <a:cubicBezTo>
                  <a:pt x="80" y="172"/>
                  <a:pt x="81" y="172"/>
                  <a:pt x="81" y="171"/>
                </a:cubicBezTo>
                <a:cubicBezTo>
                  <a:pt x="75" y="129"/>
                  <a:pt x="80" y="110"/>
                  <a:pt x="99" y="95"/>
                </a:cubicBezTo>
                <a:cubicBezTo>
                  <a:pt x="127" y="71"/>
                  <a:pt x="182" y="71"/>
                  <a:pt x="211" y="92"/>
                </a:cubicBezTo>
                <a:cubicBezTo>
                  <a:pt x="230" y="107"/>
                  <a:pt x="238" y="132"/>
                  <a:pt x="232" y="170"/>
                </a:cubicBezTo>
                <a:cubicBezTo>
                  <a:pt x="233" y="171"/>
                  <a:pt x="234" y="172"/>
                  <a:pt x="235" y="172"/>
                </a:cubicBezTo>
                <a:lnTo>
                  <a:pt x="238" y="174"/>
                </a:lnTo>
                <a:lnTo>
                  <a:pt x="238" y="177"/>
                </a:lnTo>
                <a:cubicBezTo>
                  <a:pt x="238" y="187"/>
                  <a:pt x="237" y="195"/>
                  <a:pt x="234" y="202"/>
                </a:cubicBezTo>
                <a:cubicBezTo>
                  <a:pt x="232" y="207"/>
                  <a:pt x="229" y="212"/>
                  <a:pt x="224" y="214"/>
                </a:cubicBezTo>
                <a:cubicBezTo>
                  <a:pt x="220" y="227"/>
                  <a:pt x="214" y="237"/>
                  <a:pt x="206" y="246"/>
                </a:cubicBezTo>
                <a:cubicBezTo>
                  <a:pt x="208" y="260"/>
                  <a:pt x="212" y="270"/>
                  <a:pt x="219" y="277"/>
                </a:cubicBezTo>
                <a:cubicBezTo>
                  <a:pt x="224" y="280"/>
                  <a:pt x="231" y="280"/>
                  <a:pt x="240" y="280"/>
                </a:cubicBezTo>
                <a:cubicBezTo>
                  <a:pt x="250" y="280"/>
                  <a:pt x="260" y="280"/>
                  <a:pt x="272" y="280"/>
                </a:cubicBezTo>
                <a:cubicBezTo>
                  <a:pt x="276" y="284"/>
                  <a:pt x="281" y="291"/>
                  <a:pt x="285" y="300"/>
                </a:cubicBezTo>
                <a:cubicBezTo>
                  <a:pt x="288" y="276"/>
                  <a:pt x="292" y="256"/>
                  <a:pt x="298" y="249"/>
                </a:cubicBezTo>
                <a:cubicBezTo>
                  <a:pt x="302" y="240"/>
                  <a:pt x="356" y="237"/>
                  <a:pt x="364" y="237"/>
                </a:cubicBezTo>
                <a:cubicBezTo>
                  <a:pt x="366" y="228"/>
                  <a:pt x="369" y="220"/>
                  <a:pt x="370" y="211"/>
                </a:cubicBezTo>
                <a:cubicBezTo>
                  <a:pt x="358" y="203"/>
                  <a:pt x="349" y="191"/>
                  <a:pt x="344" y="178"/>
                </a:cubicBezTo>
                <a:cubicBezTo>
                  <a:pt x="338" y="177"/>
                  <a:pt x="323" y="178"/>
                  <a:pt x="318" y="177"/>
                </a:cubicBezTo>
                <a:cubicBezTo>
                  <a:pt x="310" y="132"/>
                  <a:pt x="321" y="65"/>
                  <a:pt x="339" y="50"/>
                </a:cubicBezTo>
                <a:cubicBezTo>
                  <a:pt x="367" y="28"/>
                  <a:pt x="434" y="27"/>
                  <a:pt x="462" y="47"/>
                </a:cubicBezTo>
                <a:cubicBezTo>
                  <a:pt x="482" y="62"/>
                  <a:pt x="495" y="134"/>
                  <a:pt x="488" y="175"/>
                </a:cubicBezTo>
                <a:cubicBezTo>
                  <a:pt x="485" y="177"/>
                  <a:pt x="465" y="176"/>
                  <a:pt x="461" y="178"/>
                </a:cubicBezTo>
                <a:cubicBezTo>
                  <a:pt x="455" y="191"/>
                  <a:pt x="446" y="202"/>
                  <a:pt x="433" y="211"/>
                </a:cubicBezTo>
                <a:cubicBezTo>
                  <a:pt x="436" y="224"/>
                  <a:pt x="438" y="229"/>
                  <a:pt x="442" y="237"/>
                </a:cubicBezTo>
                <a:cubicBezTo>
                  <a:pt x="450" y="237"/>
                  <a:pt x="504" y="240"/>
                  <a:pt x="508" y="249"/>
                </a:cubicBezTo>
                <a:cubicBezTo>
                  <a:pt x="509" y="251"/>
                  <a:pt x="510" y="253"/>
                  <a:pt x="512" y="256"/>
                </a:cubicBezTo>
                <a:cubicBezTo>
                  <a:pt x="518" y="225"/>
                  <a:pt x="526" y="199"/>
                  <a:pt x="537" y="189"/>
                </a:cubicBezTo>
                <a:cubicBezTo>
                  <a:pt x="548" y="189"/>
                  <a:pt x="559" y="189"/>
                  <a:pt x="568" y="189"/>
                </a:cubicBezTo>
                <a:cubicBezTo>
                  <a:pt x="577" y="190"/>
                  <a:pt x="584" y="188"/>
                  <a:pt x="589" y="182"/>
                </a:cubicBezTo>
                <a:cubicBezTo>
                  <a:pt x="593" y="176"/>
                  <a:pt x="596" y="169"/>
                  <a:pt x="598" y="159"/>
                </a:cubicBezTo>
                <a:cubicBezTo>
                  <a:pt x="590" y="151"/>
                  <a:pt x="584" y="141"/>
                  <a:pt x="580" y="129"/>
                </a:cubicBezTo>
                <a:cubicBezTo>
                  <a:pt x="576" y="127"/>
                  <a:pt x="572" y="123"/>
                  <a:pt x="570" y="118"/>
                </a:cubicBezTo>
                <a:cubicBezTo>
                  <a:pt x="568" y="112"/>
                  <a:pt x="567" y="104"/>
                  <a:pt x="567" y="95"/>
                </a:cubicBezTo>
                <a:lnTo>
                  <a:pt x="567" y="93"/>
                </a:lnTo>
                <a:lnTo>
                  <a:pt x="569" y="91"/>
                </a:lnTo>
                <a:cubicBezTo>
                  <a:pt x="570" y="91"/>
                  <a:pt x="570" y="90"/>
                  <a:pt x="571" y="90"/>
                </a:cubicBezTo>
                <a:cubicBezTo>
                  <a:pt x="565" y="52"/>
                  <a:pt x="570" y="35"/>
                  <a:pt x="586" y="21"/>
                </a:cubicBezTo>
                <a:cubicBezTo>
                  <a:pt x="612" y="0"/>
                  <a:pt x="661" y="0"/>
                  <a:pt x="687" y="19"/>
                </a:cubicBezTo>
                <a:cubicBezTo>
                  <a:pt x="705" y="32"/>
                  <a:pt x="711" y="55"/>
                  <a:pt x="706" y="89"/>
                </a:cubicBezTo>
                <a:cubicBezTo>
                  <a:pt x="707" y="90"/>
                  <a:pt x="708" y="90"/>
                  <a:pt x="709" y="91"/>
                </a:cubicBezTo>
                <a:lnTo>
                  <a:pt x="712" y="93"/>
                </a:lnTo>
                <a:lnTo>
                  <a:pt x="712" y="95"/>
                </a:lnTo>
                <a:cubicBezTo>
                  <a:pt x="712" y="104"/>
                  <a:pt x="711" y="112"/>
                  <a:pt x="708" y="117"/>
                </a:cubicBezTo>
                <a:cubicBezTo>
                  <a:pt x="706" y="123"/>
                  <a:pt x="703" y="126"/>
                  <a:pt x="699" y="129"/>
                </a:cubicBezTo>
                <a:cubicBezTo>
                  <a:pt x="695" y="140"/>
                  <a:pt x="690" y="150"/>
                  <a:pt x="683" y="157"/>
                </a:cubicBezTo>
                <a:cubicBezTo>
                  <a:pt x="685" y="169"/>
                  <a:pt x="688" y="179"/>
                  <a:pt x="694" y="185"/>
                </a:cubicBezTo>
                <a:cubicBezTo>
                  <a:pt x="699" y="188"/>
                  <a:pt x="706" y="188"/>
                  <a:pt x="713" y="188"/>
                </a:cubicBezTo>
                <a:cubicBezTo>
                  <a:pt x="722" y="188"/>
                  <a:pt x="732" y="188"/>
                  <a:pt x="742" y="188"/>
                </a:cubicBezTo>
                <a:cubicBezTo>
                  <a:pt x="747" y="192"/>
                  <a:pt x="752" y="202"/>
                  <a:pt x="756" y="215"/>
                </a:cubicBezTo>
                <a:lnTo>
                  <a:pt x="512" y="432"/>
                </a:lnTo>
                <a:lnTo>
                  <a:pt x="301" y="310"/>
                </a:lnTo>
                <a:lnTo>
                  <a:pt x="0" y="473"/>
                </a:lnTo>
                <a:cubicBezTo>
                  <a:pt x="1" y="427"/>
                  <a:pt x="10" y="312"/>
                  <a:pt x="44" y="282"/>
                </a:cubicBezTo>
                <a:close/>
                <a:moveTo>
                  <a:pt x="16" y="520"/>
                </a:moveTo>
                <a:lnTo>
                  <a:pt x="16" y="520"/>
                </a:lnTo>
                <a:lnTo>
                  <a:pt x="82" y="640"/>
                </a:lnTo>
                <a:lnTo>
                  <a:pt x="298" y="523"/>
                </a:lnTo>
                <a:lnTo>
                  <a:pt x="492" y="635"/>
                </a:lnTo>
                <a:lnTo>
                  <a:pt x="536" y="660"/>
                </a:lnTo>
                <a:lnTo>
                  <a:pt x="574" y="625"/>
                </a:lnTo>
                <a:lnTo>
                  <a:pt x="918" y="317"/>
                </a:lnTo>
                <a:lnTo>
                  <a:pt x="971" y="369"/>
                </a:lnTo>
                <a:lnTo>
                  <a:pt x="1051" y="96"/>
                </a:lnTo>
                <a:lnTo>
                  <a:pt x="769" y="171"/>
                </a:lnTo>
                <a:lnTo>
                  <a:pt x="820" y="221"/>
                </a:lnTo>
                <a:lnTo>
                  <a:pt x="516" y="491"/>
                </a:lnTo>
                <a:lnTo>
                  <a:pt x="333" y="386"/>
                </a:lnTo>
                <a:lnTo>
                  <a:pt x="300" y="366"/>
                </a:lnTo>
                <a:lnTo>
                  <a:pt x="266" y="385"/>
                </a:lnTo>
                <a:lnTo>
                  <a:pt x="16" y="520"/>
                </a:lnTo>
                <a:close/>
              </a:path>
            </a:pathLst>
          </a:custGeom>
          <a:solidFill>
            <a:srgbClr val="5ABB93"/>
          </a:solidFill>
          <a:ln>
            <a:noFill/>
          </a:ln>
        </p:spPr>
        <p:txBody>
          <a:bodyPr vert="horz" wrap="square" lIns="91428" tIns="45714" rIns="91428" bIns="45714"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7" name="TextBox 42"/>
          <p:cNvSpPr txBox="1"/>
          <p:nvPr/>
        </p:nvSpPr>
        <p:spPr>
          <a:xfrm>
            <a:off x="1311261" y="304585"/>
            <a:ext cx="4495294"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smtClean="0">
                <a:solidFill>
                  <a:srgbClr val="756271"/>
                </a:solidFill>
              </a:rPr>
              <a:t>2.3 Magic Sets</a:t>
            </a:r>
            <a:endParaRPr lang="zh-CN" altLang="en-US" b="0" dirty="0">
              <a:solidFill>
                <a:srgbClr val="756271"/>
              </a:solidFill>
            </a:endParaRPr>
          </a:p>
        </p:txBody>
      </p:sp>
      <p:sp>
        <p:nvSpPr>
          <p:cNvPr id="29" name="Freeform 14"/>
          <p:cNvSpPr>
            <a:spLocks noEditPoints="1"/>
          </p:cNvSpPr>
          <p:nvPr/>
        </p:nvSpPr>
        <p:spPr bwMode="auto">
          <a:xfrm rot="515311">
            <a:off x="2367011" y="812195"/>
            <a:ext cx="2492928" cy="2492928"/>
          </a:xfrm>
          <a:custGeom>
            <a:avLst/>
            <a:gdLst>
              <a:gd name="T0" fmla="*/ 813 w 1386"/>
              <a:gd name="T1" fmla="*/ 164 h 1385"/>
              <a:gd name="T2" fmla="*/ 561 w 1386"/>
              <a:gd name="T3" fmla="*/ 1219 h 1385"/>
              <a:gd name="T4" fmla="*/ 477 w 1386"/>
              <a:gd name="T5" fmla="*/ 1354 h 1385"/>
              <a:gd name="T6" fmla="*/ 638 w 1386"/>
              <a:gd name="T7" fmla="*/ 1279 h 1385"/>
              <a:gd name="T8" fmla="*/ 751 w 1386"/>
              <a:gd name="T9" fmla="*/ 1385 h 1385"/>
              <a:gd name="T10" fmla="*/ 871 w 1386"/>
              <a:gd name="T11" fmla="*/ 1252 h 1385"/>
              <a:gd name="T12" fmla="*/ 1008 w 1386"/>
              <a:gd name="T13" fmla="*/ 1313 h 1385"/>
              <a:gd name="T14" fmla="*/ 1067 w 1386"/>
              <a:gd name="T15" fmla="*/ 1142 h 1385"/>
              <a:gd name="T16" fmla="*/ 1229 w 1386"/>
              <a:gd name="T17" fmla="*/ 1135 h 1385"/>
              <a:gd name="T18" fmla="*/ 1215 w 1386"/>
              <a:gd name="T19" fmla="*/ 954 h 1385"/>
              <a:gd name="T20" fmla="*/ 1354 w 1386"/>
              <a:gd name="T21" fmla="*/ 909 h 1385"/>
              <a:gd name="T22" fmla="*/ 1274 w 1386"/>
              <a:gd name="T23" fmla="*/ 745 h 1385"/>
              <a:gd name="T24" fmla="*/ 1386 w 1386"/>
              <a:gd name="T25" fmla="*/ 641 h 1385"/>
              <a:gd name="T26" fmla="*/ 1251 w 1386"/>
              <a:gd name="T27" fmla="*/ 520 h 1385"/>
              <a:gd name="T28" fmla="*/ 1313 w 1386"/>
              <a:gd name="T29" fmla="*/ 378 h 1385"/>
              <a:gd name="T30" fmla="*/ 1144 w 1386"/>
              <a:gd name="T31" fmla="*/ 318 h 1385"/>
              <a:gd name="T32" fmla="*/ 1150 w 1386"/>
              <a:gd name="T33" fmla="*/ 169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3 h 1385"/>
              <a:gd name="T46" fmla="*/ 316 w 1386"/>
              <a:gd name="T47" fmla="*/ 234 h 1385"/>
              <a:gd name="T48" fmla="*/ 157 w 1386"/>
              <a:gd name="T49" fmla="*/ 250 h 1385"/>
              <a:gd name="T50" fmla="*/ 163 w 1386"/>
              <a:gd name="T51" fmla="*/ 422 h 1385"/>
              <a:gd name="T52" fmla="*/ 32 w 1386"/>
              <a:gd name="T53" fmla="*/ 477 h 1385"/>
              <a:gd name="T54" fmla="*/ 101 w 1386"/>
              <a:gd name="T55" fmla="*/ 634 h 1385"/>
              <a:gd name="T56" fmla="*/ 0 w 1386"/>
              <a:gd name="T57" fmla="*/ 744 h 1385"/>
              <a:gd name="T58" fmla="*/ 124 w 1386"/>
              <a:gd name="T59" fmla="*/ 864 h 1385"/>
              <a:gd name="T60" fmla="*/ 73 w 1386"/>
              <a:gd name="T61" fmla="*/ 1007 h 1385"/>
              <a:gd name="T62" fmla="*/ 235 w 1386"/>
              <a:gd name="T63" fmla="*/ 1070 h 1385"/>
              <a:gd name="T64" fmla="*/ 236 w 1386"/>
              <a:gd name="T65" fmla="*/ 1217 h 1385"/>
              <a:gd name="T66" fmla="*/ 411 w 1386"/>
              <a:gd name="T67" fmla="*/ 1212 h 1385"/>
              <a:gd name="T68" fmla="*/ 477 w 1386"/>
              <a:gd name="T69" fmla="*/ 135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5" y="234"/>
                  <a:pt x="1284" y="526"/>
                  <a:pt x="1215" y="817"/>
                </a:cubicBezTo>
                <a:cubicBezTo>
                  <a:pt x="1145" y="1109"/>
                  <a:pt x="852" y="1288"/>
                  <a:pt x="561" y="1219"/>
                </a:cubicBezTo>
                <a:cubicBezTo>
                  <a:pt x="270" y="1149"/>
                  <a:pt x="90" y="857"/>
                  <a:pt x="160" y="565"/>
                </a:cubicBezTo>
                <a:close/>
                <a:moveTo>
                  <a:pt x="477" y="1354"/>
                </a:moveTo>
                <a:lnTo>
                  <a:pt x="584" y="1379"/>
                </a:lnTo>
                <a:lnTo>
                  <a:pt x="638" y="1279"/>
                </a:lnTo>
                <a:cubicBezTo>
                  <a:pt x="661" y="1281"/>
                  <a:pt x="684" y="1281"/>
                  <a:pt x="707" y="1281"/>
                </a:cubicBezTo>
                <a:lnTo>
                  <a:pt x="751" y="1385"/>
                </a:lnTo>
                <a:lnTo>
                  <a:pt x="860" y="1367"/>
                </a:lnTo>
                <a:lnTo>
                  <a:pt x="871" y="1252"/>
                </a:lnTo>
                <a:cubicBezTo>
                  <a:pt x="889" y="1246"/>
                  <a:pt x="907" y="1239"/>
                  <a:pt x="925" y="1231"/>
                </a:cubicBezTo>
                <a:lnTo>
                  <a:pt x="1008" y="1313"/>
                </a:lnTo>
                <a:lnTo>
                  <a:pt x="1102" y="1255"/>
                </a:lnTo>
                <a:lnTo>
                  <a:pt x="1067" y="1142"/>
                </a:lnTo>
                <a:cubicBezTo>
                  <a:pt x="1086" y="1127"/>
                  <a:pt x="1103" y="1110"/>
                  <a:pt x="1119" y="1093"/>
                </a:cubicBezTo>
                <a:lnTo>
                  <a:pt x="1229" y="1135"/>
                </a:lnTo>
                <a:lnTo>
                  <a:pt x="1292" y="1045"/>
                </a:lnTo>
                <a:lnTo>
                  <a:pt x="1215" y="954"/>
                </a:lnTo>
                <a:cubicBezTo>
                  <a:pt x="1222" y="940"/>
                  <a:pt x="1229" y="924"/>
                  <a:pt x="1235" y="909"/>
                </a:cubicBezTo>
                <a:lnTo>
                  <a:pt x="1354" y="909"/>
                </a:lnTo>
                <a:lnTo>
                  <a:pt x="1379" y="801"/>
                </a:lnTo>
                <a:lnTo>
                  <a:pt x="1274" y="745"/>
                </a:lnTo>
                <a:cubicBezTo>
                  <a:pt x="1276" y="726"/>
                  <a:pt x="1277" y="706"/>
                  <a:pt x="1277" y="687"/>
                </a:cubicBezTo>
                <a:lnTo>
                  <a:pt x="1386" y="641"/>
                </a:lnTo>
                <a:lnTo>
                  <a:pt x="1369" y="532"/>
                </a:lnTo>
                <a:lnTo>
                  <a:pt x="1251" y="520"/>
                </a:lnTo>
                <a:cubicBezTo>
                  <a:pt x="1245" y="500"/>
                  <a:pt x="1238" y="481"/>
                  <a:pt x="1230" y="461"/>
                </a:cubicBezTo>
                <a:lnTo>
                  <a:pt x="1313" y="378"/>
                </a:lnTo>
                <a:lnTo>
                  <a:pt x="1255" y="284"/>
                </a:lnTo>
                <a:lnTo>
                  <a:pt x="1144" y="318"/>
                </a:lnTo>
                <a:cubicBezTo>
                  <a:pt x="1131" y="303"/>
                  <a:pt x="1119" y="289"/>
                  <a:pt x="1105" y="275"/>
                </a:cubicBezTo>
                <a:lnTo>
                  <a:pt x="1150" y="169"/>
                </a:lnTo>
                <a:lnTo>
                  <a:pt x="1061" y="103"/>
                </a:lnTo>
                <a:lnTo>
                  <a:pt x="972" y="175"/>
                </a:lnTo>
                <a:cubicBezTo>
                  <a:pt x="952" y="164"/>
                  <a:pt x="931" y="154"/>
                  <a:pt x="909" y="145"/>
                </a:cubicBezTo>
                <a:lnTo>
                  <a:pt x="909" y="32"/>
                </a:lnTo>
                <a:lnTo>
                  <a:pt x="802" y="6"/>
                </a:lnTo>
                <a:lnTo>
                  <a:pt x="749" y="105"/>
                </a:lnTo>
                <a:cubicBezTo>
                  <a:pt x="725" y="103"/>
                  <a:pt x="701" y="101"/>
                  <a:pt x="678" y="102"/>
                </a:cubicBezTo>
                <a:lnTo>
                  <a:pt x="635" y="0"/>
                </a:lnTo>
                <a:lnTo>
                  <a:pt x="526" y="18"/>
                </a:lnTo>
                <a:lnTo>
                  <a:pt x="516" y="127"/>
                </a:lnTo>
                <a:cubicBezTo>
                  <a:pt x="495" y="134"/>
                  <a:pt x="475" y="141"/>
                  <a:pt x="455" y="149"/>
                </a:cubicBezTo>
                <a:lnTo>
                  <a:pt x="378" y="73"/>
                </a:lnTo>
                <a:lnTo>
                  <a:pt x="284" y="131"/>
                </a:lnTo>
                <a:lnTo>
                  <a:pt x="316" y="234"/>
                </a:lnTo>
                <a:cubicBezTo>
                  <a:pt x="295" y="251"/>
                  <a:pt x="275" y="269"/>
                  <a:pt x="257" y="289"/>
                </a:cubicBezTo>
                <a:lnTo>
                  <a:pt x="157" y="250"/>
                </a:lnTo>
                <a:lnTo>
                  <a:pt x="94" y="340"/>
                </a:lnTo>
                <a:lnTo>
                  <a:pt x="163" y="422"/>
                </a:lnTo>
                <a:cubicBezTo>
                  <a:pt x="154" y="439"/>
                  <a:pt x="146" y="458"/>
                  <a:pt x="138" y="477"/>
                </a:cubicBezTo>
                <a:lnTo>
                  <a:pt x="32" y="477"/>
                </a:lnTo>
                <a:lnTo>
                  <a:pt x="7" y="584"/>
                </a:lnTo>
                <a:lnTo>
                  <a:pt x="101" y="634"/>
                </a:lnTo>
                <a:cubicBezTo>
                  <a:pt x="98" y="658"/>
                  <a:pt x="97" y="681"/>
                  <a:pt x="98" y="704"/>
                </a:cubicBezTo>
                <a:lnTo>
                  <a:pt x="0" y="744"/>
                </a:lnTo>
                <a:lnTo>
                  <a:pt x="17" y="853"/>
                </a:lnTo>
                <a:lnTo>
                  <a:pt x="124" y="864"/>
                </a:lnTo>
                <a:cubicBezTo>
                  <a:pt x="131" y="887"/>
                  <a:pt x="139" y="909"/>
                  <a:pt x="149" y="931"/>
                </a:cubicBezTo>
                <a:lnTo>
                  <a:pt x="73" y="1007"/>
                </a:lnTo>
                <a:lnTo>
                  <a:pt x="131" y="1101"/>
                </a:lnTo>
                <a:lnTo>
                  <a:pt x="235" y="1070"/>
                </a:lnTo>
                <a:cubicBezTo>
                  <a:pt x="249" y="1086"/>
                  <a:pt x="263" y="1101"/>
                  <a:pt x="278" y="1116"/>
                </a:cubicBezTo>
                <a:lnTo>
                  <a:pt x="236" y="1217"/>
                </a:lnTo>
                <a:lnTo>
                  <a:pt x="325" y="1282"/>
                </a:lnTo>
                <a:lnTo>
                  <a:pt x="411" y="1212"/>
                </a:lnTo>
                <a:cubicBezTo>
                  <a:pt x="432" y="1224"/>
                  <a:pt x="454" y="1233"/>
                  <a:pt x="477" y="1242"/>
                </a:cubicBezTo>
                <a:lnTo>
                  <a:pt x="477" y="1354"/>
                </a:lnTo>
                <a:close/>
              </a:path>
            </a:pathLst>
          </a:custGeom>
          <a:solidFill>
            <a:schemeClr val="bg2">
              <a:lumMod val="95000"/>
            </a:schemeClr>
          </a:solidFill>
          <a:ln>
            <a:solidFill>
              <a:srgbClr val="EF5B43"/>
            </a:solid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sp>
        <p:nvSpPr>
          <p:cNvPr id="34" name="矩形 33"/>
          <p:cNvSpPr/>
          <p:nvPr/>
        </p:nvSpPr>
        <p:spPr>
          <a:xfrm>
            <a:off x="2521222" y="1616718"/>
            <a:ext cx="2183933" cy="954107"/>
          </a:xfrm>
          <a:prstGeom prst="rect">
            <a:avLst/>
          </a:prstGeom>
        </p:spPr>
        <p:txBody>
          <a:bodyPr wrap="square">
            <a:spAutoFit/>
          </a:bodyPr>
          <a:lstStyle/>
          <a:p>
            <a:pPr algn="ctr"/>
            <a:r>
              <a:rPr lang="en-US" altLang="zh-CN" sz="2800" dirty="0" smtClean="0">
                <a:solidFill>
                  <a:srgbClr val="EF5B43"/>
                </a:solidFill>
                <a:latin typeface="微软雅黑" panose="020B0503020204020204" pitchFamily="34" charset="-122"/>
                <a:ea typeface="微软雅黑" panose="020B0503020204020204" pitchFamily="34" charset="-122"/>
              </a:rPr>
              <a:t>Rewrite </a:t>
            </a:r>
            <a:r>
              <a:rPr lang="en-US" altLang="zh-CN" sz="2800" dirty="0">
                <a:solidFill>
                  <a:srgbClr val="EF5B43"/>
                </a:solidFill>
                <a:latin typeface="微软雅黑" panose="020B0503020204020204" pitchFamily="34" charset="-122"/>
                <a:ea typeface="微软雅黑" panose="020B0503020204020204" pitchFamily="34" charset="-122"/>
              </a:rPr>
              <a:t>T</a:t>
            </a:r>
            <a:r>
              <a:rPr lang="en-US" altLang="zh-CN" sz="2800" dirty="0" smtClean="0">
                <a:solidFill>
                  <a:srgbClr val="EF5B43"/>
                </a:solidFill>
                <a:latin typeface="微软雅黑" panose="020B0503020204020204" pitchFamily="34" charset="-122"/>
                <a:ea typeface="微软雅黑" panose="020B0503020204020204" pitchFamily="34" charset="-122"/>
              </a:rPr>
              <a:t>echniques</a:t>
            </a:r>
            <a:endParaRPr lang="zh-CN" altLang="en-US" sz="2800" dirty="0">
              <a:solidFill>
                <a:srgbClr val="EF5B43"/>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p:cNvSpPr/>
              <p:nvPr/>
            </p:nvSpPr>
            <p:spPr>
              <a:xfrm>
                <a:off x="4209375" y="5867546"/>
                <a:ext cx="1511149" cy="646331"/>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altLang="zh-CN" sz="3600" i="1" dirty="0" smtClean="0">
                              <a:ln w="0"/>
                              <a:effectLst>
                                <a:outerShdw blurRad="38100" dist="19050" dir="2700000" algn="tl" rotWithShape="0">
                                  <a:schemeClr val="dk1">
                                    <a:alpha val="40000"/>
                                  </a:schemeClr>
                                </a:outerShdw>
                              </a:effectLst>
                              <a:latin typeface="Cambria Math" panose="02040503050406030204" pitchFamily="18" charset="0"/>
                            </a:rPr>
                          </m:ctrlPr>
                        </m:sSupPr>
                        <m:e>
                          <m:r>
                            <a:rPr lang="en-US" altLang="zh-CN" sz="3600" b="0" i="1" dirty="0" smtClean="0">
                              <a:ln w="0"/>
                              <a:effectLst>
                                <a:outerShdw blurRad="38100" dist="19050" dir="2700000" algn="tl" rotWithShape="0">
                                  <a:schemeClr val="dk1">
                                    <a:alpha val="40000"/>
                                  </a:schemeClr>
                                </a:outerShdw>
                              </a:effectLst>
                              <a:latin typeface="Cambria Math" panose="02040503050406030204" pitchFamily="18" charset="0"/>
                            </a:rPr>
                            <m:t>𝑃</m:t>
                          </m:r>
                        </m:e>
                        <m:sup>
                          <m:r>
                            <a:rPr lang="en-US" altLang="zh-CN" sz="3600" b="0" i="1" dirty="0" smtClean="0">
                              <a:ln w="0"/>
                              <a:effectLst>
                                <a:outerShdw blurRad="38100" dist="19050" dir="2700000" algn="tl" rotWithShape="0">
                                  <a:schemeClr val="dk1">
                                    <a:alpha val="40000"/>
                                  </a:schemeClr>
                                </a:outerShdw>
                              </a:effectLst>
                              <a:latin typeface="Cambria Math" panose="02040503050406030204" pitchFamily="18" charset="0"/>
                            </a:rPr>
                            <m:t>′</m:t>
                          </m:r>
                        </m:sup>
                      </m:sSup>
                    </m:oMath>
                  </m:oMathPara>
                </a14:m>
                <a:endParaRPr lang="zh-CN" altLang="en-US" sz="3600" dirty="0">
                  <a:ln w="0"/>
                  <a:effectLst>
                    <a:outerShdw blurRad="38100" dist="19050" dir="2700000" algn="tl" rotWithShape="0">
                      <a:schemeClr val="dk1">
                        <a:alpha val="40000"/>
                      </a:schemeClr>
                    </a:outerShdw>
                  </a:effectLst>
                </a:endParaRPr>
              </a:p>
            </p:txBody>
          </p:sp>
        </mc:Choice>
        <mc:Fallback xmlns="">
          <p:sp>
            <p:nvSpPr>
              <p:cNvPr id="4" name="矩形 3"/>
              <p:cNvSpPr>
                <a:spLocks noRot="1" noChangeAspect="1" noMove="1" noResize="1" noEditPoints="1" noAdjustHandles="1" noChangeArrowheads="1" noChangeShapeType="1" noTextEdit="1"/>
              </p:cNvSpPr>
              <p:nvPr/>
            </p:nvSpPr>
            <p:spPr>
              <a:xfrm>
                <a:off x="4209375" y="5867546"/>
                <a:ext cx="1511149" cy="64633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2673115" y="5886550"/>
                <a:ext cx="402418"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3600" b="0" i="1" smtClean="0">
                          <a:effectLst>
                            <a:outerShdw blurRad="38100" dist="38100" dir="2700000" algn="tl">
                              <a:srgbClr val="000000">
                                <a:alpha val="43137"/>
                              </a:srgbClr>
                            </a:outerShdw>
                          </a:effectLst>
                          <a:latin typeface="Cambria Math" panose="02040503050406030204" pitchFamily="18" charset="0"/>
                        </a:rPr>
                        <m:t>𝑃</m:t>
                      </m:r>
                    </m:oMath>
                  </m:oMathPara>
                </a14:m>
                <a:endParaRPr lang="zh-CN" altLang="en-US" sz="3600" dirty="0">
                  <a:effectLst>
                    <a:outerShdw blurRad="38100" dist="38100" dir="2700000" algn="tl">
                      <a:srgbClr val="000000">
                        <a:alpha val="43137"/>
                      </a:srgbClr>
                    </a:outerShdw>
                  </a:effectLst>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2673115" y="5886550"/>
                <a:ext cx="402418" cy="553998"/>
              </a:xfrm>
              <a:prstGeom prst="rect">
                <a:avLst/>
              </a:prstGeom>
              <a:blipFill>
                <a:blip r:embed="rId4"/>
                <a:stretch>
                  <a:fillRect/>
                </a:stretch>
              </a:blipFill>
            </p:spPr>
            <p:txBody>
              <a:bodyPr/>
              <a:lstStyle/>
              <a:p>
                <a:r>
                  <a:rPr lang="zh-CN" altLang="en-US">
                    <a:noFill/>
                  </a:rPr>
                  <a:t> </a:t>
                </a:r>
              </a:p>
            </p:txBody>
          </p:sp>
        </mc:Fallback>
      </mc:AlternateContent>
      <p:sp>
        <p:nvSpPr>
          <p:cNvPr id="35" name="右箭头 34"/>
          <p:cNvSpPr/>
          <p:nvPr/>
        </p:nvSpPr>
        <p:spPr>
          <a:xfrm>
            <a:off x="3428882" y="6065752"/>
            <a:ext cx="650929" cy="170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258441" y="5727158"/>
            <a:ext cx="1098121" cy="400110"/>
          </a:xfrm>
          <a:prstGeom prst="rect">
            <a:avLst/>
          </a:prstGeom>
        </p:spPr>
        <p:txBody>
          <a:bodyPr wrap="none">
            <a:spAutoFit/>
          </a:bodyPr>
          <a:lstStyle/>
          <a:p>
            <a:r>
              <a:rPr lang="en-US" altLang="zh-CN" sz="2000" dirty="0">
                <a:solidFill>
                  <a:srgbClr val="EC9255"/>
                </a:solidFill>
                <a:latin typeface="微软雅黑" panose="020B0503020204020204" pitchFamily="34" charset="-122"/>
                <a:ea typeface="微软雅黑" panose="020B0503020204020204" pitchFamily="34" charset="-122"/>
              </a:rPr>
              <a:t>Rewrite</a:t>
            </a:r>
            <a:endParaRPr lang="zh-CN" altLang="en-US" sz="2000" dirty="0">
              <a:solidFill>
                <a:srgbClr val="EC9255"/>
              </a:solidFill>
            </a:endParaRPr>
          </a:p>
        </p:txBody>
      </p:sp>
    </p:spTree>
    <p:extLst>
      <p:ext uri="{BB962C8B-B14F-4D97-AF65-F5344CB8AC3E}">
        <p14:creationId xmlns:p14="http://schemas.microsoft.com/office/powerpoint/2010/main" val="3867199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0-#ppt_w/2"/>
                                          </p:val>
                                        </p:tav>
                                        <p:tav tm="100000">
                                          <p:val>
                                            <p:strVal val="#ppt_x"/>
                                          </p:val>
                                        </p:tav>
                                      </p:tavLst>
                                    </p:anim>
                                    <p:anim calcmode="lin" valueType="num">
                                      <p:cBhvr additive="base">
                                        <p:cTn id="8" dur="1500" fill="hold"/>
                                        <p:tgtEl>
                                          <p:spTgt spid="15"/>
                                        </p:tgtEl>
                                        <p:attrNameLst>
                                          <p:attrName>ppt_y</p:attrName>
                                        </p:attrNameLst>
                                      </p:cBhvr>
                                      <p:tavLst>
                                        <p:tav tm="0">
                                          <p:val>
                                            <p:strVal val="#ppt_y"/>
                                          </p:val>
                                        </p:tav>
                                        <p:tav tm="100000">
                                          <p:val>
                                            <p:strVal val="#ppt_y"/>
                                          </p:val>
                                        </p:tav>
                                      </p:tavLst>
                                    </p:anim>
                                  </p:childTnLst>
                                </p:cTn>
                              </p:par>
                              <p:par>
                                <p:cTn id="9" presetID="8" presetClass="emph" presetSubtype="0" fill="hold" grpId="1" nodeType="withEffect">
                                  <p:stCondLst>
                                    <p:cond delay="0"/>
                                  </p:stCondLst>
                                  <p:childTnLst>
                                    <p:animRot by="21600000">
                                      <p:cBhvr>
                                        <p:cTn id="10" dur="2250" fill="hold"/>
                                        <p:tgtEl>
                                          <p:spTgt spid="15"/>
                                        </p:tgtEl>
                                        <p:attrNameLst>
                                          <p:attrName>r</p:attrName>
                                        </p:attrNameLst>
                                      </p:cBhvr>
                                    </p:animRot>
                                  </p:childTnLst>
                                </p:cTn>
                              </p:par>
                              <p:par>
                                <p:cTn id="11" presetID="2" presetClass="entr" presetSubtype="2"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1500" fill="hold"/>
                                        <p:tgtEl>
                                          <p:spTgt spid="16"/>
                                        </p:tgtEl>
                                        <p:attrNameLst>
                                          <p:attrName>ppt_x</p:attrName>
                                        </p:attrNameLst>
                                      </p:cBhvr>
                                      <p:tavLst>
                                        <p:tav tm="0">
                                          <p:val>
                                            <p:strVal val="1+#ppt_w/2"/>
                                          </p:val>
                                        </p:tav>
                                        <p:tav tm="100000">
                                          <p:val>
                                            <p:strVal val="#ppt_x"/>
                                          </p:val>
                                        </p:tav>
                                      </p:tavLst>
                                    </p:anim>
                                    <p:anim calcmode="lin" valueType="num">
                                      <p:cBhvr additive="base">
                                        <p:cTn id="14" dur="1500" fill="hold"/>
                                        <p:tgtEl>
                                          <p:spTgt spid="16"/>
                                        </p:tgtEl>
                                        <p:attrNameLst>
                                          <p:attrName>ppt_y</p:attrName>
                                        </p:attrNameLst>
                                      </p:cBhvr>
                                      <p:tavLst>
                                        <p:tav tm="0">
                                          <p:val>
                                            <p:strVal val="#ppt_y"/>
                                          </p:val>
                                        </p:tav>
                                        <p:tav tm="100000">
                                          <p:val>
                                            <p:strVal val="#ppt_y"/>
                                          </p:val>
                                        </p:tav>
                                      </p:tavLst>
                                    </p:anim>
                                  </p:childTnLst>
                                </p:cTn>
                              </p:par>
                              <p:par>
                                <p:cTn id="15" presetID="8" presetClass="emph" presetSubtype="0" fill="hold" grpId="1" nodeType="withEffect">
                                  <p:stCondLst>
                                    <p:cond delay="0"/>
                                  </p:stCondLst>
                                  <p:childTnLst>
                                    <p:animRot by="-21600000">
                                      <p:cBhvr>
                                        <p:cTn id="16" dur="2250" fill="hold"/>
                                        <p:tgtEl>
                                          <p:spTgt spid="16"/>
                                        </p:tgtEl>
                                        <p:attrNameLst>
                                          <p:attrName>r</p:attrName>
                                        </p:attrNameLst>
                                      </p:cBhvr>
                                    </p:animRot>
                                  </p:childTnLst>
                                </p:cTn>
                              </p:par>
                              <p:par>
                                <p:cTn id="17" presetID="2" presetClass="entr" presetSubtype="2"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1500" fill="hold"/>
                                        <p:tgtEl>
                                          <p:spTgt spid="29"/>
                                        </p:tgtEl>
                                        <p:attrNameLst>
                                          <p:attrName>ppt_x</p:attrName>
                                        </p:attrNameLst>
                                      </p:cBhvr>
                                      <p:tavLst>
                                        <p:tav tm="0">
                                          <p:val>
                                            <p:strVal val="1+#ppt_w/2"/>
                                          </p:val>
                                        </p:tav>
                                        <p:tav tm="100000">
                                          <p:val>
                                            <p:strVal val="#ppt_x"/>
                                          </p:val>
                                        </p:tav>
                                      </p:tavLst>
                                    </p:anim>
                                    <p:anim calcmode="lin" valueType="num">
                                      <p:cBhvr additive="base">
                                        <p:cTn id="20" dur="1500" fill="hold"/>
                                        <p:tgtEl>
                                          <p:spTgt spid="29"/>
                                        </p:tgtEl>
                                        <p:attrNameLst>
                                          <p:attrName>ppt_y</p:attrName>
                                        </p:attrNameLst>
                                      </p:cBhvr>
                                      <p:tavLst>
                                        <p:tav tm="0">
                                          <p:val>
                                            <p:strVal val="#ppt_y"/>
                                          </p:val>
                                        </p:tav>
                                        <p:tav tm="100000">
                                          <p:val>
                                            <p:strVal val="#ppt_y"/>
                                          </p:val>
                                        </p:tav>
                                      </p:tavLst>
                                    </p:anim>
                                  </p:childTnLst>
                                </p:cTn>
                              </p:par>
                              <p:par>
                                <p:cTn id="21" presetID="8" presetClass="emph" presetSubtype="0" fill="hold" grpId="1" nodeType="withEffect">
                                  <p:stCondLst>
                                    <p:cond delay="0"/>
                                  </p:stCondLst>
                                  <p:childTnLst>
                                    <p:animRot by="-21600000">
                                      <p:cBhvr>
                                        <p:cTn id="22" dur="2250" fill="hold"/>
                                        <p:tgtEl>
                                          <p:spTgt spid="29"/>
                                        </p:tgtEl>
                                        <p:attrNameLst>
                                          <p:attrName>r</p:attrName>
                                        </p:attrNameLst>
                                      </p:cBhvr>
                                    </p:animRot>
                                  </p:childTnLst>
                                </p:cTn>
                              </p:par>
                              <p:par>
                                <p:cTn id="23" presetID="10" presetClass="entr" presetSubtype="0" fill="hold" grpId="0" nodeType="withEffect">
                                  <p:stCondLst>
                                    <p:cond delay="150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grpId="0" nodeType="withEffect">
                                  <p:stCondLst>
                                    <p:cond delay="150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150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left)">
                                      <p:cBhvr>
                                        <p:cTn id="45" dur="500"/>
                                        <p:tgtEl>
                                          <p:spTgt spid="5"/>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wipe(left)">
                                      <p:cBhvr>
                                        <p:cTn id="48" dur="500"/>
                                        <p:tgtEl>
                                          <p:spTgt spid="2"/>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ipe(left)">
                                      <p:cBhvr>
                                        <p:cTn id="51" dur="500"/>
                                        <p:tgtEl>
                                          <p:spTgt spid="35"/>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wipe(left)">
                                      <p:cBhvr>
                                        <p:cTn id="54" dur="500"/>
                                        <p:tgtEl>
                                          <p:spTgt spid="4"/>
                                        </p:tgtEl>
                                      </p:cBhvr>
                                    </p:animEffect>
                                  </p:childTnLst>
                                </p:cTn>
                              </p:par>
                            </p:childTnLst>
                          </p:cTn>
                        </p:par>
                      </p:childTnLst>
                    </p:cTn>
                  </p:par>
                  <p:par>
                    <p:cTn id="55" fill="hold">
                      <p:stCondLst>
                        <p:cond delay="indefinite"/>
                      </p:stCondLst>
                      <p:childTnLst>
                        <p:par>
                          <p:cTn id="56" fill="hold">
                            <p:stCondLst>
                              <p:cond delay="0"/>
                            </p:stCondLst>
                            <p:childTnLst>
                              <p:par>
                                <p:cTn id="57" presetID="18" presetClass="entr" presetSubtype="12"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strips(downLeft)">
                                      <p:cBhvr>
                                        <p:cTn id="59" dur="500"/>
                                        <p:tgtEl>
                                          <p:spTgt spid="24"/>
                                        </p:tgtEl>
                                      </p:cBhvr>
                                    </p:animEffect>
                                  </p:childTnLst>
                                </p:cTn>
                              </p:par>
                              <p:par>
                                <p:cTn id="60" presetID="18" presetClass="entr" presetSubtype="12" fill="hold" grpId="0" nodeType="with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strips(downLeft)">
                                      <p:cBhvr>
                                        <p:cTn id="62" dur="500"/>
                                        <p:tgtEl>
                                          <p:spTgt spid="8"/>
                                        </p:tgtEl>
                                      </p:cBhvr>
                                    </p:animEffect>
                                  </p:childTnLst>
                                </p:cTn>
                              </p:par>
                            </p:childTnLst>
                          </p:cTn>
                        </p:par>
                      </p:childTnLst>
                    </p:cTn>
                  </p:par>
                  <p:par>
                    <p:cTn id="63" fill="hold">
                      <p:stCondLst>
                        <p:cond delay="indefinite"/>
                      </p:stCondLst>
                      <p:childTnLst>
                        <p:par>
                          <p:cTn id="64" fill="hold">
                            <p:stCondLst>
                              <p:cond delay="0"/>
                            </p:stCondLst>
                            <p:childTnLst>
                              <p:par>
                                <p:cTn id="65" presetID="8" presetClass="entr" presetSubtype="16"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diamond(in)">
                                      <p:cBhvr>
                                        <p:cTn id="6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5" grpId="0" animBg="1"/>
      <p:bldP spid="15" grpId="1" animBg="1"/>
      <p:bldP spid="16" grpId="0" animBg="1"/>
      <p:bldP spid="16" grpId="1" animBg="1"/>
      <p:bldP spid="17" grpId="0" animBg="1"/>
      <p:bldP spid="21" grpId="0"/>
      <p:bldP spid="22" grpId="0"/>
      <p:bldP spid="23" grpId="0" animBg="1"/>
      <p:bldP spid="24" grpId="0" animBg="1"/>
      <p:bldP spid="25" grpId="0" animBg="1"/>
      <p:bldP spid="29" grpId="0" animBg="1"/>
      <p:bldP spid="29" grpId="1" animBg="1"/>
      <p:bldP spid="34" grpId="0"/>
      <p:bldP spid="4" grpId="0"/>
      <p:bldP spid="5" grpId="0"/>
      <p:bldP spid="35"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268361"/>
            <a:ext cx="4761273" cy="4321278"/>
            <a:chOff x="0" y="0"/>
            <a:chExt cx="4761273" cy="6866577"/>
          </a:xfrm>
          <a:solidFill>
            <a:srgbClr val="5ABB93"/>
          </a:solidFill>
        </p:grpSpPr>
        <p:sp>
          <p:nvSpPr>
            <p:cNvPr id="3" name="矩形 2"/>
            <p:cNvSpPr/>
            <p:nvPr/>
          </p:nvSpPr>
          <p:spPr>
            <a:xfrm>
              <a:off x="0" y="0"/>
              <a:ext cx="4224063" cy="6857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4530216" y="0"/>
              <a:ext cx="231057" cy="686657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5" name="组合 18"/>
          <p:cNvGrpSpPr/>
          <p:nvPr/>
        </p:nvGrpSpPr>
        <p:grpSpPr>
          <a:xfrm>
            <a:off x="1321218" y="2020056"/>
            <a:ext cx="1581626" cy="1575822"/>
            <a:chOff x="1709739" y="2636838"/>
            <a:chExt cx="1590160" cy="1584325"/>
          </a:xfrm>
          <a:solidFill>
            <a:srgbClr val="EBE9D0"/>
          </a:solidFill>
          <a:effectLst/>
        </p:grpSpPr>
        <p:sp>
          <p:nvSpPr>
            <p:cNvPr id="6"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7"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8"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9"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0"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1"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2"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3"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4"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grpSp>
      <p:sp>
        <p:nvSpPr>
          <p:cNvPr id="15" name="文本框 14"/>
          <p:cNvSpPr txBox="1"/>
          <p:nvPr/>
        </p:nvSpPr>
        <p:spPr>
          <a:xfrm>
            <a:off x="926897" y="3967343"/>
            <a:ext cx="2190023" cy="923330"/>
          </a:xfrm>
          <a:prstGeom prst="rect">
            <a:avLst/>
          </a:prstGeom>
          <a:noFill/>
          <a:effectLst/>
        </p:spPr>
        <p:txBody>
          <a:bodyPr wrap="none" rtlCol="0">
            <a:spAutoFit/>
          </a:bodyPr>
          <a:lstStyle/>
          <a:p>
            <a:r>
              <a:rPr lang="zh-CN" altLang="en-US" sz="5400" b="1" dirty="0">
                <a:solidFill>
                  <a:srgbClr val="EBE9D0"/>
                </a:solidFill>
                <a:latin typeface="微软雅黑" panose="020B0503020204020204" pitchFamily="34" charset="-122"/>
                <a:ea typeface="微软雅黑" panose="020B0503020204020204" pitchFamily="34" charset="-122"/>
              </a:rPr>
              <a:t>目   录</a:t>
            </a:r>
          </a:p>
        </p:txBody>
      </p:sp>
      <p:sp>
        <p:nvSpPr>
          <p:cNvPr id="37" name="文本框 36"/>
          <p:cNvSpPr txBox="1"/>
          <p:nvPr/>
        </p:nvSpPr>
        <p:spPr>
          <a:xfrm>
            <a:off x="7098794" y="1329835"/>
            <a:ext cx="3865161" cy="646331"/>
          </a:xfrm>
          <a:prstGeom prst="rect">
            <a:avLst/>
          </a:prstGeom>
          <a:noFill/>
        </p:spPr>
        <p:txBody>
          <a:bodyPr wrap="none" rtlCol="0">
            <a:spAutoFit/>
          </a:bodyPr>
          <a:lstStyle/>
          <a:p>
            <a:r>
              <a:rPr lang="en-US" altLang="zh-CN" sz="3600" b="1" dirty="0" smtClean="0">
                <a:solidFill>
                  <a:schemeClr val="tx1">
                    <a:lumMod val="65000"/>
                    <a:lumOff val="35000"/>
                  </a:schemeClr>
                </a:solidFill>
                <a:latin typeface="微软雅黑" panose="020B0503020204020204" pitchFamily="34" charset="-122"/>
                <a:ea typeface="微软雅黑" panose="020B0503020204020204" pitchFamily="34" charset="-122"/>
              </a:rPr>
              <a:t>Datalog</a:t>
            </a:r>
            <a:r>
              <a:rPr lang="zh-CN" altLang="en-US" sz="3600" b="1" dirty="0" smtClean="0">
                <a:solidFill>
                  <a:schemeClr val="tx1">
                    <a:lumMod val="65000"/>
                    <a:lumOff val="35000"/>
                  </a:schemeClr>
                </a:solidFill>
                <a:latin typeface="微软雅黑" panose="020B0503020204020204" pitchFamily="34" charset="-122"/>
                <a:ea typeface="微软雅黑" panose="020B0503020204020204" pitchFamily="34" charset="-122"/>
              </a:rPr>
              <a:t>基础介绍</a:t>
            </a:r>
            <a:endPar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7098793" y="2485669"/>
            <a:ext cx="2743380" cy="646331"/>
          </a:xfrm>
          <a:prstGeom prst="rect">
            <a:avLst/>
          </a:prstGeom>
          <a:noFill/>
        </p:spPr>
        <p:txBody>
          <a:bodyPr wrap="none" rtlCol="0">
            <a:spAutoFit/>
          </a:bodyPr>
          <a:lstStyle/>
          <a:p>
            <a:r>
              <a:rPr lang="en-US" altLang="zh-CN" sz="3600" b="1" dirty="0" smtClean="0">
                <a:solidFill>
                  <a:schemeClr val="tx1">
                    <a:lumMod val="65000"/>
                    <a:lumOff val="35000"/>
                  </a:schemeClr>
                </a:solidFill>
                <a:latin typeface="微软雅黑" panose="020B0503020204020204" pitchFamily="34" charset="-122"/>
                <a:ea typeface="微软雅黑" panose="020B0503020204020204" pitchFamily="34" charset="-122"/>
              </a:rPr>
              <a:t>Evaluation </a:t>
            </a:r>
            <a:endPar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7098793" y="3691085"/>
            <a:ext cx="3944862" cy="646331"/>
          </a:xfrm>
          <a:prstGeom prst="rect">
            <a:avLst/>
          </a:prstGeom>
          <a:noFill/>
        </p:spPr>
        <p:txBody>
          <a:bodyPr wrap="none" rtlCol="0">
            <a:spAutoFit/>
          </a:bodyPr>
          <a:lstStyle/>
          <a:p>
            <a:r>
              <a:rPr lang="en-US" altLang="zh-CN" sz="3600" b="1" dirty="0" smtClean="0">
                <a:solidFill>
                  <a:schemeClr val="bg1">
                    <a:lumMod val="85000"/>
                  </a:schemeClr>
                </a:solidFill>
                <a:latin typeface="微软雅黑" panose="020B0503020204020204" pitchFamily="34" charset="-122"/>
                <a:ea typeface="微软雅黑" panose="020B0503020204020204" pitchFamily="34" charset="-122"/>
              </a:rPr>
              <a:t>Negation(to do</a:t>
            </a:r>
            <a:r>
              <a:rPr lang="en-US" altLang="zh-CN" sz="3600" b="1" dirty="0">
                <a:solidFill>
                  <a:schemeClr val="bg1">
                    <a:lumMod val="85000"/>
                  </a:schemeClr>
                </a:solidFill>
                <a:latin typeface="微软雅黑" panose="020B0503020204020204" pitchFamily="34" charset="-122"/>
                <a:ea typeface="微软雅黑" panose="020B0503020204020204" pitchFamily="34" charset="-122"/>
              </a:rPr>
              <a:t>)</a:t>
            </a:r>
            <a:endParaRPr lang="zh-CN" altLang="en-US" sz="36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7068335" y="4876437"/>
            <a:ext cx="4845109" cy="646331"/>
          </a:xfrm>
          <a:prstGeom prst="rect">
            <a:avLst/>
          </a:prstGeom>
          <a:noFill/>
        </p:spPr>
        <p:txBody>
          <a:bodyPr wrap="none" rtlCol="0">
            <a:spAutoFit/>
          </a:bodyPr>
          <a:lstStyle/>
          <a:p>
            <a:r>
              <a:rPr lang="en-US" altLang="zh-CN" sz="3600" b="1" dirty="0" smtClean="0">
                <a:solidFill>
                  <a:schemeClr val="bg1">
                    <a:lumMod val="85000"/>
                  </a:schemeClr>
                </a:solidFill>
                <a:latin typeface="微软雅黑" panose="020B0503020204020204" pitchFamily="34" charset="-122"/>
                <a:ea typeface="微软雅黑" panose="020B0503020204020204" pitchFamily="34" charset="-122"/>
              </a:rPr>
              <a:t>Aggregation(to do)</a:t>
            </a:r>
            <a:endParaRPr lang="zh-CN" altLang="en-US" sz="3600" b="1" dirty="0">
              <a:solidFill>
                <a:schemeClr val="bg1">
                  <a:lumMod val="85000"/>
                </a:schemeClr>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rot="5400000">
            <a:off x="-1825395" y="2343771"/>
            <a:ext cx="2270025" cy="902459"/>
            <a:chOff x="5604327" y="1072832"/>
            <a:chExt cx="3149600" cy="1117600"/>
          </a:xfrm>
        </p:grpSpPr>
        <p:sp>
          <p:nvSpPr>
            <p:cNvPr id="47" name="矩形 46"/>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8" name="矩形 47"/>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5722376" y="1268362"/>
            <a:ext cx="769275" cy="769278"/>
            <a:chOff x="5722376" y="1268362"/>
            <a:chExt cx="769275" cy="769278"/>
          </a:xfrm>
        </p:grpSpPr>
        <p:sp>
          <p:nvSpPr>
            <p:cNvPr id="17" name="椭圆 16"/>
            <p:cNvSpPr/>
            <p:nvPr/>
          </p:nvSpPr>
          <p:spPr>
            <a:xfrm>
              <a:off x="5722376" y="1268362"/>
              <a:ext cx="769275" cy="769278"/>
            </a:xfrm>
            <a:prstGeom prst="ellipse">
              <a:avLst/>
            </a:prstGeom>
            <a:solidFill>
              <a:srgbClr val="75627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5742159" y="1358966"/>
              <a:ext cx="729701" cy="584775"/>
            </a:xfrm>
            <a:prstGeom prst="rect">
              <a:avLst/>
            </a:prstGeom>
          </p:spPr>
          <p:txBody>
            <a:bodyPr wrap="square">
              <a:spAutoFit/>
            </a:bodyPr>
            <a:lstStyle/>
            <a:p>
              <a:pPr algn="ctr"/>
              <a:r>
                <a:rPr lang="en-US" altLang="zh-CN" sz="3200" b="1" dirty="0">
                  <a:solidFill>
                    <a:srgbClr val="FFFFFF"/>
                  </a:solidFill>
                  <a:latin typeface="微软雅黑" panose="020B0503020204020204" pitchFamily="34" charset="-122"/>
                  <a:ea typeface="微软雅黑" panose="020B0503020204020204" pitchFamily="34" charset="-122"/>
                </a:rPr>
                <a:t>01</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5722376" y="2450564"/>
            <a:ext cx="769275" cy="769278"/>
            <a:chOff x="5722376" y="2450564"/>
            <a:chExt cx="769275" cy="769278"/>
          </a:xfrm>
        </p:grpSpPr>
        <p:sp>
          <p:nvSpPr>
            <p:cNvPr id="18" name="椭圆 17"/>
            <p:cNvSpPr/>
            <p:nvPr/>
          </p:nvSpPr>
          <p:spPr>
            <a:xfrm>
              <a:off x="5722376" y="2450564"/>
              <a:ext cx="769275" cy="769278"/>
            </a:xfrm>
            <a:prstGeom prst="ellipse">
              <a:avLst/>
            </a:prstGeom>
            <a:solidFill>
              <a:srgbClr val="EF5B4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2" name="矩形 51"/>
            <p:cNvSpPr/>
            <p:nvPr/>
          </p:nvSpPr>
          <p:spPr>
            <a:xfrm>
              <a:off x="5736441" y="2527909"/>
              <a:ext cx="729701" cy="584775"/>
            </a:xfrm>
            <a:prstGeom prst="rect">
              <a:avLst/>
            </a:prstGeom>
          </p:spPr>
          <p:txBody>
            <a:bodyPr wrap="square">
              <a:spAutoFit/>
            </a:bodyPr>
            <a:lstStyle/>
            <a:p>
              <a:pPr algn="ctr"/>
              <a:r>
                <a:rPr lang="en-US" altLang="zh-CN" sz="3200" b="1" dirty="0">
                  <a:solidFill>
                    <a:srgbClr val="FFFFFF"/>
                  </a:solidFill>
                  <a:latin typeface="微软雅黑" panose="020B0503020204020204" pitchFamily="34" charset="-122"/>
                  <a:ea typeface="微软雅黑" panose="020B0503020204020204" pitchFamily="34" charset="-122"/>
                </a:rPr>
                <a:t>02</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grpSp>
      <p:grpSp>
        <p:nvGrpSpPr>
          <p:cNvPr id="57" name="组合 56"/>
          <p:cNvGrpSpPr/>
          <p:nvPr/>
        </p:nvGrpSpPr>
        <p:grpSpPr>
          <a:xfrm>
            <a:off x="5722377" y="3632765"/>
            <a:ext cx="769275" cy="769278"/>
            <a:chOff x="5722377" y="3632765"/>
            <a:chExt cx="769275" cy="769278"/>
          </a:xfrm>
        </p:grpSpPr>
        <p:sp>
          <p:nvSpPr>
            <p:cNvPr id="19" name="椭圆 18"/>
            <p:cNvSpPr/>
            <p:nvPr/>
          </p:nvSpPr>
          <p:spPr>
            <a:xfrm>
              <a:off x="5722377" y="3632765"/>
              <a:ext cx="769275" cy="769278"/>
            </a:xfrm>
            <a:prstGeom prst="ellipse">
              <a:avLst/>
            </a:prstGeom>
            <a:solidFill>
              <a:srgbClr val="F2B97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3" name="矩形 52"/>
            <p:cNvSpPr/>
            <p:nvPr/>
          </p:nvSpPr>
          <p:spPr>
            <a:xfrm>
              <a:off x="5747879" y="3717273"/>
              <a:ext cx="729701" cy="584775"/>
            </a:xfrm>
            <a:prstGeom prst="rect">
              <a:avLst/>
            </a:prstGeom>
          </p:spPr>
          <p:txBody>
            <a:bodyPr wrap="square">
              <a:spAutoFit/>
            </a:bodyPr>
            <a:lstStyle/>
            <a:p>
              <a:pPr algn="ctr"/>
              <a:r>
                <a:rPr lang="en-US" altLang="zh-CN" sz="3200" b="1" dirty="0">
                  <a:solidFill>
                    <a:srgbClr val="FFFFFF"/>
                  </a:solidFill>
                  <a:latin typeface="微软雅黑" panose="020B0503020204020204" pitchFamily="34" charset="-122"/>
                  <a:ea typeface="微软雅黑" panose="020B0503020204020204" pitchFamily="34" charset="-122"/>
                </a:rPr>
                <a:t>03</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grpSp>
      <p:grpSp>
        <p:nvGrpSpPr>
          <p:cNvPr id="58" name="组合 57"/>
          <p:cNvGrpSpPr/>
          <p:nvPr/>
        </p:nvGrpSpPr>
        <p:grpSpPr>
          <a:xfrm>
            <a:off x="5722373" y="4814964"/>
            <a:ext cx="769275" cy="769278"/>
            <a:chOff x="5722373" y="4814964"/>
            <a:chExt cx="769275" cy="769278"/>
          </a:xfrm>
        </p:grpSpPr>
        <p:sp>
          <p:nvSpPr>
            <p:cNvPr id="20" name="椭圆 19"/>
            <p:cNvSpPr/>
            <p:nvPr/>
          </p:nvSpPr>
          <p:spPr>
            <a:xfrm>
              <a:off x="5722373" y="4814964"/>
              <a:ext cx="769275" cy="769278"/>
            </a:xfrm>
            <a:prstGeom prst="ellipse">
              <a:avLst/>
            </a:prstGeom>
            <a:solidFill>
              <a:srgbClr val="858976"/>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4" name="矩形 53"/>
            <p:cNvSpPr/>
            <p:nvPr/>
          </p:nvSpPr>
          <p:spPr>
            <a:xfrm>
              <a:off x="5761947" y="4890673"/>
              <a:ext cx="729701" cy="584775"/>
            </a:xfrm>
            <a:prstGeom prst="rect">
              <a:avLst/>
            </a:prstGeom>
          </p:spPr>
          <p:txBody>
            <a:bodyPr wrap="square">
              <a:spAutoFit/>
            </a:bodyPr>
            <a:lstStyle/>
            <a:p>
              <a:pPr algn="ctr"/>
              <a:r>
                <a:rPr lang="en-US" altLang="zh-CN" sz="3200" b="1" dirty="0">
                  <a:solidFill>
                    <a:srgbClr val="FFFFFF"/>
                  </a:solidFill>
                  <a:latin typeface="微软雅黑" panose="020B0503020204020204" pitchFamily="34" charset="-122"/>
                  <a:ea typeface="微软雅黑" panose="020B0503020204020204" pitchFamily="34" charset="-122"/>
                </a:rPr>
                <a:t>04</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73413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250"/>
                                        <p:tgtEl>
                                          <p:spTgt spid="2"/>
                                        </p:tgtEl>
                                      </p:cBhvr>
                                    </p:animEffect>
                                  </p:childTnLst>
                                </p:cTn>
                              </p:par>
                            </p:childTnLst>
                          </p:cTn>
                        </p:par>
                        <p:par>
                          <p:cTn id="8" fill="hold">
                            <p:stCondLst>
                              <p:cond delay="250"/>
                            </p:stCondLst>
                            <p:childTnLst>
                              <p:par>
                                <p:cTn id="9" presetID="25"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25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12" dur="25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13" dur="250" accel="50000" fill="hold">
                                          <p:stCondLst>
                                            <p:cond delay="250"/>
                                          </p:stCondLst>
                                        </p:cTn>
                                        <p:tgtEl>
                                          <p:spTgt spid="5"/>
                                        </p:tgtEl>
                                        <p:attrNameLst>
                                          <p:attrName>ppt_w</p:attrName>
                                        </p:attrNameLst>
                                      </p:cBhvr>
                                      <p:tavLst>
                                        <p:tav tm="0">
                                          <p:val>
                                            <p:strVal val="#ppt_w*.05"/>
                                          </p:val>
                                        </p:tav>
                                        <p:tav tm="100000">
                                          <p:val>
                                            <p:strVal val="#ppt_w"/>
                                          </p:val>
                                        </p:tav>
                                      </p:tavLst>
                                    </p:anim>
                                    <p:anim calcmode="lin" valueType="num">
                                      <p:cBhvr>
                                        <p:cTn id="14" dur="500" fill="hold"/>
                                        <p:tgtEl>
                                          <p:spTgt spid="5"/>
                                        </p:tgtEl>
                                        <p:attrNameLst>
                                          <p:attrName>ppt_h</p:attrName>
                                        </p:attrNameLst>
                                      </p:cBhvr>
                                      <p:tavLst>
                                        <p:tav tm="0">
                                          <p:val>
                                            <p:strVal val="#ppt_h"/>
                                          </p:val>
                                        </p:tav>
                                        <p:tav tm="100000">
                                          <p:val>
                                            <p:strVal val="#ppt_h"/>
                                          </p:val>
                                        </p:tav>
                                      </p:tavLst>
                                    </p:anim>
                                    <p:anim calcmode="lin" valueType="num">
                                      <p:cBhvr>
                                        <p:cTn id="15" dur="25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6" dur="25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7" dur="250" accel="50000" fill="hold">
                                          <p:stCondLst>
                                            <p:cond delay="250"/>
                                          </p:stCondLst>
                                        </p:cTn>
                                        <p:tgtEl>
                                          <p:spTgt spid="5"/>
                                        </p:tgtEl>
                                        <p:attrNameLst>
                                          <p:attrName>ppt_y</p:attrName>
                                        </p:attrNameLst>
                                      </p:cBhvr>
                                      <p:tavLst>
                                        <p:tav tm="0">
                                          <p:val>
                                            <p:strVal val="#ppt_y+.1"/>
                                          </p:val>
                                        </p:tav>
                                        <p:tav tm="100000">
                                          <p:val>
                                            <p:strVal val="#ppt_y"/>
                                          </p:val>
                                        </p:tav>
                                      </p:tavLst>
                                    </p:anim>
                                    <p:animEffect transition="in" filter="fade">
                                      <p:cBhvr>
                                        <p:cTn id="18" dur="500" decel="50000">
                                          <p:stCondLst>
                                            <p:cond delay="0"/>
                                          </p:stCondLst>
                                        </p:cTn>
                                        <p:tgtEl>
                                          <p:spTgt spid="5"/>
                                        </p:tgtEl>
                                      </p:cBhvr>
                                    </p:animEffect>
                                  </p:childTnLst>
                                </p:cTn>
                              </p:par>
                            </p:childTnLst>
                          </p:cTn>
                        </p:par>
                        <p:par>
                          <p:cTn id="19" fill="hold">
                            <p:stCondLst>
                              <p:cond delay="750"/>
                            </p:stCondLst>
                            <p:childTnLst>
                              <p:par>
                                <p:cTn id="20" presetID="56" presetClass="entr" presetSubtype="0" fill="hold" grpId="0" nodeType="afterEffect">
                                  <p:stCondLst>
                                    <p:cond delay="0"/>
                                  </p:stCondLst>
                                  <p:iterate type="lt">
                                    <p:tmPct val="10000"/>
                                  </p:iterate>
                                  <p:childTnLst>
                                    <p:set>
                                      <p:cBhvr>
                                        <p:cTn id="21" dur="1" fill="hold">
                                          <p:stCondLst>
                                            <p:cond delay="0"/>
                                          </p:stCondLst>
                                        </p:cTn>
                                        <p:tgtEl>
                                          <p:spTgt spid="15"/>
                                        </p:tgtEl>
                                        <p:attrNameLst>
                                          <p:attrName>style.visibility</p:attrName>
                                        </p:attrNameLst>
                                      </p:cBhvr>
                                      <p:to>
                                        <p:strVal val="visible"/>
                                      </p:to>
                                    </p:set>
                                    <p:anim by="(-#ppt_w*2)" calcmode="lin" valueType="num">
                                      <p:cBhvr rctx="PPT">
                                        <p:cTn id="22" dur="250" autoRev="1" fill="hold">
                                          <p:stCondLst>
                                            <p:cond delay="0"/>
                                          </p:stCondLst>
                                        </p:cTn>
                                        <p:tgtEl>
                                          <p:spTgt spid="15"/>
                                        </p:tgtEl>
                                        <p:attrNameLst>
                                          <p:attrName>ppt_w</p:attrName>
                                        </p:attrNameLst>
                                      </p:cBhvr>
                                    </p:anim>
                                    <p:anim by="(#ppt_w*0.50)" calcmode="lin" valueType="num">
                                      <p:cBhvr>
                                        <p:cTn id="23" dur="250" decel="50000" autoRev="1" fill="hold">
                                          <p:stCondLst>
                                            <p:cond delay="0"/>
                                          </p:stCondLst>
                                        </p:cTn>
                                        <p:tgtEl>
                                          <p:spTgt spid="15"/>
                                        </p:tgtEl>
                                        <p:attrNameLst>
                                          <p:attrName>ppt_x</p:attrName>
                                        </p:attrNameLst>
                                      </p:cBhvr>
                                    </p:anim>
                                    <p:anim from="(-#ppt_h/2)" to="(#ppt_y)" calcmode="lin" valueType="num">
                                      <p:cBhvr>
                                        <p:cTn id="24" dur="500" fill="hold">
                                          <p:stCondLst>
                                            <p:cond delay="0"/>
                                          </p:stCondLst>
                                        </p:cTn>
                                        <p:tgtEl>
                                          <p:spTgt spid="15"/>
                                        </p:tgtEl>
                                        <p:attrNameLst>
                                          <p:attrName>ppt_y</p:attrName>
                                        </p:attrNameLst>
                                      </p:cBhvr>
                                    </p:anim>
                                    <p:animRot by="21600000">
                                      <p:cBhvr>
                                        <p:cTn id="25" dur="500" fill="hold">
                                          <p:stCondLst>
                                            <p:cond delay="0"/>
                                          </p:stCondLst>
                                        </p:cTn>
                                        <p:tgtEl>
                                          <p:spTgt spid="15"/>
                                        </p:tgtEl>
                                        <p:attrNameLst>
                                          <p:attrName>r</p:attrName>
                                        </p:attrNameLst>
                                      </p:cBhvr>
                                    </p:animRot>
                                  </p:childTnLst>
                                </p:cTn>
                              </p:par>
                            </p:childTnLst>
                          </p:cTn>
                        </p:par>
                        <p:par>
                          <p:cTn id="26" fill="hold">
                            <p:stCondLst>
                              <p:cond delay="1300"/>
                            </p:stCondLst>
                            <p:childTnLst>
                              <p:par>
                                <p:cTn id="27" presetID="10" presetClass="entr" presetSubtype="0" fill="hold" nodeType="after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fade">
                                      <p:cBhvr>
                                        <p:cTn id="29" dur="250"/>
                                        <p:tgtEl>
                                          <p:spTgt spid="55"/>
                                        </p:tgtEl>
                                      </p:cBhvr>
                                    </p:animEffect>
                                  </p:childTnLst>
                                </p:cTn>
                              </p:par>
                              <p:par>
                                <p:cTn id="30" presetID="10" presetClass="entr" presetSubtype="0" fill="hold" nodeType="withEffect">
                                  <p:stCondLst>
                                    <p:cond delay="25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250"/>
                                        <p:tgtEl>
                                          <p:spTgt spid="56"/>
                                        </p:tgtEl>
                                      </p:cBhvr>
                                    </p:animEffect>
                                  </p:childTnLst>
                                </p:cTn>
                              </p:par>
                              <p:par>
                                <p:cTn id="33" presetID="10" presetClass="entr" presetSubtype="0" fill="hold" nodeType="withEffect">
                                  <p:stCondLst>
                                    <p:cond delay="50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250"/>
                                        <p:tgtEl>
                                          <p:spTgt spid="57"/>
                                        </p:tgtEl>
                                      </p:cBhvr>
                                    </p:animEffect>
                                  </p:childTnLst>
                                </p:cTn>
                              </p:par>
                              <p:par>
                                <p:cTn id="36" presetID="10" presetClass="entr" presetSubtype="0" fill="hold" nodeType="withEffect">
                                  <p:stCondLst>
                                    <p:cond delay="750"/>
                                  </p:stCondLst>
                                  <p:childTnLst>
                                    <p:set>
                                      <p:cBhvr>
                                        <p:cTn id="37" dur="1" fill="hold">
                                          <p:stCondLst>
                                            <p:cond delay="0"/>
                                          </p:stCondLst>
                                        </p:cTn>
                                        <p:tgtEl>
                                          <p:spTgt spid="58"/>
                                        </p:tgtEl>
                                        <p:attrNameLst>
                                          <p:attrName>style.visibility</p:attrName>
                                        </p:attrNameLst>
                                      </p:cBhvr>
                                      <p:to>
                                        <p:strVal val="visible"/>
                                      </p:to>
                                    </p:set>
                                    <p:animEffect transition="in" filter="fade">
                                      <p:cBhvr>
                                        <p:cTn id="38" dur="250"/>
                                        <p:tgtEl>
                                          <p:spTgt spid="58"/>
                                        </p:tgtEl>
                                      </p:cBhvr>
                                    </p:animEffect>
                                  </p:childTnLst>
                                </p:cTn>
                              </p:par>
                            </p:childTnLst>
                          </p:cTn>
                        </p:par>
                        <p:par>
                          <p:cTn id="39" fill="hold">
                            <p:stCondLst>
                              <p:cond delay="2300"/>
                            </p:stCondLst>
                            <p:childTnLst>
                              <p:par>
                                <p:cTn id="40" presetID="22" presetClass="entr" presetSubtype="8" fill="hold" grpId="0" nodeType="after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wipe(left)">
                                      <p:cBhvr>
                                        <p:cTn id="42" dur="250"/>
                                        <p:tgtEl>
                                          <p:spTgt spid="37"/>
                                        </p:tgtEl>
                                      </p:cBhvr>
                                    </p:animEffect>
                                  </p:childTnLst>
                                </p:cTn>
                              </p:par>
                              <p:par>
                                <p:cTn id="43" presetID="22" presetClass="entr" presetSubtype="8" fill="hold" grpId="0" nodeType="withEffect">
                                  <p:stCondLst>
                                    <p:cond delay="250"/>
                                  </p:stCondLst>
                                  <p:childTnLst>
                                    <p:set>
                                      <p:cBhvr>
                                        <p:cTn id="44" dur="1" fill="hold">
                                          <p:stCondLst>
                                            <p:cond delay="0"/>
                                          </p:stCondLst>
                                        </p:cTn>
                                        <p:tgtEl>
                                          <p:spTgt spid="38"/>
                                        </p:tgtEl>
                                        <p:attrNameLst>
                                          <p:attrName>style.visibility</p:attrName>
                                        </p:attrNameLst>
                                      </p:cBhvr>
                                      <p:to>
                                        <p:strVal val="visible"/>
                                      </p:to>
                                    </p:set>
                                    <p:animEffect transition="in" filter="wipe(left)">
                                      <p:cBhvr>
                                        <p:cTn id="45" dur="250"/>
                                        <p:tgtEl>
                                          <p:spTgt spid="38"/>
                                        </p:tgtEl>
                                      </p:cBhvr>
                                    </p:animEffect>
                                  </p:childTnLst>
                                </p:cTn>
                              </p:par>
                              <p:par>
                                <p:cTn id="46" presetID="22" presetClass="entr" presetSubtype="8" fill="hold" grpId="0" nodeType="withEffect">
                                  <p:stCondLst>
                                    <p:cond delay="500"/>
                                  </p:stCondLst>
                                  <p:childTnLst>
                                    <p:set>
                                      <p:cBhvr>
                                        <p:cTn id="47" dur="1" fill="hold">
                                          <p:stCondLst>
                                            <p:cond delay="0"/>
                                          </p:stCondLst>
                                        </p:cTn>
                                        <p:tgtEl>
                                          <p:spTgt spid="39"/>
                                        </p:tgtEl>
                                        <p:attrNameLst>
                                          <p:attrName>style.visibility</p:attrName>
                                        </p:attrNameLst>
                                      </p:cBhvr>
                                      <p:to>
                                        <p:strVal val="visible"/>
                                      </p:to>
                                    </p:set>
                                    <p:animEffect transition="in" filter="wipe(left)">
                                      <p:cBhvr>
                                        <p:cTn id="48" dur="250"/>
                                        <p:tgtEl>
                                          <p:spTgt spid="39"/>
                                        </p:tgtEl>
                                      </p:cBhvr>
                                    </p:animEffect>
                                  </p:childTnLst>
                                </p:cTn>
                              </p:par>
                              <p:par>
                                <p:cTn id="49" presetID="22" presetClass="entr" presetSubtype="8" fill="hold" grpId="0" nodeType="withEffect">
                                  <p:stCondLst>
                                    <p:cond delay="750"/>
                                  </p:stCondLst>
                                  <p:childTnLst>
                                    <p:set>
                                      <p:cBhvr>
                                        <p:cTn id="50" dur="1" fill="hold">
                                          <p:stCondLst>
                                            <p:cond delay="0"/>
                                          </p:stCondLst>
                                        </p:cTn>
                                        <p:tgtEl>
                                          <p:spTgt spid="40"/>
                                        </p:tgtEl>
                                        <p:attrNameLst>
                                          <p:attrName>style.visibility</p:attrName>
                                        </p:attrNameLst>
                                      </p:cBhvr>
                                      <p:to>
                                        <p:strVal val="visible"/>
                                      </p:to>
                                    </p:set>
                                    <p:animEffect transition="in" filter="wipe(left)">
                                      <p:cBhvr>
                                        <p:cTn id="51" dur="2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7" grpId="0"/>
      <p:bldP spid="38" grpId="0"/>
      <p:bldP spid="39" grpId="0"/>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7" name="TextBox 42"/>
          <p:cNvSpPr txBox="1"/>
          <p:nvPr/>
        </p:nvSpPr>
        <p:spPr>
          <a:xfrm>
            <a:off x="1311261" y="304585"/>
            <a:ext cx="4495294"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smtClean="0">
                <a:solidFill>
                  <a:srgbClr val="756271"/>
                </a:solidFill>
              </a:rPr>
              <a:t>2.3 Magic Sets</a:t>
            </a:r>
            <a:endParaRPr lang="zh-CN" altLang="en-US" b="0" dirty="0">
              <a:solidFill>
                <a:srgbClr val="756271"/>
              </a:solidFill>
            </a:endParaRPr>
          </a:p>
        </p:txBody>
      </p:sp>
      <p:grpSp>
        <p:nvGrpSpPr>
          <p:cNvPr id="26" name="组合 25"/>
          <p:cNvGrpSpPr/>
          <p:nvPr/>
        </p:nvGrpSpPr>
        <p:grpSpPr>
          <a:xfrm>
            <a:off x="2446783" y="2325415"/>
            <a:ext cx="459823" cy="459823"/>
            <a:chOff x="915474" y="1667984"/>
            <a:chExt cx="1845933" cy="1845933"/>
          </a:xfrm>
        </p:grpSpPr>
        <p:grpSp>
          <p:nvGrpSpPr>
            <p:cNvPr id="28" name="组合 27"/>
            <p:cNvGrpSpPr/>
            <p:nvPr/>
          </p:nvGrpSpPr>
          <p:grpSpPr>
            <a:xfrm>
              <a:off x="1165700" y="1864261"/>
              <a:ext cx="1345480" cy="1341953"/>
              <a:chOff x="499604" y="3125788"/>
              <a:chExt cx="1211263" cy="1208088"/>
            </a:xfrm>
          </p:grpSpPr>
          <p:sp>
            <p:nvSpPr>
              <p:cNvPr id="31" name="Freeform 24"/>
              <p:cNvSpPr/>
              <p:nvPr/>
            </p:nvSpPr>
            <p:spPr bwMode="auto">
              <a:xfrm>
                <a:off x="502779" y="3125788"/>
                <a:ext cx="1208088" cy="1208088"/>
              </a:xfrm>
              <a:custGeom>
                <a:avLst/>
                <a:gdLst>
                  <a:gd name="T0" fmla="*/ 1024 w 1037"/>
                  <a:gd name="T1" fmla="*/ 224 h 1037"/>
                  <a:gd name="T2" fmla="*/ 1024 w 1037"/>
                  <a:gd name="T3" fmla="*/ 177 h 1037"/>
                  <a:gd name="T4" fmla="*/ 861 w 1037"/>
                  <a:gd name="T5" fmla="*/ 13 h 1037"/>
                  <a:gd name="T6" fmla="*/ 813 w 1037"/>
                  <a:gd name="T7" fmla="*/ 13 h 1037"/>
                  <a:gd name="T8" fmla="*/ 760 w 1037"/>
                  <a:gd name="T9" fmla="*/ 66 h 1037"/>
                  <a:gd name="T10" fmla="*/ 758 w 1037"/>
                  <a:gd name="T11" fmla="*/ 71 h 1037"/>
                  <a:gd name="T12" fmla="*/ 751 w 1037"/>
                  <a:gd name="T13" fmla="*/ 76 h 1037"/>
                  <a:gd name="T14" fmla="*/ 745 w 1037"/>
                  <a:gd name="T15" fmla="*/ 88 h 1037"/>
                  <a:gd name="T16" fmla="*/ 733 w 1037"/>
                  <a:gd name="T17" fmla="*/ 94 h 1037"/>
                  <a:gd name="T18" fmla="*/ 728 w 1037"/>
                  <a:gd name="T19" fmla="*/ 102 h 1037"/>
                  <a:gd name="T20" fmla="*/ 723 w 1037"/>
                  <a:gd name="T21" fmla="*/ 104 h 1037"/>
                  <a:gd name="T22" fmla="*/ 29 w 1037"/>
                  <a:gd name="T23" fmla="*/ 797 h 1037"/>
                  <a:gd name="T24" fmla="*/ 28 w 1037"/>
                  <a:gd name="T25" fmla="*/ 798 h 1037"/>
                  <a:gd name="T26" fmla="*/ 24 w 1037"/>
                  <a:gd name="T27" fmla="*/ 804 h 1037"/>
                  <a:gd name="T28" fmla="*/ 0 w 1037"/>
                  <a:gd name="T29" fmla="*/ 1028 h 1037"/>
                  <a:gd name="T30" fmla="*/ 0 w 1037"/>
                  <a:gd name="T31" fmla="*/ 1031 h 1037"/>
                  <a:gd name="T32" fmla="*/ 1 w 1037"/>
                  <a:gd name="T33" fmla="*/ 1032 h 1037"/>
                  <a:gd name="T34" fmla="*/ 2 w 1037"/>
                  <a:gd name="T35" fmla="*/ 1035 h 1037"/>
                  <a:gd name="T36" fmla="*/ 5 w 1037"/>
                  <a:gd name="T37" fmla="*/ 1037 h 1037"/>
                  <a:gd name="T38" fmla="*/ 6 w 1037"/>
                  <a:gd name="T39" fmla="*/ 1037 h 1037"/>
                  <a:gd name="T40" fmla="*/ 9 w 1037"/>
                  <a:gd name="T41" fmla="*/ 1037 h 1037"/>
                  <a:gd name="T42" fmla="*/ 233 w 1037"/>
                  <a:gd name="T43" fmla="*/ 1013 h 1037"/>
                  <a:gd name="T44" fmla="*/ 239 w 1037"/>
                  <a:gd name="T45" fmla="*/ 1009 h 1037"/>
                  <a:gd name="T46" fmla="*/ 240 w 1037"/>
                  <a:gd name="T47" fmla="*/ 1008 h 1037"/>
                  <a:gd name="T48" fmla="*/ 933 w 1037"/>
                  <a:gd name="T49" fmla="*/ 314 h 1037"/>
                  <a:gd name="T50" fmla="*/ 936 w 1037"/>
                  <a:gd name="T51" fmla="*/ 309 h 1037"/>
                  <a:gd name="T52" fmla="*/ 943 w 1037"/>
                  <a:gd name="T53" fmla="*/ 304 h 1037"/>
                  <a:gd name="T54" fmla="*/ 949 w 1037"/>
                  <a:gd name="T55" fmla="*/ 292 h 1037"/>
                  <a:gd name="T56" fmla="*/ 962 w 1037"/>
                  <a:gd name="T57" fmla="*/ 286 h 1037"/>
                  <a:gd name="T58" fmla="*/ 966 w 1037"/>
                  <a:gd name="T59" fmla="*/ 279 h 1037"/>
                  <a:gd name="T60" fmla="*/ 971 w 1037"/>
                  <a:gd name="T61" fmla="*/ 277 h 1037"/>
                  <a:gd name="T62" fmla="*/ 1024 w 1037"/>
                  <a:gd name="T63" fmla="*/ 224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7" h="1037">
                    <a:moveTo>
                      <a:pt x="1024" y="224"/>
                    </a:moveTo>
                    <a:cubicBezTo>
                      <a:pt x="1037" y="211"/>
                      <a:pt x="1037" y="190"/>
                      <a:pt x="1024" y="177"/>
                    </a:cubicBezTo>
                    <a:cubicBezTo>
                      <a:pt x="861" y="13"/>
                      <a:pt x="861" y="13"/>
                      <a:pt x="861" y="13"/>
                    </a:cubicBezTo>
                    <a:cubicBezTo>
                      <a:pt x="848" y="0"/>
                      <a:pt x="826" y="0"/>
                      <a:pt x="813" y="13"/>
                    </a:cubicBezTo>
                    <a:cubicBezTo>
                      <a:pt x="760" y="66"/>
                      <a:pt x="760" y="66"/>
                      <a:pt x="760" y="66"/>
                    </a:cubicBezTo>
                    <a:cubicBezTo>
                      <a:pt x="759" y="67"/>
                      <a:pt x="758" y="69"/>
                      <a:pt x="758" y="71"/>
                    </a:cubicBezTo>
                    <a:cubicBezTo>
                      <a:pt x="756" y="72"/>
                      <a:pt x="753" y="73"/>
                      <a:pt x="751" y="76"/>
                    </a:cubicBezTo>
                    <a:cubicBezTo>
                      <a:pt x="747" y="79"/>
                      <a:pt x="745" y="83"/>
                      <a:pt x="745" y="88"/>
                    </a:cubicBezTo>
                    <a:cubicBezTo>
                      <a:pt x="740" y="88"/>
                      <a:pt x="736" y="90"/>
                      <a:pt x="733" y="94"/>
                    </a:cubicBezTo>
                    <a:cubicBezTo>
                      <a:pt x="730" y="96"/>
                      <a:pt x="729" y="99"/>
                      <a:pt x="728" y="102"/>
                    </a:cubicBezTo>
                    <a:cubicBezTo>
                      <a:pt x="726" y="102"/>
                      <a:pt x="724" y="102"/>
                      <a:pt x="723" y="104"/>
                    </a:cubicBezTo>
                    <a:cubicBezTo>
                      <a:pt x="29" y="797"/>
                      <a:pt x="29" y="797"/>
                      <a:pt x="29" y="797"/>
                    </a:cubicBezTo>
                    <a:cubicBezTo>
                      <a:pt x="29" y="797"/>
                      <a:pt x="29" y="798"/>
                      <a:pt x="28" y="798"/>
                    </a:cubicBezTo>
                    <a:cubicBezTo>
                      <a:pt x="26" y="800"/>
                      <a:pt x="25" y="802"/>
                      <a:pt x="24" y="804"/>
                    </a:cubicBezTo>
                    <a:cubicBezTo>
                      <a:pt x="0" y="1028"/>
                      <a:pt x="0" y="1028"/>
                      <a:pt x="0" y="1028"/>
                    </a:cubicBezTo>
                    <a:cubicBezTo>
                      <a:pt x="0" y="1029"/>
                      <a:pt x="0" y="1030"/>
                      <a:pt x="0" y="1031"/>
                    </a:cubicBezTo>
                    <a:cubicBezTo>
                      <a:pt x="0" y="1031"/>
                      <a:pt x="0" y="1031"/>
                      <a:pt x="1" y="1032"/>
                    </a:cubicBezTo>
                    <a:cubicBezTo>
                      <a:pt x="1" y="1033"/>
                      <a:pt x="2" y="1034"/>
                      <a:pt x="2" y="1035"/>
                    </a:cubicBezTo>
                    <a:cubicBezTo>
                      <a:pt x="3" y="1036"/>
                      <a:pt x="4" y="1036"/>
                      <a:pt x="5" y="1037"/>
                    </a:cubicBezTo>
                    <a:cubicBezTo>
                      <a:pt x="6" y="1037"/>
                      <a:pt x="6" y="1037"/>
                      <a:pt x="6" y="1037"/>
                    </a:cubicBezTo>
                    <a:cubicBezTo>
                      <a:pt x="7" y="1037"/>
                      <a:pt x="8" y="1037"/>
                      <a:pt x="9" y="1037"/>
                    </a:cubicBezTo>
                    <a:cubicBezTo>
                      <a:pt x="233" y="1013"/>
                      <a:pt x="233" y="1013"/>
                      <a:pt x="233" y="1013"/>
                    </a:cubicBezTo>
                    <a:cubicBezTo>
                      <a:pt x="235" y="1012"/>
                      <a:pt x="237" y="1011"/>
                      <a:pt x="239" y="1009"/>
                    </a:cubicBezTo>
                    <a:cubicBezTo>
                      <a:pt x="239" y="1008"/>
                      <a:pt x="240" y="1008"/>
                      <a:pt x="240" y="1008"/>
                    </a:cubicBezTo>
                    <a:cubicBezTo>
                      <a:pt x="933" y="314"/>
                      <a:pt x="933" y="314"/>
                      <a:pt x="933" y="314"/>
                    </a:cubicBezTo>
                    <a:cubicBezTo>
                      <a:pt x="935" y="313"/>
                      <a:pt x="936" y="311"/>
                      <a:pt x="936" y="309"/>
                    </a:cubicBezTo>
                    <a:cubicBezTo>
                      <a:pt x="938" y="308"/>
                      <a:pt x="941" y="307"/>
                      <a:pt x="943" y="304"/>
                    </a:cubicBezTo>
                    <a:cubicBezTo>
                      <a:pt x="947" y="301"/>
                      <a:pt x="949" y="297"/>
                      <a:pt x="949" y="292"/>
                    </a:cubicBezTo>
                    <a:cubicBezTo>
                      <a:pt x="954" y="292"/>
                      <a:pt x="958" y="290"/>
                      <a:pt x="962" y="286"/>
                    </a:cubicBezTo>
                    <a:cubicBezTo>
                      <a:pt x="964" y="284"/>
                      <a:pt x="965" y="282"/>
                      <a:pt x="966" y="279"/>
                    </a:cubicBezTo>
                    <a:cubicBezTo>
                      <a:pt x="968" y="279"/>
                      <a:pt x="970" y="278"/>
                      <a:pt x="971" y="277"/>
                    </a:cubicBezTo>
                    <a:lnTo>
                      <a:pt x="1024" y="224"/>
                    </a:ln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2" name="Freeform 25"/>
              <p:cNvSpPr/>
              <p:nvPr/>
            </p:nvSpPr>
            <p:spPr bwMode="auto">
              <a:xfrm>
                <a:off x="555167" y="3267075"/>
                <a:ext cx="817563" cy="801688"/>
              </a:xfrm>
              <a:custGeom>
                <a:avLst/>
                <a:gdLst>
                  <a:gd name="T0" fmla="*/ 683 w 702"/>
                  <a:gd name="T1" fmla="*/ 0 h 688"/>
                  <a:gd name="T2" fmla="*/ 702 w 702"/>
                  <a:gd name="T3" fmla="*/ 18 h 688"/>
                  <a:gd name="T4" fmla="*/ 41 w 702"/>
                  <a:gd name="T5" fmla="*/ 678 h 688"/>
                  <a:gd name="T6" fmla="*/ 41 w 702"/>
                  <a:gd name="T7" fmla="*/ 678 h 688"/>
                  <a:gd name="T8" fmla="*/ 0 w 702"/>
                  <a:gd name="T9" fmla="*/ 683 h 688"/>
                  <a:gd name="T10" fmla="*/ 683 w 702"/>
                  <a:gd name="T11" fmla="*/ 0 h 688"/>
                </a:gdLst>
                <a:ahLst/>
                <a:cxnLst>
                  <a:cxn ang="0">
                    <a:pos x="T0" y="T1"/>
                  </a:cxn>
                  <a:cxn ang="0">
                    <a:pos x="T2" y="T3"/>
                  </a:cxn>
                  <a:cxn ang="0">
                    <a:pos x="T4" y="T5"/>
                  </a:cxn>
                  <a:cxn ang="0">
                    <a:pos x="T6" y="T7"/>
                  </a:cxn>
                  <a:cxn ang="0">
                    <a:pos x="T8" y="T9"/>
                  </a:cxn>
                  <a:cxn ang="0">
                    <a:pos x="T10" y="T11"/>
                  </a:cxn>
                </a:cxnLst>
                <a:rect l="0" t="0" r="r" b="b"/>
                <a:pathLst>
                  <a:path w="702" h="688">
                    <a:moveTo>
                      <a:pt x="683" y="0"/>
                    </a:moveTo>
                    <a:cubicBezTo>
                      <a:pt x="702" y="18"/>
                      <a:pt x="702" y="18"/>
                      <a:pt x="702" y="18"/>
                    </a:cubicBezTo>
                    <a:cubicBezTo>
                      <a:pt x="41" y="678"/>
                      <a:pt x="41" y="678"/>
                      <a:pt x="41" y="678"/>
                    </a:cubicBezTo>
                    <a:cubicBezTo>
                      <a:pt x="41" y="678"/>
                      <a:pt x="41" y="678"/>
                      <a:pt x="41" y="678"/>
                    </a:cubicBezTo>
                    <a:cubicBezTo>
                      <a:pt x="29" y="687"/>
                      <a:pt x="14" y="688"/>
                      <a:pt x="0" y="683"/>
                    </a:cubicBezTo>
                    <a:lnTo>
                      <a:pt x="683" y="0"/>
                    </a:ln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3" name="Freeform 26"/>
              <p:cNvSpPr/>
              <p:nvPr/>
            </p:nvSpPr>
            <p:spPr bwMode="auto">
              <a:xfrm>
                <a:off x="601204" y="3300413"/>
                <a:ext cx="852488" cy="852488"/>
              </a:xfrm>
              <a:custGeom>
                <a:avLst/>
                <a:gdLst>
                  <a:gd name="T0" fmla="*/ 13 w 732"/>
                  <a:gd name="T1" fmla="*/ 659 h 732"/>
                  <a:gd name="T2" fmla="*/ 673 w 732"/>
                  <a:gd name="T3" fmla="*/ 0 h 732"/>
                  <a:gd name="T4" fmla="*/ 732 w 732"/>
                  <a:gd name="T5" fmla="*/ 59 h 732"/>
                  <a:gd name="T6" fmla="*/ 72 w 732"/>
                  <a:gd name="T7" fmla="*/ 719 h 732"/>
                  <a:gd name="T8" fmla="*/ 17 w 732"/>
                  <a:gd name="T9" fmla="*/ 715 h 732"/>
                  <a:gd name="T10" fmla="*/ 13 w 732"/>
                  <a:gd name="T11" fmla="*/ 660 h 732"/>
                  <a:gd name="T12" fmla="*/ 13 w 732"/>
                  <a:gd name="T13" fmla="*/ 659 h 732"/>
                </a:gdLst>
                <a:ahLst/>
                <a:cxnLst>
                  <a:cxn ang="0">
                    <a:pos x="T0" y="T1"/>
                  </a:cxn>
                  <a:cxn ang="0">
                    <a:pos x="T2" y="T3"/>
                  </a:cxn>
                  <a:cxn ang="0">
                    <a:pos x="T4" y="T5"/>
                  </a:cxn>
                  <a:cxn ang="0">
                    <a:pos x="T6" y="T7"/>
                  </a:cxn>
                  <a:cxn ang="0">
                    <a:pos x="T8" y="T9"/>
                  </a:cxn>
                  <a:cxn ang="0">
                    <a:pos x="T10" y="T11"/>
                  </a:cxn>
                  <a:cxn ang="0">
                    <a:pos x="T12" y="T13"/>
                  </a:cxn>
                </a:cxnLst>
                <a:rect l="0" t="0" r="r" b="b"/>
                <a:pathLst>
                  <a:path w="732" h="732">
                    <a:moveTo>
                      <a:pt x="13" y="659"/>
                    </a:moveTo>
                    <a:cubicBezTo>
                      <a:pt x="673" y="0"/>
                      <a:pt x="673" y="0"/>
                      <a:pt x="673" y="0"/>
                    </a:cubicBezTo>
                    <a:cubicBezTo>
                      <a:pt x="732" y="59"/>
                      <a:pt x="732" y="59"/>
                      <a:pt x="732" y="59"/>
                    </a:cubicBezTo>
                    <a:cubicBezTo>
                      <a:pt x="72" y="719"/>
                      <a:pt x="72" y="719"/>
                      <a:pt x="72" y="719"/>
                    </a:cubicBezTo>
                    <a:cubicBezTo>
                      <a:pt x="56" y="732"/>
                      <a:pt x="32" y="730"/>
                      <a:pt x="17" y="715"/>
                    </a:cubicBezTo>
                    <a:cubicBezTo>
                      <a:pt x="2" y="700"/>
                      <a:pt x="0" y="676"/>
                      <a:pt x="13" y="660"/>
                    </a:cubicBezTo>
                    <a:cubicBezTo>
                      <a:pt x="13" y="660"/>
                      <a:pt x="13" y="660"/>
                      <a:pt x="13" y="659"/>
                    </a:cubicBez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5" name="Freeform 27"/>
              <p:cNvSpPr/>
              <p:nvPr/>
            </p:nvSpPr>
            <p:spPr bwMode="auto">
              <a:xfrm>
                <a:off x="683754" y="3382963"/>
                <a:ext cx="852488" cy="852488"/>
              </a:xfrm>
              <a:custGeom>
                <a:avLst/>
                <a:gdLst>
                  <a:gd name="T0" fmla="*/ 672 w 731"/>
                  <a:gd name="T1" fmla="*/ 0 h 732"/>
                  <a:gd name="T2" fmla="*/ 731 w 731"/>
                  <a:gd name="T3" fmla="*/ 60 h 732"/>
                  <a:gd name="T4" fmla="*/ 73 w 731"/>
                  <a:gd name="T5" fmla="*/ 718 h 732"/>
                  <a:gd name="T6" fmla="*/ 71 w 731"/>
                  <a:gd name="T7" fmla="*/ 719 h 732"/>
                  <a:gd name="T8" fmla="*/ 16 w 731"/>
                  <a:gd name="T9" fmla="*/ 715 h 732"/>
                  <a:gd name="T10" fmla="*/ 12 w 731"/>
                  <a:gd name="T11" fmla="*/ 660 h 732"/>
                  <a:gd name="T12" fmla="*/ 672 w 731"/>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731" h="732">
                    <a:moveTo>
                      <a:pt x="672" y="0"/>
                    </a:moveTo>
                    <a:cubicBezTo>
                      <a:pt x="731" y="60"/>
                      <a:pt x="731" y="60"/>
                      <a:pt x="731" y="60"/>
                    </a:cubicBezTo>
                    <a:cubicBezTo>
                      <a:pt x="73" y="718"/>
                      <a:pt x="73" y="718"/>
                      <a:pt x="73" y="718"/>
                    </a:cubicBezTo>
                    <a:cubicBezTo>
                      <a:pt x="72" y="719"/>
                      <a:pt x="72" y="719"/>
                      <a:pt x="71" y="719"/>
                    </a:cubicBezTo>
                    <a:cubicBezTo>
                      <a:pt x="55" y="732"/>
                      <a:pt x="31" y="730"/>
                      <a:pt x="16" y="715"/>
                    </a:cubicBezTo>
                    <a:cubicBezTo>
                      <a:pt x="1" y="700"/>
                      <a:pt x="0" y="677"/>
                      <a:pt x="12" y="660"/>
                    </a:cubicBezTo>
                    <a:lnTo>
                      <a:pt x="672" y="0"/>
                    </a:ln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6" name="Freeform 28"/>
              <p:cNvSpPr/>
              <p:nvPr/>
            </p:nvSpPr>
            <p:spPr bwMode="auto">
              <a:xfrm>
                <a:off x="767892" y="3465513"/>
                <a:ext cx="803275" cy="815975"/>
              </a:xfrm>
              <a:custGeom>
                <a:avLst/>
                <a:gdLst>
                  <a:gd name="T0" fmla="*/ 10 w 689"/>
                  <a:gd name="T1" fmla="*/ 660 h 701"/>
                  <a:gd name="T2" fmla="*/ 671 w 689"/>
                  <a:gd name="T3" fmla="*/ 0 h 701"/>
                  <a:gd name="T4" fmla="*/ 689 w 689"/>
                  <a:gd name="T5" fmla="*/ 18 h 701"/>
                  <a:gd name="T6" fmla="*/ 6 w 689"/>
                  <a:gd name="T7" fmla="*/ 701 h 701"/>
                  <a:gd name="T8" fmla="*/ 9 w 689"/>
                  <a:gd name="T9" fmla="*/ 661 h 701"/>
                  <a:gd name="T10" fmla="*/ 10 w 689"/>
                  <a:gd name="T11" fmla="*/ 660 h 701"/>
                </a:gdLst>
                <a:ahLst/>
                <a:cxnLst>
                  <a:cxn ang="0">
                    <a:pos x="T0" y="T1"/>
                  </a:cxn>
                  <a:cxn ang="0">
                    <a:pos x="T2" y="T3"/>
                  </a:cxn>
                  <a:cxn ang="0">
                    <a:pos x="T4" y="T5"/>
                  </a:cxn>
                  <a:cxn ang="0">
                    <a:pos x="T6" y="T7"/>
                  </a:cxn>
                  <a:cxn ang="0">
                    <a:pos x="T8" y="T9"/>
                  </a:cxn>
                  <a:cxn ang="0">
                    <a:pos x="T10" y="T11"/>
                  </a:cxn>
                </a:cxnLst>
                <a:rect l="0" t="0" r="r" b="b"/>
                <a:pathLst>
                  <a:path w="689" h="701">
                    <a:moveTo>
                      <a:pt x="10" y="660"/>
                    </a:moveTo>
                    <a:cubicBezTo>
                      <a:pt x="671" y="0"/>
                      <a:pt x="671" y="0"/>
                      <a:pt x="671" y="0"/>
                    </a:cubicBezTo>
                    <a:cubicBezTo>
                      <a:pt x="689" y="18"/>
                      <a:pt x="689" y="18"/>
                      <a:pt x="689" y="18"/>
                    </a:cubicBezTo>
                    <a:cubicBezTo>
                      <a:pt x="6" y="701"/>
                      <a:pt x="6" y="701"/>
                      <a:pt x="6" y="701"/>
                    </a:cubicBezTo>
                    <a:cubicBezTo>
                      <a:pt x="0" y="688"/>
                      <a:pt x="1" y="672"/>
                      <a:pt x="9" y="661"/>
                    </a:cubicBezTo>
                    <a:cubicBezTo>
                      <a:pt x="10" y="660"/>
                      <a:pt x="10" y="660"/>
                      <a:pt x="10" y="660"/>
                    </a:cubicBez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7" name="Freeform 29"/>
              <p:cNvSpPr/>
              <p:nvPr/>
            </p:nvSpPr>
            <p:spPr bwMode="auto">
              <a:xfrm>
                <a:off x="1366379" y="3246438"/>
                <a:ext cx="223838" cy="223838"/>
              </a:xfrm>
              <a:custGeom>
                <a:avLst/>
                <a:gdLst>
                  <a:gd name="T0" fmla="*/ 190 w 192"/>
                  <a:gd name="T1" fmla="*/ 190 h 192"/>
                  <a:gd name="T2" fmla="*/ 184 w 192"/>
                  <a:gd name="T3" fmla="*/ 191 h 192"/>
                  <a:gd name="T4" fmla="*/ 2 w 192"/>
                  <a:gd name="T5" fmla="*/ 9 h 192"/>
                  <a:gd name="T6" fmla="*/ 2 w 192"/>
                  <a:gd name="T7" fmla="*/ 2 h 192"/>
                  <a:gd name="T8" fmla="*/ 9 w 192"/>
                  <a:gd name="T9" fmla="*/ 2 h 192"/>
                  <a:gd name="T10" fmla="*/ 191 w 192"/>
                  <a:gd name="T11" fmla="*/ 184 h 192"/>
                  <a:gd name="T12" fmla="*/ 190 w 192"/>
                  <a:gd name="T13" fmla="*/ 190 h 192"/>
                </a:gdLst>
                <a:ahLst/>
                <a:cxnLst>
                  <a:cxn ang="0">
                    <a:pos x="T0" y="T1"/>
                  </a:cxn>
                  <a:cxn ang="0">
                    <a:pos x="T2" y="T3"/>
                  </a:cxn>
                  <a:cxn ang="0">
                    <a:pos x="T4" y="T5"/>
                  </a:cxn>
                  <a:cxn ang="0">
                    <a:pos x="T6" y="T7"/>
                  </a:cxn>
                  <a:cxn ang="0">
                    <a:pos x="T8" y="T9"/>
                  </a:cxn>
                  <a:cxn ang="0">
                    <a:pos x="T10" y="T11"/>
                  </a:cxn>
                  <a:cxn ang="0">
                    <a:pos x="T12" y="T13"/>
                  </a:cxn>
                </a:cxnLst>
                <a:rect l="0" t="0" r="r" b="b"/>
                <a:pathLst>
                  <a:path w="192" h="192">
                    <a:moveTo>
                      <a:pt x="190" y="190"/>
                    </a:moveTo>
                    <a:cubicBezTo>
                      <a:pt x="188" y="192"/>
                      <a:pt x="185" y="192"/>
                      <a:pt x="184" y="191"/>
                    </a:cubicBezTo>
                    <a:cubicBezTo>
                      <a:pt x="2" y="9"/>
                      <a:pt x="2" y="9"/>
                      <a:pt x="2" y="9"/>
                    </a:cubicBezTo>
                    <a:cubicBezTo>
                      <a:pt x="0" y="7"/>
                      <a:pt x="0" y="4"/>
                      <a:pt x="2" y="2"/>
                    </a:cubicBezTo>
                    <a:cubicBezTo>
                      <a:pt x="4" y="0"/>
                      <a:pt x="7" y="0"/>
                      <a:pt x="9" y="2"/>
                    </a:cubicBezTo>
                    <a:cubicBezTo>
                      <a:pt x="191" y="184"/>
                      <a:pt x="191" y="184"/>
                      <a:pt x="191" y="184"/>
                    </a:cubicBezTo>
                    <a:cubicBezTo>
                      <a:pt x="192" y="185"/>
                      <a:pt x="192" y="188"/>
                      <a:pt x="190" y="19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8" name="Freeform 30"/>
              <p:cNvSpPr/>
              <p:nvPr/>
            </p:nvSpPr>
            <p:spPr bwMode="auto">
              <a:xfrm>
                <a:off x="1388604" y="3224213"/>
                <a:ext cx="222250" cy="223838"/>
              </a:xfrm>
              <a:custGeom>
                <a:avLst/>
                <a:gdLst>
                  <a:gd name="T0" fmla="*/ 2 w 192"/>
                  <a:gd name="T1" fmla="*/ 8 h 192"/>
                  <a:gd name="T2" fmla="*/ 2 w 192"/>
                  <a:gd name="T3" fmla="*/ 2 h 192"/>
                  <a:gd name="T4" fmla="*/ 5 w 192"/>
                  <a:gd name="T5" fmla="*/ 0 h 192"/>
                  <a:gd name="T6" fmla="*/ 9 w 192"/>
                  <a:gd name="T7" fmla="*/ 1 h 192"/>
                  <a:gd name="T8" fmla="*/ 191 w 192"/>
                  <a:gd name="T9" fmla="*/ 183 h 192"/>
                  <a:gd name="T10" fmla="*/ 190 w 192"/>
                  <a:gd name="T11" fmla="*/ 190 h 192"/>
                  <a:gd name="T12" fmla="*/ 184 w 192"/>
                  <a:gd name="T13" fmla="*/ 190 h 192"/>
                  <a:gd name="T14" fmla="*/ 2 w 192"/>
                  <a:gd name="T15" fmla="*/ 8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192">
                    <a:moveTo>
                      <a:pt x="2" y="8"/>
                    </a:moveTo>
                    <a:cubicBezTo>
                      <a:pt x="0" y="7"/>
                      <a:pt x="0" y="4"/>
                      <a:pt x="2" y="2"/>
                    </a:cubicBezTo>
                    <a:cubicBezTo>
                      <a:pt x="3" y="1"/>
                      <a:pt x="4" y="0"/>
                      <a:pt x="5" y="0"/>
                    </a:cubicBezTo>
                    <a:cubicBezTo>
                      <a:pt x="6" y="0"/>
                      <a:pt x="8" y="0"/>
                      <a:pt x="9" y="1"/>
                    </a:cubicBezTo>
                    <a:cubicBezTo>
                      <a:pt x="191" y="183"/>
                      <a:pt x="191" y="183"/>
                      <a:pt x="191" y="183"/>
                    </a:cubicBezTo>
                    <a:cubicBezTo>
                      <a:pt x="192" y="185"/>
                      <a:pt x="192" y="188"/>
                      <a:pt x="190" y="190"/>
                    </a:cubicBezTo>
                    <a:cubicBezTo>
                      <a:pt x="188" y="192"/>
                      <a:pt x="185" y="192"/>
                      <a:pt x="184" y="190"/>
                    </a:cubicBezTo>
                    <a:lnTo>
                      <a:pt x="2" y="8"/>
                    </a:ln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9" name="Freeform 31"/>
              <p:cNvSpPr/>
              <p:nvPr/>
            </p:nvSpPr>
            <p:spPr bwMode="auto">
              <a:xfrm>
                <a:off x="1407654" y="3146425"/>
                <a:ext cx="282575" cy="282575"/>
              </a:xfrm>
              <a:custGeom>
                <a:avLst/>
                <a:gdLst>
                  <a:gd name="T0" fmla="*/ 48 w 243"/>
                  <a:gd name="T1" fmla="*/ 7 h 243"/>
                  <a:gd name="T2" fmla="*/ 72 w 243"/>
                  <a:gd name="T3" fmla="*/ 7 h 243"/>
                  <a:gd name="T4" fmla="*/ 236 w 243"/>
                  <a:gd name="T5" fmla="*/ 171 h 243"/>
                  <a:gd name="T6" fmla="*/ 236 w 243"/>
                  <a:gd name="T7" fmla="*/ 196 h 243"/>
                  <a:gd name="T8" fmla="*/ 189 w 243"/>
                  <a:gd name="T9" fmla="*/ 243 h 243"/>
                  <a:gd name="T10" fmla="*/ 0 w 243"/>
                  <a:gd name="T11" fmla="*/ 55 h 243"/>
                  <a:gd name="T12" fmla="*/ 48 w 243"/>
                  <a:gd name="T13" fmla="*/ 7 h 243"/>
                </a:gdLst>
                <a:ahLst/>
                <a:cxnLst>
                  <a:cxn ang="0">
                    <a:pos x="T0" y="T1"/>
                  </a:cxn>
                  <a:cxn ang="0">
                    <a:pos x="T2" y="T3"/>
                  </a:cxn>
                  <a:cxn ang="0">
                    <a:pos x="T4" y="T5"/>
                  </a:cxn>
                  <a:cxn ang="0">
                    <a:pos x="T6" y="T7"/>
                  </a:cxn>
                  <a:cxn ang="0">
                    <a:pos x="T8" y="T9"/>
                  </a:cxn>
                  <a:cxn ang="0">
                    <a:pos x="T10" y="T11"/>
                  </a:cxn>
                  <a:cxn ang="0">
                    <a:pos x="T12" y="T13"/>
                  </a:cxn>
                </a:cxnLst>
                <a:rect l="0" t="0" r="r" b="b"/>
                <a:pathLst>
                  <a:path w="243" h="243">
                    <a:moveTo>
                      <a:pt x="48" y="7"/>
                    </a:moveTo>
                    <a:cubicBezTo>
                      <a:pt x="54" y="0"/>
                      <a:pt x="66" y="0"/>
                      <a:pt x="72" y="7"/>
                    </a:cubicBezTo>
                    <a:cubicBezTo>
                      <a:pt x="236" y="171"/>
                      <a:pt x="236" y="171"/>
                      <a:pt x="236" y="171"/>
                    </a:cubicBezTo>
                    <a:cubicBezTo>
                      <a:pt x="243" y="178"/>
                      <a:pt x="243" y="189"/>
                      <a:pt x="236" y="196"/>
                    </a:cubicBezTo>
                    <a:cubicBezTo>
                      <a:pt x="189" y="243"/>
                      <a:pt x="189" y="243"/>
                      <a:pt x="189" y="243"/>
                    </a:cubicBezTo>
                    <a:cubicBezTo>
                      <a:pt x="0" y="55"/>
                      <a:pt x="0" y="55"/>
                      <a:pt x="0" y="55"/>
                    </a:cubicBezTo>
                    <a:lnTo>
                      <a:pt x="48" y="7"/>
                    </a:lnTo>
                    <a:close/>
                  </a:path>
                </a:pathLst>
              </a:custGeom>
              <a:solidFill>
                <a:srgbClr val="EF5B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0" name="Freeform 32"/>
              <p:cNvSpPr/>
              <p:nvPr/>
            </p:nvSpPr>
            <p:spPr bwMode="auto">
              <a:xfrm>
                <a:off x="521829" y="4235450"/>
                <a:ext cx="79375" cy="79375"/>
              </a:xfrm>
              <a:custGeom>
                <a:avLst/>
                <a:gdLst>
                  <a:gd name="T0" fmla="*/ 0 w 68"/>
                  <a:gd name="T1" fmla="*/ 68 h 68"/>
                  <a:gd name="T2" fmla="*/ 8 w 68"/>
                  <a:gd name="T3" fmla="*/ 0 h 68"/>
                  <a:gd name="T4" fmla="*/ 68 w 68"/>
                  <a:gd name="T5" fmla="*/ 60 h 68"/>
                  <a:gd name="T6" fmla="*/ 0 w 68"/>
                  <a:gd name="T7" fmla="*/ 68 h 68"/>
                </a:gdLst>
                <a:ahLst/>
                <a:cxnLst>
                  <a:cxn ang="0">
                    <a:pos x="T0" y="T1"/>
                  </a:cxn>
                  <a:cxn ang="0">
                    <a:pos x="T2" y="T3"/>
                  </a:cxn>
                  <a:cxn ang="0">
                    <a:pos x="T4" y="T5"/>
                  </a:cxn>
                  <a:cxn ang="0">
                    <a:pos x="T6" y="T7"/>
                  </a:cxn>
                </a:cxnLst>
                <a:rect l="0" t="0" r="r" b="b"/>
                <a:pathLst>
                  <a:path w="68" h="68">
                    <a:moveTo>
                      <a:pt x="0" y="68"/>
                    </a:moveTo>
                    <a:cubicBezTo>
                      <a:pt x="8" y="0"/>
                      <a:pt x="8" y="0"/>
                      <a:pt x="8" y="0"/>
                    </a:cubicBezTo>
                    <a:cubicBezTo>
                      <a:pt x="32" y="15"/>
                      <a:pt x="53" y="36"/>
                      <a:pt x="68" y="60"/>
                    </a:cubicBezTo>
                    <a:lnTo>
                      <a:pt x="0" y="68"/>
                    </a:ln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1" name="Freeform 33"/>
              <p:cNvSpPr/>
              <p:nvPr/>
            </p:nvSpPr>
            <p:spPr bwMode="auto">
              <a:xfrm>
                <a:off x="532942" y="4078288"/>
                <a:ext cx="223838" cy="225425"/>
              </a:xfrm>
              <a:custGeom>
                <a:avLst/>
                <a:gdLst>
                  <a:gd name="T0" fmla="*/ 76 w 193"/>
                  <a:gd name="T1" fmla="*/ 193 h 193"/>
                  <a:gd name="T2" fmla="*/ 0 w 193"/>
                  <a:gd name="T3" fmla="*/ 117 h 193"/>
                  <a:gd name="T4" fmla="*/ 13 w 193"/>
                  <a:gd name="T5" fmla="*/ 0 h 193"/>
                  <a:gd name="T6" fmla="*/ 49 w 193"/>
                  <a:gd name="T7" fmla="*/ 3 h 193"/>
                  <a:gd name="T8" fmla="*/ 65 w 193"/>
                  <a:gd name="T9" fmla="*/ 58 h 193"/>
                  <a:gd name="T10" fmla="*/ 119 w 193"/>
                  <a:gd name="T11" fmla="*/ 74 h 193"/>
                  <a:gd name="T12" fmla="*/ 135 w 193"/>
                  <a:gd name="T13" fmla="*/ 128 h 193"/>
                  <a:gd name="T14" fmla="*/ 190 w 193"/>
                  <a:gd name="T15" fmla="*/ 144 h 193"/>
                  <a:gd name="T16" fmla="*/ 193 w 193"/>
                  <a:gd name="T17" fmla="*/ 180 h 193"/>
                  <a:gd name="T18" fmla="*/ 76 w 193"/>
                  <a:gd name="T19"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93">
                    <a:moveTo>
                      <a:pt x="76" y="193"/>
                    </a:moveTo>
                    <a:cubicBezTo>
                      <a:pt x="58" y="161"/>
                      <a:pt x="32" y="135"/>
                      <a:pt x="0" y="117"/>
                    </a:cubicBezTo>
                    <a:cubicBezTo>
                      <a:pt x="13" y="0"/>
                      <a:pt x="13" y="0"/>
                      <a:pt x="13" y="0"/>
                    </a:cubicBezTo>
                    <a:cubicBezTo>
                      <a:pt x="24" y="5"/>
                      <a:pt x="37" y="6"/>
                      <a:pt x="49" y="3"/>
                    </a:cubicBezTo>
                    <a:cubicBezTo>
                      <a:pt x="45" y="22"/>
                      <a:pt x="50" y="43"/>
                      <a:pt x="65" y="58"/>
                    </a:cubicBezTo>
                    <a:cubicBezTo>
                      <a:pt x="80" y="73"/>
                      <a:pt x="101" y="78"/>
                      <a:pt x="119" y="74"/>
                    </a:cubicBezTo>
                    <a:cubicBezTo>
                      <a:pt x="115" y="93"/>
                      <a:pt x="120" y="113"/>
                      <a:pt x="135" y="128"/>
                    </a:cubicBezTo>
                    <a:cubicBezTo>
                      <a:pt x="150" y="143"/>
                      <a:pt x="171" y="148"/>
                      <a:pt x="190" y="144"/>
                    </a:cubicBezTo>
                    <a:cubicBezTo>
                      <a:pt x="187" y="156"/>
                      <a:pt x="188" y="169"/>
                      <a:pt x="193" y="180"/>
                    </a:cubicBezTo>
                    <a:lnTo>
                      <a:pt x="76" y="193"/>
                    </a:ln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2" name="Freeform 34"/>
              <p:cNvSpPr/>
              <p:nvPr/>
            </p:nvSpPr>
            <p:spPr bwMode="auto">
              <a:xfrm>
                <a:off x="499604" y="3125788"/>
                <a:ext cx="1208088" cy="1208088"/>
              </a:xfrm>
              <a:custGeom>
                <a:avLst/>
                <a:gdLst>
                  <a:gd name="T0" fmla="*/ 224 w 1037"/>
                  <a:gd name="T1" fmla="*/ 13 h 1037"/>
                  <a:gd name="T2" fmla="*/ 177 w 1037"/>
                  <a:gd name="T3" fmla="*/ 13 h 1037"/>
                  <a:gd name="T4" fmla="*/ 13 w 1037"/>
                  <a:gd name="T5" fmla="*/ 177 h 1037"/>
                  <a:gd name="T6" fmla="*/ 13 w 1037"/>
                  <a:gd name="T7" fmla="*/ 224 h 1037"/>
                  <a:gd name="T8" fmla="*/ 66 w 1037"/>
                  <a:gd name="T9" fmla="*/ 277 h 1037"/>
                  <a:gd name="T10" fmla="*/ 71 w 1037"/>
                  <a:gd name="T11" fmla="*/ 279 h 1037"/>
                  <a:gd name="T12" fmla="*/ 76 w 1037"/>
                  <a:gd name="T13" fmla="*/ 286 h 1037"/>
                  <a:gd name="T14" fmla="*/ 88 w 1037"/>
                  <a:gd name="T15" fmla="*/ 292 h 1037"/>
                  <a:gd name="T16" fmla="*/ 94 w 1037"/>
                  <a:gd name="T17" fmla="*/ 304 h 1037"/>
                  <a:gd name="T18" fmla="*/ 101 w 1037"/>
                  <a:gd name="T19" fmla="*/ 309 h 1037"/>
                  <a:gd name="T20" fmla="*/ 104 w 1037"/>
                  <a:gd name="T21" fmla="*/ 314 h 1037"/>
                  <a:gd name="T22" fmla="*/ 797 w 1037"/>
                  <a:gd name="T23" fmla="*/ 1008 h 1037"/>
                  <a:gd name="T24" fmla="*/ 798 w 1037"/>
                  <a:gd name="T25" fmla="*/ 1009 h 1037"/>
                  <a:gd name="T26" fmla="*/ 804 w 1037"/>
                  <a:gd name="T27" fmla="*/ 1013 h 1037"/>
                  <a:gd name="T28" fmla="*/ 1028 w 1037"/>
                  <a:gd name="T29" fmla="*/ 1037 h 1037"/>
                  <a:gd name="T30" fmla="*/ 1031 w 1037"/>
                  <a:gd name="T31" fmla="*/ 1037 h 1037"/>
                  <a:gd name="T32" fmla="*/ 1032 w 1037"/>
                  <a:gd name="T33" fmla="*/ 1037 h 1037"/>
                  <a:gd name="T34" fmla="*/ 1035 w 1037"/>
                  <a:gd name="T35" fmla="*/ 1035 h 1037"/>
                  <a:gd name="T36" fmla="*/ 1037 w 1037"/>
                  <a:gd name="T37" fmla="*/ 1032 h 1037"/>
                  <a:gd name="T38" fmla="*/ 1037 w 1037"/>
                  <a:gd name="T39" fmla="*/ 1031 h 1037"/>
                  <a:gd name="T40" fmla="*/ 1037 w 1037"/>
                  <a:gd name="T41" fmla="*/ 1028 h 1037"/>
                  <a:gd name="T42" fmla="*/ 1013 w 1037"/>
                  <a:gd name="T43" fmla="*/ 804 h 1037"/>
                  <a:gd name="T44" fmla="*/ 1009 w 1037"/>
                  <a:gd name="T45" fmla="*/ 798 h 1037"/>
                  <a:gd name="T46" fmla="*/ 1008 w 1037"/>
                  <a:gd name="T47" fmla="*/ 797 h 1037"/>
                  <a:gd name="T48" fmla="*/ 315 w 1037"/>
                  <a:gd name="T49" fmla="*/ 104 h 1037"/>
                  <a:gd name="T50" fmla="*/ 309 w 1037"/>
                  <a:gd name="T51" fmla="*/ 102 h 1037"/>
                  <a:gd name="T52" fmla="*/ 304 w 1037"/>
                  <a:gd name="T53" fmla="*/ 94 h 1037"/>
                  <a:gd name="T54" fmla="*/ 292 w 1037"/>
                  <a:gd name="T55" fmla="*/ 88 h 1037"/>
                  <a:gd name="T56" fmla="*/ 286 w 1037"/>
                  <a:gd name="T57" fmla="*/ 76 h 1037"/>
                  <a:gd name="T58" fmla="*/ 279 w 1037"/>
                  <a:gd name="T59" fmla="*/ 71 h 1037"/>
                  <a:gd name="T60" fmla="*/ 277 w 1037"/>
                  <a:gd name="T61" fmla="*/ 66 h 1037"/>
                  <a:gd name="T62" fmla="*/ 224 w 1037"/>
                  <a:gd name="T63" fmla="*/ 13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7" h="1037">
                    <a:moveTo>
                      <a:pt x="224" y="13"/>
                    </a:moveTo>
                    <a:cubicBezTo>
                      <a:pt x="211" y="0"/>
                      <a:pt x="190" y="0"/>
                      <a:pt x="177" y="13"/>
                    </a:cubicBezTo>
                    <a:cubicBezTo>
                      <a:pt x="13" y="177"/>
                      <a:pt x="13" y="177"/>
                      <a:pt x="13" y="177"/>
                    </a:cubicBezTo>
                    <a:cubicBezTo>
                      <a:pt x="0" y="190"/>
                      <a:pt x="0" y="211"/>
                      <a:pt x="13" y="224"/>
                    </a:cubicBezTo>
                    <a:cubicBezTo>
                      <a:pt x="66" y="277"/>
                      <a:pt x="66" y="277"/>
                      <a:pt x="66" y="277"/>
                    </a:cubicBezTo>
                    <a:cubicBezTo>
                      <a:pt x="67" y="278"/>
                      <a:pt x="69" y="279"/>
                      <a:pt x="71" y="279"/>
                    </a:cubicBezTo>
                    <a:cubicBezTo>
                      <a:pt x="72" y="282"/>
                      <a:pt x="73" y="284"/>
                      <a:pt x="76" y="286"/>
                    </a:cubicBezTo>
                    <a:cubicBezTo>
                      <a:pt x="79" y="290"/>
                      <a:pt x="83" y="292"/>
                      <a:pt x="88" y="292"/>
                    </a:cubicBezTo>
                    <a:cubicBezTo>
                      <a:pt x="88" y="297"/>
                      <a:pt x="90" y="301"/>
                      <a:pt x="94" y="304"/>
                    </a:cubicBezTo>
                    <a:cubicBezTo>
                      <a:pt x="96" y="307"/>
                      <a:pt x="99" y="308"/>
                      <a:pt x="101" y="309"/>
                    </a:cubicBezTo>
                    <a:cubicBezTo>
                      <a:pt x="102" y="311"/>
                      <a:pt x="102" y="313"/>
                      <a:pt x="104" y="314"/>
                    </a:cubicBezTo>
                    <a:cubicBezTo>
                      <a:pt x="797" y="1008"/>
                      <a:pt x="797" y="1008"/>
                      <a:pt x="797" y="1008"/>
                    </a:cubicBezTo>
                    <a:cubicBezTo>
                      <a:pt x="797" y="1008"/>
                      <a:pt x="798" y="1008"/>
                      <a:pt x="798" y="1009"/>
                    </a:cubicBezTo>
                    <a:cubicBezTo>
                      <a:pt x="800" y="1011"/>
                      <a:pt x="802" y="1012"/>
                      <a:pt x="804" y="1013"/>
                    </a:cubicBezTo>
                    <a:cubicBezTo>
                      <a:pt x="1028" y="1037"/>
                      <a:pt x="1028" y="1037"/>
                      <a:pt x="1028" y="1037"/>
                    </a:cubicBezTo>
                    <a:cubicBezTo>
                      <a:pt x="1029" y="1037"/>
                      <a:pt x="1030" y="1037"/>
                      <a:pt x="1031" y="1037"/>
                    </a:cubicBezTo>
                    <a:cubicBezTo>
                      <a:pt x="1031" y="1037"/>
                      <a:pt x="1031" y="1037"/>
                      <a:pt x="1032" y="1037"/>
                    </a:cubicBezTo>
                    <a:cubicBezTo>
                      <a:pt x="1033" y="1036"/>
                      <a:pt x="1034" y="1036"/>
                      <a:pt x="1035" y="1035"/>
                    </a:cubicBezTo>
                    <a:cubicBezTo>
                      <a:pt x="1036" y="1034"/>
                      <a:pt x="1036" y="1033"/>
                      <a:pt x="1037" y="1032"/>
                    </a:cubicBezTo>
                    <a:cubicBezTo>
                      <a:pt x="1037" y="1031"/>
                      <a:pt x="1037" y="1031"/>
                      <a:pt x="1037" y="1031"/>
                    </a:cubicBezTo>
                    <a:cubicBezTo>
                      <a:pt x="1037" y="1030"/>
                      <a:pt x="1037" y="1029"/>
                      <a:pt x="1037" y="1028"/>
                    </a:cubicBezTo>
                    <a:cubicBezTo>
                      <a:pt x="1013" y="804"/>
                      <a:pt x="1013" y="804"/>
                      <a:pt x="1013" y="804"/>
                    </a:cubicBezTo>
                    <a:cubicBezTo>
                      <a:pt x="1012" y="802"/>
                      <a:pt x="1011" y="800"/>
                      <a:pt x="1009" y="798"/>
                    </a:cubicBezTo>
                    <a:cubicBezTo>
                      <a:pt x="1008" y="798"/>
                      <a:pt x="1008" y="797"/>
                      <a:pt x="1008" y="797"/>
                    </a:cubicBezTo>
                    <a:cubicBezTo>
                      <a:pt x="315" y="104"/>
                      <a:pt x="315" y="104"/>
                      <a:pt x="315" y="104"/>
                    </a:cubicBezTo>
                    <a:cubicBezTo>
                      <a:pt x="313" y="102"/>
                      <a:pt x="311" y="102"/>
                      <a:pt x="309" y="102"/>
                    </a:cubicBezTo>
                    <a:cubicBezTo>
                      <a:pt x="308" y="99"/>
                      <a:pt x="307" y="96"/>
                      <a:pt x="304" y="94"/>
                    </a:cubicBezTo>
                    <a:cubicBezTo>
                      <a:pt x="301" y="90"/>
                      <a:pt x="297" y="88"/>
                      <a:pt x="292" y="88"/>
                    </a:cubicBezTo>
                    <a:cubicBezTo>
                      <a:pt x="292" y="83"/>
                      <a:pt x="290" y="79"/>
                      <a:pt x="286" y="76"/>
                    </a:cubicBezTo>
                    <a:cubicBezTo>
                      <a:pt x="284" y="73"/>
                      <a:pt x="282" y="72"/>
                      <a:pt x="279" y="71"/>
                    </a:cubicBezTo>
                    <a:cubicBezTo>
                      <a:pt x="279" y="69"/>
                      <a:pt x="278" y="67"/>
                      <a:pt x="277" y="66"/>
                    </a:cubicBezTo>
                    <a:lnTo>
                      <a:pt x="224" y="13"/>
                    </a:ln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3" name="Freeform 35"/>
              <p:cNvSpPr/>
              <p:nvPr/>
            </p:nvSpPr>
            <p:spPr bwMode="auto">
              <a:xfrm>
                <a:off x="639304" y="3465513"/>
                <a:ext cx="801688" cy="815975"/>
              </a:xfrm>
              <a:custGeom>
                <a:avLst/>
                <a:gdLst>
                  <a:gd name="T0" fmla="*/ 0 w 689"/>
                  <a:gd name="T1" fmla="*/ 18 h 701"/>
                  <a:gd name="T2" fmla="*/ 19 w 689"/>
                  <a:gd name="T3" fmla="*/ 0 h 701"/>
                  <a:gd name="T4" fmla="*/ 679 w 689"/>
                  <a:gd name="T5" fmla="*/ 660 h 701"/>
                  <a:gd name="T6" fmla="*/ 679 w 689"/>
                  <a:gd name="T7" fmla="*/ 660 h 701"/>
                  <a:gd name="T8" fmla="*/ 684 w 689"/>
                  <a:gd name="T9" fmla="*/ 701 h 701"/>
                  <a:gd name="T10" fmla="*/ 0 w 689"/>
                  <a:gd name="T11" fmla="*/ 18 h 701"/>
                </a:gdLst>
                <a:ahLst/>
                <a:cxnLst>
                  <a:cxn ang="0">
                    <a:pos x="T0" y="T1"/>
                  </a:cxn>
                  <a:cxn ang="0">
                    <a:pos x="T2" y="T3"/>
                  </a:cxn>
                  <a:cxn ang="0">
                    <a:pos x="T4" y="T5"/>
                  </a:cxn>
                  <a:cxn ang="0">
                    <a:pos x="T6" y="T7"/>
                  </a:cxn>
                  <a:cxn ang="0">
                    <a:pos x="T8" y="T9"/>
                  </a:cxn>
                  <a:cxn ang="0">
                    <a:pos x="T10" y="T11"/>
                  </a:cxn>
                </a:cxnLst>
                <a:rect l="0" t="0" r="r" b="b"/>
                <a:pathLst>
                  <a:path w="689" h="701">
                    <a:moveTo>
                      <a:pt x="0" y="18"/>
                    </a:moveTo>
                    <a:cubicBezTo>
                      <a:pt x="19" y="0"/>
                      <a:pt x="19" y="0"/>
                      <a:pt x="19" y="0"/>
                    </a:cubicBezTo>
                    <a:cubicBezTo>
                      <a:pt x="679" y="660"/>
                      <a:pt x="679" y="660"/>
                      <a:pt x="679" y="660"/>
                    </a:cubicBezTo>
                    <a:cubicBezTo>
                      <a:pt x="679" y="660"/>
                      <a:pt x="679" y="660"/>
                      <a:pt x="679" y="660"/>
                    </a:cubicBezTo>
                    <a:cubicBezTo>
                      <a:pt x="688" y="672"/>
                      <a:pt x="689" y="688"/>
                      <a:pt x="684" y="701"/>
                    </a:cubicBezTo>
                    <a:lnTo>
                      <a:pt x="0" y="18"/>
                    </a:ln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4" name="Freeform 36"/>
              <p:cNvSpPr/>
              <p:nvPr/>
            </p:nvSpPr>
            <p:spPr bwMode="auto">
              <a:xfrm>
                <a:off x="674229" y="3382963"/>
                <a:ext cx="852488" cy="852488"/>
              </a:xfrm>
              <a:custGeom>
                <a:avLst/>
                <a:gdLst>
                  <a:gd name="T0" fmla="*/ 659 w 732"/>
                  <a:gd name="T1" fmla="*/ 719 h 732"/>
                  <a:gd name="T2" fmla="*/ 0 w 732"/>
                  <a:gd name="T3" fmla="*/ 59 h 732"/>
                  <a:gd name="T4" fmla="*/ 59 w 732"/>
                  <a:gd name="T5" fmla="*/ 0 h 732"/>
                  <a:gd name="T6" fmla="*/ 719 w 732"/>
                  <a:gd name="T7" fmla="*/ 660 h 732"/>
                  <a:gd name="T8" fmla="*/ 715 w 732"/>
                  <a:gd name="T9" fmla="*/ 715 h 732"/>
                  <a:gd name="T10" fmla="*/ 660 w 732"/>
                  <a:gd name="T11" fmla="*/ 719 h 732"/>
                  <a:gd name="T12" fmla="*/ 659 w 732"/>
                  <a:gd name="T13" fmla="*/ 719 h 732"/>
                </a:gdLst>
                <a:ahLst/>
                <a:cxnLst>
                  <a:cxn ang="0">
                    <a:pos x="T0" y="T1"/>
                  </a:cxn>
                  <a:cxn ang="0">
                    <a:pos x="T2" y="T3"/>
                  </a:cxn>
                  <a:cxn ang="0">
                    <a:pos x="T4" y="T5"/>
                  </a:cxn>
                  <a:cxn ang="0">
                    <a:pos x="T6" y="T7"/>
                  </a:cxn>
                  <a:cxn ang="0">
                    <a:pos x="T8" y="T9"/>
                  </a:cxn>
                  <a:cxn ang="0">
                    <a:pos x="T10" y="T11"/>
                  </a:cxn>
                  <a:cxn ang="0">
                    <a:pos x="T12" y="T13"/>
                  </a:cxn>
                </a:cxnLst>
                <a:rect l="0" t="0" r="r" b="b"/>
                <a:pathLst>
                  <a:path w="732" h="732">
                    <a:moveTo>
                      <a:pt x="659" y="719"/>
                    </a:moveTo>
                    <a:cubicBezTo>
                      <a:pt x="0" y="59"/>
                      <a:pt x="0" y="59"/>
                      <a:pt x="0" y="59"/>
                    </a:cubicBezTo>
                    <a:cubicBezTo>
                      <a:pt x="59" y="0"/>
                      <a:pt x="59" y="0"/>
                      <a:pt x="59" y="0"/>
                    </a:cubicBezTo>
                    <a:cubicBezTo>
                      <a:pt x="719" y="660"/>
                      <a:pt x="719" y="660"/>
                      <a:pt x="719" y="660"/>
                    </a:cubicBezTo>
                    <a:cubicBezTo>
                      <a:pt x="732" y="677"/>
                      <a:pt x="730" y="700"/>
                      <a:pt x="715" y="715"/>
                    </a:cubicBezTo>
                    <a:cubicBezTo>
                      <a:pt x="700" y="730"/>
                      <a:pt x="676" y="732"/>
                      <a:pt x="660" y="719"/>
                    </a:cubicBezTo>
                    <a:cubicBezTo>
                      <a:pt x="660" y="719"/>
                      <a:pt x="660" y="719"/>
                      <a:pt x="659" y="719"/>
                    </a:cubicBez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5" name="Freeform 37"/>
              <p:cNvSpPr/>
              <p:nvPr/>
            </p:nvSpPr>
            <p:spPr bwMode="auto">
              <a:xfrm>
                <a:off x="755192" y="3300413"/>
                <a:ext cx="852488" cy="852488"/>
              </a:xfrm>
              <a:custGeom>
                <a:avLst/>
                <a:gdLst>
                  <a:gd name="T0" fmla="*/ 0 w 732"/>
                  <a:gd name="T1" fmla="*/ 59 h 732"/>
                  <a:gd name="T2" fmla="*/ 60 w 732"/>
                  <a:gd name="T3" fmla="*/ 0 h 732"/>
                  <a:gd name="T4" fmla="*/ 718 w 732"/>
                  <a:gd name="T5" fmla="*/ 659 h 732"/>
                  <a:gd name="T6" fmla="*/ 719 w 732"/>
                  <a:gd name="T7" fmla="*/ 660 h 732"/>
                  <a:gd name="T8" fmla="*/ 715 w 732"/>
                  <a:gd name="T9" fmla="*/ 715 h 732"/>
                  <a:gd name="T10" fmla="*/ 660 w 732"/>
                  <a:gd name="T11" fmla="*/ 719 h 732"/>
                  <a:gd name="T12" fmla="*/ 0 w 732"/>
                  <a:gd name="T13" fmla="*/ 59 h 732"/>
                </a:gdLst>
                <a:ahLst/>
                <a:cxnLst>
                  <a:cxn ang="0">
                    <a:pos x="T0" y="T1"/>
                  </a:cxn>
                  <a:cxn ang="0">
                    <a:pos x="T2" y="T3"/>
                  </a:cxn>
                  <a:cxn ang="0">
                    <a:pos x="T4" y="T5"/>
                  </a:cxn>
                  <a:cxn ang="0">
                    <a:pos x="T6" y="T7"/>
                  </a:cxn>
                  <a:cxn ang="0">
                    <a:pos x="T8" y="T9"/>
                  </a:cxn>
                  <a:cxn ang="0">
                    <a:pos x="T10" y="T11"/>
                  </a:cxn>
                  <a:cxn ang="0">
                    <a:pos x="T12" y="T13"/>
                  </a:cxn>
                </a:cxnLst>
                <a:rect l="0" t="0" r="r" b="b"/>
                <a:pathLst>
                  <a:path w="732" h="732">
                    <a:moveTo>
                      <a:pt x="0" y="59"/>
                    </a:moveTo>
                    <a:cubicBezTo>
                      <a:pt x="60" y="0"/>
                      <a:pt x="60" y="0"/>
                      <a:pt x="60" y="0"/>
                    </a:cubicBezTo>
                    <a:cubicBezTo>
                      <a:pt x="718" y="659"/>
                      <a:pt x="718" y="659"/>
                      <a:pt x="718" y="659"/>
                    </a:cubicBezTo>
                    <a:cubicBezTo>
                      <a:pt x="719" y="659"/>
                      <a:pt x="719" y="659"/>
                      <a:pt x="719" y="660"/>
                    </a:cubicBezTo>
                    <a:cubicBezTo>
                      <a:pt x="732" y="676"/>
                      <a:pt x="730" y="700"/>
                      <a:pt x="715" y="715"/>
                    </a:cubicBezTo>
                    <a:cubicBezTo>
                      <a:pt x="700" y="730"/>
                      <a:pt x="677" y="732"/>
                      <a:pt x="660" y="719"/>
                    </a:cubicBezTo>
                    <a:lnTo>
                      <a:pt x="0" y="59"/>
                    </a:ln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6" name="Freeform 38"/>
              <p:cNvSpPr/>
              <p:nvPr/>
            </p:nvSpPr>
            <p:spPr bwMode="auto">
              <a:xfrm>
                <a:off x="837742" y="3265488"/>
                <a:ext cx="817563" cy="803275"/>
              </a:xfrm>
              <a:custGeom>
                <a:avLst/>
                <a:gdLst>
                  <a:gd name="T0" fmla="*/ 660 w 701"/>
                  <a:gd name="T1" fmla="*/ 679 h 689"/>
                  <a:gd name="T2" fmla="*/ 0 w 701"/>
                  <a:gd name="T3" fmla="*/ 19 h 689"/>
                  <a:gd name="T4" fmla="*/ 18 w 701"/>
                  <a:gd name="T5" fmla="*/ 0 h 689"/>
                  <a:gd name="T6" fmla="*/ 701 w 701"/>
                  <a:gd name="T7" fmla="*/ 684 h 689"/>
                  <a:gd name="T8" fmla="*/ 660 w 701"/>
                  <a:gd name="T9" fmla="*/ 680 h 689"/>
                  <a:gd name="T10" fmla="*/ 660 w 701"/>
                  <a:gd name="T11" fmla="*/ 679 h 689"/>
                </a:gdLst>
                <a:ahLst/>
                <a:cxnLst>
                  <a:cxn ang="0">
                    <a:pos x="T0" y="T1"/>
                  </a:cxn>
                  <a:cxn ang="0">
                    <a:pos x="T2" y="T3"/>
                  </a:cxn>
                  <a:cxn ang="0">
                    <a:pos x="T4" y="T5"/>
                  </a:cxn>
                  <a:cxn ang="0">
                    <a:pos x="T6" y="T7"/>
                  </a:cxn>
                  <a:cxn ang="0">
                    <a:pos x="T8" y="T9"/>
                  </a:cxn>
                  <a:cxn ang="0">
                    <a:pos x="T10" y="T11"/>
                  </a:cxn>
                </a:cxnLst>
                <a:rect l="0" t="0" r="r" b="b"/>
                <a:pathLst>
                  <a:path w="701" h="689">
                    <a:moveTo>
                      <a:pt x="660" y="679"/>
                    </a:moveTo>
                    <a:cubicBezTo>
                      <a:pt x="0" y="19"/>
                      <a:pt x="0" y="19"/>
                      <a:pt x="0" y="19"/>
                    </a:cubicBezTo>
                    <a:cubicBezTo>
                      <a:pt x="18" y="0"/>
                      <a:pt x="18" y="0"/>
                      <a:pt x="18" y="0"/>
                    </a:cubicBezTo>
                    <a:cubicBezTo>
                      <a:pt x="701" y="684"/>
                      <a:pt x="701" y="684"/>
                      <a:pt x="701" y="684"/>
                    </a:cubicBezTo>
                    <a:cubicBezTo>
                      <a:pt x="688" y="689"/>
                      <a:pt x="672" y="688"/>
                      <a:pt x="660" y="680"/>
                    </a:cubicBezTo>
                    <a:cubicBezTo>
                      <a:pt x="660" y="679"/>
                      <a:pt x="660" y="679"/>
                      <a:pt x="660" y="679"/>
                    </a:cubicBez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7" name="Freeform 39"/>
              <p:cNvSpPr/>
              <p:nvPr/>
            </p:nvSpPr>
            <p:spPr bwMode="auto">
              <a:xfrm>
                <a:off x="618667" y="3246438"/>
                <a:ext cx="223838" cy="223838"/>
              </a:xfrm>
              <a:custGeom>
                <a:avLst/>
                <a:gdLst>
                  <a:gd name="T0" fmla="*/ 190 w 192"/>
                  <a:gd name="T1" fmla="*/ 2 h 192"/>
                  <a:gd name="T2" fmla="*/ 191 w 192"/>
                  <a:gd name="T3" fmla="*/ 9 h 192"/>
                  <a:gd name="T4" fmla="*/ 9 w 192"/>
                  <a:gd name="T5" fmla="*/ 191 h 192"/>
                  <a:gd name="T6" fmla="*/ 2 w 192"/>
                  <a:gd name="T7" fmla="*/ 190 h 192"/>
                  <a:gd name="T8" fmla="*/ 2 w 192"/>
                  <a:gd name="T9" fmla="*/ 184 h 192"/>
                  <a:gd name="T10" fmla="*/ 184 w 192"/>
                  <a:gd name="T11" fmla="*/ 2 h 192"/>
                  <a:gd name="T12" fmla="*/ 190 w 192"/>
                  <a:gd name="T13" fmla="*/ 2 h 192"/>
                </a:gdLst>
                <a:ahLst/>
                <a:cxnLst>
                  <a:cxn ang="0">
                    <a:pos x="T0" y="T1"/>
                  </a:cxn>
                  <a:cxn ang="0">
                    <a:pos x="T2" y="T3"/>
                  </a:cxn>
                  <a:cxn ang="0">
                    <a:pos x="T4" y="T5"/>
                  </a:cxn>
                  <a:cxn ang="0">
                    <a:pos x="T6" y="T7"/>
                  </a:cxn>
                  <a:cxn ang="0">
                    <a:pos x="T8" y="T9"/>
                  </a:cxn>
                  <a:cxn ang="0">
                    <a:pos x="T10" y="T11"/>
                  </a:cxn>
                  <a:cxn ang="0">
                    <a:pos x="T12" y="T13"/>
                  </a:cxn>
                </a:cxnLst>
                <a:rect l="0" t="0" r="r" b="b"/>
                <a:pathLst>
                  <a:path w="192" h="192">
                    <a:moveTo>
                      <a:pt x="190" y="2"/>
                    </a:moveTo>
                    <a:cubicBezTo>
                      <a:pt x="192" y="4"/>
                      <a:pt x="192" y="7"/>
                      <a:pt x="191" y="9"/>
                    </a:cubicBezTo>
                    <a:cubicBezTo>
                      <a:pt x="9" y="191"/>
                      <a:pt x="9" y="191"/>
                      <a:pt x="9" y="191"/>
                    </a:cubicBezTo>
                    <a:cubicBezTo>
                      <a:pt x="7" y="192"/>
                      <a:pt x="4" y="192"/>
                      <a:pt x="2" y="190"/>
                    </a:cubicBezTo>
                    <a:cubicBezTo>
                      <a:pt x="0" y="188"/>
                      <a:pt x="0" y="185"/>
                      <a:pt x="2" y="184"/>
                    </a:cubicBezTo>
                    <a:cubicBezTo>
                      <a:pt x="184" y="2"/>
                      <a:pt x="184" y="2"/>
                      <a:pt x="184" y="2"/>
                    </a:cubicBezTo>
                    <a:cubicBezTo>
                      <a:pt x="185" y="0"/>
                      <a:pt x="188" y="0"/>
                      <a:pt x="190" y="2"/>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8" name="Freeform 40"/>
              <p:cNvSpPr/>
              <p:nvPr/>
            </p:nvSpPr>
            <p:spPr bwMode="auto">
              <a:xfrm>
                <a:off x="598029" y="3224213"/>
                <a:ext cx="223838" cy="223838"/>
              </a:xfrm>
              <a:custGeom>
                <a:avLst/>
                <a:gdLst>
                  <a:gd name="T0" fmla="*/ 8 w 192"/>
                  <a:gd name="T1" fmla="*/ 190 h 192"/>
                  <a:gd name="T2" fmla="*/ 2 w 192"/>
                  <a:gd name="T3" fmla="*/ 190 h 192"/>
                  <a:gd name="T4" fmla="*/ 0 w 192"/>
                  <a:gd name="T5" fmla="*/ 187 h 192"/>
                  <a:gd name="T6" fmla="*/ 1 w 192"/>
                  <a:gd name="T7" fmla="*/ 183 h 192"/>
                  <a:gd name="T8" fmla="*/ 183 w 192"/>
                  <a:gd name="T9" fmla="*/ 1 h 192"/>
                  <a:gd name="T10" fmla="*/ 190 w 192"/>
                  <a:gd name="T11" fmla="*/ 2 h 192"/>
                  <a:gd name="T12" fmla="*/ 190 w 192"/>
                  <a:gd name="T13" fmla="*/ 8 h 192"/>
                  <a:gd name="T14" fmla="*/ 8 w 192"/>
                  <a:gd name="T15" fmla="*/ 190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192">
                    <a:moveTo>
                      <a:pt x="8" y="190"/>
                    </a:moveTo>
                    <a:cubicBezTo>
                      <a:pt x="7" y="192"/>
                      <a:pt x="4" y="192"/>
                      <a:pt x="2" y="190"/>
                    </a:cubicBezTo>
                    <a:cubicBezTo>
                      <a:pt x="1" y="189"/>
                      <a:pt x="0" y="188"/>
                      <a:pt x="0" y="187"/>
                    </a:cubicBezTo>
                    <a:cubicBezTo>
                      <a:pt x="0" y="186"/>
                      <a:pt x="0" y="185"/>
                      <a:pt x="1" y="183"/>
                    </a:cubicBezTo>
                    <a:cubicBezTo>
                      <a:pt x="183" y="1"/>
                      <a:pt x="183" y="1"/>
                      <a:pt x="183" y="1"/>
                    </a:cubicBezTo>
                    <a:cubicBezTo>
                      <a:pt x="185" y="0"/>
                      <a:pt x="188" y="0"/>
                      <a:pt x="190" y="2"/>
                    </a:cubicBezTo>
                    <a:cubicBezTo>
                      <a:pt x="192" y="4"/>
                      <a:pt x="192" y="7"/>
                      <a:pt x="190" y="8"/>
                    </a:cubicBezTo>
                    <a:lnTo>
                      <a:pt x="8" y="190"/>
                    </a:ln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9" name="Freeform 41"/>
              <p:cNvSpPr/>
              <p:nvPr/>
            </p:nvSpPr>
            <p:spPr bwMode="auto">
              <a:xfrm>
                <a:off x="518654" y="3146425"/>
                <a:ext cx="282575" cy="282575"/>
              </a:xfrm>
              <a:custGeom>
                <a:avLst/>
                <a:gdLst>
                  <a:gd name="T0" fmla="*/ 7 w 243"/>
                  <a:gd name="T1" fmla="*/ 196 h 243"/>
                  <a:gd name="T2" fmla="*/ 7 w 243"/>
                  <a:gd name="T3" fmla="*/ 171 h 243"/>
                  <a:gd name="T4" fmla="*/ 171 w 243"/>
                  <a:gd name="T5" fmla="*/ 7 h 243"/>
                  <a:gd name="T6" fmla="*/ 196 w 243"/>
                  <a:gd name="T7" fmla="*/ 7 h 243"/>
                  <a:gd name="T8" fmla="*/ 243 w 243"/>
                  <a:gd name="T9" fmla="*/ 55 h 243"/>
                  <a:gd name="T10" fmla="*/ 54 w 243"/>
                  <a:gd name="T11" fmla="*/ 243 h 243"/>
                  <a:gd name="T12" fmla="*/ 7 w 243"/>
                  <a:gd name="T13" fmla="*/ 196 h 243"/>
                </a:gdLst>
                <a:ahLst/>
                <a:cxnLst>
                  <a:cxn ang="0">
                    <a:pos x="T0" y="T1"/>
                  </a:cxn>
                  <a:cxn ang="0">
                    <a:pos x="T2" y="T3"/>
                  </a:cxn>
                  <a:cxn ang="0">
                    <a:pos x="T4" y="T5"/>
                  </a:cxn>
                  <a:cxn ang="0">
                    <a:pos x="T6" y="T7"/>
                  </a:cxn>
                  <a:cxn ang="0">
                    <a:pos x="T8" y="T9"/>
                  </a:cxn>
                  <a:cxn ang="0">
                    <a:pos x="T10" y="T11"/>
                  </a:cxn>
                  <a:cxn ang="0">
                    <a:pos x="T12" y="T13"/>
                  </a:cxn>
                </a:cxnLst>
                <a:rect l="0" t="0" r="r" b="b"/>
                <a:pathLst>
                  <a:path w="243" h="243">
                    <a:moveTo>
                      <a:pt x="7" y="196"/>
                    </a:moveTo>
                    <a:cubicBezTo>
                      <a:pt x="0" y="189"/>
                      <a:pt x="0" y="178"/>
                      <a:pt x="7" y="171"/>
                    </a:cubicBezTo>
                    <a:cubicBezTo>
                      <a:pt x="171" y="7"/>
                      <a:pt x="171" y="7"/>
                      <a:pt x="171" y="7"/>
                    </a:cubicBezTo>
                    <a:cubicBezTo>
                      <a:pt x="178" y="0"/>
                      <a:pt x="189" y="0"/>
                      <a:pt x="196" y="7"/>
                    </a:cubicBezTo>
                    <a:cubicBezTo>
                      <a:pt x="243" y="55"/>
                      <a:pt x="243" y="55"/>
                      <a:pt x="243" y="55"/>
                    </a:cubicBezTo>
                    <a:cubicBezTo>
                      <a:pt x="54" y="243"/>
                      <a:pt x="54" y="243"/>
                      <a:pt x="54" y="243"/>
                    </a:cubicBezTo>
                    <a:lnTo>
                      <a:pt x="7" y="196"/>
                    </a:lnTo>
                    <a:close/>
                  </a:path>
                </a:pathLst>
              </a:custGeom>
              <a:solidFill>
                <a:srgbClr val="EF5B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0" name="Freeform 42"/>
              <p:cNvSpPr/>
              <p:nvPr/>
            </p:nvSpPr>
            <p:spPr bwMode="auto">
              <a:xfrm>
                <a:off x="1607679" y="4235450"/>
                <a:ext cx="79375" cy="79375"/>
              </a:xfrm>
              <a:custGeom>
                <a:avLst/>
                <a:gdLst>
                  <a:gd name="T0" fmla="*/ 68 w 68"/>
                  <a:gd name="T1" fmla="*/ 68 h 68"/>
                  <a:gd name="T2" fmla="*/ 0 w 68"/>
                  <a:gd name="T3" fmla="*/ 60 h 68"/>
                  <a:gd name="T4" fmla="*/ 60 w 68"/>
                  <a:gd name="T5" fmla="*/ 0 h 68"/>
                  <a:gd name="T6" fmla="*/ 68 w 68"/>
                  <a:gd name="T7" fmla="*/ 68 h 68"/>
                </a:gdLst>
                <a:ahLst/>
                <a:cxnLst>
                  <a:cxn ang="0">
                    <a:pos x="T0" y="T1"/>
                  </a:cxn>
                  <a:cxn ang="0">
                    <a:pos x="T2" y="T3"/>
                  </a:cxn>
                  <a:cxn ang="0">
                    <a:pos x="T4" y="T5"/>
                  </a:cxn>
                  <a:cxn ang="0">
                    <a:pos x="T6" y="T7"/>
                  </a:cxn>
                </a:cxnLst>
                <a:rect l="0" t="0" r="r" b="b"/>
                <a:pathLst>
                  <a:path w="68" h="68">
                    <a:moveTo>
                      <a:pt x="68" y="68"/>
                    </a:moveTo>
                    <a:cubicBezTo>
                      <a:pt x="0" y="60"/>
                      <a:pt x="0" y="60"/>
                      <a:pt x="0" y="60"/>
                    </a:cubicBezTo>
                    <a:cubicBezTo>
                      <a:pt x="15" y="36"/>
                      <a:pt x="36" y="15"/>
                      <a:pt x="60" y="0"/>
                    </a:cubicBezTo>
                    <a:lnTo>
                      <a:pt x="68" y="68"/>
                    </a:ln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1" name="Freeform 43"/>
              <p:cNvSpPr/>
              <p:nvPr/>
            </p:nvSpPr>
            <p:spPr bwMode="auto">
              <a:xfrm>
                <a:off x="1452104" y="4078288"/>
                <a:ext cx="223838" cy="225425"/>
              </a:xfrm>
              <a:custGeom>
                <a:avLst/>
                <a:gdLst>
                  <a:gd name="T0" fmla="*/ 193 w 193"/>
                  <a:gd name="T1" fmla="*/ 117 h 193"/>
                  <a:gd name="T2" fmla="*/ 117 w 193"/>
                  <a:gd name="T3" fmla="*/ 193 h 193"/>
                  <a:gd name="T4" fmla="*/ 0 w 193"/>
                  <a:gd name="T5" fmla="*/ 180 h 193"/>
                  <a:gd name="T6" fmla="*/ 3 w 193"/>
                  <a:gd name="T7" fmla="*/ 144 h 193"/>
                  <a:gd name="T8" fmla="*/ 58 w 193"/>
                  <a:gd name="T9" fmla="*/ 128 h 193"/>
                  <a:gd name="T10" fmla="*/ 74 w 193"/>
                  <a:gd name="T11" fmla="*/ 74 h 193"/>
                  <a:gd name="T12" fmla="*/ 128 w 193"/>
                  <a:gd name="T13" fmla="*/ 58 h 193"/>
                  <a:gd name="T14" fmla="*/ 144 w 193"/>
                  <a:gd name="T15" fmla="*/ 3 h 193"/>
                  <a:gd name="T16" fmla="*/ 180 w 193"/>
                  <a:gd name="T17" fmla="*/ 0 h 193"/>
                  <a:gd name="T18" fmla="*/ 193 w 193"/>
                  <a:gd name="T19" fmla="*/ 11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93">
                    <a:moveTo>
                      <a:pt x="193" y="117"/>
                    </a:moveTo>
                    <a:cubicBezTo>
                      <a:pt x="161" y="135"/>
                      <a:pt x="135" y="161"/>
                      <a:pt x="117" y="193"/>
                    </a:cubicBezTo>
                    <a:cubicBezTo>
                      <a:pt x="0" y="180"/>
                      <a:pt x="0" y="180"/>
                      <a:pt x="0" y="180"/>
                    </a:cubicBezTo>
                    <a:cubicBezTo>
                      <a:pt x="5" y="169"/>
                      <a:pt x="6" y="156"/>
                      <a:pt x="3" y="144"/>
                    </a:cubicBezTo>
                    <a:cubicBezTo>
                      <a:pt x="22" y="148"/>
                      <a:pt x="43" y="143"/>
                      <a:pt x="58" y="128"/>
                    </a:cubicBezTo>
                    <a:cubicBezTo>
                      <a:pt x="73" y="113"/>
                      <a:pt x="78" y="93"/>
                      <a:pt x="74" y="74"/>
                    </a:cubicBezTo>
                    <a:cubicBezTo>
                      <a:pt x="93" y="78"/>
                      <a:pt x="113" y="73"/>
                      <a:pt x="128" y="58"/>
                    </a:cubicBezTo>
                    <a:cubicBezTo>
                      <a:pt x="143" y="43"/>
                      <a:pt x="148" y="22"/>
                      <a:pt x="144" y="3"/>
                    </a:cubicBezTo>
                    <a:cubicBezTo>
                      <a:pt x="156" y="6"/>
                      <a:pt x="169" y="5"/>
                      <a:pt x="180" y="0"/>
                    </a:cubicBezTo>
                    <a:lnTo>
                      <a:pt x="193" y="117"/>
                    </a:ln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grpSp>
        <p:sp>
          <p:nvSpPr>
            <p:cNvPr id="30" name="椭圆 29"/>
            <p:cNvSpPr/>
            <p:nvPr/>
          </p:nvSpPr>
          <p:spPr>
            <a:xfrm>
              <a:off x="915474" y="1667984"/>
              <a:ext cx="1845933" cy="1845933"/>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dirty="0">
                <a:solidFill>
                  <a:prstClr val="white"/>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2906606" y="1414567"/>
            <a:ext cx="4902080" cy="492443"/>
          </a:xfrm>
          <a:prstGeom prst="rect">
            <a:avLst/>
          </a:prstGeom>
          <a:noFill/>
        </p:spPr>
        <p:txBody>
          <a:bodyPr wrap="square" rtlCol="0">
            <a:spAutoFit/>
          </a:bodyPr>
          <a:lstStyle/>
          <a:p>
            <a:r>
              <a:rPr lang="en-US" altLang="zh-CN" sz="2600" dirty="0" smtClean="0">
                <a:latin typeface="微软雅黑" panose="020B0503020204020204" pitchFamily="34" charset="-122"/>
                <a:ea typeface="微软雅黑" panose="020B0503020204020204" pitchFamily="34" charset="-122"/>
              </a:rPr>
              <a:t>Magic Sets</a:t>
            </a:r>
            <a:r>
              <a:rPr lang="zh-CN" altLang="en-US" sz="2600" dirty="0" smtClean="0">
                <a:latin typeface="微软雅黑" panose="020B0503020204020204" pitchFamily="34" charset="-122"/>
                <a:ea typeface="微软雅黑" panose="020B0503020204020204" pitchFamily="34" charset="-122"/>
              </a:rPr>
              <a:t>重写的三个步骤：</a:t>
            </a:r>
            <a:endParaRPr lang="zh-CN" altLang="en-US" sz="2600" dirty="0">
              <a:latin typeface="微软雅黑" panose="020B0503020204020204" pitchFamily="34" charset="-122"/>
              <a:ea typeface="微软雅黑" panose="020B0503020204020204" pitchFamily="34" charset="-122"/>
            </a:endParaRPr>
          </a:p>
        </p:txBody>
      </p:sp>
      <p:grpSp>
        <p:nvGrpSpPr>
          <p:cNvPr id="52" name="组合 51"/>
          <p:cNvGrpSpPr/>
          <p:nvPr/>
        </p:nvGrpSpPr>
        <p:grpSpPr>
          <a:xfrm>
            <a:off x="2441463" y="3276433"/>
            <a:ext cx="459823" cy="459823"/>
            <a:chOff x="915474" y="1667984"/>
            <a:chExt cx="1845933" cy="1845933"/>
          </a:xfrm>
        </p:grpSpPr>
        <p:grpSp>
          <p:nvGrpSpPr>
            <p:cNvPr id="53" name="组合 52"/>
            <p:cNvGrpSpPr/>
            <p:nvPr/>
          </p:nvGrpSpPr>
          <p:grpSpPr>
            <a:xfrm>
              <a:off x="1165700" y="1864261"/>
              <a:ext cx="1345480" cy="1341953"/>
              <a:chOff x="499604" y="3125788"/>
              <a:chExt cx="1211263" cy="1208088"/>
            </a:xfrm>
          </p:grpSpPr>
          <p:sp>
            <p:nvSpPr>
              <p:cNvPr id="55" name="Freeform 24"/>
              <p:cNvSpPr/>
              <p:nvPr/>
            </p:nvSpPr>
            <p:spPr bwMode="auto">
              <a:xfrm>
                <a:off x="502779" y="3125788"/>
                <a:ext cx="1208088" cy="1208088"/>
              </a:xfrm>
              <a:custGeom>
                <a:avLst/>
                <a:gdLst>
                  <a:gd name="T0" fmla="*/ 1024 w 1037"/>
                  <a:gd name="T1" fmla="*/ 224 h 1037"/>
                  <a:gd name="T2" fmla="*/ 1024 w 1037"/>
                  <a:gd name="T3" fmla="*/ 177 h 1037"/>
                  <a:gd name="T4" fmla="*/ 861 w 1037"/>
                  <a:gd name="T5" fmla="*/ 13 h 1037"/>
                  <a:gd name="T6" fmla="*/ 813 w 1037"/>
                  <a:gd name="T7" fmla="*/ 13 h 1037"/>
                  <a:gd name="T8" fmla="*/ 760 w 1037"/>
                  <a:gd name="T9" fmla="*/ 66 h 1037"/>
                  <a:gd name="T10" fmla="*/ 758 w 1037"/>
                  <a:gd name="T11" fmla="*/ 71 h 1037"/>
                  <a:gd name="T12" fmla="*/ 751 w 1037"/>
                  <a:gd name="T13" fmla="*/ 76 h 1037"/>
                  <a:gd name="T14" fmla="*/ 745 w 1037"/>
                  <a:gd name="T15" fmla="*/ 88 h 1037"/>
                  <a:gd name="T16" fmla="*/ 733 w 1037"/>
                  <a:gd name="T17" fmla="*/ 94 h 1037"/>
                  <a:gd name="T18" fmla="*/ 728 w 1037"/>
                  <a:gd name="T19" fmla="*/ 102 h 1037"/>
                  <a:gd name="T20" fmla="*/ 723 w 1037"/>
                  <a:gd name="T21" fmla="*/ 104 h 1037"/>
                  <a:gd name="T22" fmla="*/ 29 w 1037"/>
                  <a:gd name="T23" fmla="*/ 797 h 1037"/>
                  <a:gd name="T24" fmla="*/ 28 w 1037"/>
                  <a:gd name="T25" fmla="*/ 798 h 1037"/>
                  <a:gd name="T26" fmla="*/ 24 w 1037"/>
                  <a:gd name="T27" fmla="*/ 804 h 1037"/>
                  <a:gd name="T28" fmla="*/ 0 w 1037"/>
                  <a:gd name="T29" fmla="*/ 1028 h 1037"/>
                  <a:gd name="T30" fmla="*/ 0 w 1037"/>
                  <a:gd name="T31" fmla="*/ 1031 h 1037"/>
                  <a:gd name="T32" fmla="*/ 1 w 1037"/>
                  <a:gd name="T33" fmla="*/ 1032 h 1037"/>
                  <a:gd name="T34" fmla="*/ 2 w 1037"/>
                  <a:gd name="T35" fmla="*/ 1035 h 1037"/>
                  <a:gd name="T36" fmla="*/ 5 w 1037"/>
                  <a:gd name="T37" fmla="*/ 1037 h 1037"/>
                  <a:gd name="T38" fmla="*/ 6 w 1037"/>
                  <a:gd name="T39" fmla="*/ 1037 h 1037"/>
                  <a:gd name="T40" fmla="*/ 9 w 1037"/>
                  <a:gd name="T41" fmla="*/ 1037 h 1037"/>
                  <a:gd name="T42" fmla="*/ 233 w 1037"/>
                  <a:gd name="T43" fmla="*/ 1013 h 1037"/>
                  <a:gd name="T44" fmla="*/ 239 w 1037"/>
                  <a:gd name="T45" fmla="*/ 1009 h 1037"/>
                  <a:gd name="T46" fmla="*/ 240 w 1037"/>
                  <a:gd name="T47" fmla="*/ 1008 h 1037"/>
                  <a:gd name="T48" fmla="*/ 933 w 1037"/>
                  <a:gd name="T49" fmla="*/ 314 h 1037"/>
                  <a:gd name="T50" fmla="*/ 936 w 1037"/>
                  <a:gd name="T51" fmla="*/ 309 h 1037"/>
                  <a:gd name="T52" fmla="*/ 943 w 1037"/>
                  <a:gd name="T53" fmla="*/ 304 h 1037"/>
                  <a:gd name="T54" fmla="*/ 949 w 1037"/>
                  <a:gd name="T55" fmla="*/ 292 h 1037"/>
                  <a:gd name="T56" fmla="*/ 962 w 1037"/>
                  <a:gd name="T57" fmla="*/ 286 h 1037"/>
                  <a:gd name="T58" fmla="*/ 966 w 1037"/>
                  <a:gd name="T59" fmla="*/ 279 h 1037"/>
                  <a:gd name="T60" fmla="*/ 971 w 1037"/>
                  <a:gd name="T61" fmla="*/ 277 h 1037"/>
                  <a:gd name="T62" fmla="*/ 1024 w 1037"/>
                  <a:gd name="T63" fmla="*/ 224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7" h="1037">
                    <a:moveTo>
                      <a:pt x="1024" y="224"/>
                    </a:moveTo>
                    <a:cubicBezTo>
                      <a:pt x="1037" y="211"/>
                      <a:pt x="1037" y="190"/>
                      <a:pt x="1024" y="177"/>
                    </a:cubicBezTo>
                    <a:cubicBezTo>
                      <a:pt x="861" y="13"/>
                      <a:pt x="861" y="13"/>
                      <a:pt x="861" y="13"/>
                    </a:cubicBezTo>
                    <a:cubicBezTo>
                      <a:pt x="848" y="0"/>
                      <a:pt x="826" y="0"/>
                      <a:pt x="813" y="13"/>
                    </a:cubicBezTo>
                    <a:cubicBezTo>
                      <a:pt x="760" y="66"/>
                      <a:pt x="760" y="66"/>
                      <a:pt x="760" y="66"/>
                    </a:cubicBezTo>
                    <a:cubicBezTo>
                      <a:pt x="759" y="67"/>
                      <a:pt x="758" y="69"/>
                      <a:pt x="758" y="71"/>
                    </a:cubicBezTo>
                    <a:cubicBezTo>
                      <a:pt x="756" y="72"/>
                      <a:pt x="753" y="73"/>
                      <a:pt x="751" y="76"/>
                    </a:cubicBezTo>
                    <a:cubicBezTo>
                      <a:pt x="747" y="79"/>
                      <a:pt x="745" y="83"/>
                      <a:pt x="745" y="88"/>
                    </a:cubicBezTo>
                    <a:cubicBezTo>
                      <a:pt x="740" y="88"/>
                      <a:pt x="736" y="90"/>
                      <a:pt x="733" y="94"/>
                    </a:cubicBezTo>
                    <a:cubicBezTo>
                      <a:pt x="730" y="96"/>
                      <a:pt x="729" y="99"/>
                      <a:pt x="728" y="102"/>
                    </a:cubicBezTo>
                    <a:cubicBezTo>
                      <a:pt x="726" y="102"/>
                      <a:pt x="724" y="102"/>
                      <a:pt x="723" y="104"/>
                    </a:cubicBezTo>
                    <a:cubicBezTo>
                      <a:pt x="29" y="797"/>
                      <a:pt x="29" y="797"/>
                      <a:pt x="29" y="797"/>
                    </a:cubicBezTo>
                    <a:cubicBezTo>
                      <a:pt x="29" y="797"/>
                      <a:pt x="29" y="798"/>
                      <a:pt x="28" y="798"/>
                    </a:cubicBezTo>
                    <a:cubicBezTo>
                      <a:pt x="26" y="800"/>
                      <a:pt x="25" y="802"/>
                      <a:pt x="24" y="804"/>
                    </a:cubicBezTo>
                    <a:cubicBezTo>
                      <a:pt x="0" y="1028"/>
                      <a:pt x="0" y="1028"/>
                      <a:pt x="0" y="1028"/>
                    </a:cubicBezTo>
                    <a:cubicBezTo>
                      <a:pt x="0" y="1029"/>
                      <a:pt x="0" y="1030"/>
                      <a:pt x="0" y="1031"/>
                    </a:cubicBezTo>
                    <a:cubicBezTo>
                      <a:pt x="0" y="1031"/>
                      <a:pt x="0" y="1031"/>
                      <a:pt x="1" y="1032"/>
                    </a:cubicBezTo>
                    <a:cubicBezTo>
                      <a:pt x="1" y="1033"/>
                      <a:pt x="2" y="1034"/>
                      <a:pt x="2" y="1035"/>
                    </a:cubicBezTo>
                    <a:cubicBezTo>
                      <a:pt x="3" y="1036"/>
                      <a:pt x="4" y="1036"/>
                      <a:pt x="5" y="1037"/>
                    </a:cubicBezTo>
                    <a:cubicBezTo>
                      <a:pt x="6" y="1037"/>
                      <a:pt x="6" y="1037"/>
                      <a:pt x="6" y="1037"/>
                    </a:cubicBezTo>
                    <a:cubicBezTo>
                      <a:pt x="7" y="1037"/>
                      <a:pt x="8" y="1037"/>
                      <a:pt x="9" y="1037"/>
                    </a:cubicBezTo>
                    <a:cubicBezTo>
                      <a:pt x="233" y="1013"/>
                      <a:pt x="233" y="1013"/>
                      <a:pt x="233" y="1013"/>
                    </a:cubicBezTo>
                    <a:cubicBezTo>
                      <a:pt x="235" y="1012"/>
                      <a:pt x="237" y="1011"/>
                      <a:pt x="239" y="1009"/>
                    </a:cubicBezTo>
                    <a:cubicBezTo>
                      <a:pt x="239" y="1008"/>
                      <a:pt x="240" y="1008"/>
                      <a:pt x="240" y="1008"/>
                    </a:cubicBezTo>
                    <a:cubicBezTo>
                      <a:pt x="933" y="314"/>
                      <a:pt x="933" y="314"/>
                      <a:pt x="933" y="314"/>
                    </a:cubicBezTo>
                    <a:cubicBezTo>
                      <a:pt x="935" y="313"/>
                      <a:pt x="936" y="311"/>
                      <a:pt x="936" y="309"/>
                    </a:cubicBezTo>
                    <a:cubicBezTo>
                      <a:pt x="938" y="308"/>
                      <a:pt x="941" y="307"/>
                      <a:pt x="943" y="304"/>
                    </a:cubicBezTo>
                    <a:cubicBezTo>
                      <a:pt x="947" y="301"/>
                      <a:pt x="949" y="297"/>
                      <a:pt x="949" y="292"/>
                    </a:cubicBezTo>
                    <a:cubicBezTo>
                      <a:pt x="954" y="292"/>
                      <a:pt x="958" y="290"/>
                      <a:pt x="962" y="286"/>
                    </a:cubicBezTo>
                    <a:cubicBezTo>
                      <a:pt x="964" y="284"/>
                      <a:pt x="965" y="282"/>
                      <a:pt x="966" y="279"/>
                    </a:cubicBezTo>
                    <a:cubicBezTo>
                      <a:pt x="968" y="279"/>
                      <a:pt x="970" y="278"/>
                      <a:pt x="971" y="277"/>
                    </a:cubicBezTo>
                    <a:lnTo>
                      <a:pt x="1024" y="224"/>
                    </a:ln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6" name="Freeform 25"/>
              <p:cNvSpPr/>
              <p:nvPr/>
            </p:nvSpPr>
            <p:spPr bwMode="auto">
              <a:xfrm>
                <a:off x="555167" y="3267075"/>
                <a:ext cx="817563" cy="801688"/>
              </a:xfrm>
              <a:custGeom>
                <a:avLst/>
                <a:gdLst>
                  <a:gd name="T0" fmla="*/ 683 w 702"/>
                  <a:gd name="T1" fmla="*/ 0 h 688"/>
                  <a:gd name="T2" fmla="*/ 702 w 702"/>
                  <a:gd name="T3" fmla="*/ 18 h 688"/>
                  <a:gd name="T4" fmla="*/ 41 w 702"/>
                  <a:gd name="T5" fmla="*/ 678 h 688"/>
                  <a:gd name="T6" fmla="*/ 41 w 702"/>
                  <a:gd name="T7" fmla="*/ 678 h 688"/>
                  <a:gd name="T8" fmla="*/ 0 w 702"/>
                  <a:gd name="T9" fmla="*/ 683 h 688"/>
                  <a:gd name="T10" fmla="*/ 683 w 702"/>
                  <a:gd name="T11" fmla="*/ 0 h 688"/>
                </a:gdLst>
                <a:ahLst/>
                <a:cxnLst>
                  <a:cxn ang="0">
                    <a:pos x="T0" y="T1"/>
                  </a:cxn>
                  <a:cxn ang="0">
                    <a:pos x="T2" y="T3"/>
                  </a:cxn>
                  <a:cxn ang="0">
                    <a:pos x="T4" y="T5"/>
                  </a:cxn>
                  <a:cxn ang="0">
                    <a:pos x="T6" y="T7"/>
                  </a:cxn>
                  <a:cxn ang="0">
                    <a:pos x="T8" y="T9"/>
                  </a:cxn>
                  <a:cxn ang="0">
                    <a:pos x="T10" y="T11"/>
                  </a:cxn>
                </a:cxnLst>
                <a:rect l="0" t="0" r="r" b="b"/>
                <a:pathLst>
                  <a:path w="702" h="688">
                    <a:moveTo>
                      <a:pt x="683" y="0"/>
                    </a:moveTo>
                    <a:cubicBezTo>
                      <a:pt x="702" y="18"/>
                      <a:pt x="702" y="18"/>
                      <a:pt x="702" y="18"/>
                    </a:cubicBezTo>
                    <a:cubicBezTo>
                      <a:pt x="41" y="678"/>
                      <a:pt x="41" y="678"/>
                      <a:pt x="41" y="678"/>
                    </a:cubicBezTo>
                    <a:cubicBezTo>
                      <a:pt x="41" y="678"/>
                      <a:pt x="41" y="678"/>
                      <a:pt x="41" y="678"/>
                    </a:cubicBezTo>
                    <a:cubicBezTo>
                      <a:pt x="29" y="687"/>
                      <a:pt x="14" y="688"/>
                      <a:pt x="0" y="683"/>
                    </a:cubicBezTo>
                    <a:lnTo>
                      <a:pt x="683" y="0"/>
                    </a:ln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7" name="Freeform 26"/>
              <p:cNvSpPr/>
              <p:nvPr/>
            </p:nvSpPr>
            <p:spPr bwMode="auto">
              <a:xfrm>
                <a:off x="601204" y="3300413"/>
                <a:ext cx="852488" cy="852488"/>
              </a:xfrm>
              <a:custGeom>
                <a:avLst/>
                <a:gdLst>
                  <a:gd name="T0" fmla="*/ 13 w 732"/>
                  <a:gd name="T1" fmla="*/ 659 h 732"/>
                  <a:gd name="T2" fmla="*/ 673 w 732"/>
                  <a:gd name="T3" fmla="*/ 0 h 732"/>
                  <a:gd name="T4" fmla="*/ 732 w 732"/>
                  <a:gd name="T5" fmla="*/ 59 h 732"/>
                  <a:gd name="T6" fmla="*/ 72 w 732"/>
                  <a:gd name="T7" fmla="*/ 719 h 732"/>
                  <a:gd name="T8" fmla="*/ 17 w 732"/>
                  <a:gd name="T9" fmla="*/ 715 h 732"/>
                  <a:gd name="T10" fmla="*/ 13 w 732"/>
                  <a:gd name="T11" fmla="*/ 660 h 732"/>
                  <a:gd name="T12" fmla="*/ 13 w 732"/>
                  <a:gd name="T13" fmla="*/ 659 h 732"/>
                </a:gdLst>
                <a:ahLst/>
                <a:cxnLst>
                  <a:cxn ang="0">
                    <a:pos x="T0" y="T1"/>
                  </a:cxn>
                  <a:cxn ang="0">
                    <a:pos x="T2" y="T3"/>
                  </a:cxn>
                  <a:cxn ang="0">
                    <a:pos x="T4" y="T5"/>
                  </a:cxn>
                  <a:cxn ang="0">
                    <a:pos x="T6" y="T7"/>
                  </a:cxn>
                  <a:cxn ang="0">
                    <a:pos x="T8" y="T9"/>
                  </a:cxn>
                  <a:cxn ang="0">
                    <a:pos x="T10" y="T11"/>
                  </a:cxn>
                  <a:cxn ang="0">
                    <a:pos x="T12" y="T13"/>
                  </a:cxn>
                </a:cxnLst>
                <a:rect l="0" t="0" r="r" b="b"/>
                <a:pathLst>
                  <a:path w="732" h="732">
                    <a:moveTo>
                      <a:pt x="13" y="659"/>
                    </a:moveTo>
                    <a:cubicBezTo>
                      <a:pt x="673" y="0"/>
                      <a:pt x="673" y="0"/>
                      <a:pt x="673" y="0"/>
                    </a:cubicBezTo>
                    <a:cubicBezTo>
                      <a:pt x="732" y="59"/>
                      <a:pt x="732" y="59"/>
                      <a:pt x="732" y="59"/>
                    </a:cubicBezTo>
                    <a:cubicBezTo>
                      <a:pt x="72" y="719"/>
                      <a:pt x="72" y="719"/>
                      <a:pt x="72" y="719"/>
                    </a:cubicBezTo>
                    <a:cubicBezTo>
                      <a:pt x="56" y="732"/>
                      <a:pt x="32" y="730"/>
                      <a:pt x="17" y="715"/>
                    </a:cubicBezTo>
                    <a:cubicBezTo>
                      <a:pt x="2" y="700"/>
                      <a:pt x="0" y="676"/>
                      <a:pt x="13" y="660"/>
                    </a:cubicBezTo>
                    <a:cubicBezTo>
                      <a:pt x="13" y="660"/>
                      <a:pt x="13" y="660"/>
                      <a:pt x="13" y="659"/>
                    </a:cubicBez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8" name="Freeform 27"/>
              <p:cNvSpPr/>
              <p:nvPr/>
            </p:nvSpPr>
            <p:spPr bwMode="auto">
              <a:xfrm>
                <a:off x="683754" y="3382963"/>
                <a:ext cx="852488" cy="852488"/>
              </a:xfrm>
              <a:custGeom>
                <a:avLst/>
                <a:gdLst>
                  <a:gd name="T0" fmla="*/ 672 w 731"/>
                  <a:gd name="T1" fmla="*/ 0 h 732"/>
                  <a:gd name="T2" fmla="*/ 731 w 731"/>
                  <a:gd name="T3" fmla="*/ 60 h 732"/>
                  <a:gd name="T4" fmla="*/ 73 w 731"/>
                  <a:gd name="T5" fmla="*/ 718 h 732"/>
                  <a:gd name="T6" fmla="*/ 71 w 731"/>
                  <a:gd name="T7" fmla="*/ 719 h 732"/>
                  <a:gd name="T8" fmla="*/ 16 w 731"/>
                  <a:gd name="T9" fmla="*/ 715 h 732"/>
                  <a:gd name="T10" fmla="*/ 12 w 731"/>
                  <a:gd name="T11" fmla="*/ 660 h 732"/>
                  <a:gd name="T12" fmla="*/ 672 w 731"/>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731" h="732">
                    <a:moveTo>
                      <a:pt x="672" y="0"/>
                    </a:moveTo>
                    <a:cubicBezTo>
                      <a:pt x="731" y="60"/>
                      <a:pt x="731" y="60"/>
                      <a:pt x="731" y="60"/>
                    </a:cubicBezTo>
                    <a:cubicBezTo>
                      <a:pt x="73" y="718"/>
                      <a:pt x="73" y="718"/>
                      <a:pt x="73" y="718"/>
                    </a:cubicBezTo>
                    <a:cubicBezTo>
                      <a:pt x="72" y="719"/>
                      <a:pt x="72" y="719"/>
                      <a:pt x="71" y="719"/>
                    </a:cubicBezTo>
                    <a:cubicBezTo>
                      <a:pt x="55" y="732"/>
                      <a:pt x="31" y="730"/>
                      <a:pt x="16" y="715"/>
                    </a:cubicBezTo>
                    <a:cubicBezTo>
                      <a:pt x="1" y="700"/>
                      <a:pt x="0" y="677"/>
                      <a:pt x="12" y="660"/>
                    </a:cubicBezTo>
                    <a:lnTo>
                      <a:pt x="672" y="0"/>
                    </a:ln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9" name="Freeform 28"/>
              <p:cNvSpPr/>
              <p:nvPr/>
            </p:nvSpPr>
            <p:spPr bwMode="auto">
              <a:xfrm>
                <a:off x="767892" y="3465513"/>
                <a:ext cx="803275" cy="815975"/>
              </a:xfrm>
              <a:custGeom>
                <a:avLst/>
                <a:gdLst>
                  <a:gd name="T0" fmla="*/ 10 w 689"/>
                  <a:gd name="T1" fmla="*/ 660 h 701"/>
                  <a:gd name="T2" fmla="*/ 671 w 689"/>
                  <a:gd name="T3" fmla="*/ 0 h 701"/>
                  <a:gd name="T4" fmla="*/ 689 w 689"/>
                  <a:gd name="T5" fmla="*/ 18 h 701"/>
                  <a:gd name="T6" fmla="*/ 6 w 689"/>
                  <a:gd name="T7" fmla="*/ 701 h 701"/>
                  <a:gd name="T8" fmla="*/ 9 w 689"/>
                  <a:gd name="T9" fmla="*/ 661 h 701"/>
                  <a:gd name="T10" fmla="*/ 10 w 689"/>
                  <a:gd name="T11" fmla="*/ 660 h 701"/>
                </a:gdLst>
                <a:ahLst/>
                <a:cxnLst>
                  <a:cxn ang="0">
                    <a:pos x="T0" y="T1"/>
                  </a:cxn>
                  <a:cxn ang="0">
                    <a:pos x="T2" y="T3"/>
                  </a:cxn>
                  <a:cxn ang="0">
                    <a:pos x="T4" y="T5"/>
                  </a:cxn>
                  <a:cxn ang="0">
                    <a:pos x="T6" y="T7"/>
                  </a:cxn>
                  <a:cxn ang="0">
                    <a:pos x="T8" y="T9"/>
                  </a:cxn>
                  <a:cxn ang="0">
                    <a:pos x="T10" y="T11"/>
                  </a:cxn>
                </a:cxnLst>
                <a:rect l="0" t="0" r="r" b="b"/>
                <a:pathLst>
                  <a:path w="689" h="701">
                    <a:moveTo>
                      <a:pt x="10" y="660"/>
                    </a:moveTo>
                    <a:cubicBezTo>
                      <a:pt x="671" y="0"/>
                      <a:pt x="671" y="0"/>
                      <a:pt x="671" y="0"/>
                    </a:cubicBezTo>
                    <a:cubicBezTo>
                      <a:pt x="689" y="18"/>
                      <a:pt x="689" y="18"/>
                      <a:pt x="689" y="18"/>
                    </a:cubicBezTo>
                    <a:cubicBezTo>
                      <a:pt x="6" y="701"/>
                      <a:pt x="6" y="701"/>
                      <a:pt x="6" y="701"/>
                    </a:cubicBezTo>
                    <a:cubicBezTo>
                      <a:pt x="0" y="688"/>
                      <a:pt x="1" y="672"/>
                      <a:pt x="9" y="661"/>
                    </a:cubicBezTo>
                    <a:cubicBezTo>
                      <a:pt x="10" y="660"/>
                      <a:pt x="10" y="660"/>
                      <a:pt x="10" y="660"/>
                    </a:cubicBez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0" name="Freeform 29"/>
              <p:cNvSpPr/>
              <p:nvPr/>
            </p:nvSpPr>
            <p:spPr bwMode="auto">
              <a:xfrm>
                <a:off x="1366379" y="3246438"/>
                <a:ext cx="223838" cy="223838"/>
              </a:xfrm>
              <a:custGeom>
                <a:avLst/>
                <a:gdLst>
                  <a:gd name="T0" fmla="*/ 190 w 192"/>
                  <a:gd name="T1" fmla="*/ 190 h 192"/>
                  <a:gd name="T2" fmla="*/ 184 w 192"/>
                  <a:gd name="T3" fmla="*/ 191 h 192"/>
                  <a:gd name="T4" fmla="*/ 2 w 192"/>
                  <a:gd name="T5" fmla="*/ 9 h 192"/>
                  <a:gd name="T6" fmla="*/ 2 w 192"/>
                  <a:gd name="T7" fmla="*/ 2 h 192"/>
                  <a:gd name="T8" fmla="*/ 9 w 192"/>
                  <a:gd name="T9" fmla="*/ 2 h 192"/>
                  <a:gd name="T10" fmla="*/ 191 w 192"/>
                  <a:gd name="T11" fmla="*/ 184 h 192"/>
                  <a:gd name="T12" fmla="*/ 190 w 192"/>
                  <a:gd name="T13" fmla="*/ 190 h 192"/>
                </a:gdLst>
                <a:ahLst/>
                <a:cxnLst>
                  <a:cxn ang="0">
                    <a:pos x="T0" y="T1"/>
                  </a:cxn>
                  <a:cxn ang="0">
                    <a:pos x="T2" y="T3"/>
                  </a:cxn>
                  <a:cxn ang="0">
                    <a:pos x="T4" y="T5"/>
                  </a:cxn>
                  <a:cxn ang="0">
                    <a:pos x="T6" y="T7"/>
                  </a:cxn>
                  <a:cxn ang="0">
                    <a:pos x="T8" y="T9"/>
                  </a:cxn>
                  <a:cxn ang="0">
                    <a:pos x="T10" y="T11"/>
                  </a:cxn>
                  <a:cxn ang="0">
                    <a:pos x="T12" y="T13"/>
                  </a:cxn>
                </a:cxnLst>
                <a:rect l="0" t="0" r="r" b="b"/>
                <a:pathLst>
                  <a:path w="192" h="192">
                    <a:moveTo>
                      <a:pt x="190" y="190"/>
                    </a:moveTo>
                    <a:cubicBezTo>
                      <a:pt x="188" y="192"/>
                      <a:pt x="185" y="192"/>
                      <a:pt x="184" y="191"/>
                    </a:cubicBezTo>
                    <a:cubicBezTo>
                      <a:pt x="2" y="9"/>
                      <a:pt x="2" y="9"/>
                      <a:pt x="2" y="9"/>
                    </a:cubicBezTo>
                    <a:cubicBezTo>
                      <a:pt x="0" y="7"/>
                      <a:pt x="0" y="4"/>
                      <a:pt x="2" y="2"/>
                    </a:cubicBezTo>
                    <a:cubicBezTo>
                      <a:pt x="4" y="0"/>
                      <a:pt x="7" y="0"/>
                      <a:pt x="9" y="2"/>
                    </a:cubicBezTo>
                    <a:cubicBezTo>
                      <a:pt x="191" y="184"/>
                      <a:pt x="191" y="184"/>
                      <a:pt x="191" y="184"/>
                    </a:cubicBezTo>
                    <a:cubicBezTo>
                      <a:pt x="192" y="185"/>
                      <a:pt x="192" y="188"/>
                      <a:pt x="190" y="19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1" name="Freeform 30"/>
              <p:cNvSpPr/>
              <p:nvPr/>
            </p:nvSpPr>
            <p:spPr bwMode="auto">
              <a:xfrm>
                <a:off x="1388604" y="3224213"/>
                <a:ext cx="222250" cy="223838"/>
              </a:xfrm>
              <a:custGeom>
                <a:avLst/>
                <a:gdLst>
                  <a:gd name="T0" fmla="*/ 2 w 192"/>
                  <a:gd name="T1" fmla="*/ 8 h 192"/>
                  <a:gd name="T2" fmla="*/ 2 w 192"/>
                  <a:gd name="T3" fmla="*/ 2 h 192"/>
                  <a:gd name="T4" fmla="*/ 5 w 192"/>
                  <a:gd name="T5" fmla="*/ 0 h 192"/>
                  <a:gd name="T6" fmla="*/ 9 w 192"/>
                  <a:gd name="T7" fmla="*/ 1 h 192"/>
                  <a:gd name="T8" fmla="*/ 191 w 192"/>
                  <a:gd name="T9" fmla="*/ 183 h 192"/>
                  <a:gd name="T10" fmla="*/ 190 w 192"/>
                  <a:gd name="T11" fmla="*/ 190 h 192"/>
                  <a:gd name="T12" fmla="*/ 184 w 192"/>
                  <a:gd name="T13" fmla="*/ 190 h 192"/>
                  <a:gd name="T14" fmla="*/ 2 w 192"/>
                  <a:gd name="T15" fmla="*/ 8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192">
                    <a:moveTo>
                      <a:pt x="2" y="8"/>
                    </a:moveTo>
                    <a:cubicBezTo>
                      <a:pt x="0" y="7"/>
                      <a:pt x="0" y="4"/>
                      <a:pt x="2" y="2"/>
                    </a:cubicBezTo>
                    <a:cubicBezTo>
                      <a:pt x="3" y="1"/>
                      <a:pt x="4" y="0"/>
                      <a:pt x="5" y="0"/>
                    </a:cubicBezTo>
                    <a:cubicBezTo>
                      <a:pt x="6" y="0"/>
                      <a:pt x="8" y="0"/>
                      <a:pt x="9" y="1"/>
                    </a:cubicBezTo>
                    <a:cubicBezTo>
                      <a:pt x="191" y="183"/>
                      <a:pt x="191" y="183"/>
                      <a:pt x="191" y="183"/>
                    </a:cubicBezTo>
                    <a:cubicBezTo>
                      <a:pt x="192" y="185"/>
                      <a:pt x="192" y="188"/>
                      <a:pt x="190" y="190"/>
                    </a:cubicBezTo>
                    <a:cubicBezTo>
                      <a:pt x="188" y="192"/>
                      <a:pt x="185" y="192"/>
                      <a:pt x="184" y="190"/>
                    </a:cubicBezTo>
                    <a:lnTo>
                      <a:pt x="2" y="8"/>
                    </a:ln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2" name="Freeform 31"/>
              <p:cNvSpPr/>
              <p:nvPr/>
            </p:nvSpPr>
            <p:spPr bwMode="auto">
              <a:xfrm>
                <a:off x="1407654" y="3146425"/>
                <a:ext cx="282575" cy="282575"/>
              </a:xfrm>
              <a:custGeom>
                <a:avLst/>
                <a:gdLst>
                  <a:gd name="T0" fmla="*/ 48 w 243"/>
                  <a:gd name="T1" fmla="*/ 7 h 243"/>
                  <a:gd name="T2" fmla="*/ 72 w 243"/>
                  <a:gd name="T3" fmla="*/ 7 h 243"/>
                  <a:gd name="T4" fmla="*/ 236 w 243"/>
                  <a:gd name="T5" fmla="*/ 171 h 243"/>
                  <a:gd name="T6" fmla="*/ 236 w 243"/>
                  <a:gd name="T7" fmla="*/ 196 h 243"/>
                  <a:gd name="T8" fmla="*/ 189 w 243"/>
                  <a:gd name="T9" fmla="*/ 243 h 243"/>
                  <a:gd name="T10" fmla="*/ 0 w 243"/>
                  <a:gd name="T11" fmla="*/ 55 h 243"/>
                  <a:gd name="T12" fmla="*/ 48 w 243"/>
                  <a:gd name="T13" fmla="*/ 7 h 243"/>
                </a:gdLst>
                <a:ahLst/>
                <a:cxnLst>
                  <a:cxn ang="0">
                    <a:pos x="T0" y="T1"/>
                  </a:cxn>
                  <a:cxn ang="0">
                    <a:pos x="T2" y="T3"/>
                  </a:cxn>
                  <a:cxn ang="0">
                    <a:pos x="T4" y="T5"/>
                  </a:cxn>
                  <a:cxn ang="0">
                    <a:pos x="T6" y="T7"/>
                  </a:cxn>
                  <a:cxn ang="0">
                    <a:pos x="T8" y="T9"/>
                  </a:cxn>
                  <a:cxn ang="0">
                    <a:pos x="T10" y="T11"/>
                  </a:cxn>
                  <a:cxn ang="0">
                    <a:pos x="T12" y="T13"/>
                  </a:cxn>
                </a:cxnLst>
                <a:rect l="0" t="0" r="r" b="b"/>
                <a:pathLst>
                  <a:path w="243" h="243">
                    <a:moveTo>
                      <a:pt x="48" y="7"/>
                    </a:moveTo>
                    <a:cubicBezTo>
                      <a:pt x="54" y="0"/>
                      <a:pt x="66" y="0"/>
                      <a:pt x="72" y="7"/>
                    </a:cubicBezTo>
                    <a:cubicBezTo>
                      <a:pt x="236" y="171"/>
                      <a:pt x="236" y="171"/>
                      <a:pt x="236" y="171"/>
                    </a:cubicBezTo>
                    <a:cubicBezTo>
                      <a:pt x="243" y="178"/>
                      <a:pt x="243" y="189"/>
                      <a:pt x="236" y="196"/>
                    </a:cubicBezTo>
                    <a:cubicBezTo>
                      <a:pt x="189" y="243"/>
                      <a:pt x="189" y="243"/>
                      <a:pt x="189" y="243"/>
                    </a:cubicBezTo>
                    <a:cubicBezTo>
                      <a:pt x="0" y="55"/>
                      <a:pt x="0" y="55"/>
                      <a:pt x="0" y="55"/>
                    </a:cubicBezTo>
                    <a:lnTo>
                      <a:pt x="48" y="7"/>
                    </a:lnTo>
                    <a:close/>
                  </a:path>
                </a:pathLst>
              </a:custGeom>
              <a:solidFill>
                <a:srgbClr val="EF5B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3" name="Freeform 32"/>
              <p:cNvSpPr/>
              <p:nvPr/>
            </p:nvSpPr>
            <p:spPr bwMode="auto">
              <a:xfrm>
                <a:off x="521829" y="4235450"/>
                <a:ext cx="79375" cy="79375"/>
              </a:xfrm>
              <a:custGeom>
                <a:avLst/>
                <a:gdLst>
                  <a:gd name="T0" fmla="*/ 0 w 68"/>
                  <a:gd name="T1" fmla="*/ 68 h 68"/>
                  <a:gd name="T2" fmla="*/ 8 w 68"/>
                  <a:gd name="T3" fmla="*/ 0 h 68"/>
                  <a:gd name="T4" fmla="*/ 68 w 68"/>
                  <a:gd name="T5" fmla="*/ 60 h 68"/>
                  <a:gd name="T6" fmla="*/ 0 w 68"/>
                  <a:gd name="T7" fmla="*/ 68 h 68"/>
                </a:gdLst>
                <a:ahLst/>
                <a:cxnLst>
                  <a:cxn ang="0">
                    <a:pos x="T0" y="T1"/>
                  </a:cxn>
                  <a:cxn ang="0">
                    <a:pos x="T2" y="T3"/>
                  </a:cxn>
                  <a:cxn ang="0">
                    <a:pos x="T4" y="T5"/>
                  </a:cxn>
                  <a:cxn ang="0">
                    <a:pos x="T6" y="T7"/>
                  </a:cxn>
                </a:cxnLst>
                <a:rect l="0" t="0" r="r" b="b"/>
                <a:pathLst>
                  <a:path w="68" h="68">
                    <a:moveTo>
                      <a:pt x="0" y="68"/>
                    </a:moveTo>
                    <a:cubicBezTo>
                      <a:pt x="8" y="0"/>
                      <a:pt x="8" y="0"/>
                      <a:pt x="8" y="0"/>
                    </a:cubicBezTo>
                    <a:cubicBezTo>
                      <a:pt x="32" y="15"/>
                      <a:pt x="53" y="36"/>
                      <a:pt x="68" y="60"/>
                    </a:cubicBezTo>
                    <a:lnTo>
                      <a:pt x="0" y="68"/>
                    </a:ln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4" name="Freeform 33"/>
              <p:cNvSpPr/>
              <p:nvPr/>
            </p:nvSpPr>
            <p:spPr bwMode="auto">
              <a:xfrm>
                <a:off x="532942" y="4078288"/>
                <a:ext cx="223838" cy="225425"/>
              </a:xfrm>
              <a:custGeom>
                <a:avLst/>
                <a:gdLst>
                  <a:gd name="T0" fmla="*/ 76 w 193"/>
                  <a:gd name="T1" fmla="*/ 193 h 193"/>
                  <a:gd name="T2" fmla="*/ 0 w 193"/>
                  <a:gd name="T3" fmla="*/ 117 h 193"/>
                  <a:gd name="T4" fmla="*/ 13 w 193"/>
                  <a:gd name="T5" fmla="*/ 0 h 193"/>
                  <a:gd name="T6" fmla="*/ 49 w 193"/>
                  <a:gd name="T7" fmla="*/ 3 h 193"/>
                  <a:gd name="T8" fmla="*/ 65 w 193"/>
                  <a:gd name="T9" fmla="*/ 58 h 193"/>
                  <a:gd name="T10" fmla="*/ 119 w 193"/>
                  <a:gd name="T11" fmla="*/ 74 h 193"/>
                  <a:gd name="T12" fmla="*/ 135 w 193"/>
                  <a:gd name="T13" fmla="*/ 128 h 193"/>
                  <a:gd name="T14" fmla="*/ 190 w 193"/>
                  <a:gd name="T15" fmla="*/ 144 h 193"/>
                  <a:gd name="T16" fmla="*/ 193 w 193"/>
                  <a:gd name="T17" fmla="*/ 180 h 193"/>
                  <a:gd name="T18" fmla="*/ 76 w 193"/>
                  <a:gd name="T19"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93">
                    <a:moveTo>
                      <a:pt x="76" y="193"/>
                    </a:moveTo>
                    <a:cubicBezTo>
                      <a:pt x="58" y="161"/>
                      <a:pt x="32" y="135"/>
                      <a:pt x="0" y="117"/>
                    </a:cubicBezTo>
                    <a:cubicBezTo>
                      <a:pt x="13" y="0"/>
                      <a:pt x="13" y="0"/>
                      <a:pt x="13" y="0"/>
                    </a:cubicBezTo>
                    <a:cubicBezTo>
                      <a:pt x="24" y="5"/>
                      <a:pt x="37" y="6"/>
                      <a:pt x="49" y="3"/>
                    </a:cubicBezTo>
                    <a:cubicBezTo>
                      <a:pt x="45" y="22"/>
                      <a:pt x="50" y="43"/>
                      <a:pt x="65" y="58"/>
                    </a:cubicBezTo>
                    <a:cubicBezTo>
                      <a:pt x="80" y="73"/>
                      <a:pt x="101" y="78"/>
                      <a:pt x="119" y="74"/>
                    </a:cubicBezTo>
                    <a:cubicBezTo>
                      <a:pt x="115" y="93"/>
                      <a:pt x="120" y="113"/>
                      <a:pt x="135" y="128"/>
                    </a:cubicBezTo>
                    <a:cubicBezTo>
                      <a:pt x="150" y="143"/>
                      <a:pt x="171" y="148"/>
                      <a:pt x="190" y="144"/>
                    </a:cubicBezTo>
                    <a:cubicBezTo>
                      <a:pt x="187" y="156"/>
                      <a:pt x="188" y="169"/>
                      <a:pt x="193" y="180"/>
                    </a:cubicBezTo>
                    <a:lnTo>
                      <a:pt x="76" y="193"/>
                    </a:ln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5" name="Freeform 34"/>
              <p:cNvSpPr/>
              <p:nvPr/>
            </p:nvSpPr>
            <p:spPr bwMode="auto">
              <a:xfrm>
                <a:off x="499604" y="3125788"/>
                <a:ext cx="1208088" cy="1208088"/>
              </a:xfrm>
              <a:custGeom>
                <a:avLst/>
                <a:gdLst>
                  <a:gd name="T0" fmla="*/ 224 w 1037"/>
                  <a:gd name="T1" fmla="*/ 13 h 1037"/>
                  <a:gd name="T2" fmla="*/ 177 w 1037"/>
                  <a:gd name="T3" fmla="*/ 13 h 1037"/>
                  <a:gd name="T4" fmla="*/ 13 w 1037"/>
                  <a:gd name="T5" fmla="*/ 177 h 1037"/>
                  <a:gd name="T6" fmla="*/ 13 w 1037"/>
                  <a:gd name="T7" fmla="*/ 224 h 1037"/>
                  <a:gd name="T8" fmla="*/ 66 w 1037"/>
                  <a:gd name="T9" fmla="*/ 277 h 1037"/>
                  <a:gd name="T10" fmla="*/ 71 w 1037"/>
                  <a:gd name="T11" fmla="*/ 279 h 1037"/>
                  <a:gd name="T12" fmla="*/ 76 w 1037"/>
                  <a:gd name="T13" fmla="*/ 286 h 1037"/>
                  <a:gd name="T14" fmla="*/ 88 w 1037"/>
                  <a:gd name="T15" fmla="*/ 292 h 1037"/>
                  <a:gd name="T16" fmla="*/ 94 w 1037"/>
                  <a:gd name="T17" fmla="*/ 304 h 1037"/>
                  <a:gd name="T18" fmla="*/ 101 w 1037"/>
                  <a:gd name="T19" fmla="*/ 309 h 1037"/>
                  <a:gd name="T20" fmla="*/ 104 w 1037"/>
                  <a:gd name="T21" fmla="*/ 314 h 1037"/>
                  <a:gd name="T22" fmla="*/ 797 w 1037"/>
                  <a:gd name="T23" fmla="*/ 1008 h 1037"/>
                  <a:gd name="T24" fmla="*/ 798 w 1037"/>
                  <a:gd name="T25" fmla="*/ 1009 h 1037"/>
                  <a:gd name="T26" fmla="*/ 804 w 1037"/>
                  <a:gd name="T27" fmla="*/ 1013 h 1037"/>
                  <a:gd name="T28" fmla="*/ 1028 w 1037"/>
                  <a:gd name="T29" fmla="*/ 1037 h 1037"/>
                  <a:gd name="T30" fmla="*/ 1031 w 1037"/>
                  <a:gd name="T31" fmla="*/ 1037 h 1037"/>
                  <a:gd name="T32" fmla="*/ 1032 w 1037"/>
                  <a:gd name="T33" fmla="*/ 1037 h 1037"/>
                  <a:gd name="T34" fmla="*/ 1035 w 1037"/>
                  <a:gd name="T35" fmla="*/ 1035 h 1037"/>
                  <a:gd name="T36" fmla="*/ 1037 w 1037"/>
                  <a:gd name="T37" fmla="*/ 1032 h 1037"/>
                  <a:gd name="T38" fmla="*/ 1037 w 1037"/>
                  <a:gd name="T39" fmla="*/ 1031 h 1037"/>
                  <a:gd name="T40" fmla="*/ 1037 w 1037"/>
                  <a:gd name="T41" fmla="*/ 1028 h 1037"/>
                  <a:gd name="T42" fmla="*/ 1013 w 1037"/>
                  <a:gd name="T43" fmla="*/ 804 h 1037"/>
                  <a:gd name="T44" fmla="*/ 1009 w 1037"/>
                  <a:gd name="T45" fmla="*/ 798 h 1037"/>
                  <a:gd name="T46" fmla="*/ 1008 w 1037"/>
                  <a:gd name="T47" fmla="*/ 797 h 1037"/>
                  <a:gd name="T48" fmla="*/ 315 w 1037"/>
                  <a:gd name="T49" fmla="*/ 104 h 1037"/>
                  <a:gd name="T50" fmla="*/ 309 w 1037"/>
                  <a:gd name="T51" fmla="*/ 102 h 1037"/>
                  <a:gd name="T52" fmla="*/ 304 w 1037"/>
                  <a:gd name="T53" fmla="*/ 94 h 1037"/>
                  <a:gd name="T54" fmla="*/ 292 w 1037"/>
                  <a:gd name="T55" fmla="*/ 88 h 1037"/>
                  <a:gd name="T56" fmla="*/ 286 w 1037"/>
                  <a:gd name="T57" fmla="*/ 76 h 1037"/>
                  <a:gd name="T58" fmla="*/ 279 w 1037"/>
                  <a:gd name="T59" fmla="*/ 71 h 1037"/>
                  <a:gd name="T60" fmla="*/ 277 w 1037"/>
                  <a:gd name="T61" fmla="*/ 66 h 1037"/>
                  <a:gd name="T62" fmla="*/ 224 w 1037"/>
                  <a:gd name="T63" fmla="*/ 13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7" h="1037">
                    <a:moveTo>
                      <a:pt x="224" y="13"/>
                    </a:moveTo>
                    <a:cubicBezTo>
                      <a:pt x="211" y="0"/>
                      <a:pt x="190" y="0"/>
                      <a:pt x="177" y="13"/>
                    </a:cubicBezTo>
                    <a:cubicBezTo>
                      <a:pt x="13" y="177"/>
                      <a:pt x="13" y="177"/>
                      <a:pt x="13" y="177"/>
                    </a:cubicBezTo>
                    <a:cubicBezTo>
                      <a:pt x="0" y="190"/>
                      <a:pt x="0" y="211"/>
                      <a:pt x="13" y="224"/>
                    </a:cubicBezTo>
                    <a:cubicBezTo>
                      <a:pt x="66" y="277"/>
                      <a:pt x="66" y="277"/>
                      <a:pt x="66" y="277"/>
                    </a:cubicBezTo>
                    <a:cubicBezTo>
                      <a:pt x="67" y="278"/>
                      <a:pt x="69" y="279"/>
                      <a:pt x="71" y="279"/>
                    </a:cubicBezTo>
                    <a:cubicBezTo>
                      <a:pt x="72" y="282"/>
                      <a:pt x="73" y="284"/>
                      <a:pt x="76" y="286"/>
                    </a:cubicBezTo>
                    <a:cubicBezTo>
                      <a:pt x="79" y="290"/>
                      <a:pt x="83" y="292"/>
                      <a:pt x="88" y="292"/>
                    </a:cubicBezTo>
                    <a:cubicBezTo>
                      <a:pt x="88" y="297"/>
                      <a:pt x="90" y="301"/>
                      <a:pt x="94" y="304"/>
                    </a:cubicBezTo>
                    <a:cubicBezTo>
                      <a:pt x="96" y="307"/>
                      <a:pt x="99" y="308"/>
                      <a:pt x="101" y="309"/>
                    </a:cubicBezTo>
                    <a:cubicBezTo>
                      <a:pt x="102" y="311"/>
                      <a:pt x="102" y="313"/>
                      <a:pt x="104" y="314"/>
                    </a:cubicBezTo>
                    <a:cubicBezTo>
                      <a:pt x="797" y="1008"/>
                      <a:pt x="797" y="1008"/>
                      <a:pt x="797" y="1008"/>
                    </a:cubicBezTo>
                    <a:cubicBezTo>
                      <a:pt x="797" y="1008"/>
                      <a:pt x="798" y="1008"/>
                      <a:pt x="798" y="1009"/>
                    </a:cubicBezTo>
                    <a:cubicBezTo>
                      <a:pt x="800" y="1011"/>
                      <a:pt x="802" y="1012"/>
                      <a:pt x="804" y="1013"/>
                    </a:cubicBezTo>
                    <a:cubicBezTo>
                      <a:pt x="1028" y="1037"/>
                      <a:pt x="1028" y="1037"/>
                      <a:pt x="1028" y="1037"/>
                    </a:cubicBezTo>
                    <a:cubicBezTo>
                      <a:pt x="1029" y="1037"/>
                      <a:pt x="1030" y="1037"/>
                      <a:pt x="1031" y="1037"/>
                    </a:cubicBezTo>
                    <a:cubicBezTo>
                      <a:pt x="1031" y="1037"/>
                      <a:pt x="1031" y="1037"/>
                      <a:pt x="1032" y="1037"/>
                    </a:cubicBezTo>
                    <a:cubicBezTo>
                      <a:pt x="1033" y="1036"/>
                      <a:pt x="1034" y="1036"/>
                      <a:pt x="1035" y="1035"/>
                    </a:cubicBezTo>
                    <a:cubicBezTo>
                      <a:pt x="1036" y="1034"/>
                      <a:pt x="1036" y="1033"/>
                      <a:pt x="1037" y="1032"/>
                    </a:cubicBezTo>
                    <a:cubicBezTo>
                      <a:pt x="1037" y="1031"/>
                      <a:pt x="1037" y="1031"/>
                      <a:pt x="1037" y="1031"/>
                    </a:cubicBezTo>
                    <a:cubicBezTo>
                      <a:pt x="1037" y="1030"/>
                      <a:pt x="1037" y="1029"/>
                      <a:pt x="1037" y="1028"/>
                    </a:cubicBezTo>
                    <a:cubicBezTo>
                      <a:pt x="1013" y="804"/>
                      <a:pt x="1013" y="804"/>
                      <a:pt x="1013" y="804"/>
                    </a:cubicBezTo>
                    <a:cubicBezTo>
                      <a:pt x="1012" y="802"/>
                      <a:pt x="1011" y="800"/>
                      <a:pt x="1009" y="798"/>
                    </a:cubicBezTo>
                    <a:cubicBezTo>
                      <a:pt x="1008" y="798"/>
                      <a:pt x="1008" y="797"/>
                      <a:pt x="1008" y="797"/>
                    </a:cubicBezTo>
                    <a:cubicBezTo>
                      <a:pt x="315" y="104"/>
                      <a:pt x="315" y="104"/>
                      <a:pt x="315" y="104"/>
                    </a:cubicBezTo>
                    <a:cubicBezTo>
                      <a:pt x="313" y="102"/>
                      <a:pt x="311" y="102"/>
                      <a:pt x="309" y="102"/>
                    </a:cubicBezTo>
                    <a:cubicBezTo>
                      <a:pt x="308" y="99"/>
                      <a:pt x="307" y="96"/>
                      <a:pt x="304" y="94"/>
                    </a:cubicBezTo>
                    <a:cubicBezTo>
                      <a:pt x="301" y="90"/>
                      <a:pt x="297" y="88"/>
                      <a:pt x="292" y="88"/>
                    </a:cubicBezTo>
                    <a:cubicBezTo>
                      <a:pt x="292" y="83"/>
                      <a:pt x="290" y="79"/>
                      <a:pt x="286" y="76"/>
                    </a:cubicBezTo>
                    <a:cubicBezTo>
                      <a:pt x="284" y="73"/>
                      <a:pt x="282" y="72"/>
                      <a:pt x="279" y="71"/>
                    </a:cubicBezTo>
                    <a:cubicBezTo>
                      <a:pt x="279" y="69"/>
                      <a:pt x="278" y="67"/>
                      <a:pt x="277" y="66"/>
                    </a:cubicBezTo>
                    <a:lnTo>
                      <a:pt x="224" y="13"/>
                    </a:ln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6" name="Freeform 35"/>
              <p:cNvSpPr/>
              <p:nvPr/>
            </p:nvSpPr>
            <p:spPr bwMode="auto">
              <a:xfrm>
                <a:off x="639304" y="3465513"/>
                <a:ext cx="801688" cy="815975"/>
              </a:xfrm>
              <a:custGeom>
                <a:avLst/>
                <a:gdLst>
                  <a:gd name="T0" fmla="*/ 0 w 689"/>
                  <a:gd name="T1" fmla="*/ 18 h 701"/>
                  <a:gd name="T2" fmla="*/ 19 w 689"/>
                  <a:gd name="T3" fmla="*/ 0 h 701"/>
                  <a:gd name="T4" fmla="*/ 679 w 689"/>
                  <a:gd name="T5" fmla="*/ 660 h 701"/>
                  <a:gd name="T6" fmla="*/ 679 w 689"/>
                  <a:gd name="T7" fmla="*/ 660 h 701"/>
                  <a:gd name="T8" fmla="*/ 684 w 689"/>
                  <a:gd name="T9" fmla="*/ 701 h 701"/>
                  <a:gd name="T10" fmla="*/ 0 w 689"/>
                  <a:gd name="T11" fmla="*/ 18 h 701"/>
                </a:gdLst>
                <a:ahLst/>
                <a:cxnLst>
                  <a:cxn ang="0">
                    <a:pos x="T0" y="T1"/>
                  </a:cxn>
                  <a:cxn ang="0">
                    <a:pos x="T2" y="T3"/>
                  </a:cxn>
                  <a:cxn ang="0">
                    <a:pos x="T4" y="T5"/>
                  </a:cxn>
                  <a:cxn ang="0">
                    <a:pos x="T6" y="T7"/>
                  </a:cxn>
                  <a:cxn ang="0">
                    <a:pos x="T8" y="T9"/>
                  </a:cxn>
                  <a:cxn ang="0">
                    <a:pos x="T10" y="T11"/>
                  </a:cxn>
                </a:cxnLst>
                <a:rect l="0" t="0" r="r" b="b"/>
                <a:pathLst>
                  <a:path w="689" h="701">
                    <a:moveTo>
                      <a:pt x="0" y="18"/>
                    </a:moveTo>
                    <a:cubicBezTo>
                      <a:pt x="19" y="0"/>
                      <a:pt x="19" y="0"/>
                      <a:pt x="19" y="0"/>
                    </a:cubicBezTo>
                    <a:cubicBezTo>
                      <a:pt x="679" y="660"/>
                      <a:pt x="679" y="660"/>
                      <a:pt x="679" y="660"/>
                    </a:cubicBezTo>
                    <a:cubicBezTo>
                      <a:pt x="679" y="660"/>
                      <a:pt x="679" y="660"/>
                      <a:pt x="679" y="660"/>
                    </a:cubicBezTo>
                    <a:cubicBezTo>
                      <a:pt x="688" y="672"/>
                      <a:pt x="689" y="688"/>
                      <a:pt x="684" y="701"/>
                    </a:cubicBezTo>
                    <a:lnTo>
                      <a:pt x="0" y="18"/>
                    </a:ln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7" name="Freeform 36"/>
              <p:cNvSpPr/>
              <p:nvPr/>
            </p:nvSpPr>
            <p:spPr bwMode="auto">
              <a:xfrm>
                <a:off x="674229" y="3382963"/>
                <a:ext cx="852488" cy="852488"/>
              </a:xfrm>
              <a:custGeom>
                <a:avLst/>
                <a:gdLst>
                  <a:gd name="T0" fmla="*/ 659 w 732"/>
                  <a:gd name="T1" fmla="*/ 719 h 732"/>
                  <a:gd name="T2" fmla="*/ 0 w 732"/>
                  <a:gd name="T3" fmla="*/ 59 h 732"/>
                  <a:gd name="T4" fmla="*/ 59 w 732"/>
                  <a:gd name="T5" fmla="*/ 0 h 732"/>
                  <a:gd name="T6" fmla="*/ 719 w 732"/>
                  <a:gd name="T7" fmla="*/ 660 h 732"/>
                  <a:gd name="T8" fmla="*/ 715 w 732"/>
                  <a:gd name="T9" fmla="*/ 715 h 732"/>
                  <a:gd name="T10" fmla="*/ 660 w 732"/>
                  <a:gd name="T11" fmla="*/ 719 h 732"/>
                  <a:gd name="T12" fmla="*/ 659 w 732"/>
                  <a:gd name="T13" fmla="*/ 719 h 732"/>
                </a:gdLst>
                <a:ahLst/>
                <a:cxnLst>
                  <a:cxn ang="0">
                    <a:pos x="T0" y="T1"/>
                  </a:cxn>
                  <a:cxn ang="0">
                    <a:pos x="T2" y="T3"/>
                  </a:cxn>
                  <a:cxn ang="0">
                    <a:pos x="T4" y="T5"/>
                  </a:cxn>
                  <a:cxn ang="0">
                    <a:pos x="T6" y="T7"/>
                  </a:cxn>
                  <a:cxn ang="0">
                    <a:pos x="T8" y="T9"/>
                  </a:cxn>
                  <a:cxn ang="0">
                    <a:pos x="T10" y="T11"/>
                  </a:cxn>
                  <a:cxn ang="0">
                    <a:pos x="T12" y="T13"/>
                  </a:cxn>
                </a:cxnLst>
                <a:rect l="0" t="0" r="r" b="b"/>
                <a:pathLst>
                  <a:path w="732" h="732">
                    <a:moveTo>
                      <a:pt x="659" y="719"/>
                    </a:moveTo>
                    <a:cubicBezTo>
                      <a:pt x="0" y="59"/>
                      <a:pt x="0" y="59"/>
                      <a:pt x="0" y="59"/>
                    </a:cubicBezTo>
                    <a:cubicBezTo>
                      <a:pt x="59" y="0"/>
                      <a:pt x="59" y="0"/>
                      <a:pt x="59" y="0"/>
                    </a:cubicBezTo>
                    <a:cubicBezTo>
                      <a:pt x="719" y="660"/>
                      <a:pt x="719" y="660"/>
                      <a:pt x="719" y="660"/>
                    </a:cubicBezTo>
                    <a:cubicBezTo>
                      <a:pt x="732" y="677"/>
                      <a:pt x="730" y="700"/>
                      <a:pt x="715" y="715"/>
                    </a:cubicBezTo>
                    <a:cubicBezTo>
                      <a:pt x="700" y="730"/>
                      <a:pt x="676" y="732"/>
                      <a:pt x="660" y="719"/>
                    </a:cubicBezTo>
                    <a:cubicBezTo>
                      <a:pt x="660" y="719"/>
                      <a:pt x="660" y="719"/>
                      <a:pt x="659" y="719"/>
                    </a:cubicBez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8" name="Freeform 37"/>
              <p:cNvSpPr/>
              <p:nvPr/>
            </p:nvSpPr>
            <p:spPr bwMode="auto">
              <a:xfrm>
                <a:off x="755192" y="3300413"/>
                <a:ext cx="852488" cy="852488"/>
              </a:xfrm>
              <a:custGeom>
                <a:avLst/>
                <a:gdLst>
                  <a:gd name="T0" fmla="*/ 0 w 732"/>
                  <a:gd name="T1" fmla="*/ 59 h 732"/>
                  <a:gd name="T2" fmla="*/ 60 w 732"/>
                  <a:gd name="T3" fmla="*/ 0 h 732"/>
                  <a:gd name="T4" fmla="*/ 718 w 732"/>
                  <a:gd name="T5" fmla="*/ 659 h 732"/>
                  <a:gd name="T6" fmla="*/ 719 w 732"/>
                  <a:gd name="T7" fmla="*/ 660 h 732"/>
                  <a:gd name="T8" fmla="*/ 715 w 732"/>
                  <a:gd name="T9" fmla="*/ 715 h 732"/>
                  <a:gd name="T10" fmla="*/ 660 w 732"/>
                  <a:gd name="T11" fmla="*/ 719 h 732"/>
                  <a:gd name="T12" fmla="*/ 0 w 732"/>
                  <a:gd name="T13" fmla="*/ 59 h 732"/>
                </a:gdLst>
                <a:ahLst/>
                <a:cxnLst>
                  <a:cxn ang="0">
                    <a:pos x="T0" y="T1"/>
                  </a:cxn>
                  <a:cxn ang="0">
                    <a:pos x="T2" y="T3"/>
                  </a:cxn>
                  <a:cxn ang="0">
                    <a:pos x="T4" y="T5"/>
                  </a:cxn>
                  <a:cxn ang="0">
                    <a:pos x="T6" y="T7"/>
                  </a:cxn>
                  <a:cxn ang="0">
                    <a:pos x="T8" y="T9"/>
                  </a:cxn>
                  <a:cxn ang="0">
                    <a:pos x="T10" y="T11"/>
                  </a:cxn>
                  <a:cxn ang="0">
                    <a:pos x="T12" y="T13"/>
                  </a:cxn>
                </a:cxnLst>
                <a:rect l="0" t="0" r="r" b="b"/>
                <a:pathLst>
                  <a:path w="732" h="732">
                    <a:moveTo>
                      <a:pt x="0" y="59"/>
                    </a:moveTo>
                    <a:cubicBezTo>
                      <a:pt x="60" y="0"/>
                      <a:pt x="60" y="0"/>
                      <a:pt x="60" y="0"/>
                    </a:cubicBezTo>
                    <a:cubicBezTo>
                      <a:pt x="718" y="659"/>
                      <a:pt x="718" y="659"/>
                      <a:pt x="718" y="659"/>
                    </a:cubicBezTo>
                    <a:cubicBezTo>
                      <a:pt x="719" y="659"/>
                      <a:pt x="719" y="659"/>
                      <a:pt x="719" y="660"/>
                    </a:cubicBezTo>
                    <a:cubicBezTo>
                      <a:pt x="732" y="676"/>
                      <a:pt x="730" y="700"/>
                      <a:pt x="715" y="715"/>
                    </a:cubicBezTo>
                    <a:cubicBezTo>
                      <a:pt x="700" y="730"/>
                      <a:pt x="677" y="732"/>
                      <a:pt x="660" y="719"/>
                    </a:cubicBezTo>
                    <a:lnTo>
                      <a:pt x="0" y="59"/>
                    </a:ln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9" name="Freeform 38"/>
              <p:cNvSpPr/>
              <p:nvPr/>
            </p:nvSpPr>
            <p:spPr bwMode="auto">
              <a:xfrm>
                <a:off x="837742" y="3265488"/>
                <a:ext cx="817563" cy="803275"/>
              </a:xfrm>
              <a:custGeom>
                <a:avLst/>
                <a:gdLst>
                  <a:gd name="T0" fmla="*/ 660 w 701"/>
                  <a:gd name="T1" fmla="*/ 679 h 689"/>
                  <a:gd name="T2" fmla="*/ 0 w 701"/>
                  <a:gd name="T3" fmla="*/ 19 h 689"/>
                  <a:gd name="T4" fmla="*/ 18 w 701"/>
                  <a:gd name="T5" fmla="*/ 0 h 689"/>
                  <a:gd name="T6" fmla="*/ 701 w 701"/>
                  <a:gd name="T7" fmla="*/ 684 h 689"/>
                  <a:gd name="T8" fmla="*/ 660 w 701"/>
                  <a:gd name="T9" fmla="*/ 680 h 689"/>
                  <a:gd name="T10" fmla="*/ 660 w 701"/>
                  <a:gd name="T11" fmla="*/ 679 h 689"/>
                </a:gdLst>
                <a:ahLst/>
                <a:cxnLst>
                  <a:cxn ang="0">
                    <a:pos x="T0" y="T1"/>
                  </a:cxn>
                  <a:cxn ang="0">
                    <a:pos x="T2" y="T3"/>
                  </a:cxn>
                  <a:cxn ang="0">
                    <a:pos x="T4" y="T5"/>
                  </a:cxn>
                  <a:cxn ang="0">
                    <a:pos x="T6" y="T7"/>
                  </a:cxn>
                  <a:cxn ang="0">
                    <a:pos x="T8" y="T9"/>
                  </a:cxn>
                  <a:cxn ang="0">
                    <a:pos x="T10" y="T11"/>
                  </a:cxn>
                </a:cxnLst>
                <a:rect l="0" t="0" r="r" b="b"/>
                <a:pathLst>
                  <a:path w="701" h="689">
                    <a:moveTo>
                      <a:pt x="660" y="679"/>
                    </a:moveTo>
                    <a:cubicBezTo>
                      <a:pt x="0" y="19"/>
                      <a:pt x="0" y="19"/>
                      <a:pt x="0" y="19"/>
                    </a:cubicBezTo>
                    <a:cubicBezTo>
                      <a:pt x="18" y="0"/>
                      <a:pt x="18" y="0"/>
                      <a:pt x="18" y="0"/>
                    </a:cubicBezTo>
                    <a:cubicBezTo>
                      <a:pt x="701" y="684"/>
                      <a:pt x="701" y="684"/>
                      <a:pt x="701" y="684"/>
                    </a:cubicBezTo>
                    <a:cubicBezTo>
                      <a:pt x="688" y="689"/>
                      <a:pt x="672" y="688"/>
                      <a:pt x="660" y="680"/>
                    </a:cubicBezTo>
                    <a:cubicBezTo>
                      <a:pt x="660" y="679"/>
                      <a:pt x="660" y="679"/>
                      <a:pt x="660" y="679"/>
                    </a:cubicBez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70" name="Freeform 39"/>
              <p:cNvSpPr/>
              <p:nvPr/>
            </p:nvSpPr>
            <p:spPr bwMode="auto">
              <a:xfrm>
                <a:off x="618667" y="3246438"/>
                <a:ext cx="223838" cy="223838"/>
              </a:xfrm>
              <a:custGeom>
                <a:avLst/>
                <a:gdLst>
                  <a:gd name="T0" fmla="*/ 190 w 192"/>
                  <a:gd name="T1" fmla="*/ 2 h 192"/>
                  <a:gd name="T2" fmla="*/ 191 w 192"/>
                  <a:gd name="T3" fmla="*/ 9 h 192"/>
                  <a:gd name="T4" fmla="*/ 9 w 192"/>
                  <a:gd name="T5" fmla="*/ 191 h 192"/>
                  <a:gd name="T6" fmla="*/ 2 w 192"/>
                  <a:gd name="T7" fmla="*/ 190 h 192"/>
                  <a:gd name="T8" fmla="*/ 2 w 192"/>
                  <a:gd name="T9" fmla="*/ 184 h 192"/>
                  <a:gd name="T10" fmla="*/ 184 w 192"/>
                  <a:gd name="T11" fmla="*/ 2 h 192"/>
                  <a:gd name="T12" fmla="*/ 190 w 192"/>
                  <a:gd name="T13" fmla="*/ 2 h 192"/>
                </a:gdLst>
                <a:ahLst/>
                <a:cxnLst>
                  <a:cxn ang="0">
                    <a:pos x="T0" y="T1"/>
                  </a:cxn>
                  <a:cxn ang="0">
                    <a:pos x="T2" y="T3"/>
                  </a:cxn>
                  <a:cxn ang="0">
                    <a:pos x="T4" y="T5"/>
                  </a:cxn>
                  <a:cxn ang="0">
                    <a:pos x="T6" y="T7"/>
                  </a:cxn>
                  <a:cxn ang="0">
                    <a:pos x="T8" y="T9"/>
                  </a:cxn>
                  <a:cxn ang="0">
                    <a:pos x="T10" y="T11"/>
                  </a:cxn>
                  <a:cxn ang="0">
                    <a:pos x="T12" y="T13"/>
                  </a:cxn>
                </a:cxnLst>
                <a:rect l="0" t="0" r="r" b="b"/>
                <a:pathLst>
                  <a:path w="192" h="192">
                    <a:moveTo>
                      <a:pt x="190" y="2"/>
                    </a:moveTo>
                    <a:cubicBezTo>
                      <a:pt x="192" y="4"/>
                      <a:pt x="192" y="7"/>
                      <a:pt x="191" y="9"/>
                    </a:cubicBezTo>
                    <a:cubicBezTo>
                      <a:pt x="9" y="191"/>
                      <a:pt x="9" y="191"/>
                      <a:pt x="9" y="191"/>
                    </a:cubicBezTo>
                    <a:cubicBezTo>
                      <a:pt x="7" y="192"/>
                      <a:pt x="4" y="192"/>
                      <a:pt x="2" y="190"/>
                    </a:cubicBezTo>
                    <a:cubicBezTo>
                      <a:pt x="0" y="188"/>
                      <a:pt x="0" y="185"/>
                      <a:pt x="2" y="184"/>
                    </a:cubicBezTo>
                    <a:cubicBezTo>
                      <a:pt x="184" y="2"/>
                      <a:pt x="184" y="2"/>
                      <a:pt x="184" y="2"/>
                    </a:cubicBezTo>
                    <a:cubicBezTo>
                      <a:pt x="185" y="0"/>
                      <a:pt x="188" y="0"/>
                      <a:pt x="190" y="2"/>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71" name="Freeform 40"/>
              <p:cNvSpPr/>
              <p:nvPr/>
            </p:nvSpPr>
            <p:spPr bwMode="auto">
              <a:xfrm>
                <a:off x="598029" y="3224213"/>
                <a:ext cx="223838" cy="223838"/>
              </a:xfrm>
              <a:custGeom>
                <a:avLst/>
                <a:gdLst>
                  <a:gd name="T0" fmla="*/ 8 w 192"/>
                  <a:gd name="T1" fmla="*/ 190 h 192"/>
                  <a:gd name="T2" fmla="*/ 2 w 192"/>
                  <a:gd name="T3" fmla="*/ 190 h 192"/>
                  <a:gd name="T4" fmla="*/ 0 w 192"/>
                  <a:gd name="T5" fmla="*/ 187 h 192"/>
                  <a:gd name="T6" fmla="*/ 1 w 192"/>
                  <a:gd name="T7" fmla="*/ 183 h 192"/>
                  <a:gd name="T8" fmla="*/ 183 w 192"/>
                  <a:gd name="T9" fmla="*/ 1 h 192"/>
                  <a:gd name="T10" fmla="*/ 190 w 192"/>
                  <a:gd name="T11" fmla="*/ 2 h 192"/>
                  <a:gd name="T12" fmla="*/ 190 w 192"/>
                  <a:gd name="T13" fmla="*/ 8 h 192"/>
                  <a:gd name="T14" fmla="*/ 8 w 192"/>
                  <a:gd name="T15" fmla="*/ 190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192">
                    <a:moveTo>
                      <a:pt x="8" y="190"/>
                    </a:moveTo>
                    <a:cubicBezTo>
                      <a:pt x="7" y="192"/>
                      <a:pt x="4" y="192"/>
                      <a:pt x="2" y="190"/>
                    </a:cubicBezTo>
                    <a:cubicBezTo>
                      <a:pt x="1" y="189"/>
                      <a:pt x="0" y="188"/>
                      <a:pt x="0" y="187"/>
                    </a:cubicBezTo>
                    <a:cubicBezTo>
                      <a:pt x="0" y="186"/>
                      <a:pt x="0" y="185"/>
                      <a:pt x="1" y="183"/>
                    </a:cubicBezTo>
                    <a:cubicBezTo>
                      <a:pt x="183" y="1"/>
                      <a:pt x="183" y="1"/>
                      <a:pt x="183" y="1"/>
                    </a:cubicBezTo>
                    <a:cubicBezTo>
                      <a:pt x="185" y="0"/>
                      <a:pt x="188" y="0"/>
                      <a:pt x="190" y="2"/>
                    </a:cubicBezTo>
                    <a:cubicBezTo>
                      <a:pt x="192" y="4"/>
                      <a:pt x="192" y="7"/>
                      <a:pt x="190" y="8"/>
                    </a:cubicBezTo>
                    <a:lnTo>
                      <a:pt x="8" y="190"/>
                    </a:ln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72" name="Freeform 41"/>
              <p:cNvSpPr/>
              <p:nvPr/>
            </p:nvSpPr>
            <p:spPr bwMode="auto">
              <a:xfrm>
                <a:off x="518654" y="3146425"/>
                <a:ext cx="282575" cy="282575"/>
              </a:xfrm>
              <a:custGeom>
                <a:avLst/>
                <a:gdLst>
                  <a:gd name="T0" fmla="*/ 7 w 243"/>
                  <a:gd name="T1" fmla="*/ 196 h 243"/>
                  <a:gd name="T2" fmla="*/ 7 w 243"/>
                  <a:gd name="T3" fmla="*/ 171 h 243"/>
                  <a:gd name="T4" fmla="*/ 171 w 243"/>
                  <a:gd name="T5" fmla="*/ 7 h 243"/>
                  <a:gd name="T6" fmla="*/ 196 w 243"/>
                  <a:gd name="T7" fmla="*/ 7 h 243"/>
                  <a:gd name="T8" fmla="*/ 243 w 243"/>
                  <a:gd name="T9" fmla="*/ 55 h 243"/>
                  <a:gd name="T10" fmla="*/ 54 w 243"/>
                  <a:gd name="T11" fmla="*/ 243 h 243"/>
                  <a:gd name="T12" fmla="*/ 7 w 243"/>
                  <a:gd name="T13" fmla="*/ 196 h 243"/>
                </a:gdLst>
                <a:ahLst/>
                <a:cxnLst>
                  <a:cxn ang="0">
                    <a:pos x="T0" y="T1"/>
                  </a:cxn>
                  <a:cxn ang="0">
                    <a:pos x="T2" y="T3"/>
                  </a:cxn>
                  <a:cxn ang="0">
                    <a:pos x="T4" y="T5"/>
                  </a:cxn>
                  <a:cxn ang="0">
                    <a:pos x="T6" y="T7"/>
                  </a:cxn>
                  <a:cxn ang="0">
                    <a:pos x="T8" y="T9"/>
                  </a:cxn>
                  <a:cxn ang="0">
                    <a:pos x="T10" y="T11"/>
                  </a:cxn>
                  <a:cxn ang="0">
                    <a:pos x="T12" y="T13"/>
                  </a:cxn>
                </a:cxnLst>
                <a:rect l="0" t="0" r="r" b="b"/>
                <a:pathLst>
                  <a:path w="243" h="243">
                    <a:moveTo>
                      <a:pt x="7" y="196"/>
                    </a:moveTo>
                    <a:cubicBezTo>
                      <a:pt x="0" y="189"/>
                      <a:pt x="0" y="178"/>
                      <a:pt x="7" y="171"/>
                    </a:cubicBezTo>
                    <a:cubicBezTo>
                      <a:pt x="171" y="7"/>
                      <a:pt x="171" y="7"/>
                      <a:pt x="171" y="7"/>
                    </a:cubicBezTo>
                    <a:cubicBezTo>
                      <a:pt x="178" y="0"/>
                      <a:pt x="189" y="0"/>
                      <a:pt x="196" y="7"/>
                    </a:cubicBezTo>
                    <a:cubicBezTo>
                      <a:pt x="243" y="55"/>
                      <a:pt x="243" y="55"/>
                      <a:pt x="243" y="55"/>
                    </a:cubicBezTo>
                    <a:cubicBezTo>
                      <a:pt x="54" y="243"/>
                      <a:pt x="54" y="243"/>
                      <a:pt x="54" y="243"/>
                    </a:cubicBezTo>
                    <a:lnTo>
                      <a:pt x="7" y="196"/>
                    </a:lnTo>
                    <a:close/>
                  </a:path>
                </a:pathLst>
              </a:custGeom>
              <a:solidFill>
                <a:srgbClr val="EF5B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73" name="Freeform 42"/>
              <p:cNvSpPr/>
              <p:nvPr/>
            </p:nvSpPr>
            <p:spPr bwMode="auto">
              <a:xfrm>
                <a:off x="1607679" y="4235450"/>
                <a:ext cx="79375" cy="79375"/>
              </a:xfrm>
              <a:custGeom>
                <a:avLst/>
                <a:gdLst>
                  <a:gd name="T0" fmla="*/ 68 w 68"/>
                  <a:gd name="T1" fmla="*/ 68 h 68"/>
                  <a:gd name="T2" fmla="*/ 0 w 68"/>
                  <a:gd name="T3" fmla="*/ 60 h 68"/>
                  <a:gd name="T4" fmla="*/ 60 w 68"/>
                  <a:gd name="T5" fmla="*/ 0 h 68"/>
                  <a:gd name="T6" fmla="*/ 68 w 68"/>
                  <a:gd name="T7" fmla="*/ 68 h 68"/>
                </a:gdLst>
                <a:ahLst/>
                <a:cxnLst>
                  <a:cxn ang="0">
                    <a:pos x="T0" y="T1"/>
                  </a:cxn>
                  <a:cxn ang="0">
                    <a:pos x="T2" y="T3"/>
                  </a:cxn>
                  <a:cxn ang="0">
                    <a:pos x="T4" y="T5"/>
                  </a:cxn>
                  <a:cxn ang="0">
                    <a:pos x="T6" y="T7"/>
                  </a:cxn>
                </a:cxnLst>
                <a:rect l="0" t="0" r="r" b="b"/>
                <a:pathLst>
                  <a:path w="68" h="68">
                    <a:moveTo>
                      <a:pt x="68" y="68"/>
                    </a:moveTo>
                    <a:cubicBezTo>
                      <a:pt x="0" y="60"/>
                      <a:pt x="0" y="60"/>
                      <a:pt x="0" y="60"/>
                    </a:cubicBezTo>
                    <a:cubicBezTo>
                      <a:pt x="15" y="36"/>
                      <a:pt x="36" y="15"/>
                      <a:pt x="60" y="0"/>
                    </a:cubicBezTo>
                    <a:lnTo>
                      <a:pt x="68" y="68"/>
                    </a:ln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74" name="Freeform 43"/>
              <p:cNvSpPr/>
              <p:nvPr/>
            </p:nvSpPr>
            <p:spPr bwMode="auto">
              <a:xfrm>
                <a:off x="1452104" y="4078288"/>
                <a:ext cx="223838" cy="225425"/>
              </a:xfrm>
              <a:custGeom>
                <a:avLst/>
                <a:gdLst>
                  <a:gd name="T0" fmla="*/ 193 w 193"/>
                  <a:gd name="T1" fmla="*/ 117 h 193"/>
                  <a:gd name="T2" fmla="*/ 117 w 193"/>
                  <a:gd name="T3" fmla="*/ 193 h 193"/>
                  <a:gd name="T4" fmla="*/ 0 w 193"/>
                  <a:gd name="T5" fmla="*/ 180 h 193"/>
                  <a:gd name="T6" fmla="*/ 3 w 193"/>
                  <a:gd name="T7" fmla="*/ 144 h 193"/>
                  <a:gd name="T8" fmla="*/ 58 w 193"/>
                  <a:gd name="T9" fmla="*/ 128 h 193"/>
                  <a:gd name="T10" fmla="*/ 74 w 193"/>
                  <a:gd name="T11" fmla="*/ 74 h 193"/>
                  <a:gd name="T12" fmla="*/ 128 w 193"/>
                  <a:gd name="T13" fmla="*/ 58 h 193"/>
                  <a:gd name="T14" fmla="*/ 144 w 193"/>
                  <a:gd name="T15" fmla="*/ 3 h 193"/>
                  <a:gd name="T16" fmla="*/ 180 w 193"/>
                  <a:gd name="T17" fmla="*/ 0 h 193"/>
                  <a:gd name="T18" fmla="*/ 193 w 193"/>
                  <a:gd name="T19" fmla="*/ 11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93">
                    <a:moveTo>
                      <a:pt x="193" y="117"/>
                    </a:moveTo>
                    <a:cubicBezTo>
                      <a:pt x="161" y="135"/>
                      <a:pt x="135" y="161"/>
                      <a:pt x="117" y="193"/>
                    </a:cubicBezTo>
                    <a:cubicBezTo>
                      <a:pt x="0" y="180"/>
                      <a:pt x="0" y="180"/>
                      <a:pt x="0" y="180"/>
                    </a:cubicBezTo>
                    <a:cubicBezTo>
                      <a:pt x="5" y="169"/>
                      <a:pt x="6" y="156"/>
                      <a:pt x="3" y="144"/>
                    </a:cubicBezTo>
                    <a:cubicBezTo>
                      <a:pt x="22" y="148"/>
                      <a:pt x="43" y="143"/>
                      <a:pt x="58" y="128"/>
                    </a:cubicBezTo>
                    <a:cubicBezTo>
                      <a:pt x="73" y="113"/>
                      <a:pt x="78" y="93"/>
                      <a:pt x="74" y="74"/>
                    </a:cubicBezTo>
                    <a:cubicBezTo>
                      <a:pt x="93" y="78"/>
                      <a:pt x="113" y="73"/>
                      <a:pt x="128" y="58"/>
                    </a:cubicBezTo>
                    <a:cubicBezTo>
                      <a:pt x="143" y="43"/>
                      <a:pt x="148" y="22"/>
                      <a:pt x="144" y="3"/>
                    </a:cubicBezTo>
                    <a:cubicBezTo>
                      <a:pt x="156" y="6"/>
                      <a:pt x="169" y="5"/>
                      <a:pt x="180" y="0"/>
                    </a:cubicBezTo>
                    <a:lnTo>
                      <a:pt x="193" y="117"/>
                    </a:ln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grpSp>
        <p:sp>
          <p:nvSpPr>
            <p:cNvPr id="54" name="椭圆 53"/>
            <p:cNvSpPr/>
            <p:nvPr/>
          </p:nvSpPr>
          <p:spPr>
            <a:xfrm>
              <a:off x="915474" y="1667984"/>
              <a:ext cx="1845933" cy="1845933"/>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dirty="0">
                <a:solidFill>
                  <a:prstClr val="white"/>
                </a:solidFill>
                <a:latin typeface="微软雅黑" panose="020B0503020204020204" pitchFamily="34" charset="-122"/>
                <a:ea typeface="微软雅黑" panose="020B0503020204020204" pitchFamily="34" charset="-122"/>
              </a:endParaRPr>
            </a:p>
          </p:txBody>
        </p:sp>
      </p:grpSp>
      <p:grpSp>
        <p:nvGrpSpPr>
          <p:cNvPr id="75" name="组合 74"/>
          <p:cNvGrpSpPr/>
          <p:nvPr/>
        </p:nvGrpSpPr>
        <p:grpSpPr>
          <a:xfrm>
            <a:off x="2456410" y="4228978"/>
            <a:ext cx="459823" cy="459823"/>
            <a:chOff x="915474" y="1667984"/>
            <a:chExt cx="1845933" cy="1845933"/>
          </a:xfrm>
        </p:grpSpPr>
        <p:grpSp>
          <p:nvGrpSpPr>
            <p:cNvPr id="76" name="组合 75"/>
            <p:cNvGrpSpPr/>
            <p:nvPr/>
          </p:nvGrpSpPr>
          <p:grpSpPr>
            <a:xfrm>
              <a:off x="1165700" y="1864261"/>
              <a:ext cx="1345480" cy="1341953"/>
              <a:chOff x="499604" y="3125788"/>
              <a:chExt cx="1211263" cy="1208088"/>
            </a:xfrm>
          </p:grpSpPr>
          <p:sp>
            <p:nvSpPr>
              <p:cNvPr id="78" name="Freeform 24"/>
              <p:cNvSpPr/>
              <p:nvPr/>
            </p:nvSpPr>
            <p:spPr bwMode="auto">
              <a:xfrm>
                <a:off x="502779" y="3125788"/>
                <a:ext cx="1208088" cy="1208088"/>
              </a:xfrm>
              <a:custGeom>
                <a:avLst/>
                <a:gdLst>
                  <a:gd name="T0" fmla="*/ 1024 w 1037"/>
                  <a:gd name="T1" fmla="*/ 224 h 1037"/>
                  <a:gd name="T2" fmla="*/ 1024 w 1037"/>
                  <a:gd name="T3" fmla="*/ 177 h 1037"/>
                  <a:gd name="T4" fmla="*/ 861 w 1037"/>
                  <a:gd name="T5" fmla="*/ 13 h 1037"/>
                  <a:gd name="T6" fmla="*/ 813 w 1037"/>
                  <a:gd name="T7" fmla="*/ 13 h 1037"/>
                  <a:gd name="T8" fmla="*/ 760 w 1037"/>
                  <a:gd name="T9" fmla="*/ 66 h 1037"/>
                  <a:gd name="T10" fmla="*/ 758 w 1037"/>
                  <a:gd name="T11" fmla="*/ 71 h 1037"/>
                  <a:gd name="T12" fmla="*/ 751 w 1037"/>
                  <a:gd name="T13" fmla="*/ 76 h 1037"/>
                  <a:gd name="T14" fmla="*/ 745 w 1037"/>
                  <a:gd name="T15" fmla="*/ 88 h 1037"/>
                  <a:gd name="T16" fmla="*/ 733 w 1037"/>
                  <a:gd name="T17" fmla="*/ 94 h 1037"/>
                  <a:gd name="T18" fmla="*/ 728 w 1037"/>
                  <a:gd name="T19" fmla="*/ 102 h 1037"/>
                  <a:gd name="T20" fmla="*/ 723 w 1037"/>
                  <a:gd name="T21" fmla="*/ 104 h 1037"/>
                  <a:gd name="T22" fmla="*/ 29 w 1037"/>
                  <a:gd name="T23" fmla="*/ 797 h 1037"/>
                  <a:gd name="T24" fmla="*/ 28 w 1037"/>
                  <a:gd name="T25" fmla="*/ 798 h 1037"/>
                  <a:gd name="T26" fmla="*/ 24 w 1037"/>
                  <a:gd name="T27" fmla="*/ 804 h 1037"/>
                  <a:gd name="T28" fmla="*/ 0 w 1037"/>
                  <a:gd name="T29" fmla="*/ 1028 h 1037"/>
                  <a:gd name="T30" fmla="*/ 0 w 1037"/>
                  <a:gd name="T31" fmla="*/ 1031 h 1037"/>
                  <a:gd name="T32" fmla="*/ 1 w 1037"/>
                  <a:gd name="T33" fmla="*/ 1032 h 1037"/>
                  <a:gd name="T34" fmla="*/ 2 w 1037"/>
                  <a:gd name="T35" fmla="*/ 1035 h 1037"/>
                  <a:gd name="T36" fmla="*/ 5 w 1037"/>
                  <a:gd name="T37" fmla="*/ 1037 h 1037"/>
                  <a:gd name="T38" fmla="*/ 6 w 1037"/>
                  <a:gd name="T39" fmla="*/ 1037 h 1037"/>
                  <a:gd name="T40" fmla="*/ 9 w 1037"/>
                  <a:gd name="T41" fmla="*/ 1037 h 1037"/>
                  <a:gd name="T42" fmla="*/ 233 w 1037"/>
                  <a:gd name="T43" fmla="*/ 1013 h 1037"/>
                  <a:gd name="T44" fmla="*/ 239 w 1037"/>
                  <a:gd name="T45" fmla="*/ 1009 h 1037"/>
                  <a:gd name="T46" fmla="*/ 240 w 1037"/>
                  <a:gd name="T47" fmla="*/ 1008 h 1037"/>
                  <a:gd name="T48" fmla="*/ 933 w 1037"/>
                  <a:gd name="T49" fmla="*/ 314 h 1037"/>
                  <a:gd name="T50" fmla="*/ 936 w 1037"/>
                  <a:gd name="T51" fmla="*/ 309 h 1037"/>
                  <a:gd name="T52" fmla="*/ 943 w 1037"/>
                  <a:gd name="T53" fmla="*/ 304 h 1037"/>
                  <a:gd name="T54" fmla="*/ 949 w 1037"/>
                  <a:gd name="T55" fmla="*/ 292 h 1037"/>
                  <a:gd name="T56" fmla="*/ 962 w 1037"/>
                  <a:gd name="T57" fmla="*/ 286 h 1037"/>
                  <a:gd name="T58" fmla="*/ 966 w 1037"/>
                  <a:gd name="T59" fmla="*/ 279 h 1037"/>
                  <a:gd name="T60" fmla="*/ 971 w 1037"/>
                  <a:gd name="T61" fmla="*/ 277 h 1037"/>
                  <a:gd name="T62" fmla="*/ 1024 w 1037"/>
                  <a:gd name="T63" fmla="*/ 224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7" h="1037">
                    <a:moveTo>
                      <a:pt x="1024" y="224"/>
                    </a:moveTo>
                    <a:cubicBezTo>
                      <a:pt x="1037" y="211"/>
                      <a:pt x="1037" y="190"/>
                      <a:pt x="1024" y="177"/>
                    </a:cubicBezTo>
                    <a:cubicBezTo>
                      <a:pt x="861" y="13"/>
                      <a:pt x="861" y="13"/>
                      <a:pt x="861" y="13"/>
                    </a:cubicBezTo>
                    <a:cubicBezTo>
                      <a:pt x="848" y="0"/>
                      <a:pt x="826" y="0"/>
                      <a:pt x="813" y="13"/>
                    </a:cubicBezTo>
                    <a:cubicBezTo>
                      <a:pt x="760" y="66"/>
                      <a:pt x="760" y="66"/>
                      <a:pt x="760" y="66"/>
                    </a:cubicBezTo>
                    <a:cubicBezTo>
                      <a:pt x="759" y="67"/>
                      <a:pt x="758" y="69"/>
                      <a:pt x="758" y="71"/>
                    </a:cubicBezTo>
                    <a:cubicBezTo>
                      <a:pt x="756" y="72"/>
                      <a:pt x="753" y="73"/>
                      <a:pt x="751" y="76"/>
                    </a:cubicBezTo>
                    <a:cubicBezTo>
                      <a:pt x="747" y="79"/>
                      <a:pt x="745" y="83"/>
                      <a:pt x="745" y="88"/>
                    </a:cubicBezTo>
                    <a:cubicBezTo>
                      <a:pt x="740" y="88"/>
                      <a:pt x="736" y="90"/>
                      <a:pt x="733" y="94"/>
                    </a:cubicBezTo>
                    <a:cubicBezTo>
                      <a:pt x="730" y="96"/>
                      <a:pt x="729" y="99"/>
                      <a:pt x="728" y="102"/>
                    </a:cubicBezTo>
                    <a:cubicBezTo>
                      <a:pt x="726" y="102"/>
                      <a:pt x="724" y="102"/>
                      <a:pt x="723" y="104"/>
                    </a:cubicBezTo>
                    <a:cubicBezTo>
                      <a:pt x="29" y="797"/>
                      <a:pt x="29" y="797"/>
                      <a:pt x="29" y="797"/>
                    </a:cubicBezTo>
                    <a:cubicBezTo>
                      <a:pt x="29" y="797"/>
                      <a:pt x="29" y="798"/>
                      <a:pt x="28" y="798"/>
                    </a:cubicBezTo>
                    <a:cubicBezTo>
                      <a:pt x="26" y="800"/>
                      <a:pt x="25" y="802"/>
                      <a:pt x="24" y="804"/>
                    </a:cubicBezTo>
                    <a:cubicBezTo>
                      <a:pt x="0" y="1028"/>
                      <a:pt x="0" y="1028"/>
                      <a:pt x="0" y="1028"/>
                    </a:cubicBezTo>
                    <a:cubicBezTo>
                      <a:pt x="0" y="1029"/>
                      <a:pt x="0" y="1030"/>
                      <a:pt x="0" y="1031"/>
                    </a:cubicBezTo>
                    <a:cubicBezTo>
                      <a:pt x="0" y="1031"/>
                      <a:pt x="0" y="1031"/>
                      <a:pt x="1" y="1032"/>
                    </a:cubicBezTo>
                    <a:cubicBezTo>
                      <a:pt x="1" y="1033"/>
                      <a:pt x="2" y="1034"/>
                      <a:pt x="2" y="1035"/>
                    </a:cubicBezTo>
                    <a:cubicBezTo>
                      <a:pt x="3" y="1036"/>
                      <a:pt x="4" y="1036"/>
                      <a:pt x="5" y="1037"/>
                    </a:cubicBezTo>
                    <a:cubicBezTo>
                      <a:pt x="6" y="1037"/>
                      <a:pt x="6" y="1037"/>
                      <a:pt x="6" y="1037"/>
                    </a:cubicBezTo>
                    <a:cubicBezTo>
                      <a:pt x="7" y="1037"/>
                      <a:pt x="8" y="1037"/>
                      <a:pt x="9" y="1037"/>
                    </a:cubicBezTo>
                    <a:cubicBezTo>
                      <a:pt x="233" y="1013"/>
                      <a:pt x="233" y="1013"/>
                      <a:pt x="233" y="1013"/>
                    </a:cubicBezTo>
                    <a:cubicBezTo>
                      <a:pt x="235" y="1012"/>
                      <a:pt x="237" y="1011"/>
                      <a:pt x="239" y="1009"/>
                    </a:cubicBezTo>
                    <a:cubicBezTo>
                      <a:pt x="239" y="1008"/>
                      <a:pt x="240" y="1008"/>
                      <a:pt x="240" y="1008"/>
                    </a:cubicBezTo>
                    <a:cubicBezTo>
                      <a:pt x="933" y="314"/>
                      <a:pt x="933" y="314"/>
                      <a:pt x="933" y="314"/>
                    </a:cubicBezTo>
                    <a:cubicBezTo>
                      <a:pt x="935" y="313"/>
                      <a:pt x="936" y="311"/>
                      <a:pt x="936" y="309"/>
                    </a:cubicBezTo>
                    <a:cubicBezTo>
                      <a:pt x="938" y="308"/>
                      <a:pt x="941" y="307"/>
                      <a:pt x="943" y="304"/>
                    </a:cubicBezTo>
                    <a:cubicBezTo>
                      <a:pt x="947" y="301"/>
                      <a:pt x="949" y="297"/>
                      <a:pt x="949" y="292"/>
                    </a:cubicBezTo>
                    <a:cubicBezTo>
                      <a:pt x="954" y="292"/>
                      <a:pt x="958" y="290"/>
                      <a:pt x="962" y="286"/>
                    </a:cubicBezTo>
                    <a:cubicBezTo>
                      <a:pt x="964" y="284"/>
                      <a:pt x="965" y="282"/>
                      <a:pt x="966" y="279"/>
                    </a:cubicBezTo>
                    <a:cubicBezTo>
                      <a:pt x="968" y="279"/>
                      <a:pt x="970" y="278"/>
                      <a:pt x="971" y="277"/>
                    </a:cubicBezTo>
                    <a:lnTo>
                      <a:pt x="1024" y="224"/>
                    </a:ln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79" name="Freeform 25"/>
              <p:cNvSpPr/>
              <p:nvPr/>
            </p:nvSpPr>
            <p:spPr bwMode="auto">
              <a:xfrm>
                <a:off x="555167" y="3267075"/>
                <a:ext cx="817563" cy="801688"/>
              </a:xfrm>
              <a:custGeom>
                <a:avLst/>
                <a:gdLst>
                  <a:gd name="T0" fmla="*/ 683 w 702"/>
                  <a:gd name="T1" fmla="*/ 0 h 688"/>
                  <a:gd name="T2" fmla="*/ 702 w 702"/>
                  <a:gd name="T3" fmla="*/ 18 h 688"/>
                  <a:gd name="T4" fmla="*/ 41 w 702"/>
                  <a:gd name="T5" fmla="*/ 678 h 688"/>
                  <a:gd name="T6" fmla="*/ 41 w 702"/>
                  <a:gd name="T7" fmla="*/ 678 h 688"/>
                  <a:gd name="T8" fmla="*/ 0 w 702"/>
                  <a:gd name="T9" fmla="*/ 683 h 688"/>
                  <a:gd name="T10" fmla="*/ 683 w 702"/>
                  <a:gd name="T11" fmla="*/ 0 h 688"/>
                </a:gdLst>
                <a:ahLst/>
                <a:cxnLst>
                  <a:cxn ang="0">
                    <a:pos x="T0" y="T1"/>
                  </a:cxn>
                  <a:cxn ang="0">
                    <a:pos x="T2" y="T3"/>
                  </a:cxn>
                  <a:cxn ang="0">
                    <a:pos x="T4" y="T5"/>
                  </a:cxn>
                  <a:cxn ang="0">
                    <a:pos x="T6" y="T7"/>
                  </a:cxn>
                  <a:cxn ang="0">
                    <a:pos x="T8" y="T9"/>
                  </a:cxn>
                  <a:cxn ang="0">
                    <a:pos x="T10" y="T11"/>
                  </a:cxn>
                </a:cxnLst>
                <a:rect l="0" t="0" r="r" b="b"/>
                <a:pathLst>
                  <a:path w="702" h="688">
                    <a:moveTo>
                      <a:pt x="683" y="0"/>
                    </a:moveTo>
                    <a:cubicBezTo>
                      <a:pt x="702" y="18"/>
                      <a:pt x="702" y="18"/>
                      <a:pt x="702" y="18"/>
                    </a:cubicBezTo>
                    <a:cubicBezTo>
                      <a:pt x="41" y="678"/>
                      <a:pt x="41" y="678"/>
                      <a:pt x="41" y="678"/>
                    </a:cubicBezTo>
                    <a:cubicBezTo>
                      <a:pt x="41" y="678"/>
                      <a:pt x="41" y="678"/>
                      <a:pt x="41" y="678"/>
                    </a:cubicBezTo>
                    <a:cubicBezTo>
                      <a:pt x="29" y="687"/>
                      <a:pt x="14" y="688"/>
                      <a:pt x="0" y="683"/>
                    </a:cubicBezTo>
                    <a:lnTo>
                      <a:pt x="683" y="0"/>
                    </a:ln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80" name="Freeform 26"/>
              <p:cNvSpPr/>
              <p:nvPr/>
            </p:nvSpPr>
            <p:spPr bwMode="auto">
              <a:xfrm>
                <a:off x="601204" y="3300413"/>
                <a:ext cx="852488" cy="852488"/>
              </a:xfrm>
              <a:custGeom>
                <a:avLst/>
                <a:gdLst>
                  <a:gd name="T0" fmla="*/ 13 w 732"/>
                  <a:gd name="T1" fmla="*/ 659 h 732"/>
                  <a:gd name="T2" fmla="*/ 673 w 732"/>
                  <a:gd name="T3" fmla="*/ 0 h 732"/>
                  <a:gd name="T4" fmla="*/ 732 w 732"/>
                  <a:gd name="T5" fmla="*/ 59 h 732"/>
                  <a:gd name="T6" fmla="*/ 72 w 732"/>
                  <a:gd name="T7" fmla="*/ 719 h 732"/>
                  <a:gd name="T8" fmla="*/ 17 w 732"/>
                  <a:gd name="T9" fmla="*/ 715 h 732"/>
                  <a:gd name="T10" fmla="*/ 13 w 732"/>
                  <a:gd name="T11" fmla="*/ 660 h 732"/>
                  <a:gd name="T12" fmla="*/ 13 w 732"/>
                  <a:gd name="T13" fmla="*/ 659 h 732"/>
                </a:gdLst>
                <a:ahLst/>
                <a:cxnLst>
                  <a:cxn ang="0">
                    <a:pos x="T0" y="T1"/>
                  </a:cxn>
                  <a:cxn ang="0">
                    <a:pos x="T2" y="T3"/>
                  </a:cxn>
                  <a:cxn ang="0">
                    <a:pos x="T4" y="T5"/>
                  </a:cxn>
                  <a:cxn ang="0">
                    <a:pos x="T6" y="T7"/>
                  </a:cxn>
                  <a:cxn ang="0">
                    <a:pos x="T8" y="T9"/>
                  </a:cxn>
                  <a:cxn ang="0">
                    <a:pos x="T10" y="T11"/>
                  </a:cxn>
                  <a:cxn ang="0">
                    <a:pos x="T12" y="T13"/>
                  </a:cxn>
                </a:cxnLst>
                <a:rect l="0" t="0" r="r" b="b"/>
                <a:pathLst>
                  <a:path w="732" h="732">
                    <a:moveTo>
                      <a:pt x="13" y="659"/>
                    </a:moveTo>
                    <a:cubicBezTo>
                      <a:pt x="673" y="0"/>
                      <a:pt x="673" y="0"/>
                      <a:pt x="673" y="0"/>
                    </a:cubicBezTo>
                    <a:cubicBezTo>
                      <a:pt x="732" y="59"/>
                      <a:pt x="732" y="59"/>
                      <a:pt x="732" y="59"/>
                    </a:cubicBezTo>
                    <a:cubicBezTo>
                      <a:pt x="72" y="719"/>
                      <a:pt x="72" y="719"/>
                      <a:pt x="72" y="719"/>
                    </a:cubicBezTo>
                    <a:cubicBezTo>
                      <a:pt x="56" y="732"/>
                      <a:pt x="32" y="730"/>
                      <a:pt x="17" y="715"/>
                    </a:cubicBezTo>
                    <a:cubicBezTo>
                      <a:pt x="2" y="700"/>
                      <a:pt x="0" y="676"/>
                      <a:pt x="13" y="660"/>
                    </a:cubicBezTo>
                    <a:cubicBezTo>
                      <a:pt x="13" y="660"/>
                      <a:pt x="13" y="660"/>
                      <a:pt x="13" y="659"/>
                    </a:cubicBez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81" name="Freeform 27"/>
              <p:cNvSpPr/>
              <p:nvPr/>
            </p:nvSpPr>
            <p:spPr bwMode="auto">
              <a:xfrm>
                <a:off x="683754" y="3382963"/>
                <a:ext cx="852488" cy="852488"/>
              </a:xfrm>
              <a:custGeom>
                <a:avLst/>
                <a:gdLst>
                  <a:gd name="T0" fmla="*/ 672 w 731"/>
                  <a:gd name="T1" fmla="*/ 0 h 732"/>
                  <a:gd name="T2" fmla="*/ 731 w 731"/>
                  <a:gd name="T3" fmla="*/ 60 h 732"/>
                  <a:gd name="T4" fmla="*/ 73 w 731"/>
                  <a:gd name="T5" fmla="*/ 718 h 732"/>
                  <a:gd name="T6" fmla="*/ 71 w 731"/>
                  <a:gd name="T7" fmla="*/ 719 h 732"/>
                  <a:gd name="T8" fmla="*/ 16 w 731"/>
                  <a:gd name="T9" fmla="*/ 715 h 732"/>
                  <a:gd name="T10" fmla="*/ 12 w 731"/>
                  <a:gd name="T11" fmla="*/ 660 h 732"/>
                  <a:gd name="T12" fmla="*/ 672 w 731"/>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731" h="732">
                    <a:moveTo>
                      <a:pt x="672" y="0"/>
                    </a:moveTo>
                    <a:cubicBezTo>
                      <a:pt x="731" y="60"/>
                      <a:pt x="731" y="60"/>
                      <a:pt x="731" y="60"/>
                    </a:cubicBezTo>
                    <a:cubicBezTo>
                      <a:pt x="73" y="718"/>
                      <a:pt x="73" y="718"/>
                      <a:pt x="73" y="718"/>
                    </a:cubicBezTo>
                    <a:cubicBezTo>
                      <a:pt x="72" y="719"/>
                      <a:pt x="72" y="719"/>
                      <a:pt x="71" y="719"/>
                    </a:cubicBezTo>
                    <a:cubicBezTo>
                      <a:pt x="55" y="732"/>
                      <a:pt x="31" y="730"/>
                      <a:pt x="16" y="715"/>
                    </a:cubicBezTo>
                    <a:cubicBezTo>
                      <a:pt x="1" y="700"/>
                      <a:pt x="0" y="677"/>
                      <a:pt x="12" y="660"/>
                    </a:cubicBezTo>
                    <a:lnTo>
                      <a:pt x="672" y="0"/>
                    </a:ln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82" name="Freeform 28"/>
              <p:cNvSpPr/>
              <p:nvPr/>
            </p:nvSpPr>
            <p:spPr bwMode="auto">
              <a:xfrm>
                <a:off x="767892" y="3465513"/>
                <a:ext cx="803275" cy="815975"/>
              </a:xfrm>
              <a:custGeom>
                <a:avLst/>
                <a:gdLst>
                  <a:gd name="T0" fmla="*/ 10 w 689"/>
                  <a:gd name="T1" fmla="*/ 660 h 701"/>
                  <a:gd name="T2" fmla="*/ 671 w 689"/>
                  <a:gd name="T3" fmla="*/ 0 h 701"/>
                  <a:gd name="T4" fmla="*/ 689 w 689"/>
                  <a:gd name="T5" fmla="*/ 18 h 701"/>
                  <a:gd name="T6" fmla="*/ 6 w 689"/>
                  <a:gd name="T7" fmla="*/ 701 h 701"/>
                  <a:gd name="T8" fmla="*/ 9 w 689"/>
                  <a:gd name="T9" fmla="*/ 661 h 701"/>
                  <a:gd name="T10" fmla="*/ 10 w 689"/>
                  <a:gd name="T11" fmla="*/ 660 h 701"/>
                </a:gdLst>
                <a:ahLst/>
                <a:cxnLst>
                  <a:cxn ang="0">
                    <a:pos x="T0" y="T1"/>
                  </a:cxn>
                  <a:cxn ang="0">
                    <a:pos x="T2" y="T3"/>
                  </a:cxn>
                  <a:cxn ang="0">
                    <a:pos x="T4" y="T5"/>
                  </a:cxn>
                  <a:cxn ang="0">
                    <a:pos x="T6" y="T7"/>
                  </a:cxn>
                  <a:cxn ang="0">
                    <a:pos x="T8" y="T9"/>
                  </a:cxn>
                  <a:cxn ang="0">
                    <a:pos x="T10" y="T11"/>
                  </a:cxn>
                </a:cxnLst>
                <a:rect l="0" t="0" r="r" b="b"/>
                <a:pathLst>
                  <a:path w="689" h="701">
                    <a:moveTo>
                      <a:pt x="10" y="660"/>
                    </a:moveTo>
                    <a:cubicBezTo>
                      <a:pt x="671" y="0"/>
                      <a:pt x="671" y="0"/>
                      <a:pt x="671" y="0"/>
                    </a:cubicBezTo>
                    <a:cubicBezTo>
                      <a:pt x="689" y="18"/>
                      <a:pt x="689" y="18"/>
                      <a:pt x="689" y="18"/>
                    </a:cubicBezTo>
                    <a:cubicBezTo>
                      <a:pt x="6" y="701"/>
                      <a:pt x="6" y="701"/>
                      <a:pt x="6" y="701"/>
                    </a:cubicBezTo>
                    <a:cubicBezTo>
                      <a:pt x="0" y="688"/>
                      <a:pt x="1" y="672"/>
                      <a:pt x="9" y="661"/>
                    </a:cubicBezTo>
                    <a:cubicBezTo>
                      <a:pt x="10" y="660"/>
                      <a:pt x="10" y="660"/>
                      <a:pt x="10" y="660"/>
                    </a:cubicBez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83" name="Freeform 29"/>
              <p:cNvSpPr/>
              <p:nvPr/>
            </p:nvSpPr>
            <p:spPr bwMode="auto">
              <a:xfrm>
                <a:off x="1366379" y="3246438"/>
                <a:ext cx="223838" cy="223838"/>
              </a:xfrm>
              <a:custGeom>
                <a:avLst/>
                <a:gdLst>
                  <a:gd name="T0" fmla="*/ 190 w 192"/>
                  <a:gd name="T1" fmla="*/ 190 h 192"/>
                  <a:gd name="T2" fmla="*/ 184 w 192"/>
                  <a:gd name="T3" fmla="*/ 191 h 192"/>
                  <a:gd name="T4" fmla="*/ 2 w 192"/>
                  <a:gd name="T5" fmla="*/ 9 h 192"/>
                  <a:gd name="T6" fmla="*/ 2 w 192"/>
                  <a:gd name="T7" fmla="*/ 2 h 192"/>
                  <a:gd name="T8" fmla="*/ 9 w 192"/>
                  <a:gd name="T9" fmla="*/ 2 h 192"/>
                  <a:gd name="T10" fmla="*/ 191 w 192"/>
                  <a:gd name="T11" fmla="*/ 184 h 192"/>
                  <a:gd name="T12" fmla="*/ 190 w 192"/>
                  <a:gd name="T13" fmla="*/ 190 h 192"/>
                </a:gdLst>
                <a:ahLst/>
                <a:cxnLst>
                  <a:cxn ang="0">
                    <a:pos x="T0" y="T1"/>
                  </a:cxn>
                  <a:cxn ang="0">
                    <a:pos x="T2" y="T3"/>
                  </a:cxn>
                  <a:cxn ang="0">
                    <a:pos x="T4" y="T5"/>
                  </a:cxn>
                  <a:cxn ang="0">
                    <a:pos x="T6" y="T7"/>
                  </a:cxn>
                  <a:cxn ang="0">
                    <a:pos x="T8" y="T9"/>
                  </a:cxn>
                  <a:cxn ang="0">
                    <a:pos x="T10" y="T11"/>
                  </a:cxn>
                  <a:cxn ang="0">
                    <a:pos x="T12" y="T13"/>
                  </a:cxn>
                </a:cxnLst>
                <a:rect l="0" t="0" r="r" b="b"/>
                <a:pathLst>
                  <a:path w="192" h="192">
                    <a:moveTo>
                      <a:pt x="190" y="190"/>
                    </a:moveTo>
                    <a:cubicBezTo>
                      <a:pt x="188" y="192"/>
                      <a:pt x="185" y="192"/>
                      <a:pt x="184" y="191"/>
                    </a:cubicBezTo>
                    <a:cubicBezTo>
                      <a:pt x="2" y="9"/>
                      <a:pt x="2" y="9"/>
                      <a:pt x="2" y="9"/>
                    </a:cubicBezTo>
                    <a:cubicBezTo>
                      <a:pt x="0" y="7"/>
                      <a:pt x="0" y="4"/>
                      <a:pt x="2" y="2"/>
                    </a:cubicBezTo>
                    <a:cubicBezTo>
                      <a:pt x="4" y="0"/>
                      <a:pt x="7" y="0"/>
                      <a:pt x="9" y="2"/>
                    </a:cubicBezTo>
                    <a:cubicBezTo>
                      <a:pt x="191" y="184"/>
                      <a:pt x="191" y="184"/>
                      <a:pt x="191" y="184"/>
                    </a:cubicBezTo>
                    <a:cubicBezTo>
                      <a:pt x="192" y="185"/>
                      <a:pt x="192" y="188"/>
                      <a:pt x="190" y="19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84" name="Freeform 30"/>
              <p:cNvSpPr/>
              <p:nvPr/>
            </p:nvSpPr>
            <p:spPr bwMode="auto">
              <a:xfrm>
                <a:off x="1388604" y="3224213"/>
                <a:ext cx="222250" cy="223838"/>
              </a:xfrm>
              <a:custGeom>
                <a:avLst/>
                <a:gdLst>
                  <a:gd name="T0" fmla="*/ 2 w 192"/>
                  <a:gd name="T1" fmla="*/ 8 h 192"/>
                  <a:gd name="T2" fmla="*/ 2 w 192"/>
                  <a:gd name="T3" fmla="*/ 2 h 192"/>
                  <a:gd name="T4" fmla="*/ 5 w 192"/>
                  <a:gd name="T5" fmla="*/ 0 h 192"/>
                  <a:gd name="T6" fmla="*/ 9 w 192"/>
                  <a:gd name="T7" fmla="*/ 1 h 192"/>
                  <a:gd name="T8" fmla="*/ 191 w 192"/>
                  <a:gd name="T9" fmla="*/ 183 h 192"/>
                  <a:gd name="T10" fmla="*/ 190 w 192"/>
                  <a:gd name="T11" fmla="*/ 190 h 192"/>
                  <a:gd name="T12" fmla="*/ 184 w 192"/>
                  <a:gd name="T13" fmla="*/ 190 h 192"/>
                  <a:gd name="T14" fmla="*/ 2 w 192"/>
                  <a:gd name="T15" fmla="*/ 8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192">
                    <a:moveTo>
                      <a:pt x="2" y="8"/>
                    </a:moveTo>
                    <a:cubicBezTo>
                      <a:pt x="0" y="7"/>
                      <a:pt x="0" y="4"/>
                      <a:pt x="2" y="2"/>
                    </a:cubicBezTo>
                    <a:cubicBezTo>
                      <a:pt x="3" y="1"/>
                      <a:pt x="4" y="0"/>
                      <a:pt x="5" y="0"/>
                    </a:cubicBezTo>
                    <a:cubicBezTo>
                      <a:pt x="6" y="0"/>
                      <a:pt x="8" y="0"/>
                      <a:pt x="9" y="1"/>
                    </a:cubicBezTo>
                    <a:cubicBezTo>
                      <a:pt x="191" y="183"/>
                      <a:pt x="191" y="183"/>
                      <a:pt x="191" y="183"/>
                    </a:cubicBezTo>
                    <a:cubicBezTo>
                      <a:pt x="192" y="185"/>
                      <a:pt x="192" y="188"/>
                      <a:pt x="190" y="190"/>
                    </a:cubicBezTo>
                    <a:cubicBezTo>
                      <a:pt x="188" y="192"/>
                      <a:pt x="185" y="192"/>
                      <a:pt x="184" y="190"/>
                    </a:cubicBezTo>
                    <a:lnTo>
                      <a:pt x="2" y="8"/>
                    </a:ln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85" name="Freeform 31"/>
              <p:cNvSpPr/>
              <p:nvPr/>
            </p:nvSpPr>
            <p:spPr bwMode="auto">
              <a:xfrm>
                <a:off x="1407654" y="3146425"/>
                <a:ext cx="282575" cy="282575"/>
              </a:xfrm>
              <a:custGeom>
                <a:avLst/>
                <a:gdLst>
                  <a:gd name="T0" fmla="*/ 48 w 243"/>
                  <a:gd name="T1" fmla="*/ 7 h 243"/>
                  <a:gd name="T2" fmla="*/ 72 w 243"/>
                  <a:gd name="T3" fmla="*/ 7 h 243"/>
                  <a:gd name="T4" fmla="*/ 236 w 243"/>
                  <a:gd name="T5" fmla="*/ 171 h 243"/>
                  <a:gd name="T6" fmla="*/ 236 w 243"/>
                  <a:gd name="T7" fmla="*/ 196 h 243"/>
                  <a:gd name="T8" fmla="*/ 189 w 243"/>
                  <a:gd name="T9" fmla="*/ 243 h 243"/>
                  <a:gd name="T10" fmla="*/ 0 w 243"/>
                  <a:gd name="T11" fmla="*/ 55 h 243"/>
                  <a:gd name="T12" fmla="*/ 48 w 243"/>
                  <a:gd name="T13" fmla="*/ 7 h 243"/>
                </a:gdLst>
                <a:ahLst/>
                <a:cxnLst>
                  <a:cxn ang="0">
                    <a:pos x="T0" y="T1"/>
                  </a:cxn>
                  <a:cxn ang="0">
                    <a:pos x="T2" y="T3"/>
                  </a:cxn>
                  <a:cxn ang="0">
                    <a:pos x="T4" y="T5"/>
                  </a:cxn>
                  <a:cxn ang="0">
                    <a:pos x="T6" y="T7"/>
                  </a:cxn>
                  <a:cxn ang="0">
                    <a:pos x="T8" y="T9"/>
                  </a:cxn>
                  <a:cxn ang="0">
                    <a:pos x="T10" y="T11"/>
                  </a:cxn>
                  <a:cxn ang="0">
                    <a:pos x="T12" y="T13"/>
                  </a:cxn>
                </a:cxnLst>
                <a:rect l="0" t="0" r="r" b="b"/>
                <a:pathLst>
                  <a:path w="243" h="243">
                    <a:moveTo>
                      <a:pt x="48" y="7"/>
                    </a:moveTo>
                    <a:cubicBezTo>
                      <a:pt x="54" y="0"/>
                      <a:pt x="66" y="0"/>
                      <a:pt x="72" y="7"/>
                    </a:cubicBezTo>
                    <a:cubicBezTo>
                      <a:pt x="236" y="171"/>
                      <a:pt x="236" y="171"/>
                      <a:pt x="236" y="171"/>
                    </a:cubicBezTo>
                    <a:cubicBezTo>
                      <a:pt x="243" y="178"/>
                      <a:pt x="243" y="189"/>
                      <a:pt x="236" y="196"/>
                    </a:cubicBezTo>
                    <a:cubicBezTo>
                      <a:pt x="189" y="243"/>
                      <a:pt x="189" y="243"/>
                      <a:pt x="189" y="243"/>
                    </a:cubicBezTo>
                    <a:cubicBezTo>
                      <a:pt x="0" y="55"/>
                      <a:pt x="0" y="55"/>
                      <a:pt x="0" y="55"/>
                    </a:cubicBezTo>
                    <a:lnTo>
                      <a:pt x="48" y="7"/>
                    </a:lnTo>
                    <a:close/>
                  </a:path>
                </a:pathLst>
              </a:custGeom>
              <a:solidFill>
                <a:srgbClr val="EF5B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86" name="Freeform 32"/>
              <p:cNvSpPr/>
              <p:nvPr/>
            </p:nvSpPr>
            <p:spPr bwMode="auto">
              <a:xfrm>
                <a:off x="521829" y="4235450"/>
                <a:ext cx="79375" cy="79375"/>
              </a:xfrm>
              <a:custGeom>
                <a:avLst/>
                <a:gdLst>
                  <a:gd name="T0" fmla="*/ 0 w 68"/>
                  <a:gd name="T1" fmla="*/ 68 h 68"/>
                  <a:gd name="T2" fmla="*/ 8 w 68"/>
                  <a:gd name="T3" fmla="*/ 0 h 68"/>
                  <a:gd name="T4" fmla="*/ 68 w 68"/>
                  <a:gd name="T5" fmla="*/ 60 h 68"/>
                  <a:gd name="T6" fmla="*/ 0 w 68"/>
                  <a:gd name="T7" fmla="*/ 68 h 68"/>
                </a:gdLst>
                <a:ahLst/>
                <a:cxnLst>
                  <a:cxn ang="0">
                    <a:pos x="T0" y="T1"/>
                  </a:cxn>
                  <a:cxn ang="0">
                    <a:pos x="T2" y="T3"/>
                  </a:cxn>
                  <a:cxn ang="0">
                    <a:pos x="T4" y="T5"/>
                  </a:cxn>
                  <a:cxn ang="0">
                    <a:pos x="T6" y="T7"/>
                  </a:cxn>
                </a:cxnLst>
                <a:rect l="0" t="0" r="r" b="b"/>
                <a:pathLst>
                  <a:path w="68" h="68">
                    <a:moveTo>
                      <a:pt x="0" y="68"/>
                    </a:moveTo>
                    <a:cubicBezTo>
                      <a:pt x="8" y="0"/>
                      <a:pt x="8" y="0"/>
                      <a:pt x="8" y="0"/>
                    </a:cubicBezTo>
                    <a:cubicBezTo>
                      <a:pt x="32" y="15"/>
                      <a:pt x="53" y="36"/>
                      <a:pt x="68" y="60"/>
                    </a:cubicBezTo>
                    <a:lnTo>
                      <a:pt x="0" y="68"/>
                    </a:ln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87" name="Freeform 33"/>
              <p:cNvSpPr/>
              <p:nvPr/>
            </p:nvSpPr>
            <p:spPr bwMode="auto">
              <a:xfrm>
                <a:off x="532942" y="4078288"/>
                <a:ext cx="223838" cy="225425"/>
              </a:xfrm>
              <a:custGeom>
                <a:avLst/>
                <a:gdLst>
                  <a:gd name="T0" fmla="*/ 76 w 193"/>
                  <a:gd name="T1" fmla="*/ 193 h 193"/>
                  <a:gd name="T2" fmla="*/ 0 w 193"/>
                  <a:gd name="T3" fmla="*/ 117 h 193"/>
                  <a:gd name="T4" fmla="*/ 13 w 193"/>
                  <a:gd name="T5" fmla="*/ 0 h 193"/>
                  <a:gd name="T6" fmla="*/ 49 w 193"/>
                  <a:gd name="T7" fmla="*/ 3 h 193"/>
                  <a:gd name="T8" fmla="*/ 65 w 193"/>
                  <a:gd name="T9" fmla="*/ 58 h 193"/>
                  <a:gd name="T10" fmla="*/ 119 w 193"/>
                  <a:gd name="T11" fmla="*/ 74 h 193"/>
                  <a:gd name="T12" fmla="*/ 135 w 193"/>
                  <a:gd name="T13" fmla="*/ 128 h 193"/>
                  <a:gd name="T14" fmla="*/ 190 w 193"/>
                  <a:gd name="T15" fmla="*/ 144 h 193"/>
                  <a:gd name="T16" fmla="*/ 193 w 193"/>
                  <a:gd name="T17" fmla="*/ 180 h 193"/>
                  <a:gd name="T18" fmla="*/ 76 w 193"/>
                  <a:gd name="T19"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93">
                    <a:moveTo>
                      <a:pt x="76" y="193"/>
                    </a:moveTo>
                    <a:cubicBezTo>
                      <a:pt x="58" y="161"/>
                      <a:pt x="32" y="135"/>
                      <a:pt x="0" y="117"/>
                    </a:cubicBezTo>
                    <a:cubicBezTo>
                      <a:pt x="13" y="0"/>
                      <a:pt x="13" y="0"/>
                      <a:pt x="13" y="0"/>
                    </a:cubicBezTo>
                    <a:cubicBezTo>
                      <a:pt x="24" y="5"/>
                      <a:pt x="37" y="6"/>
                      <a:pt x="49" y="3"/>
                    </a:cubicBezTo>
                    <a:cubicBezTo>
                      <a:pt x="45" y="22"/>
                      <a:pt x="50" y="43"/>
                      <a:pt x="65" y="58"/>
                    </a:cubicBezTo>
                    <a:cubicBezTo>
                      <a:pt x="80" y="73"/>
                      <a:pt x="101" y="78"/>
                      <a:pt x="119" y="74"/>
                    </a:cubicBezTo>
                    <a:cubicBezTo>
                      <a:pt x="115" y="93"/>
                      <a:pt x="120" y="113"/>
                      <a:pt x="135" y="128"/>
                    </a:cubicBezTo>
                    <a:cubicBezTo>
                      <a:pt x="150" y="143"/>
                      <a:pt x="171" y="148"/>
                      <a:pt x="190" y="144"/>
                    </a:cubicBezTo>
                    <a:cubicBezTo>
                      <a:pt x="187" y="156"/>
                      <a:pt x="188" y="169"/>
                      <a:pt x="193" y="180"/>
                    </a:cubicBezTo>
                    <a:lnTo>
                      <a:pt x="76" y="193"/>
                    </a:ln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88" name="Freeform 34"/>
              <p:cNvSpPr/>
              <p:nvPr/>
            </p:nvSpPr>
            <p:spPr bwMode="auto">
              <a:xfrm>
                <a:off x="499604" y="3125788"/>
                <a:ext cx="1208088" cy="1208088"/>
              </a:xfrm>
              <a:custGeom>
                <a:avLst/>
                <a:gdLst>
                  <a:gd name="T0" fmla="*/ 224 w 1037"/>
                  <a:gd name="T1" fmla="*/ 13 h 1037"/>
                  <a:gd name="T2" fmla="*/ 177 w 1037"/>
                  <a:gd name="T3" fmla="*/ 13 h 1037"/>
                  <a:gd name="T4" fmla="*/ 13 w 1037"/>
                  <a:gd name="T5" fmla="*/ 177 h 1037"/>
                  <a:gd name="T6" fmla="*/ 13 w 1037"/>
                  <a:gd name="T7" fmla="*/ 224 h 1037"/>
                  <a:gd name="T8" fmla="*/ 66 w 1037"/>
                  <a:gd name="T9" fmla="*/ 277 h 1037"/>
                  <a:gd name="T10" fmla="*/ 71 w 1037"/>
                  <a:gd name="T11" fmla="*/ 279 h 1037"/>
                  <a:gd name="T12" fmla="*/ 76 w 1037"/>
                  <a:gd name="T13" fmla="*/ 286 h 1037"/>
                  <a:gd name="T14" fmla="*/ 88 w 1037"/>
                  <a:gd name="T15" fmla="*/ 292 h 1037"/>
                  <a:gd name="T16" fmla="*/ 94 w 1037"/>
                  <a:gd name="T17" fmla="*/ 304 h 1037"/>
                  <a:gd name="T18" fmla="*/ 101 w 1037"/>
                  <a:gd name="T19" fmla="*/ 309 h 1037"/>
                  <a:gd name="T20" fmla="*/ 104 w 1037"/>
                  <a:gd name="T21" fmla="*/ 314 h 1037"/>
                  <a:gd name="T22" fmla="*/ 797 w 1037"/>
                  <a:gd name="T23" fmla="*/ 1008 h 1037"/>
                  <a:gd name="T24" fmla="*/ 798 w 1037"/>
                  <a:gd name="T25" fmla="*/ 1009 h 1037"/>
                  <a:gd name="T26" fmla="*/ 804 w 1037"/>
                  <a:gd name="T27" fmla="*/ 1013 h 1037"/>
                  <a:gd name="T28" fmla="*/ 1028 w 1037"/>
                  <a:gd name="T29" fmla="*/ 1037 h 1037"/>
                  <a:gd name="T30" fmla="*/ 1031 w 1037"/>
                  <a:gd name="T31" fmla="*/ 1037 h 1037"/>
                  <a:gd name="T32" fmla="*/ 1032 w 1037"/>
                  <a:gd name="T33" fmla="*/ 1037 h 1037"/>
                  <a:gd name="T34" fmla="*/ 1035 w 1037"/>
                  <a:gd name="T35" fmla="*/ 1035 h 1037"/>
                  <a:gd name="T36" fmla="*/ 1037 w 1037"/>
                  <a:gd name="T37" fmla="*/ 1032 h 1037"/>
                  <a:gd name="T38" fmla="*/ 1037 w 1037"/>
                  <a:gd name="T39" fmla="*/ 1031 h 1037"/>
                  <a:gd name="T40" fmla="*/ 1037 w 1037"/>
                  <a:gd name="T41" fmla="*/ 1028 h 1037"/>
                  <a:gd name="T42" fmla="*/ 1013 w 1037"/>
                  <a:gd name="T43" fmla="*/ 804 h 1037"/>
                  <a:gd name="T44" fmla="*/ 1009 w 1037"/>
                  <a:gd name="T45" fmla="*/ 798 h 1037"/>
                  <a:gd name="T46" fmla="*/ 1008 w 1037"/>
                  <a:gd name="T47" fmla="*/ 797 h 1037"/>
                  <a:gd name="T48" fmla="*/ 315 w 1037"/>
                  <a:gd name="T49" fmla="*/ 104 h 1037"/>
                  <a:gd name="T50" fmla="*/ 309 w 1037"/>
                  <a:gd name="T51" fmla="*/ 102 h 1037"/>
                  <a:gd name="T52" fmla="*/ 304 w 1037"/>
                  <a:gd name="T53" fmla="*/ 94 h 1037"/>
                  <a:gd name="T54" fmla="*/ 292 w 1037"/>
                  <a:gd name="T55" fmla="*/ 88 h 1037"/>
                  <a:gd name="T56" fmla="*/ 286 w 1037"/>
                  <a:gd name="T57" fmla="*/ 76 h 1037"/>
                  <a:gd name="T58" fmla="*/ 279 w 1037"/>
                  <a:gd name="T59" fmla="*/ 71 h 1037"/>
                  <a:gd name="T60" fmla="*/ 277 w 1037"/>
                  <a:gd name="T61" fmla="*/ 66 h 1037"/>
                  <a:gd name="T62" fmla="*/ 224 w 1037"/>
                  <a:gd name="T63" fmla="*/ 13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7" h="1037">
                    <a:moveTo>
                      <a:pt x="224" y="13"/>
                    </a:moveTo>
                    <a:cubicBezTo>
                      <a:pt x="211" y="0"/>
                      <a:pt x="190" y="0"/>
                      <a:pt x="177" y="13"/>
                    </a:cubicBezTo>
                    <a:cubicBezTo>
                      <a:pt x="13" y="177"/>
                      <a:pt x="13" y="177"/>
                      <a:pt x="13" y="177"/>
                    </a:cubicBezTo>
                    <a:cubicBezTo>
                      <a:pt x="0" y="190"/>
                      <a:pt x="0" y="211"/>
                      <a:pt x="13" y="224"/>
                    </a:cubicBezTo>
                    <a:cubicBezTo>
                      <a:pt x="66" y="277"/>
                      <a:pt x="66" y="277"/>
                      <a:pt x="66" y="277"/>
                    </a:cubicBezTo>
                    <a:cubicBezTo>
                      <a:pt x="67" y="278"/>
                      <a:pt x="69" y="279"/>
                      <a:pt x="71" y="279"/>
                    </a:cubicBezTo>
                    <a:cubicBezTo>
                      <a:pt x="72" y="282"/>
                      <a:pt x="73" y="284"/>
                      <a:pt x="76" y="286"/>
                    </a:cubicBezTo>
                    <a:cubicBezTo>
                      <a:pt x="79" y="290"/>
                      <a:pt x="83" y="292"/>
                      <a:pt x="88" y="292"/>
                    </a:cubicBezTo>
                    <a:cubicBezTo>
                      <a:pt x="88" y="297"/>
                      <a:pt x="90" y="301"/>
                      <a:pt x="94" y="304"/>
                    </a:cubicBezTo>
                    <a:cubicBezTo>
                      <a:pt x="96" y="307"/>
                      <a:pt x="99" y="308"/>
                      <a:pt x="101" y="309"/>
                    </a:cubicBezTo>
                    <a:cubicBezTo>
                      <a:pt x="102" y="311"/>
                      <a:pt x="102" y="313"/>
                      <a:pt x="104" y="314"/>
                    </a:cubicBezTo>
                    <a:cubicBezTo>
                      <a:pt x="797" y="1008"/>
                      <a:pt x="797" y="1008"/>
                      <a:pt x="797" y="1008"/>
                    </a:cubicBezTo>
                    <a:cubicBezTo>
                      <a:pt x="797" y="1008"/>
                      <a:pt x="798" y="1008"/>
                      <a:pt x="798" y="1009"/>
                    </a:cubicBezTo>
                    <a:cubicBezTo>
                      <a:pt x="800" y="1011"/>
                      <a:pt x="802" y="1012"/>
                      <a:pt x="804" y="1013"/>
                    </a:cubicBezTo>
                    <a:cubicBezTo>
                      <a:pt x="1028" y="1037"/>
                      <a:pt x="1028" y="1037"/>
                      <a:pt x="1028" y="1037"/>
                    </a:cubicBezTo>
                    <a:cubicBezTo>
                      <a:pt x="1029" y="1037"/>
                      <a:pt x="1030" y="1037"/>
                      <a:pt x="1031" y="1037"/>
                    </a:cubicBezTo>
                    <a:cubicBezTo>
                      <a:pt x="1031" y="1037"/>
                      <a:pt x="1031" y="1037"/>
                      <a:pt x="1032" y="1037"/>
                    </a:cubicBezTo>
                    <a:cubicBezTo>
                      <a:pt x="1033" y="1036"/>
                      <a:pt x="1034" y="1036"/>
                      <a:pt x="1035" y="1035"/>
                    </a:cubicBezTo>
                    <a:cubicBezTo>
                      <a:pt x="1036" y="1034"/>
                      <a:pt x="1036" y="1033"/>
                      <a:pt x="1037" y="1032"/>
                    </a:cubicBezTo>
                    <a:cubicBezTo>
                      <a:pt x="1037" y="1031"/>
                      <a:pt x="1037" y="1031"/>
                      <a:pt x="1037" y="1031"/>
                    </a:cubicBezTo>
                    <a:cubicBezTo>
                      <a:pt x="1037" y="1030"/>
                      <a:pt x="1037" y="1029"/>
                      <a:pt x="1037" y="1028"/>
                    </a:cubicBezTo>
                    <a:cubicBezTo>
                      <a:pt x="1013" y="804"/>
                      <a:pt x="1013" y="804"/>
                      <a:pt x="1013" y="804"/>
                    </a:cubicBezTo>
                    <a:cubicBezTo>
                      <a:pt x="1012" y="802"/>
                      <a:pt x="1011" y="800"/>
                      <a:pt x="1009" y="798"/>
                    </a:cubicBezTo>
                    <a:cubicBezTo>
                      <a:pt x="1008" y="798"/>
                      <a:pt x="1008" y="797"/>
                      <a:pt x="1008" y="797"/>
                    </a:cubicBezTo>
                    <a:cubicBezTo>
                      <a:pt x="315" y="104"/>
                      <a:pt x="315" y="104"/>
                      <a:pt x="315" y="104"/>
                    </a:cubicBezTo>
                    <a:cubicBezTo>
                      <a:pt x="313" y="102"/>
                      <a:pt x="311" y="102"/>
                      <a:pt x="309" y="102"/>
                    </a:cubicBezTo>
                    <a:cubicBezTo>
                      <a:pt x="308" y="99"/>
                      <a:pt x="307" y="96"/>
                      <a:pt x="304" y="94"/>
                    </a:cubicBezTo>
                    <a:cubicBezTo>
                      <a:pt x="301" y="90"/>
                      <a:pt x="297" y="88"/>
                      <a:pt x="292" y="88"/>
                    </a:cubicBezTo>
                    <a:cubicBezTo>
                      <a:pt x="292" y="83"/>
                      <a:pt x="290" y="79"/>
                      <a:pt x="286" y="76"/>
                    </a:cubicBezTo>
                    <a:cubicBezTo>
                      <a:pt x="284" y="73"/>
                      <a:pt x="282" y="72"/>
                      <a:pt x="279" y="71"/>
                    </a:cubicBezTo>
                    <a:cubicBezTo>
                      <a:pt x="279" y="69"/>
                      <a:pt x="278" y="67"/>
                      <a:pt x="277" y="66"/>
                    </a:cubicBezTo>
                    <a:lnTo>
                      <a:pt x="224" y="13"/>
                    </a:ln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89" name="Freeform 35"/>
              <p:cNvSpPr/>
              <p:nvPr/>
            </p:nvSpPr>
            <p:spPr bwMode="auto">
              <a:xfrm>
                <a:off x="639304" y="3465513"/>
                <a:ext cx="801688" cy="815975"/>
              </a:xfrm>
              <a:custGeom>
                <a:avLst/>
                <a:gdLst>
                  <a:gd name="T0" fmla="*/ 0 w 689"/>
                  <a:gd name="T1" fmla="*/ 18 h 701"/>
                  <a:gd name="T2" fmla="*/ 19 w 689"/>
                  <a:gd name="T3" fmla="*/ 0 h 701"/>
                  <a:gd name="T4" fmla="*/ 679 w 689"/>
                  <a:gd name="T5" fmla="*/ 660 h 701"/>
                  <a:gd name="T6" fmla="*/ 679 w 689"/>
                  <a:gd name="T7" fmla="*/ 660 h 701"/>
                  <a:gd name="T8" fmla="*/ 684 w 689"/>
                  <a:gd name="T9" fmla="*/ 701 h 701"/>
                  <a:gd name="T10" fmla="*/ 0 w 689"/>
                  <a:gd name="T11" fmla="*/ 18 h 701"/>
                </a:gdLst>
                <a:ahLst/>
                <a:cxnLst>
                  <a:cxn ang="0">
                    <a:pos x="T0" y="T1"/>
                  </a:cxn>
                  <a:cxn ang="0">
                    <a:pos x="T2" y="T3"/>
                  </a:cxn>
                  <a:cxn ang="0">
                    <a:pos x="T4" y="T5"/>
                  </a:cxn>
                  <a:cxn ang="0">
                    <a:pos x="T6" y="T7"/>
                  </a:cxn>
                  <a:cxn ang="0">
                    <a:pos x="T8" y="T9"/>
                  </a:cxn>
                  <a:cxn ang="0">
                    <a:pos x="T10" y="T11"/>
                  </a:cxn>
                </a:cxnLst>
                <a:rect l="0" t="0" r="r" b="b"/>
                <a:pathLst>
                  <a:path w="689" h="701">
                    <a:moveTo>
                      <a:pt x="0" y="18"/>
                    </a:moveTo>
                    <a:cubicBezTo>
                      <a:pt x="19" y="0"/>
                      <a:pt x="19" y="0"/>
                      <a:pt x="19" y="0"/>
                    </a:cubicBezTo>
                    <a:cubicBezTo>
                      <a:pt x="679" y="660"/>
                      <a:pt x="679" y="660"/>
                      <a:pt x="679" y="660"/>
                    </a:cubicBezTo>
                    <a:cubicBezTo>
                      <a:pt x="679" y="660"/>
                      <a:pt x="679" y="660"/>
                      <a:pt x="679" y="660"/>
                    </a:cubicBezTo>
                    <a:cubicBezTo>
                      <a:pt x="688" y="672"/>
                      <a:pt x="689" y="688"/>
                      <a:pt x="684" y="701"/>
                    </a:cubicBezTo>
                    <a:lnTo>
                      <a:pt x="0" y="18"/>
                    </a:ln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0" name="Freeform 36"/>
              <p:cNvSpPr/>
              <p:nvPr/>
            </p:nvSpPr>
            <p:spPr bwMode="auto">
              <a:xfrm>
                <a:off x="674229" y="3382963"/>
                <a:ext cx="852488" cy="852488"/>
              </a:xfrm>
              <a:custGeom>
                <a:avLst/>
                <a:gdLst>
                  <a:gd name="T0" fmla="*/ 659 w 732"/>
                  <a:gd name="T1" fmla="*/ 719 h 732"/>
                  <a:gd name="T2" fmla="*/ 0 w 732"/>
                  <a:gd name="T3" fmla="*/ 59 h 732"/>
                  <a:gd name="T4" fmla="*/ 59 w 732"/>
                  <a:gd name="T5" fmla="*/ 0 h 732"/>
                  <a:gd name="T6" fmla="*/ 719 w 732"/>
                  <a:gd name="T7" fmla="*/ 660 h 732"/>
                  <a:gd name="T8" fmla="*/ 715 w 732"/>
                  <a:gd name="T9" fmla="*/ 715 h 732"/>
                  <a:gd name="T10" fmla="*/ 660 w 732"/>
                  <a:gd name="T11" fmla="*/ 719 h 732"/>
                  <a:gd name="T12" fmla="*/ 659 w 732"/>
                  <a:gd name="T13" fmla="*/ 719 h 732"/>
                </a:gdLst>
                <a:ahLst/>
                <a:cxnLst>
                  <a:cxn ang="0">
                    <a:pos x="T0" y="T1"/>
                  </a:cxn>
                  <a:cxn ang="0">
                    <a:pos x="T2" y="T3"/>
                  </a:cxn>
                  <a:cxn ang="0">
                    <a:pos x="T4" y="T5"/>
                  </a:cxn>
                  <a:cxn ang="0">
                    <a:pos x="T6" y="T7"/>
                  </a:cxn>
                  <a:cxn ang="0">
                    <a:pos x="T8" y="T9"/>
                  </a:cxn>
                  <a:cxn ang="0">
                    <a:pos x="T10" y="T11"/>
                  </a:cxn>
                  <a:cxn ang="0">
                    <a:pos x="T12" y="T13"/>
                  </a:cxn>
                </a:cxnLst>
                <a:rect l="0" t="0" r="r" b="b"/>
                <a:pathLst>
                  <a:path w="732" h="732">
                    <a:moveTo>
                      <a:pt x="659" y="719"/>
                    </a:moveTo>
                    <a:cubicBezTo>
                      <a:pt x="0" y="59"/>
                      <a:pt x="0" y="59"/>
                      <a:pt x="0" y="59"/>
                    </a:cubicBezTo>
                    <a:cubicBezTo>
                      <a:pt x="59" y="0"/>
                      <a:pt x="59" y="0"/>
                      <a:pt x="59" y="0"/>
                    </a:cubicBezTo>
                    <a:cubicBezTo>
                      <a:pt x="719" y="660"/>
                      <a:pt x="719" y="660"/>
                      <a:pt x="719" y="660"/>
                    </a:cubicBezTo>
                    <a:cubicBezTo>
                      <a:pt x="732" y="677"/>
                      <a:pt x="730" y="700"/>
                      <a:pt x="715" y="715"/>
                    </a:cubicBezTo>
                    <a:cubicBezTo>
                      <a:pt x="700" y="730"/>
                      <a:pt x="676" y="732"/>
                      <a:pt x="660" y="719"/>
                    </a:cubicBezTo>
                    <a:cubicBezTo>
                      <a:pt x="660" y="719"/>
                      <a:pt x="660" y="719"/>
                      <a:pt x="659" y="719"/>
                    </a:cubicBez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1" name="Freeform 37"/>
              <p:cNvSpPr/>
              <p:nvPr/>
            </p:nvSpPr>
            <p:spPr bwMode="auto">
              <a:xfrm>
                <a:off x="755192" y="3300413"/>
                <a:ext cx="852488" cy="852488"/>
              </a:xfrm>
              <a:custGeom>
                <a:avLst/>
                <a:gdLst>
                  <a:gd name="T0" fmla="*/ 0 w 732"/>
                  <a:gd name="T1" fmla="*/ 59 h 732"/>
                  <a:gd name="T2" fmla="*/ 60 w 732"/>
                  <a:gd name="T3" fmla="*/ 0 h 732"/>
                  <a:gd name="T4" fmla="*/ 718 w 732"/>
                  <a:gd name="T5" fmla="*/ 659 h 732"/>
                  <a:gd name="T6" fmla="*/ 719 w 732"/>
                  <a:gd name="T7" fmla="*/ 660 h 732"/>
                  <a:gd name="T8" fmla="*/ 715 w 732"/>
                  <a:gd name="T9" fmla="*/ 715 h 732"/>
                  <a:gd name="T10" fmla="*/ 660 w 732"/>
                  <a:gd name="T11" fmla="*/ 719 h 732"/>
                  <a:gd name="T12" fmla="*/ 0 w 732"/>
                  <a:gd name="T13" fmla="*/ 59 h 732"/>
                </a:gdLst>
                <a:ahLst/>
                <a:cxnLst>
                  <a:cxn ang="0">
                    <a:pos x="T0" y="T1"/>
                  </a:cxn>
                  <a:cxn ang="0">
                    <a:pos x="T2" y="T3"/>
                  </a:cxn>
                  <a:cxn ang="0">
                    <a:pos x="T4" y="T5"/>
                  </a:cxn>
                  <a:cxn ang="0">
                    <a:pos x="T6" y="T7"/>
                  </a:cxn>
                  <a:cxn ang="0">
                    <a:pos x="T8" y="T9"/>
                  </a:cxn>
                  <a:cxn ang="0">
                    <a:pos x="T10" y="T11"/>
                  </a:cxn>
                  <a:cxn ang="0">
                    <a:pos x="T12" y="T13"/>
                  </a:cxn>
                </a:cxnLst>
                <a:rect l="0" t="0" r="r" b="b"/>
                <a:pathLst>
                  <a:path w="732" h="732">
                    <a:moveTo>
                      <a:pt x="0" y="59"/>
                    </a:moveTo>
                    <a:cubicBezTo>
                      <a:pt x="60" y="0"/>
                      <a:pt x="60" y="0"/>
                      <a:pt x="60" y="0"/>
                    </a:cubicBezTo>
                    <a:cubicBezTo>
                      <a:pt x="718" y="659"/>
                      <a:pt x="718" y="659"/>
                      <a:pt x="718" y="659"/>
                    </a:cubicBezTo>
                    <a:cubicBezTo>
                      <a:pt x="719" y="659"/>
                      <a:pt x="719" y="659"/>
                      <a:pt x="719" y="660"/>
                    </a:cubicBezTo>
                    <a:cubicBezTo>
                      <a:pt x="732" y="676"/>
                      <a:pt x="730" y="700"/>
                      <a:pt x="715" y="715"/>
                    </a:cubicBezTo>
                    <a:cubicBezTo>
                      <a:pt x="700" y="730"/>
                      <a:pt x="677" y="732"/>
                      <a:pt x="660" y="719"/>
                    </a:cubicBezTo>
                    <a:lnTo>
                      <a:pt x="0" y="59"/>
                    </a:ln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2" name="Freeform 38"/>
              <p:cNvSpPr/>
              <p:nvPr/>
            </p:nvSpPr>
            <p:spPr bwMode="auto">
              <a:xfrm>
                <a:off x="837742" y="3265488"/>
                <a:ext cx="817563" cy="803275"/>
              </a:xfrm>
              <a:custGeom>
                <a:avLst/>
                <a:gdLst>
                  <a:gd name="T0" fmla="*/ 660 w 701"/>
                  <a:gd name="T1" fmla="*/ 679 h 689"/>
                  <a:gd name="T2" fmla="*/ 0 w 701"/>
                  <a:gd name="T3" fmla="*/ 19 h 689"/>
                  <a:gd name="T4" fmla="*/ 18 w 701"/>
                  <a:gd name="T5" fmla="*/ 0 h 689"/>
                  <a:gd name="T6" fmla="*/ 701 w 701"/>
                  <a:gd name="T7" fmla="*/ 684 h 689"/>
                  <a:gd name="T8" fmla="*/ 660 w 701"/>
                  <a:gd name="T9" fmla="*/ 680 h 689"/>
                  <a:gd name="T10" fmla="*/ 660 w 701"/>
                  <a:gd name="T11" fmla="*/ 679 h 689"/>
                </a:gdLst>
                <a:ahLst/>
                <a:cxnLst>
                  <a:cxn ang="0">
                    <a:pos x="T0" y="T1"/>
                  </a:cxn>
                  <a:cxn ang="0">
                    <a:pos x="T2" y="T3"/>
                  </a:cxn>
                  <a:cxn ang="0">
                    <a:pos x="T4" y="T5"/>
                  </a:cxn>
                  <a:cxn ang="0">
                    <a:pos x="T6" y="T7"/>
                  </a:cxn>
                  <a:cxn ang="0">
                    <a:pos x="T8" y="T9"/>
                  </a:cxn>
                  <a:cxn ang="0">
                    <a:pos x="T10" y="T11"/>
                  </a:cxn>
                </a:cxnLst>
                <a:rect l="0" t="0" r="r" b="b"/>
                <a:pathLst>
                  <a:path w="701" h="689">
                    <a:moveTo>
                      <a:pt x="660" y="679"/>
                    </a:moveTo>
                    <a:cubicBezTo>
                      <a:pt x="0" y="19"/>
                      <a:pt x="0" y="19"/>
                      <a:pt x="0" y="19"/>
                    </a:cubicBezTo>
                    <a:cubicBezTo>
                      <a:pt x="18" y="0"/>
                      <a:pt x="18" y="0"/>
                      <a:pt x="18" y="0"/>
                    </a:cubicBezTo>
                    <a:cubicBezTo>
                      <a:pt x="701" y="684"/>
                      <a:pt x="701" y="684"/>
                      <a:pt x="701" y="684"/>
                    </a:cubicBezTo>
                    <a:cubicBezTo>
                      <a:pt x="688" y="689"/>
                      <a:pt x="672" y="688"/>
                      <a:pt x="660" y="680"/>
                    </a:cubicBezTo>
                    <a:cubicBezTo>
                      <a:pt x="660" y="679"/>
                      <a:pt x="660" y="679"/>
                      <a:pt x="660" y="679"/>
                    </a:cubicBezTo>
                    <a:close/>
                  </a:path>
                </a:pathLst>
              </a:custGeom>
              <a:solidFill>
                <a:srgbClr val="5ABB9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3" name="Freeform 39"/>
              <p:cNvSpPr/>
              <p:nvPr/>
            </p:nvSpPr>
            <p:spPr bwMode="auto">
              <a:xfrm>
                <a:off x="618667" y="3246438"/>
                <a:ext cx="223838" cy="223838"/>
              </a:xfrm>
              <a:custGeom>
                <a:avLst/>
                <a:gdLst>
                  <a:gd name="T0" fmla="*/ 190 w 192"/>
                  <a:gd name="T1" fmla="*/ 2 h 192"/>
                  <a:gd name="T2" fmla="*/ 191 w 192"/>
                  <a:gd name="T3" fmla="*/ 9 h 192"/>
                  <a:gd name="T4" fmla="*/ 9 w 192"/>
                  <a:gd name="T5" fmla="*/ 191 h 192"/>
                  <a:gd name="T6" fmla="*/ 2 w 192"/>
                  <a:gd name="T7" fmla="*/ 190 h 192"/>
                  <a:gd name="T8" fmla="*/ 2 w 192"/>
                  <a:gd name="T9" fmla="*/ 184 h 192"/>
                  <a:gd name="T10" fmla="*/ 184 w 192"/>
                  <a:gd name="T11" fmla="*/ 2 h 192"/>
                  <a:gd name="T12" fmla="*/ 190 w 192"/>
                  <a:gd name="T13" fmla="*/ 2 h 192"/>
                </a:gdLst>
                <a:ahLst/>
                <a:cxnLst>
                  <a:cxn ang="0">
                    <a:pos x="T0" y="T1"/>
                  </a:cxn>
                  <a:cxn ang="0">
                    <a:pos x="T2" y="T3"/>
                  </a:cxn>
                  <a:cxn ang="0">
                    <a:pos x="T4" y="T5"/>
                  </a:cxn>
                  <a:cxn ang="0">
                    <a:pos x="T6" y="T7"/>
                  </a:cxn>
                  <a:cxn ang="0">
                    <a:pos x="T8" y="T9"/>
                  </a:cxn>
                  <a:cxn ang="0">
                    <a:pos x="T10" y="T11"/>
                  </a:cxn>
                  <a:cxn ang="0">
                    <a:pos x="T12" y="T13"/>
                  </a:cxn>
                </a:cxnLst>
                <a:rect l="0" t="0" r="r" b="b"/>
                <a:pathLst>
                  <a:path w="192" h="192">
                    <a:moveTo>
                      <a:pt x="190" y="2"/>
                    </a:moveTo>
                    <a:cubicBezTo>
                      <a:pt x="192" y="4"/>
                      <a:pt x="192" y="7"/>
                      <a:pt x="191" y="9"/>
                    </a:cubicBezTo>
                    <a:cubicBezTo>
                      <a:pt x="9" y="191"/>
                      <a:pt x="9" y="191"/>
                      <a:pt x="9" y="191"/>
                    </a:cubicBezTo>
                    <a:cubicBezTo>
                      <a:pt x="7" y="192"/>
                      <a:pt x="4" y="192"/>
                      <a:pt x="2" y="190"/>
                    </a:cubicBezTo>
                    <a:cubicBezTo>
                      <a:pt x="0" y="188"/>
                      <a:pt x="0" y="185"/>
                      <a:pt x="2" y="184"/>
                    </a:cubicBezTo>
                    <a:cubicBezTo>
                      <a:pt x="184" y="2"/>
                      <a:pt x="184" y="2"/>
                      <a:pt x="184" y="2"/>
                    </a:cubicBezTo>
                    <a:cubicBezTo>
                      <a:pt x="185" y="0"/>
                      <a:pt x="188" y="0"/>
                      <a:pt x="190" y="2"/>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4" name="Freeform 40"/>
              <p:cNvSpPr/>
              <p:nvPr/>
            </p:nvSpPr>
            <p:spPr bwMode="auto">
              <a:xfrm>
                <a:off x="598029" y="3224213"/>
                <a:ext cx="223838" cy="223838"/>
              </a:xfrm>
              <a:custGeom>
                <a:avLst/>
                <a:gdLst>
                  <a:gd name="T0" fmla="*/ 8 w 192"/>
                  <a:gd name="T1" fmla="*/ 190 h 192"/>
                  <a:gd name="T2" fmla="*/ 2 w 192"/>
                  <a:gd name="T3" fmla="*/ 190 h 192"/>
                  <a:gd name="T4" fmla="*/ 0 w 192"/>
                  <a:gd name="T5" fmla="*/ 187 h 192"/>
                  <a:gd name="T6" fmla="*/ 1 w 192"/>
                  <a:gd name="T7" fmla="*/ 183 h 192"/>
                  <a:gd name="T8" fmla="*/ 183 w 192"/>
                  <a:gd name="T9" fmla="*/ 1 h 192"/>
                  <a:gd name="T10" fmla="*/ 190 w 192"/>
                  <a:gd name="T11" fmla="*/ 2 h 192"/>
                  <a:gd name="T12" fmla="*/ 190 w 192"/>
                  <a:gd name="T13" fmla="*/ 8 h 192"/>
                  <a:gd name="T14" fmla="*/ 8 w 192"/>
                  <a:gd name="T15" fmla="*/ 190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192">
                    <a:moveTo>
                      <a:pt x="8" y="190"/>
                    </a:moveTo>
                    <a:cubicBezTo>
                      <a:pt x="7" y="192"/>
                      <a:pt x="4" y="192"/>
                      <a:pt x="2" y="190"/>
                    </a:cubicBezTo>
                    <a:cubicBezTo>
                      <a:pt x="1" y="189"/>
                      <a:pt x="0" y="188"/>
                      <a:pt x="0" y="187"/>
                    </a:cubicBezTo>
                    <a:cubicBezTo>
                      <a:pt x="0" y="186"/>
                      <a:pt x="0" y="185"/>
                      <a:pt x="1" y="183"/>
                    </a:cubicBezTo>
                    <a:cubicBezTo>
                      <a:pt x="183" y="1"/>
                      <a:pt x="183" y="1"/>
                      <a:pt x="183" y="1"/>
                    </a:cubicBezTo>
                    <a:cubicBezTo>
                      <a:pt x="185" y="0"/>
                      <a:pt x="188" y="0"/>
                      <a:pt x="190" y="2"/>
                    </a:cubicBezTo>
                    <a:cubicBezTo>
                      <a:pt x="192" y="4"/>
                      <a:pt x="192" y="7"/>
                      <a:pt x="190" y="8"/>
                    </a:cubicBezTo>
                    <a:lnTo>
                      <a:pt x="8" y="190"/>
                    </a:ln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5" name="Freeform 41"/>
              <p:cNvSpPr/>
              <p:nvPr/>
            </p:nvSpPr>
            <p:spPr bwMode="auto">
              <a:xfrm>
                <a:off x="518654" y="3146425"/>
                <a:ext cx="282575" cy="282575"/>
              </a:xfrm>
              <a:custGeom>
                <a:avLst/>
                <a:gdLst>
                  <a:gd name="T0" fmla="*/ 7 w 243"/>
                  <a:gd name="T1" fmla="*/ 196 h 243"/>
                  <a:gd name="T2" fmla="*/ 7 w 243"/>
                  <a:gd name="T3" fmla="*/ 171 h 243"/>
                  <a:gd name="T4" fmla="*/ 171 w 243"/>
                  <a:gd name="T5" fmla="*/ 7 h 243"/>
                  <a:gd name="T6" fmla="*/ 196 w 243"/>
                  <a:gd name="T7" fmla="*/ 7 h 243"/>
                  <a:gd name="T8" fmla="*/ 243 w 243"/>
                  <a:gd name="T9" fmla="*/ 55 h 243"/>
                  <a:gd name="T10" fmla="*/ 54 w 243"/>
                  <a:gd name="T11" fmla="*/ 243 h 243"/>
                  <a:gd name="T12" fmla="*/ 7 w 243"/>
                  <a:gd name="T13" fmla="*/ 196 h 243"/>
                </a:gdLst>
                <a:ahLst/>
                <a:cxnLst>
                  <a:cxn ang="0">
                    <a:pos x="T0" y="T1"/>
                  </a:cxn>
                  <a:cxn ang="0">
                    <a:pos x="T2" y="T3"/>
                  </a:cxn>
                  <a:cxn ang="0">
                    <a:pos x="T4" y="T5"/>
                  </a:cxn>
                  <a:cxn ang="0">
                    <a:pos x="T6" y="T7"/>
                  </a:cxn>
                  <a:cxn ang="0">
                    <a:pos x="T8" y="T9"/>
                  </a:cxn>
                  <a:cxn ang="0">
                    <a:pos x="T10" y="T11"/>
                  </a:cxn>
                  <a:cxn ang="0">
                    <a:pos x="T12" y="T13"/>
                  </a:cxn>
                </a:cxnLst>
                <a:rect l="0" t="0" r="r" b="b"/>
                <a:pathLst>
                  <a:path w="243" h="243">
                    <a:moveTo>
                      <a:pt x="7" y="196"/>
                    </a:moveTo>
                    <a:cubicBezTo>
                      <a:pt x="0" y="189"/>
                      <a:pt x="0" y="178"/>
                      <a:pt x="7" y="171"/>
                    </a:cubicBezTo>
                    <a:cubicBezTo>
                      <a:pt x="171" y="7"/>
                      <a:pt x="171" y="7"/>
                      <a:pt x="171" y="7"/>
                    </a:cubicBezTo>
                    <a:cubicBezTo>
                      <a:pt x="178" y="0"/>
                      <a:pt x="189" y="0"/>
                      <a:pt x="196" y="7"/>
                    </a:cubicBezTo>
                    <a:cubicBezTo>
                      <a:pt x="243" y="55"/>
                      <a:pt x="243" y="55"/>
                      <a:pt x="243" y="55"/>
                    </a:cubicBezTo>
                    <a:cubicBezTo>
                      <a:pt x="54" y="243"/>
                      <a:pt x="54" y="243"/>
                      <a:pt x="54" y="243"/>
                    </a:cubicBezTo>
                    <a:lnTo>
                      <a:pt x="7" y="196"/>
                    </a:lnTo>
                    <a:close/>
                  </a:path>
                </a:pathLst>
              </a:custGeom>
              <a:solidFill>
                <a:srgbClr val="EF5B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6" name="Freeform 42"/>
              <p:cNvSpPr/>
              <p:nvPr/>
            </p:nvSpPr>
            <p:spPr bwMode="auto">
              <a:xfrm>
                <a:off x="1607679" y="4235450"/>
                <a:ext cx="79375" cy="79375"/>
              </a:xfrm>
              <a:custGeom>
                <a:avLst/>
                <a:gdLst>
                  <a:gd name="T0" fmla="*/ 68 w 68"/>
                  <a:gd name="T1" fmla="*/ 68 h 68"/>
                  <a:gd name="T2" fmla="*/ 0 w 68"/>
                  <a:gd name="T3" fmla="*/ 60 h 68"/>
                  <a:gd name="T4" fmla="*/ 60 w 68"/>
                  <a:gd name="T5" fmla="*/ 0 h 68"/>
                  <a:gd name="T6" fmla="*/ 68 w 68"/>
                  <a:gd name="T7" fmla="*/ 68 h 68"/>
                </a:gdLst>
                <a:ahLst/>
                <a:cxnLst>
                  <a:cxn ang="0">
                    <a:pos x="T0" y="T1"/>
                  </a:cxn>
                  <a:cxn ang="0">
                    <a:pos x="T2" y="T3"/>
                  </a:cxn>
                  <a:cxn ang="0">
                    <a:pos x="T4" y="T5"/>
                  </a:cxn>
                  <a:cxn ang="0">
                    <a:pos x="T6" y="T7"/>
                  </a:cxn>
                </a:cxnLst>
                <a:rect l="0" t="0" r="r" b="b"/>
                <a:pathLst>
                  <a:path w="68" h="68">
                    <a:moveTo>
                      <a:pt x="68" y="68"/>
                    </a:moveTo>
                    <a:cubicBezTo>
                      <a:pt x="0" y="60"/>
                      <a:pt x="0" y="60"/>
                      <a:pt x="0" y="60"/>
                    </a:cubicBezTo>
                    <a:cubicBezTo>
                      <a:pt x="15" y="36"/>
                      <a:pt x="36" y="15"/>
                      <a:pt x="60" y="0"/>
                    </a:cubicBezTo>
                    <a:lnTo>
                      <a:pt x="68" y="68"/>
                    </a:ln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97" name="Freeform 43"/>
              <p:cNvSpPr/>
              <p:nvPr/>
            </p:nvSpPr>
            <p:spPr bwMode="auto">
              <a:xfrm>
                <a:off x="1452104" y="4078288"/>
                <a:ext cx="223838" cy="225425"/>
              </a:xfrm>
              <a:custGeom>
                <a:avLst/>
                <a:gdLst>
                  <a:gd name="T0" fmla="*/ 193 w 193"/>
                  <a:gd name="T1" fmla="*/ 117 h 193"/>
                  <a:gd name="T2" fmla="*/ 117 w 193"/>
                  <a:gd name="T3" fmla="*/ 193 h 193"/>
                  <a:gd name="T4" fmla="*/ 0 w 193"/>
                  <a:gd name="T5" fmla="*/ 180 h 193"/>
                  <a:gd name="T6" fmla="*/ 3 w 193"/>
                  <a:gd name="T7" fmla="*/ 144 h 193"/>
                  <a:gd name="T8" fmla="*/ 58 w 193"/>
                  <a:gd name="T9" fmla="*/ 128 h 193"/>
                  <a:gd name="T10" fmla="*/ 74 w 193"/>
                  <a:gd name="T11" fmla="*/ 74 h 193"/>
                  <a:gd name="T12" fmla="*/ 128 w 193"/>
                  <a:gd name="T13" fmla="*/ 58 h 193"/>
                  <a:gd name="T14" fmla="*/ 144 w 193"/>
                  <a:gd name="T15" fmla="*/ 3 h 193"/>
                  <a:gd name="T16" fmla="*/ 180 w 193"/>
                  <a:gd name="T17" fmla="*/ 0 h 193"/>
                  <a:gd name="T18" fmla="*/ 193 w 193"/>
                  <a:gd name="T19" fmla="*/ 11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93">
                    <a:moveTo>
                      <a:pt x="193" y="117"/>
                    </a:moveTo>
                    <a:cubicBezTo>
                      <a:pt x="161" y="135"/>
                      <a:pt x="135" y="161"/>
                      <a:pt x="117" y="193"/>
                    </a:cubicBezTo>
                    <a:cubicBezTo>
                      <a:pt x="0" y="180"/>
                      <a:pt x="0" y="180"/>
                      <a:pt x="0" y="180"/>
                    </a:cubicBezTo>
                    <a:cubicBezTo>
                      <a:pt x="5" y="169"/>
                      <a:pt x="6" y="156"/>
                      <a:pt x="3" y="144"/>
                    </a:cubicBezTo>
                    <a:cubicBezTo>
                      <a:pt x="22" y="148"/>
                      <a:pt x="43" y="143"/>
                      <a:pt x="58" y="128"/>
                    </a:cubicBezTo>
                    <a:cubicBezTo>
                      <a:pt x="73" y="113"/>
                      <a:pt x="78" y="93"/>
                      <a:pt x="74" y="74"/>
                    </a:cubicBezTo>
                    <a:cubicBezTo>
                      <a:pt x="93" y="78"/>
                      <a:pt x="113" y="73"/>
                      <a:pt x="128" y="58"/>
                    </a:cubicBezTo>
                    <a:cubicBezTo>
                      <a:pt x="143" y="43"/>
                      <a:pt x="148" y="22"/>
                      <a:pt x="144" y="3"/>
                    </a:cubicBezTo>
                    <a:cubicBezTo>
                      <a:pt x="156" y="6"/>
                      <a:pt x="169" y="5"/>
                      <a:pt x="180" y="0"/>
                    </a:cubicBezTo>
                    <a:lnTo>
                      <a:pt x="193" y="117"/>
                    </a:ln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grpSp>
        <p:sp>
          <p:nvSpPr>
            <p:cNvPr id="77" name="椭圆 76"/>
            <p:cNvSpPr/>
            <p:nvPr/>
          </p:nvSpPr>
          <p:spPr>
            <a:xfrm>
              <a:off x="915474" y="1667984"/>
              <a:ext cx="1845933" cy="1845933"/>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dirty="0">
                <a:solidFill>
                  <a:prstClr val="white"/>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3078840" y="2355271"/>
            <a:ext cx="7479431" cy="430887"/>
          </a:xfrm>
          <a:prstGeom prst="rect">
            <a:avLst/>
          </a:prstGeom>
          <a:noFill/>
        </p:spPr>
        <p:txBody>
          <a:bodyPr wrap="square" rtlCol="0">
            <a:spAutoFit/>
          </a:bodyPr>
          <a:lstStyle/>
          <a:p>
            <a:r>
              <a:rPr lang="zh-CN" altLang="en-US" sz="2200" dirty="0" smtClean="0">
                <a:latin typeface="微软雅黑" panose="020B0503020204020204" pitchFamily="34" charset="-122"/>
                <a:ea typeface="微软雅黑" panose="020B0503020204020204" pitchFamily="34" charset="-122"/>
              </a:rPr>
              <a:t>将规则重写为其修饰的版本，其中所需的修饰由查询决定</a:t>
            </a:r>
            <a:endParaRPr lang="zh-CN" altLang="en-US" sz="2200" dirty="0">
              <a:latin typeface="微软雅黑" panose="020B0503020204020204" pitchFamily="34" charset="-122"/>
              <a:ea typeface="微软雅黑" panose="020B0503020204020204" pitchFamily="34" charset="-122"/>
            </a:endParaRPr>
          </a:p>
        </p:txBody>
      </p:sp>
      <p:sp>
        <p:nvSpPr>
          <p:cNvPr id="98" name="文本框 97"/>
          <p:cNvSpPr txBox="1"/>
          <p:nvPr/>
        </p:nvSpPr>
        <p:spPr>
          <a:xfrm>
            <a:off x="3102075" y="3264277"/>
            <a:ext cx="7141028" cy="430887"/>
          </a:xfrm>
          <a:prstGeom prst="rect">
            <a:avLst/>
          </a:prstGeom>
          <a:noFill/>
        </p:spPr>
        <p:txBody>
          <a:bodyPr wrap="square" rtlCol="0">
            <a:spAutoFit/>
          </a:bodyPr>
          <a:lstStyle/>
          <a:p>
            <a:r>
              <a:rPr lang="zh-CN" altLang="en-US" sz="2200" dirty="0" smtClean="0">
                <a:latin typeface="微软雅黑" panose="020B0503020204020204" pitchFamily="34" charset="-122"/>
                <a:ea typeface="微软雅黑" panose="020B0503020204020204" pitchFamily="34" charset="-122"/>
              </a:rPr>
              <a:t>定义绑定谓词和派生到它们的规则</a:t>
            </a:r>
            <a:endParaRPr lang="zh-CN" altLang="en-US" sz="2200" dirty="0">
              <a:latin typeface="微软雅黑" panose="020B0503020204020204" pitchFamily="34" charset="-122"/>
              <a:ea typeface="微软雅黑" panose="020B0503020204020204" pitchFamily="34" charset="-122"/>
            </a:endParaRPr>
          </a:p>
        </p:txBody>
      </p:sp>
      <p:sp>
        <p:nvSpPr>
          <p:cNvPr id="99" name="文本框 98"/>
          <p:cNvSpPr txBox="1"/>
          <p:nvPr/>
        </p:nvSpPr>
        <p:spPr>
          <a:xfrm>
            <a:off x="3081441" y="4258834"/>
            <a:ext cx="7141028" cy="430887"/>
          </a:xfrm>
          <a:prstGeom prst="rect">
            <a:avLst/>
          </a:prstGeom>
          <a:noFill/>
        </p:spPr>
        <p:txBody>
          <a:bodyPr wrap="square" rtlCol="0">
            <a:spAutoFit/>
          </a:bodyPr>
          <a:lstStyle/>
          <a:p>
            <a:r>
              <a:rPr lang="zh-CN" altLang="en-US" sz="2200" dirty="0" smtClean="0">
                <a:latin typeface="微软雅黑" panose="020B0503020204020204" pitchFamily="34" charset="-122"/>
                <a:ea typeface="微软雅黑" panose="020B0503020204020204" pitchFamily="34" charset="-122"/>
              </a:rPr>
              <a:t>通过在规则体中添加绑定谓词重写修饰规则</a:t>
            </a: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0283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nodeType="clickEffect">
                                  <p:stCondLst>
                                    <p:cond delay="0"/>
                                  </p:stCondLst>
                                  <p:childTnLst>
                                    <p:set>
                                      <p:cBhvr>
                                        <p:cTn id="13" dur="1" fill="hold">
                                          <p:stCondLst>
                                            <p:cond delay="0"/>
                                          </p:stCondLst>
                                        </p:cTn>
                                        <p:tgtEl>
                                          <p:spTgt spid="26"/>
                                        </p:tgtEl>
                                        <p:attrNameLst>
                                          <p:attrName>style.visibility</p:attrName>
                                        </p:attrNameLst>
                                      </p:cBhvr>
                                      <p:to>
                                        <p:strVal val="visible"/>
                                      </p:to>
                                    </p:set>
                                    <p:animScale>
                                      <p:cBhvr>
                                        <p:cTn id="14" dur="10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26"/>
                                        </p:tgtEl>
                                        <p:attrNameLst>
                                          <p:attrName>ppt_x</p:attrName>
                                          <p:attrName>ppt_y</p:attrName>
                                        </p:attrNameLst>
                                      </p:cBhvr>
                                    </p:animMotion>
                                    <p:animEffect transition="in" filter="fade">
                                      <p:cBhvr>
                                        <p:cTn id="16" dur="1000"/>
                                        <p:tgtEl>
                                          <p:spTgt spid="26"/>
                                        </p:tgtEl>
                                      </p:cBhvr>
                                    </p:animEffect>
                                  </p:childTnLst>
                                </p:cTn>
                              </p:par>
                              <p:par>
                                <p:cTn id="17" presetID="52"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Scale>
                                      <p:cBhvr>
                                        <p:cTn id="19" dur="1000" decel="50000" fill="hold">
                                          <p:stCondLst>
                                            <p:cond delay="0"/>
                                          </p:stCondLst>
                                        </p:cTn>
                                        <p:tgtEl>
                                          <p:spTgt spid="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52"/>
                                        </p:tgtEl>
                                        <p:attrNameLst>
                                          <p:attrName>ppt_x</p:attrName>
                                          <p:attrName>ppt_y</p:attrName>
                                        </p:attrNameLst>
                                      </p:cBhvr>
                                    </p:animMotion>
                                    <p:animEffect transition="in" filter="fade">
                                      <p:cBhvr>
                                        <p:cTn id="21" dur="1000"/>
                                        <p:tgtEl>
                                          <p:spTgt spid="52"/>
                                        </p:tgtEl>
                                      </p:cBhvr>
                                    </p:animEffect>
                                  </p:childTnLst>
                                </p:cTn>
                              </p:par>
                              <p:par>
                                <p:cTn id="22" presetID="52" presetClass="entr" presetSubtype="0" fill="hold" nodeType="withEffect">
                                  <p:stCondLst>
                                    <p:cond delay="0"/>
                                  </p:stCondLst>
                                  <p:childTnLst>
                                    <p:set>
                                      <p:cBhvr>
                                        <p:cTn id="23" dur="1" fill="hold">
                                          <p:stCondLst>
                                            <p:cond delay="0"/>
                                          </p:stCondLst>
                                        </p:cTn>
                                        <p:tgtEl>
                                          <p:spTgt spid="75"/>
                                        </p:tgtEl>
                                        <p:attrNameLst>
                                          <p:attrName>style.visibility</p:attrName>
                                        </p:attrNameLst>
                                      </p:cBhvr>
                                      <p:to>
                                        <p:strVal val="visible"/>
                                      </p:to>
                                    </p:set>
                                    <p:animScale>
                                      <p:cBhvr>
                                        <p:cTn id="24" dur="1000" decel="50000" fill="hold">
                                          <p:stCondLst>
                                            <p:cond delay="0"/>
                                          </p:stCondLst>
                                        </p:cTn>
                                        <p:tgtEl>
                                          <p:spTgt spid="7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75"/>
                                        </p:tgtEl>
                                        <p:attrNameLst>
                                          <p:attrName>ppt_x</p:attrName>
                                          <p:attrName>ppt_y</p:attrName>
                                        </p:attrNameLst>
                                      </p:cBhvr>
                                    </p:animMotion>
                                    <p:animEffect transition="in" filter="fade">
                                      <p:cBhvr>
                                        <p:cTn id="26" dur="1000"/>
                                        <p:tgtEl>
                                          <p:spTgt spid="75"/>
                                        </p:tgtEl>
                                      </p:cBhvr>
                                    </p:animEffect>
                                  </p:childTnLst>
                                </p:cTn>
                              </p:par>
                              <p:par>
                                <p:cTn id="27" presetID="52"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Scale>
                                      <p:cBhvr>
                                        <p:cTn id="29"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3"/>
                                        </p:tgtEl>
                                        <p:attrNameLst>
                                          <p:attrName>ppt_x</p:attrName>
                                          <p:attrName>ppt_y</p:attrName>
                                        </p:attrNameLst>
                                      </p:cBhvr>
                                    </p:animMotion>
                                    <p:animEffect transition="in" filter="fade">
                                      <p:cBhvr>
                                        <p:cTn id="31" dur="1000"/>
                                        <p:tgtEl>
                                          <p:spTgt spid="3"/>
                                        </p:tgtEl>
                                      </p:cBhvr>
                                    </p:animEffect>
                                  </p:childTnLst>
                                </p:cTn>
                              </p:par>
                              <p:par>
                                <p:cTn id="32" presetID="52" presetClass="entr" presetSubtype="0" fill="hold" grpId="0" nodeType="withEffect">
                                  <p:stCondLst>
                                    <p:cond delay="0"/>
                                  </p:stCondLst>
                                  <p:childTnLst>
                                    <p:set>
                                      <p:cBhvr>
                                        <p:cTn id="33" dur="1" fill="hold">
                                          <p:stCondLst>
                                            <p:cond delay="0"/>
                                          </p:stCondLst>
                                        </p:cTn>
                                        <p:tgtEl>
                                          <p:spTgt spid="98"/>
                                        </p:tgtEl>
                                        <p:attrNameLst>
                                          <p:attrName>style.visibility</p:attrName>
                                        </p:attrNameLst>
                                      </p:cBhvr>
                                      <p:to>
                                        <p:strVal val="visible"/>
                                      </p:to>
                                    </p:set>
                                    <p:animScale>
                                      <p:cBhvr>
                                        <p:cTn id="34" dur="1000" decel="50000" fill="hold">
                                          <p:stCondLst>
                                            <p:cond delay="0"/>
                                          </p:stCondLst>
                                        </p:cTn>
                                        <p:tgtEl>
                                          <p:spTgt spid="9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5" dur="1000" decel="50000" fill="hold">
                                          <p:stCondLst>
                                            <p:cond delay="0"/>
                                          </p:stCondLst>
                                        </p:cTn>
                                        <p:tgtEl>
                                          <p:spTgt spid="98"/>
                                        </p:tgtEl>
                                        <p:attrNameLst>
                                          <p:attrName>ppt_x</p:attrName>
                                          <p:attrName>ppt_y</p:attrName>
                                        </p:attrNameLst>
                                      </p:cBhvr>
                                    </p:animMotion>
                                    <p:animEffect transition="in" filter="fade">
                                      <p:cBhvr>
                                        <p:cTn id="36" dur="1000"/>
                                        <p:tgtEl>
                                          <p:spTgt spid="98"/>
                                        </p:tgtEl>
                                      </p:cBhvr>
                                    </p:animEffect>
                                  </p:childTnLst>
                                </p:cTn>
                              </p:par>
                              <p:par>
                                <p:cTn id="37" presetID="52" presetClass="entr" presetSubtype="0" fill="hold" grpId="0" nodeType="withEffect">
                                  <p:stCondLst>
                                    <p:cond delay="0"/>
                                  </p:stCondLst>
                                  <p:childTnLst>
                                    <p:set>
                                      <p:cBhvr>
                                        <p:cTn id="38" dur="1" fill="hold">
                                          <p:stCondLst>
                                            <p:cond delay="0"/>
                                          </p:stCondLst>
                                        </p:cTn>
                                        <p:tgtEl>
                                          <p:spTgt spid="99"/>
                                        </p:tgtEl>
                                        <p:attrNameLst>
                                          <p:attrName>style.visibility</p:attrName>
                                        </p:attrNameLst>
                                      </p:cBhvr>
                                      <p:to>
                                        <p:strVal val="visible"/>
                                      </p:to>
                                    </p:set>
                                    <p:animScale>
                                      <p:cBhvr>
                                        <p:cTn id="39" dur="1000" decel="50000" fill="hold">
                                          <p:stCondLst>
                                            <p:cond delay="0"/>
                                          </p:stCondLst>
                                        </p:cTn>
                                        <p:tgtEl>
                                          <p:spTgt spid="9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1000" decel="50000" fill="hold">
                                          <p:stCondLst>
                                            <p:cond delay="0"/>
                                          </p:stCondLst>
                                        </p:cTn>
                                        <p:tgtEl>
                                          <p:spTgt spid="99"/>
                                        </p:tgtEl>
                                        <p:attrNameLst>
                                          <p:attrName>ppt_x</p:attrName>
                                          <p:attrName>ppt_y</p:attrName>
                                        </p:attrNameLst>
                                      </p:cBhvr>
                                    </p:animMotion>
                                    <p:animEffect transition="in" filter="fade">
                                      <p:cBhvr>
                                        <p:cTn id="41" dur="10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8" grpId="0"/>
      <p:bldP spid="9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TextBox 42"/>
          <p:cNvSpPr txBox="1"/>
          <p:nvPr/>
        </p:nvSpPr>
        <p:spPr>
          <a:xfrm>
            <a:off x="1311261" y="304585"/>
            <a:ext cx="4495294"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smtClean="0">
                <a:solidFill>
                  <a:srgbClr val="756271"/>
                </a:solidFill>
              </a:rPr>
              <a:t>2.3 Magic Sets</a:t>
            </a:r>
            <a:endParaRPr lang="zh-CN" altLang="en-US" b="0" dirty="0">
              <a:solidFill>
                <a:srgbClr val="756271"/>
              </a:solidFill>
            </a:endParaRPr>
          </a:p>
        </p:txBody>
      </p:sp>
      <p:sp>
        <p:nvSpPr>
          <p:cNvPr id="15" name="Oval 6"/>
          <p:cNvSpPr>
            <a:spLocks noChangeArrowheads="1"/>
          </p:cNvSpPr>
          <p:nvPr/>
        </p:nvSpPr>
        <p:spPr bwMode="auto">
          <a:xfrm>
            <a:off x="5165918" y="125042"/>
            <a:ext cx="427723" cy="427724"/>
          </a:xfrm>
          <a:prstGeom prst="ellipse">
            <a:avLst/>
          </a:pr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7" name="Oval 8"/>
          <p:cNvSpPr>
            <a:spLocks noChangeArrowheads="1"/>
          </p:cNvSpPr>
          <p:nvPr/>
        </p:nvSpPr>
        <p:spPr bwMode="auto">
          <a:xfrm>
            <a:off x="100267" y="3534354"/>
            <a:ext cx="385582" cy="385583"/>
          </a:xfrm>
          <a:prstGeom prst="ellipse">
            <a:avLst/>
          </a:pr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1" name="Oval 12"/>
          <p:cNvSpPr>
            <a:spLocks noChangeArrowheads="1"/>
          </p:cNvSpPr>
          <p:nvPr/>
        </p:nvSpPr>
        <p:spPr bwMode="auto">
          <a:xfrm>
            <a:off x="5208442" y="2150438"/>
            <a:ext cx="385199" cy="385200"/>
          </a:xfrm>
          <a:prstGeom prst="ellipse">
            <a:avLst/>
          </a:prstGeom>
          <a:solidFill>
            <a:srgbClr val="F2B97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nvGrpSpPr>
          <p:cNvPr id="40" name="组合 39"/>
          <p:cNvGrpSpPr/>
          <p:nvPr/>
        </p:nvGrpSpPr>
        <p:grpSpPr>
          <a:xfrm>
            <a:off x="209086" y="797784"/>
            <a:ext cx="4817087" cy="1398612"/>
            <a:chOff x="3860318" y="1365618"/>
            <a:chExt cx="6194425" cy="1293813"/>
          </a:xfrm>
        </p:grpSpPr>
        <p:sp>
          <p:nvSpPr>
            <p:cNvPr id="41" name="Rectangle 9"/>
            <p:cNvSpPr>
              <a:spLocks noChangeArrowheads="1"/>
            </p:cNvSpPr>
            <p:nvPr/>
          </p:nvSpPr>
          <p:spPr bwMode="auto">
            <a:xfrm>
              <a:off x="3860318" y="1365618"/>
              <a:ext cx="6194425" cy="1293813"/>
            </a:xfrm>
            <a:prstGeom prst="rect">
              <a:avLst/>
            </a:prstGeom>
            <a:solidFill>
              <a:srgbClr val="756271"/>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2" name="TextBox 17"/>
            <p:cNvSpPr txBox="1"/>
            <p:nvPr/>
          </p:nvSpPr>
          <p:spPr>
            <a:xfrm>
              <a:off x="4047195" y="1516337"/>
              <a:ext cx="5760640" cy="1056150"/>
            </a:xfrm>
            <a:prstGeom prst="rect">
              <a:avLst/>
            </a:prstGeom>
            <a:noFill/>
          </p:spPr>
          <p:txBody>
            <a:bodyPr wrap="squar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edge(a , b).</a:t>
              </a:r>
            </a:p>
            <a:p>
              <a:r>
                <a:rPr lang="en-US" altLang="zh-CN" dirty="0" smtClean="0">
                  <a:solidFill>
                    <a:schemeClr val="bg1"/>
                  </a:solidFill>
                  <a:latin typeface="微软雅黑" panose="020B0503020204020204" pitchFamily="34" charset="-122"/>
                  <a:ea typeface="微软雅黑" panose="020B0503020204020204" pitchFamily="34" charset="-122"/>
                </a:rPr>
                <a:t>edge(b </a:t>
              </a:r>
              <a:r>
                <a:rPr lang="en-US" altLang="zh-CN" dirty="0">
                  <a:solidFill>
                    <a:schemeClr val="bg1"/>
                  </a:solidFill>
                  <a:latin typeface="微软雅黑" panose="020B0503020204020204" pitchFamily="34" charset="-122"/>
                  <a:ea typeface="微软雅黑" panose="020B0503020204020204" pitchFamily="34" charset="-122"/>
                </a:rPr>
                <a:t>, </a:t>
              </a:r>
              <a:r>
                <a:rPr lang="en-US" altLang="zh-CN" dirty="0" smtClean="0">
                  <a:solidFill>
                    <a:schemeClr val="bg1"/>
                  </a:solidFill>
                  <a:latin typeface="微软雅黑" panose="020B0503020204020204" pitchFamily="34" charset="-122"/>
                  <a:ea typeface="微软雅黑" panose="020B0503020204020204" pitchFamily="34" charset="-122"/>
                </a:rPr>
                <a:t>c).</a:t>
              </a:r>
            </a:p>
            <a:p>
              <a:r>
                <a:rPr lang="en-US" altLang="zh-CN" dirty="0" smtClean="0">
                  <a:solidFill>
                    <a:schemeClr val="bg1"/>
                  </a:solidFill>
                  <a:latin typeface="微软雅黑" panose="020B0503020204020204" pitchFamily="34" charset="-122"/>
                  <a:ea typeface="微软雅黑" panose="020B0503020204020204" pitchFamily="34" charset="-122"/>
                </a:rPr>
                <a:t>edge(c </a:t>
              </a:r>
              <a:r>
                <a:rPr lang="en-US" altLang="zh-CN" dirty="0">
                  <a:solidFill>
                    <a:schemeClr val="bg1"/>
                  </a:solidFill>
                  <a:latin typeface="微软雅黑" panose="020B0503020204020204" pitchFamily="34" charset="-122"/>
                  <a:ea typeface="微软雅黑" panose="020B0503020204020204" pitchFamily="34" charset="-122"/>
                </a:rPr>
                <a:t>, c</a:t>
              </a:r>
              <a:r>
                <a:rPr lang="en-US" altLang="zh-CN" dirty="0" smtClean="0">
                  <a:solidFill>
                    <a:schemeClr val="bg1"/>
                  </a:solidFill>
                  <a:latin typeface="微软雅黑" panose="020B0503020204020204" pitchFamily="34" charset="-122"/>
                  <a:ea typeface="微软雅黑" panose="020B0503020204020204" pitchFamily="34" charset="-122"/>
                </a:rPr>
                <a:t>).</a:t>
              </a:r>
            </a:p>
            <a:p>
              <a:r>
                <a:rPr lang="en-US" altLang="zh-CN" dirty="0" smtClean="0">
                  <a:solidFill>
                    <a:schemeClr val="bg1"/>
                  </a:solidFill>
                  <a:latin typeface="微软雅黑" panose="020B0503020204020204" pitchFamily="34" charset="-122"/>
                  <a:ea typeface="微软雅黑" panose="020B0503020204020204" pitchFamily="34" charset="-122"/>
                </a:rPr>
                <a:t>edge(c </a:t>
              </a:r>
              <a:r>
                <a:rPr lang="en-US" altLang="zh-CN" dirty="0">
                  <a:solidFill>
                    <a:schemeClr val="bg1"/>
                  </a:solidFill>
                  <a:latin typeface="微软雅黑" panose="020B0503020204020204" pitchFamily="34" charset="-122"/>
                  <a:ea typeface="微软雅黑" panose="020B0503020204020204" pitchFamily="34" charset="-122"/>
                </a:rPr>
                <a:t>, d</a:t>
              </a:r>
              <a:r>
                <a:rPr lang="en-US" altLang="zh-CN" dirty="0" smtClean="0">
                  <a:solidFill>
                    <a:schemeClr val="bg1"/>
                  </a:solidFill>
                  <a:latin typeface="微软雅黑" panose="020B0503020204020204" pitchFamily="34" charset="-122"/>
                  <a:ea typeface="微软雅黑" panose="020B0503020204020204" pitchFamily="34" charset="-122"/>
                </a:rPr>
                <a:t>).</a:t>
              </a:r>
            </a:p>
          </p:txBody>
        </p:sp>
      </p:grpSp>
      <p:grpSp>
        <p:nvGrpSpPr>
          <p:cNvPr id="43" name="组合 42"/>
          <p:cNvGrpSpPr/>
          <p:nvPr/>
        </p:nvGrpSpPr>
        <p:grpSpPr>
          <a:xfrm>
            <a:off x="185664" y="2196396"/>
            <a:ext cx="4840509" cy="1177260"/>
            <a:chOff x="3875303" y="3005347"/>
            <a:chExt cx="6194425" cy="1292225"/>
          </a:xfrm>
        </p:grpSpPr>
        <p:sp>
          <p:nvSpPr>
            <p:cNvPr id="44" name="Rectangle 11"/>
            <p:cNvSpPr>
              <a:spLocks noChangeArrowheads="1"/>
            </p:cNvSpPr>
            <p:nvPr/>
          </p:nvSpPr>
          <p:spPr bwMode="auto">
            <a:xfrm>
              <a:off x="3875303" y="3005347"/>
              <a:ext cx="6194425" cy="1292225"/>
            </a:xfrm>
            <a:prstGeom prst="rect">
              <a:avLst/>
            </a:prstGeom>
            <a:solidFill>
              <a:srgbClr val="EF5B43"/>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5" name="TextBox 19"/>
            <p:cNvSpPr txBox="1"/>
            <p:nvPr/>
          </p:nvSpPr>
          <p:spPr>
            <a:xfrm>
              <a:off x="4020848" y="3166277"/>
              <a:ext cx="5760639" cy="1013498"/>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en-US" altLang="zh-CN" dirty="0" smtClean="0">
                  <a:solidFill>
                    <a:schemeClr val="bg1"/>
                  </a:solidFill>
                  <a:latin typeface="微软雅黑" panose="020B0503020204020204" pitchFamily="34" charset="-122"/>
                  <a:ea typeface="微软雅黑" panose="020B0503020204020204" pitchFamily="34" charset="-122"/>
                </a:rPr>
                <a:t>path(X , Y) :- edge(X , Y).</a:t>
              </a:r>
            </a:p>
            <a:p>
              <a:r>
                <a:rPr lang="en-US" altLang="zh-CN" dirty="0">
                  <a:solidFill>
                    <a:schemeClr val="bg1"/>
                  </a:solidFill>
                  <a:latin typeface="微软雅黑" panose="020B0503020204020204" pitchFamily="34" charset="-122"/>
                  <a:ea typeface="微软雅黑" panose="020B0503020204020204" pitchFamily="34" charset="-122"/>
                </a:rPr>
                <a:t>p</a:t>
              </a:r>
              <a:r>
                <a:rPr lang="en-US" altLang="zh-CN" dirty="0" smtClean="0">
                  <a:solidFill>
                    <a:schemeClr val="bg1"/>
                  </a:solidFill>
                  <a:latin typeface="微软雅黑" panose="020B0503020204020204" pitchFamily="34" charset="-122"/>
                  <a:ea typeface="微软雅黑" panose="020B0503020204020204" pitchFamily="34" charset="-122"/>
                </a:rPr>
                <a:t>ath(X , Y) :- edge(X , Z), path(Z , Y).</a:t>
              </a:r>
            </a:p>
            <a:p>
              <a:r>
                <a:rPr lang="en-US" altLang="zh-CN" dirty="0" smtClean="0">
                  <a:solidFill>
                    <a:schemeClr val="bg1"/>
                  </a:solidFill>
                  <a:latin typeface="微软雅黑" panose="020B0503020204020204" pitchFamily="34" charset="-122"/>
                  <a:ea typeface="微软雅黑" panose="020B0503020204020204" pitchFamily="34" charset="-122"/>
                </a:rPr>
                <a:t>query(Y) :- path(b , Y)</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5718629" y="128866"/>
            <a:ext cx="2452914"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Adorned </a:t>
            </a:r>
            <a:r>
              <a:rPr lang="en-US" altLang="zh-CN" dirty="0" smtClean="0">
                <a:latin typeface="微软雅黑" panose="020B0503020204020204" pitchFamily="34" charset="-122"/>
                <a:ea typeface="微软雅黑" panose="020B0503020204020204" pitchFamily="34" charset="-122"/>
              </a:rPr>
              <a:t>rules</a:t>
            </a:r>
            <a:endParaRPr lang="zh-CN" altLang="en-US" dirty="0">
              <a:latin typeface="微软雅黑" panose="020B0503020204020204" pitchFamily="34" charset="-122"/>
              <a:ea typeface="微软雅黑" panose="020B0503020204020204" pitchFamily="34" charset="-122"/>
            </a:endParaRPr>
          </a:p>
        </p:txBody>
      </p:sp>
      <p:sp>
        <p:nvSpPr>
          <p:cNvPr id="4" name="文本框 3"/>
          <p:cNvSpPr txBox="1"/>
          <p:nvPr/>
        </p:nvSpPr>
        <p:spPr>
          <a:xfrm>
            <a:off x="7532914" y="128866"/>
            <a:ext cx="1277257"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修饰规则</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 name="文本框 4"/>
              <p:cNvSpPr txBox="1"/>
              <p:nvPr/>
            </p:nvSpPr>
            <p:spPr>
              <a:xfrm>
                <a:off x="5718629" y="571125"/>
                <a:ext cx="6419425"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一</a:t>
                </a:r>
                <a:r>
                  <a:rPr lang="zh-CN" altLang="en-US" dirty="0">
                    <a:latin typeface="微软雅黑" panose="020B0503020204020204" pitchFamily="34" charset="-122"/>
                    <a:ea typeface="微软雅黑" panose="020B0503020204020204" pitchFamily="34" charset="-122"/>
                  </a:rPr>
                  <a:t>个派生</a:t>
                </a:r>
                <a:r>
                  <a:rPr lang="zh-CN" altLang="en-US" dirty="0" smtClean="0">
                    <a:latin typeface="微软雅黑" panose="020B0503020204020204" pitchFamily="34" charset="-122"/>
                    <a:ea typeface="微软雅黑" panose="020B0503020204020204" pitchFamily="34" charset="-122"/>
                  </a:rPr>
                  <a:t>为有</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𝑛</m:t>
                    </m:r>
                  </m:oMath>
                </a14:m>
                <a:r>
                  <a:rPr lang="zh-CN" altLang="en-US" dirty="0" smtClean="0">
                    <a:latin typeface="微软雅黑" panose="020B0503020204020204" pitchFamily="34" charset="-122"/>
                    <a:ea typeface="微软雅黑" panose="020B0503020204020204" pitchFamily="34" charset="-122"/>
                  </a:rPr>
                  <a:t>个参数</a:t>
                </a:r>
                <a:r>
                  <a:rPr lang="zh-CN" altLang="en-US" dirty="0">
                    <a:latin typeface="微软雅黑" panose="020B0503020204020204" pitchFamily="34" charset="-122"/>
                    <a:ea typeface="微软雅黑" panose="020B0503020204020204" pitchFamily="34" charset="-122"/>
                  </a:rPr>
                  <a:t>变量</a:t>
                </a:r>
                <a:r>
                  <a:rPr lang="zh-CN" altLang="en-US" dirty="0" smtClean="0">
                    <a:latin typeface="微软雅黑" panose="020B0503020204020204" pitchFamily="34" charset="-122"/>
                    <a:ea typeface="微软雅黑" panose="020B0503020204020204" pitchFamily="34" charset="-122"/>
                  </a:rPr>
                  <a:t>谓词</a:t>
                </a:r>
                <a:r>
                  <a:rPr lang="zh-CN" altLang="en-US" dirty="0">
                    <a:latin typeface="微软雅黑" panose="020B0503020204020204" pitchFamily="34" charset="-122"/>
                    <a:ea typeface="微软雅黑" panose="020B0503020204020204" pitchFamily="34" charset="-122"/>
                  </a:rPr>
                  <a:t>的规则</a:t>
                </a:r>
                <a:r>
                  <a:rPr lang="zh-CN" altLang="en-US" dirty="0" smtClean="0">
                    <a:latin typeface="微软雅黑" panose="020B0503020204020204" pitchFamily="34" charset="-122"/>
                    <a:ea typeface="微软雅黑" panose="020B0503020204020204" pitchFamily="34" charset="-122"/>
                  </a:rPr>
                  <a:t>有</a:t>
                </a:r>
                <a14:m>
                  <m:oMath xmlns:m="http://schemas.openxmlformats.org/officeDocument/2006/math">
                    <m:sSup>
                      <m:sSupPr>
                        <m:ctrlPr>
                          <a:rPr lang="en-US" altLang="zh-CN"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2</m:t>
                        </m:r>
                      </m:e>
                      <m:sup>
                        <m:r>
                          <a:rPr lang="en-US" altLang="zh-CN" b="0" i="1" smtClean="0">
                            <a:latin typeface="Cambria Math" panose="02040503050406030204" pitchFamily="18" charset="0"/>
                            <a:ea typeface="微软雅黑" panose="020B0503020204020204" pitchFamily="34" charset="-122"/>
                          </a:rPr>
                          <m:t>𝑛</m:t>
                        </m:r>
                      </m:sup>
                    </m:sSup>
                  </m:oMath>
                </a14:m>
                <a:r>
                  <a:rPr lang="zh-CN" altLang="en-US" dirty="0" smtClean="0">
                    <a:latin typeface="微软雅黑" panose="020B0503020204020204" pitchFamily="34" charset="-122"/>
                    <a:ea typeface="微软雅黑" panose="020B0503020204020204" pitchFamily="34" charset="-122"/>
                  </a:rPr>
                  <a:t>个</a:t>
                </a:r>
                <a:r>
                  <a:rPr lang="zh-CN" altLang="en-US" dirty="0">
                    <a:latin typeface="微软雅黑" panose="020B0503020204020204" pitchFamily="34" charset="-122"/>
                    <a:ea typeface="微软雅黑" panose="020B0503020204020204" pitchFamily="34" charset="-122"/>
                  </a:rPr>
                  <a:t>修饰版本</a:t>
                </a:r>
                <a:r>
                  <a:rPr lang="zh-CN" altLang="en-US" dirty="0" smtClean="0">
                    <a:latin typeface="微软雅黑" panose="020B0503020204020204" pitchFamily="34" charset="-122"/>
                    <a:ea typeface="微软雅黑" panose="020B0503020204020204" pitchFamily="34" charset="-122"/>
                  </a:rPr>
                  <a:t>。</a:t>
                </a:r>
              </a:p>
            </p:txBody>
          </p:sp>
        </mc:Choice>
        <mc:Fallback xmlns="">
          <p:sp>
            <p:nvSpPr>
              <p:cNvPr id="5" name="文本框 4"/>
              <p:cNvSpPr txBox="1">
                <a:spLocks noRot="1" noChangeAspect="1" noMove="1" noResize="1" noEditPoints="1" noAdjustHandles="1" noChangeArrowheads="1" noChangeShapeType="1" noTextEdit="1"/>
              </p:cNvSpPr>
              <p:nvPr/>
            </p:nvSpPr>
            <p:spPr>
              <a:xfrm>
                <a:off x="5718629" y="571125"/>
                <a:ext cx="6419425" cy="369332"/>
              </a:xfrm>
              <a:prstGeom prst="rect">
                <a:avLst/>
              </a:prstGeom>
              <a:blipFill>
                <a:blip r:embed="rId3"/>
                <a:stretch>
                  <a:fillRect l="-760" t="-10000" b="-26667"/>
                </a:stretch>
              </a:blipFill>
            </p:spPr>
            <p:txBody>
              <a:bodyPr/>
              <a:lstStyle/>
              <a:p>
                <a:r>
                  <a:rPr lang="zh-CN" altLang="en-US">
                    <a:noFill/>
                  </a:rPr>
                  <a:t> </a:t>
                </a:r>
              </a:p>
            </p:txBody>
          </p:sp>
        </mc:Fallback>
      </mc:AlternateContent>
      <p:grpSp>
        <p:nvGrpSpPr>
          <p:cNvPr id="49" name="组合 48"/>
          <p:cNvGrpSpPr/>
          <p:nvPr/>
        </p:nvGrpSpPr>
        <p:grpSpPr>
          <a:xfrm>
            <a:off x="5806555" y="1084517"/>
            <a:ext cx="5025478" cy="758721"/>
            <a:chOff x="9163379" y="1917902"/>
            <a:chExt cx="5025478" cy="758721"/>
          </a:xfrm>
        </p:grpSpPr>
        <mc:AlternateContent xmlns:mc="http://schemas.openxmlformats.org/markup-compatibility/2006" xmlns:a14="http://schemas.microsoft.com/office/drawing/2010/main">
          <mc:Choice Requires="a14">
            <p:sp>
              <p:nvSpPr>
                <p:cNvPr id="50" name="文本框 49"/>
                <p:cNvSpPr txBox="1"/>
                <p:nvPr/>
              </p:nvSpPr>
              <p:spPr>
                <a:xfrm>
                  <a:off x="9188779" y="2004873"/>
                  <a:ext cx="3618106" cy="2846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𝑎𝑟</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𝑝𝑎𝑡h</m:t>
                            </m:r>
                          </m:e>
                          <m:sup>
                            <m:r>
                              <a:rPr lang="en-US" altLang="zh-CN" b="0" i="1" smtClean="0">
                                <a:latin typeface="Cambria Math" panose="02040503050406030204" pitchFamily="18" charset="0"/>
                              </a:rPr>
                              <m:t>𝑏𝑓</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e>
                        </m:d>
                        <m:r>
                          <a:rPr lang="en-US" altLang="zh-CN" b="0" i="1" smtClean="0">
                            <a:latin typeface="Cambria Math" panose="02040503050406030204" pitchFamily="18" charset="0"/>
                          </a:rPr>
                          <m:t> :−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𝑒𝑑𝑔𝑒</m:t>
                            </m:r>
                          </m:e>
                          <m:sup>
                            <m:r>
                              <a:rPr lang="en-US" altLang="zh-CN" b="0" i="1" smtClean="0">
                                <a:latin typeface="Cambria Math" panose="02040503050406030204" pitchFamily="18" charset="0"/>
                              </a:rPr>
                              <m:t>𝑏𝑓</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e>
                        </m:d>
                        <m:r>
                          <a:rPr lang="en-US" altLang="zh-CN" b="0" i="1" smtClean="0">
                            <a:latin typeface="Cambria Math" panose="02040503050406030204" pitchFamily="18" charset="0"/>
                          </a:rPr>
                          <m:t>.</m:t>
                        </m:r>
                      </m:oMath>
                    </m:oMathPara>
                  </a14:m>
                  <a:endParaRPr lang="zh-CN" altLang="en-US" dirty="0"/>
                </a:p>
              </p:txBody>
            </p:sp>
          </mc:Choice>
          <mc:Fallback xmlns="">
            <p:sp>
              <p:nvSpPr>
                <p:cNvPr id="50" name="文本框 49"/>
                <p:cNvSpPr txBox="1">
                  <a:spLocks noRot="1" noChangeAspect="1" noMove="1" noResize="1" noEditPoints="1" noAdjustHandles="1" noChangeArrowheads="1" noChangeShapeType="1" noTextEdit="1"/>
                </p:cNvSpPr>
                <p:nvPr/>
              </p:nvSpPr>
              <p:spPr>
                <a:xfrm>
                  <a:off x="9188779" y="2004873"/>
                  <a:ext cx="3618106" cy="284630"/>
                </a:xfrm>
                <a:prstGeom prst="rect">
                  <a:avLst/>
                </a:prstGeom>
                <a:blipFill>
                  <a:blip r:embed="rId4"/>
                  <a:stretch>
                    <a:fillRect l="-506" t="-6383" b="-34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p:cNvSpPr txBox="1"/>
                <p:nvPr/>
              </p:nvSpPr>
              <p:spPr>
                <a:xfrm>
                  <a:off x="9163379" y="2362430"/>
                  <a:ext cx="5025478" cy="2846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𝑎𝑟</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𝑝𝑎𝑡h</m:t>
                            </m:r>
                          </m:e>
                          <m:sup>
                            <m:r>
                              <a:rPr lang="en-US" altLang="zh-CN" b="0" i="1" smtClean="0">
                                <a:latin typeface="Cambria Math" panose="02040503050406030204" pitchFamily="18" charset="0"/>
                              </a:rPr>
                              <m:t>𝑏𝑓</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e>
                        </m:d>
                        <m:r>
                          <a:rPr lang="en-US" altLang="zh-CN" b="0" i="1" smtClean="0">
                            <a:latin typeface="Cambria Math" panose="02040503050406030204" pitchFamily="18" charset="0"/>
                          </a:rPr>
                          <m:t> :−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𝑒𝑑𝑔𝑒</m:t>
                            </m:r>
                          </m:e>
                          <m:sup>
                            <m:r>
                              <a:rPr lang="en-US" altLang="zh-CN" b="0" i="1" smtClean="0">
                                <a:latin typeface="Cambria Math" panose="02040503050406030204" pitchFamily="18" charset="0"/>
                              </a:rPr>
                              <m:t>𝑏𝑓</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𝑍</m:t>
                            </m:r>
                          </m:e>
                        </m:d>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𝑝𝑎𝑡h</m:t>
                            </m:r>
                          </m:e>
                          <m:sup>
                            <m:r>
                              <a:rPr lang="en-US" altLang="zh-CN" b="0" i="1" smtClean="0">
                                <a:latin typeface="Cambria Math" panose="02040503050406030204" pitchFamily="18" charset="0"/>
                              </a:rPr>
                              <m:t>𝑏𝑓</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𝑍</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e>
                        </m:d>
                        <m:r>
                          <a:rPr lang="en-US" altLang="zh-CN" b="0" i="1" smtClean="0">
                            <a:latin typeface="Cambria Math" panose="02040503050406030204" pitchFamily="18" charset="0"/>
                          </a:rPr>
                          <m:t>.</m:t>
                        </m:r>
                      </m:oMath>
                    </m:oMathPara>
                  </a14:m>
                  <a:endParaRPr lang="zh-CN" altLang="en-US" dirty="0"/>
                </a:p>
              </p:txBody>
            </p:sp>
          </mc:Choice>
          <mc:Fallback xmlns="">
            <p:sp>
              <p:nvSpPr>
                <p:cNvPr id="52" name="文本框 51"/>
                <p:cNvSpPr txBox="1">
                  <a:spLocks noRot="1" noChangeAspect="1" noMove="1" noResize="1" noEditPoints="1" noAdjustHandles="1" noChangeArrowheads="1" noChangeShapeType="1" noTextEdit="1"/>
                </p:cNvSpPr>
                <p:nvPr/>
              </p:nvSpPr>
              <p:spPr>
                <a:xfrm>
                  <a:off x="9163379" y="2362430"/>
                  <a:ext cx="5025478" cy="284630"/>
                </a:xfrm>
                <a:prstGeom prst="rect">
                  <a:avLst/>
                </a:prstGeom>
                <a:blipFill>
                  <a:blip r:embed="rId5"/>
                  <a:stretch>
                    <a:fillRect t="-4255" b="-34043"/>
                  </a:stretch>
                </a:blipFill>
              </p:spPr>
              <p:txBody>
                <a:bodyPr/>
                <a:lstStyle/>
                <a:p>
                  <a:r>
                    <a:rPr lang="zh-CN" altLang="en-US">
                      <a:noFill/>
                    </a:rPr>
                    <a:t> </a:t>
                  </a:r>
                </a:p>
              </p:txBody>
            </p:sp>
          </mc:Fallback>
        </mc:AlternateContent>
        <p:sp>
          <p:nvSpPr>
            <p:cNvPr id="56" name="矩形 55"/>
            <p:cNvSpPr/>
            <p:nvPr/>
          </p:nvSpPr>
          <p:spPr>
            <a:xfrm>
              <a:off x="9163379" y="1917902"/>
              <a:ext cx="5025478" cy="758721"/>
            </a:xfrm>
            <a:prstGeom prst="rect">
              <a:avLst/>
            </a:prstGeom>
            <a:noFill/>
            <a:ln w="63500">
              <a:solidFill>
                <a:srgbClr val="EF5B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0" name="矩形 9"/>
          <p:cNvSpPr/>
          <p:nvPr/>
        </p:nvSpPr>
        <p:spPr>
          <a:xfrm>
            <a:off x="5676918" y="2138243"/>
            <a:ext cx="329731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Deriving binding </a:t>
            </a:r>
            <a:r>
              <a:rPr lang="zh-CN" altLang="en-US" dirty="0" smtClean="0">
                <a:latin typeface="微软雅黑" panose="020B0503020204020204" pitchFamily="34" charset="-122"/>
                <a:ea typeface="微软雅黑" panose="020B0503020204020204" pitchFamily="34" charset="-122"/>
              </a:rPr>
              <a:t>predicates</a:t>
            </a:r>
            <a:endParaRPr lang="zh-CN" altLang="en-US" dirty="0">
              <a:latin typeface="微软雅黑" panose="020B0503020204020204" pitchFamily="34" charset="-122"/>
              <a:ea typeface="微软雅黑" panose="020B0503020204020204" pitchFamily="34" charset="-122"/>
            </a:endParaRPr>
          </a:p>
        </p:txBody>
      </p:sp>
      <p:sp>
        <p:nvSpPr>
          <p:cNvPr id="57" name="文本框 56"/>
          <p:cNvSpPr txBox="1"/>
          <p:nvPr/>
        </p:nvSpPr>
        <p:spPr>
          <a:xfrm>
            <a:off x="8974231" y="2149002"/>
            <a:ext cx="1857802"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派生绑定谓词</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6" name="矩形 15"/>
              <p:cNvSpPr/>
              <p:nvPr/>
            </p:nvSpPr>
            <p:spPr>
              <a:xfrm>
                <a:off x="5718629" y="2518334"/>
                <a:ext cx="6096000" cy="988540"/>
              </a:xfrm>
              <a:prstGeom prst="rect">
                <a:avLst/>
              </a:prstGeom>
            </p:spPr>
            <p:txBody>
              <a:bodyPr>
                <a:spAutoFit/>
              </a:bodyPr>
              <a:lstStyle/>
              <a:p>
                <a:r>
                  <a:rPr lang="zh-CN" altLang="en-US" dirty="0" smtClean="0">
                    <a:latin typeface="微软雅黑" panose="020B0503020204020204" pitchFamily="34" charset="-122"/>
                    <a:ea typeface="微软雅黑" panose="020B0503020204020204" pitchFamily="34" charset="-122"/>
                  </a:rPr>
                  <a:t>两种</a:t>
                </a:r>
                <a:r>
                  <a:rPr lang="zh-CN" altLang="en-US" dirty="0">
                    <a:latin typeface="微软雅黑" panose="020B0503020204020204" pitchFamily="34" charset="-122"/>
                    <a:ea typeface="微软雅黑" panose="020B0503020204020204" pitchFamily="34" charset="-122"/>
                  </a:rPr>
                  <a:t>类型的关系用于约束此程序的自顶向下计算</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输入关系</a:t>
                </a:r>
                <a14:m>
                  <m:oMath xmlns:m="http://schemas.openxmlformats.org/officeDocument/2006/math">
                    <m:sSup>
                      <m:sSupPr>
                        <m:ctrlPr>
                          <a:rPr lang="en-US" altLang="zh-CN"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𝑖𝑛𝑝𝑢𝑡</m:t>
                        </m:r>
                        <m:r>
                          <a:rPr lang="en-US" altLang="zh-CN" b="0" i="1" smtClean="0">
                            <a:latin typeface="Cambria Math" panose="02040503050406030204" pitchFamily="18" charset="0"/>
                            <a:ea typeface="微软雅黑" panose="020B0503020204020204" pitchFamily="34" charset="-122"/>
                          </a:rPr>
                          <m:t>_</m:t>
                        </m:r>
                        <m:r>
                          <a:rPr lang="en-US" altLang="zh-CN" b="0" i="1" smtClean="0">
                            <a:latin typeface="Cambria Math" panose="02040503050406030204" pitchFamily="18" charset="0"/>
                            <a:ea typeface="微软雅黑" panose="020B0503020204020204" pitchFamily="34" charset="-122"/>
                          </a:rPr>
                          <m:t>𝑝𝑎𝑡h</m:t>
                        </m:r>
                      </m:e>
                      <m:sup>
                        <m:r>
                          <a:rPr lang="en-US" altLang="zh-CN" b="0" i="1" smtClean="0">
                            <a:latin typeface="Cambria Math" panose="02040503050406030204" pitchFamily="18" charset="0"/>
                            <a:ea typeface="微软雅黑" panose="020B0503020204020204" pitchFamily="34" charset="-122"/>
                          </a:rPr>
                          <m:t>𝑏𝑓</m:t>
                        </m:r>
                      </m:sup>
                    </m:sSup>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𝑋</m:t>
                    </m:r>
                    <m:r>
                      <a:rPr lang="en-US" altLang="zh-CN" b="0" i="1" smtClean="0">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和</a:t>
                </a:r>
                <a:r>
                  <a:rPr lang="zh-CN" altLang="en-US" dirty="0" smtClean="0">
                    <a:latin typeface="微软雅黑" panose="020B0503020204020204" pitchFamily="34" charset="-122"/>
                    <a:ea typeface="微软雅黑" panose="020B0503020204020204" pitchFamily="34" charset="-122"/>
                  </a:rPr>
                  <a:t>规则</a:t>
                </a: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𝑎𝑟</m:t>
                        </m:r>
                      </m:e>
                      <m:sub>
                        <m:r>
                          <a:rPr lang="en-US" altLang="zh-CN" b="0" i="1" smtClean="0">
                            <a:latin typeface="Cambria Math" panose="02040503050406030204" pitchFamily="18" charset="0"/>
                            <a:ea typeface="微软雅黑" panose="020B0503020204020204" pitchFamily="34" charset="-122"/>
                          </a:rPr>
                          <m:t>𝑖</m:t>
                        </m:r>
                      </m:sub>
                    </m:sSub>
                  </m:oMath>
                </a14:m>
                <a:r>
                  <a:rPr lang="zh-CN" altLang="en-US" dirty="0" smtClean="0">
                    <a:latin typeface="微软雅黑" panose="020B0503020204020204" pitchFamily="34" charset="-122"/>
                    <a:ea typeface="微软雅黑" panose="020B0503020204020204" pitchFamily="34" charset="-122"/>
                  </a:rPr>
                  <a:t>中</a:t>
                </a:r>
                <a:r>
                  <a:rPr lang="zh-CN" altLang="en-US" dirty="0">
                    <a:latin typeface="微软雅黑" panose="020B0503020204020204" pitchFamily="34" charset="-122"/>
                    <a:ea typeface="微软雅黑" panose="020B0503020204020204" pitchFamily="34" charset="-122"/>
                  </a:rPr>
                  <a:t>每个原子</a:t>
                </a:r>
                <a14:m>
                  <m:oMath xmlns:m="http://schemas.openxmlformats.org/officeDocument/2006/math">
                    <m:r>
                      <a:rPr lang="zh-CN" altLang="en-US" i="1" dirty="0" smtClean="0">
                        <a:latin typeface="Cambria Math" panose="02040503050406030204" pitchFamily="18" charset="0"/>
                        <a:ea typeface="微软雅黑" panose="020B0503020204020204" pitchFamily="34" charset="-122"/>
                      </a:rPr>
                      <m:t>𝑗</m:t>
                    </m:r>
                  </m:oMath>
                </a14:m>
                <a:r>
                  <a:rPr lang="zh-CN" altLang="en-US" dirty="0">
                    <a:latin typeface="微软雅黑" panose="020B0503020204020204" pitchFamily="34" charset="-122"/>
                    <a:ea typeface="微软雅黑" panose="020B0503020204020204" pitchFamily="34" charset="-122"/>
                  </a:rPr>
                  <a:t>的补充关系</a:t>
                </a:r>
                <a14:m>
                  <m:oMath xmlns:m="http://schemas.openxmlformats.org/officeDocument/2006/math">
                    <m:sSubSup>
                      <m:sSubSupPr>
                        <m:ctrlPr>
                          <a:rPr lang="en-US" altLang="zh-CN" i="1" dirty="0" smtClean="0">
                            <a:latin typeface="Cambria Math" panose="02040503050406030204" pitchFamily="18" charset="0"/>
                            <a:ea typeface="微软雅黑" panose="020B0503020204020204" pitchFamily="34" charset="-122"/>
                          </a:rPr>
                        </m:ctrlPr>
                      </m:sSubSupPr>
                      <m:e>
                        <m:r>
                          <a:rPr lang="en-US" altLang="zh-CN" b="0" i="1" dirty="0" smtClean="0">
                            <a:latin typeface="Cambria Math" panose="02040503050406030204" pitchFamily="18" charset="0"/>
                            <a:ea typeface="微软雅黑" panose="020B0503020204020204" pitchFamily="34" charset="-122"/>
                          </a:rPr>
                          <m:t>𝑠𝑢𝑝</m:t>
                        </m:r>
                      </m:e>
                      <m:sub>
                        <m:r>
                          <a:rPr lang="en-US" altLang="zh-CN" b="0" i="1" dirty="0" smtClean="0">
                            <a:latin typeface="Cambria Math" panose="02040503050406030204" pitchFamily="18" charset="0"/>
                            <a:ea typeface="微软雅黑" panose="020B0503020204020204" pitchFamily="34" charset="-122"/>
                          </a:rPr>
                          <m:t>𝑗</m:t>
                        </m:r>
                      </m:sub>
                      <m:sup>
                        <m:r>
                          <a:rPr lang="en-US" altLang="zh-CN" b="0" i="1" dirty="0" smtClean="0">
                            <a:latin typeface="Cambria Math" panose="02040503050406030204" pitchFamily="18" charset="0"/>
                            <a:ea typeface="微软雅黑" panose="020B0503020204020204" pitchFamily="34" charset="-122"/>
                          </a:rPr>
                          <m:t>𝑖</m:t>
                        </m:r>
                      </m:sup>
                    </m:sSubSup>
                    <m:r>
                      <a:rPr lang="en-US" altLang="zh-CN" b="0" i="1" dirty="0" smtClean="0">
                        <a:latin typeface="Cambria Math" panose="02040503050406030204" pitchFamily="18" charset="0"/>
                        <a:ea typeface="微软雅黑" panose="020B0503020204020204" pitchFamily="34" charset="-122"/>
                      </a:rPr>
                      <m:t>(</m:t>
                    </m:r>
                    <m:r>
                      <a:rPr lang="en-US" altLang="zh-CN" b="0" i="1" dirty="0" smtClean="0">
                        <a:latin typeface="Cambria Math" panose="02040503050406030204" pitchFamily="18" charset="0"/>
                        <a:ea typeface="微软雅黑" panose="020B0503020204020204" pitchFamily="34" charset="-122"/>
                      </a:rPr>
                      <m:t>𝑉</m:t>
                    </m:r>
                    <m:r>
                      <a:rPr lang="en-US" altLang="zh-CN" b="0" i="1" dirty="0" smtClean="0">
                        <a:latin typeface="Cambria Math" panose="02040503050406030204" pitchFamily="18" charset="0"/>
                        <a:ea typeface="微软雅黑" panose="020B0503020204020204" pitchFamily="34" charset="-122"/>
                      </a:rPr>
                      <m:t>)</m:t>
                    </m:r>
                  </m:oMath>
                </a14:m>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mc:Choice>
        <mc:Fallback xmlns="">
          <p:sp>
            <p:nvSpPr>
              <p:cNvPr id="16" name="矩形 15"/>
              <p:cNvSpPr>
                <a:spLocks noRot="1" noChangeAspect="1" noMove="1" noResize="1" noEditPoints="1" noAdjustHandles="1" noChangeArrowheads="1" noChangeShapeType="1" noTextEdit="1"/>
              </p:cNvSpPr>
              <p:nvPr/>
            </p:nvSpPr>
            <p:spPr>
              <a:xfrm>
                <a:off x="5718629" y="2518334"/>
                <a:ext cx="6096000" cy="988540"/>
              </a:xfrm>
              <a:prstGeom prst="rect">
                <a:avLst/>
              </a:prstGeom>
              <a:blipFill>
                <a:blip r:embed="rId6"/>
                <a:stretch>
                  <a:fillRect l="-800" t="-3086" b="-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57"/>
              <p:cNvSpPr txBox="1"/>
              <p:nvPr/>
            </p:nvSpPr>
            <p:spPr>
              <a:xfrm>
                <a:off x="6433061" y="3421932"/>
                <a:ext cx="3019096" cy="3795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    </m:t>
                      </m:r>
                      <m:sSup>
                        <m:sSupPr>
                          <m:ctrlPr>
                            <a:rPr lang="zh-CN" altLang="en-US" sz="2400" i="1" dirty="0" smtClean="0">
                              <a:latin typeface="Cambria Math" panose="02040503050406030204" pitchFamily="18" charset="0"/>
                            </a:rPr>
                          </m:ctrlPr>
                        </m:sSupPr>
                        <m:e>
                          <m:r>
                            <a:rPr lang="en-US" altLang="zh-CN" sz="2400" b="0" i="1" dirty="0" smtClean="0">
                              <a:latin typeface="Cambria Math" panose="02040503050406030204" pitchFamily="18" charset="0"/>
                            </a:rPr>
                            <m:t>𝑖𝑛𝑝𝑢𝑡</m:t>
                          </m:r>
                          <m:r>
                            <a:rPr lang="en-US" altLang="zh-CN" sz="2400" b="0" i="1" dirty="0" smtClean="0">
                              <a:latin typeface="Cambria Math" panose="02040503050406030204" pitchFamily="18" charset="0"/>
                            </a:rPr>
                            <m:t>_</m:t>
                          </m:r>
                          <m:r>
                            <a:rPr lang="en-US" altLang="zh-CN" sz="2400" b="0" i="1" dirty="0" smtClean="0">
                              <a:latin typeface="Cambria Math" panose="02040503050406030204" pitchFamily="18" charset="0"/>
                            </a:rPr>
                            <m:t>𝑝𝑎𝑡h</m:t>
                          </m:r>
                        </m:e>
                        <m:sup>
                          <m:r>
                            <a:rPr lang="en-US" altLang="zh-CN" sz="2400" b="0" i="1" dirty="0" smtClean="0">
                              <a:latin typeface="Cambria Math" panose="02040503050406030204" pitchFamily="18" charset="0"/>
                            </a:rPr>
                            <m:t>𝑏𝑓</m:t>
                          </m:r>
                        </m:sup>
                      </m:sSup>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𝑏</m:t>
                      </m:r>
                      <m:r>
                        <a:rPr lang="en-US" altLang="zh-CN" sz="2400" b="0" i="1" dirty="0" smtClean="0">
                          <a:latin typeface="Cambria Math" panose="02040503050406030204" pitchFamily="18" charset="0"/>
                        </a:rPr>
                        <m:t>).</m:t>
                      </m:r>
                    </m:oMath>
                  </m:oMathPara>
                </a14:m>
                <a:endParaRPr lang="zh-CN" altLang="en-US" sz="2400" dirty="0"/>
              </a:p>
            </p:txBody>
          </p:sp>
        </mc:Choice>
        <mc:Fallback xmlns="">
          <p:sp>
            <p:nvSpPr>
              <p:cNvPr id="58" name="文本框 57"/>
              <p:cNvSpPr txBox="1">
                <a:spLocks noRot="1" noChangeAspect="1" noMove="1" noResize="1" noEditPoints="1" noAdjustHandles="1" noChangeArrowheads="1" noChangeShapeType="1" noTextEdit="1"/>
              </p:cNvSpPr>
              <p:nvPr/>
            </p:nvSpPr>
            <p:spPr>
              <a:xfrm>
                <a:off x="6433061" y="3421932"/>
                <a:ext cx="3019096" cy="379527"/>
              </a:xfrm>
              <a:prstGeom prst="rect">
                <a:avLst/>
              </a:prstGeom>
              <a:blipFill>
                <a:blip r:embed="rId7"/>
                <a:stretch>
                  <a:fillRect l="-806" t="-3175" r="-1008"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p:cNvSpPr txBox="1"/>
              <p:nvPr/>
            </p:nvSpPr>
            <p:spPr>
              <a:xfrm>
                <a:off x="6433061" y="3894374"/>
                <a:ext cx="4716163" cy="3821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    </m:t>
                      </m:r>
                      <m:sSubSup>
                        <m:sSubSupPr>
                          <m:ctrlPr>
                            <a:rPr lang="zh-CN" altLang="en-US" sz="2400" b="0" i="1" dirty="0" smtClean="0">
                              <a:latin typeface="Cambria Math" panose="02040503050406030204" pitchFamily="18" charset="0"/>
                            </a:rPr>
                          </m:ctrlPr>
                        </m:sSubSupPr>
                        <m:e>
                          <m:r>
                            <a:rPr lang="en-US" altLang="zh-CN" sz="2400" b="0" i="1" dirty="0" smtClean="0">
                              <a:latin typeface="Cambria Math" panose="02040503050406030204" pitchFamily="18" charset="0"/>
                            </a:rPr>
                            <m:t>𝑠𝑢𝑝</m:t>
                          </m:r>
                        </m:e>
                        <m:sub>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1</m:t>
                          </m:r>
                        </m:sup>
                      </m:sSubSup>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e>
                      </m:d>
                      <m:r>
                        <a:rPr lang="en-US" altLang="zh-CN" sz="2400" b="0" i="1" smtClean="0">
                          <a:latin typeface="Cambria Math" panose="02040503050406030204" pitchFamily="18" charset="0"/>
                        </a:rPr>
                        <m:t> :− </m:t>
                      </m:r>
                      <m:sSup>
                        <m:sSupPr>
                          <m:ctrlPr>
                            <a:rPr lang="zh-CN" altLang="en-US" sz="2400" i="1" dirty="0" smtClean="0">
                              <a:latin typeface="Cambria Math" panose="02040503050406030204" pitchFamily="18" charset="0"/>
                            </a:rPr>
                          </m:ctrlPr>
                        </m:sSupPr>
                        <m:e>
                          <m:r>
                            <a:rPr lang="en-US" altLang="zh-CN" sz="2400" b="0" i="1" dirty="0" smtClean="0">
                              <a:latin typeface="Cambria Math" panose="02040503050406030204" pitchFamily="18" charset="0"/>
                            </a:rPr>
                            <m:t>𝑖𝑛𝑝𝑢𝑡</m:t>
                          </m:r>
                          <m:r>
                            <a:rPr lang="en-US" altLang="zh-CN" sz="2400" b="0" i="1" dirty="0" smtClean="0">
                              <a:latin typeface="Cambria Math" panose="02040503050406030204" pitchFamily="18" charset="0"/>
                            </a:rPr>
                            <m:t>_</m:t>
                          </m:r>
                          <m:r>
                            <a:rPr lang="en-US" altLang="zh-CN" sz="2400" b="0" i="1" dirty="0" smtClean="0">
                              <a:latin typeface="Cambria Math" panose="02040503050406030204" pitchFamily="18" charset="0"/>
                            </a:rPr>
                            <m:t>𝑝𝑎𝑡h</m:t>
                          </m:r>
                        </m:e>
                        <m:sup>
                          <m:r>
                            <a:rPr lang="en-US" altLang="zh-CN" sz="2400" b="0" i="1" dirty="0" smtClean="0">
                              <a:latin typeface="Cambria Math" panose="02040503050406030204" pitchFamily="18" charset="0"/>
                            </a:rPr>
                            <m:t>𝑏𝑓</m:t>
                          </m:r>
                        </m:sup>
                      </m:sSup>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𝑋</m:t>
                      </m:r>
                      <m:r>
                        <a:rPr lang="en-US" altLang="zh-CN" sz="2400" b="0" i="1" dirty="0" smtClean="0">
                          <a:latin typeface="Cambria Math" panose="02040503050406030204" pitchFamily="18" charset="0"/>
                        </a:rPr>
                        <m:t>).</m:t>
                      </m:r>
                    </m:oMath>
                  </m:oMathPara>
                </a14:m>
                <a:endParaRPr lang="zh-CN" altLang="en-US" sz="2400" dirty="0"/>
              </a:p>
            </p:txBody>
          </p:sp>
        </mc:Choice>
        <mc:Fallback xmlns="">
          <p:sp>
            <p:nvSpPr>
              <p:cNvPr id="59" name="文本框 58"/>
              <p:cNvSpPr txBox="1">
                <a:spLocks noRot="1" noChangeAspect="1" noMove="1" noResize="1" noEditPoints="1" noAdjustHandles="1" noChangeArrowheads="1" noChangeShapeType="1" noTextEdit="1"/>
              </p:cNvSpPr>
              <p:nvPr/>
            </p:nvSpPr>
            <p:spPr>
              <a:xfrm>
                <a:off x="6433061" y="3894374"/>
                <a:ext cx="4716163" cy="382156"/>
              </a:xfrm>
              <a:prstGeom prst="rect">
                <a:avLst/>
              </a:prstGeom>
              <a:blipFill>
                <a:blip r:embed="rId8"/>
                <a:stretch>
                  <a:fillRect l="-388" t="-4762" r="-517" b="-317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p:cNvSpPr txBox="1"/>
              <p:nvPr/>
            </p:nvSpPr>
            <p:spPr>
              <a:xfrm>
                <a:off x="6448787" y="4369445"/>
                <a:ext cx="4722768" cy="3821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    </m:t>
                      </m:r>
                      <m:sSubSup>
                        <m:sSubSupPr>
                          <m:ctrlPr>
                            <a:rPr lang="zh-CN" altLang="en-US" sz="2400" b="0" i="1" dirty="0" smtClean="0">
                              <a:latin typeface="Cambria Math" panose="02040503050406030204" pitchFamily="18" charset="0"/>
                            </a:rPr>
                          </m:ctrlPr>
                        </m:sSubSupPr>
                        <m:e>
                          <m:r>
                            <a:rPr lang="en-US" altLang="zh-CN" sz="2400" b="0" i="1" dirty="0" smtClean="0">
                              <a:latin typeface="Cambria Math" panose="02040503050406030204" pitchFamily="18" charset="0"/>
                            </a:rPr>
                            <m:t>𝑠𝑢𝑝</m:t>
                          </m:r>
                        </m:e>
                        <m:sub>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2</m:t>
                          </m:r>
                        </m:sup>
                      </m:sSubSup>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e>
                      </m:d>
                      <m:r>
                        <a:rPr lang="en-US" altLang="zh-CN" sz="2400" b="0" i="1" smtClean="0">
                          <a:latin typeface="Cambria Math" panose="02040503050406030204" pitchFamily="18" charset="0"/>
                        </a:rPr>
                        <m:t> :− </m:t>
                      </m:r>
                      <m:sSup>
                        <m:sSupPr>
                          <m:ctrlPr>
                            <a:rPr lang="zh-CN" altLang="en-US" sz="2400" i="1" dirty="0" smtClean="0">
                              <a:latin typeface="Cambria Math" panose="02040503050406030204" pitchFamily="18" charset="0"/>
                            </a:rPr>
                          </m:ctrlPr>
                        </m:sSupPr>
                        <m:e>
                          <m:r>
                            <a:rPr lang="en-US" altLang="zh-CN" sz="2400" b="0" i="1" dirty="0" smtClean="0">
                              <a:latin typeface="Cambria Math" panose="02040503050406030204" pitchFamily="18" charset="0"/>
                            </a:rPr>
                            <m:t>𝑖𝑛𝑝𝑢𝑡</m:t>
                          </m:r>
                          <m:r>
                            <a:rPr lang="en-US" altLang="zh-CN" sz="2400" b="0" i="1" dirty="0" smtClean="0">
                              <a:latin typeface="Cambria Math" panose="02040503050406030204" pitchFamily="18" charset="0"/>
                            </a:rPr>
                            <m:t>_</m:t>
                          </m:r>
                          <m:r>
                            <a:rPr lang="en-US" altLang="zh-CN" sz="2400" b="0" i="1" dirty="0" smtClean="0">
                              <a:latin typeface="Cambria Math" panose="02040503050406030204" pitchFamily="18" charset="0"/>
                            </a:rPr>
                            <m:t>𝑝𝑎𝑡h</m:t>
                          </m:r>
                        </m:e>
                        <m:sup>
                          <m:r>
                            <a:rPr lang="en-US" altLang="zh-CN" sz="2400" b="0" i="1" dirty="0" smtClean="0">
                              <a:latin typeface="Cambria Math" panose="02040503050406030204" pitchFamily="18" charset="0"/>
                            </a:rPr>
                            <m:t>𝑏𝑓</m:t>
                          </m:r>
                        </m:sup>
                      </m:sSup>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𝑋</m:t>
                      </m:r>
                      <m:r>
                        <a:rPr lang="en-US" altLang="zh-CN" sz="2400" b="0" i="1" dirty="0" smtClean="0">
                          <a:latin typeface="Cambria Math" panose="02040503050406030204" pitchFamily="18" charset="0"/>
                        </a:rPr>
                        <m:t>).</m:t>
                      </m:r>
                    </m:oMath>
                  </m:oMathPara>
                </a14:m>
                <a:endParaRPr lang="zh-CN" altLang="en-US" sz="2400" dirty="0"/>
              </a:p>
            </p:txBody>
          </p:sp>
        </mc:Choice>
        <mc:Fallback xmlns="">
          <p:sp>
            <p:nvSpPr>
              <p:cNvPr id="60" name="文本框 59"/>
              <p:cNvSpPr txBox="1">
                <a:spLocks noRot="1" noChangeAspect="1" noMove="1" noResize="1" noEditPoints="1" noAdjustHandles="1" noChangeArrowheads="1" noChangeShapeType="1" noTextEdit="1"/>
              </p:cNvSpPr>
              <p:nvPr/>
            </p:nvSpPr>
            <p:spPr>
              <a:xfrm>
                <a:off x="6448787" y="4369445"/>
                <a:ext cx="4722768" cy="382156"/>
              </a:xfrm>
              <a:prstGeom prst="rect">
                <a:avLst/>
              </a:prstGeom>
              <a:blipFill>
                <a:blip r:embed="rId9"/>
                <a:stretch>
                  <a:fillRect l="-516" t="-4839" r="-387" b="-338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p:cNvSpPr txBox="1"/>
              <p:nvPr/>
            </p:nvSpPr>
            <p:spPr>
              <a:xfrm>
                <a:off x="6433061" y="4850745"/>
                <a:ext cx="5360955" cy="3766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4</m:t>
                          </m:r>
                        </m:sub>
                      </m:sSub>
                      <m:r>
                        <a:rPr lang="en-US" altLang="zh-CN" sz="2400" b="0" i="1" smtClean="0">
                          <a:latin typeface="Cambria Math" panose="02040503050406030204" pitchFamily="18" charset="0"/>
                        </a:rPr>
                        <m:t>    </m:t>
                      </m:r>
                      <m:sSubSup>
                        <m:sSubSupPr>
                          <m:ctrlPr>
                            <a:rPr lang="zh-CN" altLang="en-US" sz="2400" b="0" i="1" dirty="0" smtClean="0">
                              <a:latin typeface="Cambria Math" panose="02040503050406030204" pitchFamily="18" charset="0"/>
                            </a:rPr>
                          </m:ctrlPr>
                        </m:sSubSupPr>
                        <m:e>
                          <m:r>
                            <a:rPr lang="en-US" altLang="zh-CN" sz="2400" b="0" i="1" dirty="0" smtClean="0">
                              <a:latin typeface="Cambria Math" panose="02040503050406030204" pitchFamily="18" charset="0"/>
                            </a:rPr>
                            <m:t>𝑠𝑢𝑝</m:t>
                          </m:r>
                        </m:e>
                        <m:sub>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2</m:t>
                          </m:r>
                        </m:sup>
                      </m:sSubSup>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𝑍</m:t>
                          </m:r>
                        </m:e>
                      </m:d>
                      <m:r>
                        <a:rPr lang="en-US" altLang="zh-CN" sz="2400" b="0" i="1" smtClean="0">
                          <a:latin typeface="Cambria Math" panose="02040503050406030204" pitchFamily="18" charset="0"/>
                        </a:rPr>
                        <m:t> :−</m:t>
                      </m:r>
                      <m:sSubSup>
                        <m:sSubSupPr>
                          <m:ctrlPr>
                            <a:rPr lang="zh-CN" altLang="en-US" sz="2400" i="1" dirty="0" smtClean="0">
                              <a:latin typeface="Cambria Math" panose="02040503050406030204" pitchFamily="18" charset="0"/>
                            </a:rPr>
                          </m:ctrlPr>
                        </m:sSubSupPr>
                        <m:e>
                          <m:r>
                            <a:rPr lang="en-US" altLang="zh-CN" sz="2400" i="1" dirty="0">
                              <a:latin typeface="Cambria Math" panose="02040503050406030204" pitchFamily="18" charset="0"/>
                            </a:rPr>
                            <m:t>𝑠𝑢𝑝</m:t>
                          </m:r>
                        </m:e>
                        <m:sub>
                          <m:r>
                            <a:rPr lang="en-US" altLang="zh-CN" sz="2400" i="1">
                              <a:latin typeface="Cambria Math" panose="02040503050406030204" pitchFamily="18" charset="0"/>
                            </a:rPr>
                            <m:t>0</m:t>
                          </m:r>
                        </m:sub>
                        <m:sup>
                          <m:r>
                            <a:rPr lang="en-US" altLang="zh-CN" sz="2400" i="1">
                              <a:latin typeface="Cambria Math" panose="02040503050406030204" pitchFamily="18" charset="0"/>
                            </a:rPr>
                            <m:t>2</m:t>
                          </m:r>
                        </m:sup>
                      </m:sSubSup>
                      <m:d>
                        <m:dPr>
                          <m:ctrlPr>
                            <a:rPr lang="en-US" altLang="zh-CN" sz="2400" i="1" smtClean="0">
                              <a:latin typeface="Cambria Math" panose="02040503050406030204" pitchFamily="18" charset="0"/>
                            </a:rPr>
                          </m:ctrlPr>
                        </m:dPr>
                        <m:e>
                          <m:r>
                            <a:rPr lang="en-US" altLang="zh-CN" sz="2400" i="1">
                              <a:latin typeface="Cambria Math" panose="02040503050406030204" pitchFamily="18" charset="0"/>
                            </a:rPr>
                            <m:t>𝑋</m:t>
                          </m:r>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𝑒𝑑𝑔𝑒</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𝑍</m:t>
                      </m:r>
                      <m:r>
                        <a:rPr lang="en-US" altLang="zh-CN" sz="2400" b="0" i="1" smtClean="0">
                          <a:latin typeface="Cambria Math" panose="02040503050406030204" pitchFamily="18" charset="0"/>
                        </a:rPr>
                        <m:t>).</m:t>
                      </m:r>
                    </m:oMath>
                  </m:oMathPara>
                </a14:m>
                <a:endParaRPr lang="zh-CN" altLang="en-US" sz="2400" dirty="0"/>
              </a:p>
            </p:txBody>
          </p:sp>
        </mc:Choice>
        <mc:Fallback xmlns="">
          <p:sp>
            <p:nvSpPr>
              <p:cNvPr id="61" name="文本框 60"/>
              <p:cNvSpPr txBox="1">
                <a:spLocks noRot="1" noChangeAspect="1" noMove="1" noResize="1" noEditPoints="1" noAdjustHandles="1" noChangeArrowheads="1" noChangeShapeType="1" noTextEdit="1"/>
              </p:cNvSpPr>
              <p:nvPr/>
            </p:nvSpPr>
            <p:spPr>
              <a:xfrm>
                <a:off x="6433061" y="4850745"/>
                <a:ext cx="5360955" cy="376642"/>
              </a:xfrm>
              <a:prstGeom prst="rect">
                <a:avLst/>
              </a:prstGeom>
              <a:blipFill>
                <a:blip r:embed="rId10"/>
                <a:stretch>
                  <a:fillRect l="-227" t="-1613" r="-341" b="-32258"/>
                </a:stretch>
              </a:blipFill>
            </p:spPr>
            <p:txBody>
              <a:bodyPr/>
              <a:lstStyle/>
              <a:p>
                <a:r>
                  <a:rPr lang="zh-CN" altLang="en-US">
                    <a:noFill/>
                  </a:rPr>
                  <a:t> </a:t>
                </a:r>
              </a:p>
            </p:txBody>
          </p:sp>
        </mc:Fallback>
      </mc:AlternateContent>
      <p:sp>
        <p:nvSpPr>
          <p:cNvPr id="27" name="矩形 26"/>
          <p:cNvSpPr/>
          <p:nvPr/>
        </p:nvSpPr>
        <p:spPr>
          <a:xfrm>
            <a:off x="565978" y="3520547"/>
            <a:ext cx="4460195"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Rewrite rules using binding </a:t>
            </a:r>
            <a:r>
              <a:rPr lang="en-US" altLang="zh-CN" dirty="0" smtClean="0">
                <a:latin typeface="微软雅黑" panose="020B0503020204020204" pitchFamily="34" charset="-122"/>
                <a:ea typeface="微软雅黑" panose="020B0503020204020204" pitchFamily="34" charset="-122"/>
              </a:rPr>
              <a:t>predicates</a:t>
            </a:r>
            <a:endParaRPr lang="zh-CN" altLang="en-US" dirty="0">
              <a:latin typeface="微软雅黑" panose="020B0503020204020204" pitchFamily="34" charset="-122"/>
              <a:ea typeface="微软雅黑" panose="020B0503020204020204" pitchFamily="34" charset="-122"/>
            </a:endParaRPr>
          </a:p>
        </p:txBody>
      </p:sp>
      <p:sp>
        <p:nvSpPr>
          <p:cNvPr id="62" name="文本框 61"/>
          <p:cNvSpPr txBox="1"/>
          <p:nvPr/>
        </p:nvSpPr>
        <p:spPr>
          <a:xfrm>
            <a:off x="699463" y="3818230"/>
            <a:ext cx="318118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使用</a:t>
            </a:r>
            <a:r>
              <a:rPr lang="zh-CN" altLang="en-US" dirty="0" smtClean="0">
                <a:latin typeface="微软雅黑" panose="020B0503020204020204" pitchFamily="34" charset="-122"/>
                <a:ea typeface="微软雅黑" panose="020B0503020204020204" pitchFamily="34" charset="-122"/>
              </a:rPr>
              <a:t>绑定谓词重写规则</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3" name="文本框 62"/>
              <p:cNvSpPr txBox="1"/>
              <p:nvPr/>
            </p:nvSpPr>
            <p:spPr>
              <a:xfrm>
                <a:off x="88644" y="4893673"/>
                <a:ext cx="5717911" cy="3821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5</m:t>
                          </m:r>
                        </m:sub>
                      </m:sSub>
                      <m:r>
                        <a:rPr lang="en-US" altLang="zh-CN" sz="2400" b="0" i="1" smtClean="0">
                          <a:latin typeface="Cambria Math" panose="02040503050406030204" pitchFamily="18" charset="0"/>
                        </a:rPr>
                        <m:t>    </m:t>
                      </m:r>
                      <m:sSup>
                        <m:sSupPr>
                          <m:ctrlPr>
                            <a:rPr lang="zh-CN" altLang="en-US" sz="2400" i="1" dirty="0" smtClean="0">
                              <a:latin typeface="Cambria Math" panose="02040503050406030204" pitchFamily="18" charset="0"/>
                            </a:rPr>
                          </m:ctrlPr>
                        </m:sSupPr>
                        <m:e>
                          <m:r>
                            <a:rPr lang="en-US" altLang="zh-CN" sz="2400" b="0" i="1" dirty="0" smtClean="0">
                              <a:latin typeface="Cambria Math" panose="02040503050406030204" pitchFamily="18" charset="0"/>
                            </a:rPr>
                            <m:t>𝑝𝑎𝑡h</m:t>
                          </m:r>
                        </m:e>
                        <m:sup>
                          <m:r>
                            <a:rPr lang="en-US" altLang="zh-CN" sz="2400" b="0" i="1" dirty="0" smtClean="0">
                              <a:latin typeface="Cambria Math" panose="02040503050406030204" pitchFamily="18" charset="0"/>
                            </a:rPr>
                            <m:t>𝑏𝑓</m:t>
                          </m:r>
                        </m:sup>
                      </m:sSup>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𝑋</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𝑌</m:t>
                          </m:r>
                        </m:e>
                      </m:d>
                      <m:r>
                        <a:rPr lang="en-US" altLang="zh-CN" sz="2400" b="0" i="1" dirty="0" smtClean="0">
                          <a:latin typeface="Cambria Math" panose="02040503050406030204" pitchFamily="18" charset="0"/>
                        </a:rPr>
                        <m:t> </m:t>
                      </m:r>
                      <m:r>
                        <a:rPr lang="en-US" altLang="zh-CN" sz="2400" b="0" i="1" smtClean="0">
                          <a:latin typeface="Cambria Math" panose="02040503050406030204" pitchFamily="18" charset="0"/>
                        </a:rPr>
                        <m:t>:− </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𝑠𝑢𝑝</m:t>
                          </m:r>
                        </m:e>
                        <m:sub>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1</m:t>
                          </m:r>
                        </m:sup>
                      </m:sSubSup>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𝑒𝑑𝑔𝑒</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𝑋</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𝑌</m:t>
                      </m:r>
                      <m:r>
                        <a:rPr lang="en-US" altLang="zh-CN" sz="2400" b="0" i="1" dirty="0" smtClean="0">
                          <a:latin typeface="Cambria Math" panose="02040503050406030204" pitchFamily="18" charset="0"/>
                        </a:rPr>
                        <m:t>).</m:t>
                      </m:r>
                    </m:oMath>
                  </m:oMathPara>
                </a14:m>
                <a:endParaRPr lang="zh-CN" altLang="en-US" sz="2400" dirty="0"/>
              </a:p>
            </p:txBody>
          </p:sp>
        </mc:Choice>
        <mc:Fallback xmlns="">
          <p:sp>
            <p:nvSpPr>
              <p:cNvPr id="63" name="文本框 62"/>
              <p:cNvSpPr txBox="1">
                <a:spLocks noRot="1" noChangeAspect="1" noMove="1" noResize="1" noEditPoints="1" noAdjustHandles="1" noChangeArrowheads="1" noChangeShapeType="1" noTextEdit="1"/>
              </p:cNvSpPr>
              <p:nvPr/>
            </p:nvSpPr>
            <p:spPr>
              <a:xfrm>
                <a:off x="88644" y="4893673"/>
                <a:ext cx="5717911" cy="382156"/>
              </a:xfrm>
              <a:prstGeom prst="rect">
                <a:avLst/>
              </a:prstGeom>
              <a:blipFill>
                <a:blip r:embed="rId11"/>
                <a:stretch>
                  <a:fillRect l="-320" t="-4839" r="-320" b="-338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p:cNvSpPr txBox="1"/>
              <p:nvPr/>
            </p:nvSpPr>
            <p:spPr>
              <a:xfrm>
                <a:off x="144544" y="5396542"/>
                <a:ext cx="8968994" cy="382156"/>
              </a:xfrm>
              <a:prstGeom prst="rect">
                <a:avLst/>
              </a:prstGeom>
              <a:noFill/>
            </p:spPr>
            <p:txBody>
              <a:bodyPr wrap="none" lIns="0" tIns="0" rIns="0" bIns="0" rtlCol="0">
                <a:spAutoFit/>
              </a:bodyPr>
              <a:lstStyle/>
              <a:p>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6</m:t>
                        </m:r>
                      </m:sub>
                    </m:sSub>
                    <m:r>
                      <a:rPr lang="en-US" altLang="zh-CN" sz="2400" b="0" i="1" smtClean="0">
                        <a:latin typeface="Cambria Math" panose="02040503050406030204" pitchFamily="18" charset="0"/>
                      </a:rPr>
                      <m:t>   </m:t>
                    </m:r>
                    <m:sSup>
                      <m:sSupPr>
                        <m:ctrlPr>
                          <a:rPr lang="zh-CN" altLang="en-US" sz="2400" i="1" dirty="0">
                            <a:latin typeface="Cambria Math" panose="02040503050406030204" pitchFamily="18" charset="0"/>
                          </a:rPr>
                        </m:ctrlPr>
                      </m:sSupPr>
                      <m:e>
                        <m:r>
                          <a:rPr lang="en-US" altLang="zh-CN" sz="2400" b="0" i="1" dirty="0" smtClean="0">
                            <a:latin typeface="Cambria Math" panose="02040503050406030204" pitchFamily="18" charset="0"/>
                          </a:rPr>
                          <m:t> </m:t>
                        </m:r>
                        <m:r>
                          <a:rPr lang="en-US" altLang="zh-CN" sz="2400" i="1" dirty="0">
                            <a:latin typeface="Cambria Math" panose="02040503050406030204" pitchFamily="18" charset="0"/>
                          </a:rPr>
                          <m:t>𝑝𝑎𝑡h</m:t>
                        </m:r>
                      </m:e>
                      <m:sup>
                        <m:r>
                          <a:rPr lang="en-US" altLang="zh-CN" sz="2400" i="1" dirty="0">
                            <a:latin typeface="Cambria Math" panose="02040503050406030204" pitchFamily="18" charset="0"/>
                          </a:rPr>
                          <m:t>𝑏𝑓</m:t>
                        </m:r>
                      </m:sup>
                    </m:sSup>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𝑋</m:t>
                        </m:r>
                        <m:r>
                          <a:rPr lang="en-US" altLang="zh-CN" sz="2400" i="1" dirty="0">
                            <a:latin typeface="Cambria Math" panose="02040503050406030204" pitchFamily="18" charset="0"/>
                          </a:rPr>
                          <m:t>,</m:t>
                        </m:r>
                        <m:r>
                          <a:rPr lang="en-US" altLang="zh-CN" sz="2400" i="1" dirty="0">
                            <a:latin typeface="Cambria Math" panose="02040503050406030204" pitchFamily="18" charset="0"/>
                          </a:rPr>
                          <m:t>𝑌</m:t>
                        </m:r>
                      </m:e>
                    </m:d>
                    <m:r>
                      <a:rPr lang="en-US" altLang="zh-CN" sz="2400" b="0" i="1" dirty="0" smtClean="0">
                        <a:latin typeface="Cambria Math" panose="02040503050406030204" pitchFamily="18" charset="0"/>
                      </a:rPr>
                      <m:t> </m:t>
                    </m:r>
                    <m:r>
                      <a:rPr lang="en-US" altLang="zh-CN" sz="2400" i="1">
                        <a:latin typeface="Cambria Math" panose="02040503050406030204" pitchFamily="18" charset="0"/>
                      </a:rPr>
                      <m:t>:− </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𝑠𝑢𝑝</m:t>
                        </m:r>
                      </m:e>
                      <m:sub>
                        <m:r>
                          <a:rPr lang="en-US" altLang="zh-CN" sz="2400" i="1">
                            <a:latin typeface="Cambria Math" panose="02040503050406030204" pitchFamily="18" charset="0"/>
                          </a:rPr>
                          <m:t>0</m:t>
                        </m:r>
                      </m:sub>
                      <m:sup>
                        <m:r>
                          <a:rPr lang="en-US" altLang="zh-CN" sz="2400" b="0" i="1" smtClean="0">
                            <a:latin typeface="Cambria Math" panose="02040503050406030204" pitchFamily="18" charset="0"/>
                          </a:rPr>
                          <m:t>2</m:t>
                        </m:r>
                      </m:sup>
                    </m:sSubSup>
                    <m:d>
                      <m:dPr>
                        <m:ctrlPr>
                          <a:rPr lang="en-US" altLang="zh-CN" sz="2400" i="1">
                            <a:latin typeface="Cambria Math" panose="02040503050406030204" pitchFamily="18" charset="0"/>
                          </a:rPr>
                        </m:ctrlPr>
                      </m:dPr>
                      <m:e>
                        <m:r>
                          <a:rPr lang="en-US" altLang="zh-CN" sz="2400" i="1">
                            <a:latin typeface="Cambria Math" panose="02040503050406030204" pitchFamily="18" charset="0"/>
                          </a:rPr>
                          <m:t>𝑋</m:t>
                        </m:r>
                      </m:e>
                    </m:d>
                    <m:r>
                      <a:rPr lang="en-US" altLang="zh-CN" sz="2400" i="1">
                        <a:latin typeface="Cambria Math" panose="02040503050406030204" pitchFamily="18" charset="0"/>
                      </a:rPr>
                      <m:t>, </m:t>
                    </m:r>
                    <m:r>
                      <a:rPr lang="en-US" altLang="zh-CN" sz="2400" i="1">
                        <a:latin typeface="Cambria Math" panose="02040503050406030204" pitchFamily="18" charset="0"/>
                      </a:rPr>
                      <m:t>𝑒𝑑𝑔𝑒</m:t>
                    </m:r>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𝑋</m:t>
                        </m:r>
                        <m: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𝑍</m:t>
                        </m:r>
                      </m:e>
                    </m:d>
                    <m:r>
                      <a:rPr lang="en-US" altLang="zh-CN" sz="2400" b="0" i="1" dirty="0" smtClean="0">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𝑠𝑢𝑝</m:t>
                        </m:r>
                      </m:e>
                      <m:sub>
                        <m:r>
                          <a:rPr lang="en-US" altLang="zh-CN" sz="2400" b="0" i="1" smtClean="0">
                            <a:latin typeface="Cambria Math" panose="02040503050406030204" pitchFamily="18" charset="0"/>
                          </a:rPr>
                          <m:t>1</m:t>
                        </m:r>
                      </m:sub>
                      <m:sup>
                        <m:r>
                          <a:rPr lang="en-US" altLang="zh-CN" sz="2400" i="1">
                            <a:latin typeface="Cambria Math" panose="02040503050406030204" pitchFamily="18" charset="0"/>
                          </a:rPr>
                          <m:t>2</m:t>
                        </m:r>
                      </m:sup>
                    </m:sSubSup>
                    <m:d>
                      <m:dPr>
                        <m:ctrlPr>
                          <a:rPr lang="en-US" altLang="zh-CN" sz="2400" i="1">
                            <a:latin typeface="Cambria Math" panose="02040503050406030204" pitchFamily="18" charset="0"/>
                          </a:rPr>
                        </m:ctrlPr>
                      </m:dPr>
                      <m:e>
                        <m:r>
                          <a:rPr lang="en-US" altLang="zh-CN" sz="2400" i="1">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𝑍</m:t>
                        </m:r>
                      </m:e>
                    </m:d>
                    <m:r>
                      <a:rPr lang="en-US" altLang="zh-CN" sz="2400" b="0" i="1" smtClean="0">
                        <a:latin typeface="Cambria Math" panose="02040503050406030204" pitchFamily="18" charset="0"/>
                      </a:rPr>
                      <m:t>, </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𝑝𝑎𝑡h</m:t>
                        </m:r>
                      </m:e>
                      <m:sup>
                        <m:r>
                          <a:rPr lang="en-US" altLang="zh-CN" sz="2400" b="0" i="1" smtClean="0">
                            <a:latin typeface="Cambria Math" panose="02040503050406030204" pitchFamily="18" charset="0"/>
                          </a:rPr>
                          <m:t>𝑏𝑓</m:t>
                        </m:r>
                      </m:sup>
                    </m:sSup>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𝑍</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𝑌</m:t>
                        </m:r>
                      </m:e>
                    </m:d>
                    <m:r>
                      <a:rPr lang="en-US" altLang="zh-CN" sz="2400" b="0" i="1" smtClean="0">
                        <a:latin typeface="Cambria Math" panose="02040503050406030204" pitchFamily="18" charset="0"/>
                      </a:rPr>
                      <m:t>.</m:t>
                    </m:r>
                  </m:oMath>
                </a14:m>
                <a:r>
                  <a:rPr lang="en-US" altLang="zh-CN" sz="2400" dirty="0" smtClean="0"/>
                  <a:t> </a:t>
                </a:r>
                <a:endParaRPr lang="zh-CN" altLang="en-US" sz="2400" dirty="0"/>
              </a:p>
            </p:txBody>
          </p:sp>
        </mc:Choice>
        <mc:Fallback xmlns="">
          <p:sp>
            <p:nvSpPr>
              <p:cNvPr id="64" name="文本框 63"/>
              <p:cNvSpPr txBox="1">
                <a:spLocks noRot="1" noChangeAspect="1" noMove="1" noResize="1" noEditPoints="1" noAdjustHandles="1" noChangeArrowheads="1" noChangeShapeType="1" noTextEdit="1"/>
              </p:cNvSpPr>
              <p:nvPr/>
            </p:nvSpPr>
            <p:spPr>
              <a:xfrm>
                <a:off x="144544" y="5396542"/>
                <a:ext cx="8968994" cy="382156"/>
              </a:xfrm>
              <a:prstGeom prst="rect">
                <a:avLst/>
              </a:prstGeom>
              <a:blipFill>
                <a:blip r:embed="rId12"/>
                <a:stretch>
                  <a:fillRect l="-884" t="-3175"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p:cNvSpPr txBox="1"/>
              <p:nvPr/>
            </p:nvSpPr>
            <p:spPr>
              <a:xfrm>
                <a:off x="104729" y="5920643"/>
                <a:ext cx="5025799" cy="3795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7</m:t>
                          </m:r>
                        </m:sub>
                      </m:sSub>
                      <m:r>
                        <a:rPr lang="en-US" altLang="zh-CN" sz="2400" b="0" i="1" smtClean="0">
                          <a:latin typeface="Cambria Math" panose="02040503050406030204" pitchFamily="18" charset="0"/>
                        </a:rPr>
                        <m:t>    </m:t>
                      </m:r>
                      <m:sSup>
                        <m:sSupPr>
                          <m:ctrlPr>
                            <a:rPr lang="zh-CN" altLang="en-US" sz="2400" i="1" dirty="0" smtClean="0">
                              <a:latin typeface="Cambria Math" panose="02040503050406030204" pitchFamily="18" charset="0"/>
                            </a:rPr>
                          </m:ctrlPr>
                        </m:sSupPr>
                        <m:e>
                          <m:r>
                            <a:rPr lang="en-US" altLang="zh-CN" sz="2400" b="0" i="1" dirty="0" smtClean="0">
                              <a:latin typeface="Cambria Math" panose="02040503050406030204" pitchFamily="18" charset="0"/>
                            </a:rPr>
                            <m:t>𝑖𝑛𝑝𝑢𝑡</m:t>
                          </m:r>
                          <m:r>
                            <a:rPr lang="en-US" altLang="zh-CN" sz="2400" b="0" i="1" dirty="0" smtClean="0">
                              <a:latin typeface="Cambria Math" panose="02040503050406030204" pitchFamily="18" charset="0"/>
                            </a:rPr>
                            <m:t>_</m:t>
                          </m:r>
                          <m:r>
                            <a:rPr lang="en-US" altLang="zh-CN" sz="2400" b="0" i="1" dirty="0" smtClean="0">
                              <a:latin typeface="Cambria Math" panose="02040503050406030204" pitchFamily="18" charset="0"/>
                            </a:rPr>
                            <m:t>𝑝𝑎𝑡h</m:t>
                          </m:r>
                        </m:e>
                        <m:sup>
                          <m:r>
                            <a:rPr lang="en-US" altLang="zh-CN" sz="2400" b="0" i="1" dirty="0" smtClean="0">
                              <a:latin typeface="Cambria Math" panose="02040503050406030204" pitchFamily="18" charset="0"/>
                            </a:rPr>
                            <m:t>𝑏𝑓</m:t>
                          </m:r>
                        </m:sup>
                      </m:sSup>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𝑋</m:t>
                          </m:r>
                        </m:e>
                      </m:d>
                      <m:r>
                        <a:rPr lang="en-US" altLang="zh-CN" sz="2400" b="0" i="1" dirty="0" smtClean="0">
                          <a:latin typeface="Cambria Math" panose="02040503050406030204" pitchFamily="18" charset="0"/>
                        </a:rPr>
                        <m:t> </m:t>
                      </m:r>
                      <m:r>
                        <a:rPr lang="en-US" altLang="zh-CN" sz="2400" b="0" i="1" smtClean="0">
                          <a:latin typeface="Cambria Math" panose="02040503050406030204" pitchFamily="18" charset="0"/>
                        </a:rPr>
                        <m:t>:− </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𝑠𝑢𝑝</m:t>
                          </m:r>
                        </m:e>
                        <m:sub>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2</m:t>
                          </m:r>
                        </m:sup>
                      </m:sSubSup>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𝑍</m:t>
                          </m:r>
                        </m:e>
                      </m:d>
                      <m:r>
                        <a:rPr lang="en-US" altLang="zh-CN" sz="2400" b="0" i="1" smtClean="0">
                          <a:latin typeface="Cambria Math" panose="02040503050406030204" pitchFamily="18" charset="0"/>
                        </a:rPr>
                        <m:t>.</m:t>
                      </m:r>
                    </m:oMath>
                  </m:oMathPara>
                </a14:m>
                <a:endParaRPr lang="zh-CN" altLang="en-US" sz="2400" dirty="0"/>
              </a:p>
            </p:txBody>
          </p:sp>
        </mc:Choice>
        <mc:Fallback xmlns="">
          <p:sp>
            <p:nvSpPr>
              <p:cNvPr id="65" name="文本框 64"/>
              <p:cNvSpPr txBox="1">
                <a:spLocks noRot="1" noChangeAspect="1" noMove="1" noResize="1" noEditPoints="1" noAdjustHandles="1" noChangeArrowheads="1" noChangeShapeType="1" noTextEdit="1"/>
              </p:cNvSpPr>
              <p:nvPr/>
            </p:nvSpPr>
            <p:spPr>
              <a:xfrm>
                <a:off x="104729" y="5920643"/>
                <a:ext cx="5025799" cy="379527"/>
              </a:xfrm>
              <a:prstGeom prst="rect">
                <a:avLst/>
              </a:prstGeom>
              <a:blipFill>
                <a:blip r:embed="rId13"/>
                <a:stretch>
                  <a:fillRect l="-364" t="-4839" b="-354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06015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anim calcmode="lin" valueType="num">
                                      <p:cBhvr>
                                        <p:cTn id="8" dur="500" fill="hold"/>
                                        <p:tgtEl>
                                          <p:spTgt spid="40"/>
                                        </p:tgtEl>
                                        <p:attrNameLst>
                                          <p:attrName>ppt_x</p:attrName>
                                        </p:attrNameLst>
                                      </p:cBhvr>
                                      <p:tavLst>
                                        <p:tav tm="0">
                                          <p:val>
                                            <p:strVal val="#ppt_x"/>
                                          </p:val>
                                        </p:tav>
                                        <p:tav tm="100000">
                                          <p:val>
                                            <p:strVal val="#ppt_x"/>
                                          </p:val>
                                        </p:tav>
                                      </p:tavLst>
                                    </p:anim>
                                    <p:anim calcmode="lin" valueType="num">
                                      <p:cBhvr>
                                        <p:cTn id="9" dur="500" fill="hold"/>
                                        <p:tgtEl>
                                          <p:spTgt spid="4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anim calcmode="lin" valueType="num">
                                      <p:cBhvr>
                                        <p:cTn id="14" dur="500" fill="hold"/>
                                        <p:tgtEl>
                                          <p:spTgt spid="43"/>
                                        </p:tgtEl>
                                        <p:attrNameLst>
                                          <p:attrName>ppt_x</p:attrName>
                                        </p:attrNameLst>
                                      </p:cBhvr>
                                      <p:tavLst>
                                        <p:tav tm="0">
                                          <p:val>
                                            <p:strVal val="#ppt_x"/>
                                          </p:val>
                                        </p:tav>
                                        <p:tav tm="100000">
                                          <p:val>
                                            <p:strVal val="#ppt_x"/>
                                          </p:val>
                                        </p:tav>
                                      </p:tavLst>
                                    </p:anim>
                                    <p:anim calcmode="lin" valueType="num">
                                      <p:cBhvr>
                                        <p:cTn id="15" dur="5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anim calcmode="lin" valueType="num">
                                      <p:cBhvr>
                                        <p:cTn id="21" dur="500" fill="hold"/>
                                        <p:tgtEl>
                                          <p:spTgt spid="15"/>
                                        </p:tgtEl>
                                        <p:attrNameLst>
                                          <p:attrName>ppt_x</p:attrName>
                                        </p:attrNameLst>
                                      </p:cBhvr>
                                      <p:tavLst>
                                        <p:tav tm="0">
                                          <p:val>
                                            <p:strVal val="#ppt_x"/>
                                          </p:val>
                                        </p:tav>
                                        <p:tav tm="100000">
                                          <p:val>
                                            <p:strVal val="#ppt_x"/>
                                          </p:val>
                                        </p:tav>
                                      </p:tavLst>
                                    </p:anim>
                                    <p:anim calcmode="lin" valueType="num">
                                      <p:cBhvr>
                                        <p:cTn id="22" dur="500" fill="hold"/>
                                        <p:tgtEl>
                                          <p:spTgt spid="15"/>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anim calcmode="lin" valueType="num">
                                      <p:cBhvr>
                                        <p:cTn id="26" dur="500" fill="hold"/>
                                        <p:tgtEl>
                                          <p:spTgt spid="3"/>
                                        </p:tgtEl>
                                        <p:attrNameLst>
                                          <p:attrName>ppt_x</p:attrName>
                                        </p:attrNameLst>
                                      </p:cBhvr>
                                      <p:tavLst>
                                        <p:tav tm="0">
                                          <p:val>
                                            <p:strVal val="#ppt_x"/>
                                          </p:val>
                                        </p:tav>
                                        <p:tav tm="100000">
                                          <p:val>
                                            <p:strVal val="#ppt_x"/>
                                          </p:val>
                                        </p:tav>
                                      </p:tavLst>
                                    </p:anim>
                                    <p:anim calcmode="lin" valueType="num">
                                      <p:cBhvr>
                                        <p:cTn id="27" dur="500" fill="hold"/>
                                        <p:tgtEl>
                                          <p:spTgt spid="3"/>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anim calcmode="lin" valueType="num">
                                      <p:cBhvr>
                                        <p:cTn id="31" dur="500" fill="hold"/>
                                        <p:tgtEl>
                                          <p:spTgt spid="4"/>
                                        </p:tgtEl>
                                        <p:attrNameLst>
                                          <p:attrName>ppt_x</p:attrName>
                                        </p:attrNameLst>
                                      </p:cBhvr>
                                      <p:tavLst>
                                        <p:tav tm="0">
                                          <p:val>
                                            <p:strVal val="#ppt_x"/>
                                          </p:val>
                                        </p:tav>
                                        <p:tav tm="100000">
                                          <p:val>
                                            <p:strVal val="#ppt_x"/>
                                          </p:val>
                                        </p:tav>
                                      </p:tavLst>
                                    </p:anim>
                                    <p:anim calcmode="lin" valueType="num">
                                      <p:cBhvr>
                                        <p:cTn id="32"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anim calcmode="lin" valueType="num">
                                      <p:cBhvr>
                                        <p:cTn id="38" dur="500" fill="hold"/>
                                        <p:tgtEl>
                                          <p:spTgt spid="5"/>
                                        </p:tgtEl>
                                        <p:attrNameLst>
                                          <p:attrName>ppt_x</p:attrName>
                                        </p:attrNameLst>
                                      </p:cBhvr>
                                      <p:tavLst>
                                        <p:tav tm="0">
                                          <p:val>
                                            <p:strVal val="#ppt_x"/>
                                          </p:val>
                                        </p:tav>
                                        <p:tav tm="100000">
                                          <p:val>
                                            <p:strVal val="#ppt_x"/>
                                          </p:val>
                                        </p:tav>
                                      </p:tavLst>
                                    </p:anim>
                                    <p:anim calcmode="lin" valueType="num">
                                      <p:cBhvr>
                                        <p:cTn id="3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7" presetClass="entr" presetSubtype="0" fill="hold" nodeType="click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fade">
                                      <p:cBhvr>
                                        <p:cTn id="44" dur="500"/>
                                        <p:tgtEl>
                                          <p:spTgt spid="49"/>
                                        </p:tgtEl>
                                      </p:cBhvr>
                                    </p:animEffect>
                                    <p:anim calcmode="lin" valueType="num">
                                      <p:cBhvr>
                                        <p:cTn id="45" dur="500" fill="hold"/>
                                        <p:tgtEl>
                                          <p:spTgt spid="49"/>
                                        </p:tgtEl>
                                        <p:attrNameLst>
                                          <p:attrName>ppt_x</p:attrName>
                                        </p:attrNameLst>
                                      </p:cBhvr>
                                      <p:tavLst>
                                        <p:tav tm="0">
                                          <p:val>
                                            <p:strVal val="#ppt_x"/>
                                          </p:val>
                                        </p:tav>
                                        <p:tav tm="100000">
                                          <p:val>
                                            <p:strVal val="#ppt_x"/>
                                          </p:val>
                                        </p:tav>
                                      </p:tavLst>
                                    </p:anim>
                                    <p:anim calcmode="lin" valueType="num">
                                      <p:cBhvr>
                                        <p:cTn id="46" dur="5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7"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anim calcmode="lin" valueType="num">
                                      <p:cBhvr>
                                        <p:cTn id="52" dur="500" fill="hold"/>
                                        <p:tgtEl>
                                          <p:spTgt spid="21"/>
                                        </p:tgtEl>
                                        <p:attrNameLst>
                                          <p:attrName>ppt_x</p:attrName>
                                        </p:attrNameLst>
                                      </p:cBhvr>
                                      <p:tavLst>
                                        <p:tav tm="0">
                                          <p:val>
                                            <p:strVal val="#ppt_x"/>
                                          </p:val>
                                        </p:tav>
                                        <p:tav tm="100000">
                                          <p:val>
                                            <p:strVal val="#ppt_x"/>
                                          </p:val>
                                        </p:tav>
                                      </p:tavLst>
                                    </p:anim>
                                    <p:anim calcmode="lin" valueType="num">
                                      <p:cBhvr>
                                        <p:cTn id="53" dur="500" fill="hold"/>
                                        <p:tgtEl>
                                          <p:spTgt spid="21"/>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anim calcmode="lin" valueType="num">
                                      <p:cBhvr>
                                        <p:cTn id="57" dur="500" fill="hold"/>
                                        <p:tgtEl>
                                          <p:spTgt spid="10"/>
                                        </p:tgtEl>
                                        <p:attrNameLst>
                                          <p:attrName>ppt_x</p:attrName>
                                        </p:attrNameLst>
                                      </p:cBhvr>
                                      <p:tavLst>
                                        <p:tav tm="0">
                                          <p:val>
                                            <p:strVal val="#ppt_x"/>
                                          </p:val>
                                        </p:tav>
                                        <p:tav tm="100000">
                                          <p:val>
                                            <p:strVal val="#ppt_x"/>
                                          </p:val>
                                        </p:tav>
                                      </p:tavLst>
                                    </p:anim>
                                    <p:anim calcmode="lin" valueType="num">
                                      <p:cBhvr>
                                        <p:cTn id="58" dur="500" fill="hold"/>
                                        <p:tgtEl>
                                          <p:spTgt spid="10"/>
                                        </p:tgtEl>
                                        <p:attrNameLst>
                                          <p:attrName>ppt_y</p:attrName>
                                        </p:attrNameLst>
                                      </p:cBhvr>
                                      <p:tavLst>
                                        <p:tav tm="0">
                                          <p:val>
                                            <p:strVal val="#ppt_y-.1"/>
                                          </p:val>
                                        </p:tav>
                                        <p:tav tm="100000">
                                          <p:val>
                                            <p:strVal val="#ppt_y"/>
                                          </p:val>
                                        </p:tav>
                                      </p:tavLst>
                                    </p:anim>
                                  </p:childTnLst>
                                </p:cTn>
                              </p:par>
                              <p:par>
                                <p:cTn id="59" presetID="47" presetClass="entr" presetSubtype="0" fill="hold" grpId="0" nodeType="with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fade">
                                      <p:cBhvr>
                                        <p:cTn id="61" dur="500"/>
                                        <p:tgtEl>
                                          <p:spTgt spid="57"/>
                                        </p:tgtEl>
                                      </p:cBhvr>
                                    </p:animEffect>
                                    <p:anim calcmode="lin" valueType="num">
                                      <p:cBhvr>
                                        <p:cTn id="62" dur="500" fill="hold"/>
                                        <p:tgtEl>
                                          <p:spTgt spid="57"/>
                                        </p:tgtEl>
                                        <p:attrNameLst>
                                          <p:attrName>ppt_x</p:attrName>
                                        </p:attrNameLst>
                                      </p:cBhvr>
                                      <p:tavLst>
                                        <p:tav tm="0">
                                          <p:val>
                                            <p:strVal val="#ppt_x"/>
                                          </p:val>
                                        </p:tav>
                                        <p:tav tm="100000">
                                          <p:val>
                                            <p:strVal val="#ppt_x"/>
                                          </p:val>
                                        </p:tav>
                                      </p:tavLst>
                                    </p:anim>
                                    <p:anim calcmode="lin" valueType="num">
                                      <p:cBhvr>
                                        <p:cTn id="63" dur="5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7" presetClass="entr" presetSubtype="0"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anim calcmode="lin" valueType="num">
                                      <p:cBhvr>
                                        <p:cTn id="69" dur="500" fill="hold"/>
                                        <p:tgtEl>
                                          <p:spTgt spid="16"/>
                                        </p:tgtEl>
                                        <p:attrNameLst>
                                          <p:attrName>ppt_x</p:attrName>
                                        </p:attrNameLst>
                                      </p:cBhvr>
                                      <p:tavLst>
                                        <p:tav tm="0">
                                          <p:val>
                                            <p:strVal val="#ppt_x"/>
                                          </p:val>
                                        </p:tav>
                                        <p:tav tm="100000">
                                          <p:val>
                                            <p:strVal val="#ppt_x"/>
                                          </p:val>
                                        </p:tav>
                                      </p:tavLst>
                                    </p:anim>
                                    <p:anim calcmode="lin" valueType="num">
                                      <p:cBhvr>
                                        <p:cTn id="70"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7" presetClass="entr" presetSubtype="0" fill="hold" grpId="0" nodeType="click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fade">
                                      <p:cBhvr>
                                        <p:cTn id="75" dur="500"/>
                                        <p:tgtEl>
                                          <p:spTgt spid="58"/>
                                        </p:tgtEl>
                                      </p:cBhvr>
                                    </p:animEffect>
                                    <p:anim calcmode="lin" valueType="num">
                                      <p:cBhvr>
                                        <p:cTn id="76" dur="500" fill="hold"/>
                                        <p:tgtEl>
                                          <p:spTgt spid="58"/>
                                        </p:tgtEl>
                                        <p:attrNameLst>
                                          <p:attrName>ppt_x</p:attrName>
                                        </p:attrNameLst>
                                      </p:cBhvr>
                                      <p:tavLst>
                                        <p:tav tm="0">
                                          <p:val>
                                            <p:strVal val="#ppt_x"/>
                                          </p:val>
                                        </p:tav>
                                        <p:tav tm="100000">
                                          <p:val>
                                            <p:strVal val="#ppt_x"/>
                                          </p:val>
                                        </p:tav>
                                      </p:tavLst>
                                    </p:anim>
                                    <p:anim calcmode="lin" valueType="num">
                                      <p:cBhvr>
                                        <p:cTn id="77" dur="5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7" presetClass="entr" presetSubtype="0" fill="hold" grpId="0" nodeType="click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fade">
                                      <p:cBhvr>
                                        <p:cTn id="82" dur="500"/>
                                        <p:tgtEl>
                                          <p:spTgt spid="59"/>
                                        </p:tgtEl>
                                      </p:cBhvr>
                                    </p:animEffect>
                                    <p:anim calcmode="lin" valueType="num">
                                      <p:cBhvr>
                                        <p:cTn id="83" dur="500" fill="hold"/>
                                        <p:tgtEl>
                                          <p:spTgt spid="59"/>
                                        </p:tgtEl>
                                        <p:attrNameLst>
                                          <p:attrName>ppt_x</p:attrName>
                                        </p:attrNameLst>
                                      </p:cBhvr>
                                      <p:tavLst>
                                        <p:tav tm="0">
                                          <p:val>
                                            <p:strVal val="#ppt_x"/>
                                          </p:val>
                                        </p:tav>
                                        <p:tav tm="100000">
                                          <p:val>
                                            <p:strVal val="#ppt_x"/>
                                          </p:val>
                                        </p:tav>
                                      </p:tavLst>
                                    </p:anim>
                                    <p:anim calcmode="lin" valueType="num">
                                      <p:cBhvr>
                                        <p:cTn id="84" dur="500" fill="hold"/>
                                        <p:tgtEl>
                                          <p:spTgt spid="59"/>
                                        </p:tgtEl>
                                        <p:attrNameLst>
                                          <p:attrName>ppt_y</p:attrName>
                                        </p:attrNameLst>
                                      </p:cBhvr>
                                      <p:tavLst>
                                        <p:tav tm="0">
                                          <p:val>
                                            <p:strVal val="#ppt_y-.1"/>
                                          </p:val>
                                        </p:tav>
                                        <p:tav tm="100000">
                                          <p:val>
                                            <p:strVal val="#ppt_y"/>
                                          </p:val>
                                        </p:tav>
                                      </p:tavLst>
                                    </p:anim>
                                  </p:childTnLst>
                                </p:cTn>
                              </p:par>
                              <p:par>
                                <p:cTn id="85" presetID="47" presetClass="entr" presetSubtype="0" fill="hold" grpId="0" nodeType="withEffect">
                                  <p:stCondLst>
                                    <p:cond delay="0"/>
                                  </p:stCondLst>
                                  <p:childTnLst>
                                    <p:set>
                                      <p:cBhvr>
                                        <p:cTn id="86" dur="1" fill="hold">
                                          <p:stCondLst>
                                            <p:cond delay="0"/>
                                          </p:stCondLst>
                                        </p:cTn>
                                        <p:tgtEl>
                                          <p:spTgt spid="60"/>
                                        </p:tgtEl>
                                        <p:attrNameLst>
                                          <p:attrName>style.visibility</p:attrName>
                                        </p:attrNameLst>
                                      </p:cBhvr>
                                      <p:to>
                                        <p:strVal val="visible"/>
                                      </p:to>
                                    </p:set>
                                    <p:animEffect transition="in" filter="fade">
                                      <p:cBhvr>
                                        <p:cTn id="87" dur="500"/>
                                        <p:tgtEl>
                                          <p:spTgt spid="60"/>
                                        </p:tgtEl>
                                      </p:cBhvr>
                                    </p:animEffect>
                                    <p:anim calcmode="lin" valueType="num">
                                      <p:cBhvr>
                                        <p:cTn id="88" dur="500" fill="hold"/>
                                        <p:tgtEl>
                                          <p:spTgt spid="60"/>
                                        </p:tgtEl>
                                        <p:attrNameLst>
                                          <p:attrName>ppt_x</p:attrName>
                                        </p:attrNameLst>
                                      </p:cBhvr>
                                      <p:tavLst>
                                        <p:tav tm="0">
                                          <p:val>
                                            <p:strVal val="#ppt_x"/>
                                          </p:val>
                                        </p:tav>
                                        <p:tav tm="100000">
                                          <p:val>
                                            <p:strVal val="#ppt_x"/>
                                          </p:val>
                                        </p:tav>
                                      </p:tavLst>
                                    </p:anim>
                                    <p:anim calcmode="lin" valueType="num">
                                      <p:cBhvr>
                                        <p:cTn id="89" dur="500" fill="hold"/>
                                        <p:tgtEl>
                                          <p:spTgt spid="60"/>
                                        </p:tgtEl>
                                        <p:attrNameLst>
                                          <p:attrName>ppt_y</p:attrName>
                                        </p:attrNameLst>
                                      </p:cBhvr>
                                      <p:tavLst>
                                        <p:tav tm="0">
                                          <p:val>
                                            <p:strVal val="#ppt_y-.1"/>
                                          </p:val>
                                        </p:tav>
                                        <p:tav tm="100000">
                                          <p:val>
                                            <p:strVal val="#ppt_y"/>
                                          </p:val>
                                        </p:tav>
                                      </p:tavLst>
                                    </p:anim>
                                  </p:childTnLst>
                                </p:cTn>
                              </p:par>
                              <p:par>
                                <p:cTn id="90" presetID="47" presetClass="entr" presetSubtype="0" fill="hold" grpId="0" nodeType="with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fade">
                                      <p:cBhvr>
                                        <p:cTn id="92" dur="500"/>
                                        <p:tgtEl>
                                          <p:spTgt spid="61"/>
                                        </p:tgtEl>
                                      </p:cBhvr>
                                    </p:animEffect>
                                    <p:anim calcmode="lin" valueType="num">
                                      <p:cBhvr>
                                        <p:cTn id="93" dur="500" fill="hold"/>
                                        <p:tgtEl>
                                          <p:spTgt spid="61"/>
                                        </p:tgtEl>
                                        <p:attrNameLst>
                                          <p:attrName>ppt_x</p:attrName>
                                        </p:attrNameLst>
                                      </p:cBhvr>
                                      <p:tavLst>
                                        <p:tav tm="0">
                                          <p:val>
                                            <p:strVal val="#ppt_x"/>
                                          </p:val>
                                        </p:tav>
                                        <p:tav tm="100000">
                                          <p:val>
                                            <p:strVal val="#ppt_x"/>
                                          </p:val>
                                        </p:tav>
                                      </p:tavLst>
                                    </p:anim>
                                    <p:anim calcmode="lin" valueType="num">
                                      <p:cBhvr>
                                        <p:cTn id="94" dur="5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7" presetClass="entr" presetSubtype="0" fill="hold" grpId="0" nodeType="clickEffect">
                                  <p:stCondLst>
                                    <p:cond delay="0"/>
                                  </p:stCondLst>
                                  <p:childTnLst>
                                    <p:set>
                                      <p:cBhvr>
                                        <p:cTn id="98" dur="1" fill="hold">
                                          <p:stCondLst>
                                            <p:cond delay="0"/>
                                          </p:stCondLst>
                                        </p:cTn>
                                        <p:tgtEl>
                                          <p:spTgt spid="17"/>
                                        </p:tgtEl>
                                        <p:attrNameLst>
                                          <p:attrName>style.visibility</p:attrName>
                                        </p:attrNameLst>
                                      </p:cBhvr>
                                      <p:to>
                                        <p:strVal val="visible"/>
                                      </p:to>
                                    </p:set>
                                    <p:animEffect transition="in" filter="fade">
                                      <p:cBhvr>
                                        <p:cTn id="99" dur="500"/>
                                        <p:tgtEl>
                                          <p:spTgt spid="17"/>
                                        </p:tgtEl>
                                      </p:cBhvr>
                                    </p:animEffect>
                                    <p:anim calcmode="lin" valueType="num">
                                      <p:cBhvr>
                                        <p:cTn id="100" dur="500" fill="hold"/>
                                        <p:tgtEl>
                                          <p:spTgt spid="17"/>
                                        </p:tgtEl>
                                        <p:attrNameLst>
                                          <p:attrName>ppt_x</p:attrName>
                                        </p:attrNameLst>
                                      </p:cBhvr>
                                      <p:tavLst>
                                        <p:tav tm="0">
                                          <p:val>
                                            <p:strVal val="#ppt_x"/>
                                          </p:val>
                                        </p:tav>
                                        <p:tav tm="100000">
                                          <p:val>
                                            <p:strVal val="#ppt_x"/>
                                          </p:val>
                                        </p:tav>
                                      </p:tavLst>
                                    </p:anim>
                                    <p:anim calcmode="lin" valueType="num">
                                      <p:cBhvr>
                                        <p:cTn id="101" dur="500" fill="hold"/>
                                        <p:tgtEl>
                                          <p:spTgt spid="17"/>
                                        </p:tgtEl>
                                        <p:attrNameLst>
                                          <p:attrName>ppt_y</p:attrName>
                                        </p:attrNameLst>
                                      </p:cBhvr>
                                      <p:tavLst>
                                        <p:tav tm="0">
                                          <p:val>
                                            <p:strVal val="#ppt_y-.1"/>
                                          </p:val>
                                        </p:tav>
                                        <p:tav tm="100000">
                                          <p:val>
                                            <p:strVal val="#ppt_y"/>
                                          </p:val>
                                        </p:tav>
                                      </p:tavLst>
                                    </p:anim>
                                  </p:childTnLst>
                                </p:cTn>
                              </p:par>
                              <p:par>
                                <p:cTn id="102" presetID="47" presetClass="entr" presetSubtype="0" fill="hold" grpId="0" nodeType="withEffect">
                                  <p:stCondLst>
                                    <p:cond delay="0"/>
                                  </p:stCondLst>
                                  <p:childTnLst>
                                    <p:set>
                                      <p:cBhvr>
                                        <p:cTn id="103" dur="1" fill="hold">
                                          <p:stCondLst>
                                            <p:cond delay="0"/>
                                          </p:stCondLst>
                                        </p:cTn>
                                        <p:tgtEl>
                                          <p:spTgt spid="27"/>
                                        </p:tgtEl>
                                        <p:attrNameLst>
                                          <p:attrName>style.visibility</p:attrName>
                                        </p:attrNameLst>
                                      </p:cBhvr>
                                      <p:to>
                                        <p:strVal val="visible"/>
                                      </p:to>
                                    </p:set>
                                    <p:animEffect transition="in" filter="fade">
                                      <p:cBhvr>
                                        <p:cTn id="104" dur="500"/>
                                        <p:tgtEl>
                                          <p:spTgt spid="27"/>
                                        </p:tgtEl>
                                      </p:cBhvr>
                                    </p:animEffect>
                                    <p:anim calcmode="lin" valueType="num">
                                      <p:cBhvr>
                                        <p:cTn id="105" dur="500" fill="hold"/>
                                        <p:tgtEl>
                                          <p:spTgt spid="27"/>
                                        </p:tgtEl>
                                        <p:attrNameLst>
                                          <p:attrName>ppt_x</p:attrName>
                                        </p:attrNameLst>
                                      </p:cBhvr>
                                      <p:tavLst>
                                        <p:tav tm="0">
                                          <p:val>
                                            <p:strVal val="#ppt_x"/>
                                          </p:val>
                                        </p:tav>
                                        <p:tav tm="100000">
                                          <p:val>
                                            <p:strVal val="#ppt_x"/>
                                          </p:val>
                                        </p:tav>
                                      </p:tavLst>
                                    </p:anim>
                                    <p:anim calcmode="lin" valueType="num">
                                      <p:cBhvr>
                                        <p:cTn id="106" dur="500" fill="hold"/>
                                        <p:tgtEl>
                                          <p:spTgt spid="27"/>
                                        </p:tgtEl>
                                        <p:attrNameLst>
                                          <p:attrName>ppt_y</p:attrName>
                                        </p:attrNameLst>
                                      </p:cBhvr>
                                      <p:tavLst>
                                        <p:tav tm="0">
                                          <p:val>
                                            <p:strVal val="#ppt_y-.1"/>
                                          </p:val>
                                        </p:tav>
                                        <p:tav tm="100000">
                                          <p:val>
                                            <p:strVal val="#ppt_y"/>
                                          </p:val>
                                        </p:tav>
                                      </p:tavLst>
                                    </p:anim>
                                  </p:childTnLst>
                                </p:cTn>
                              </p:par>
                              <p:par>
                                <p:cTn id="107" presetID="47" presetClass="entr" presetSubtype="0" fill="hold" grpId="0" nodeType="withEffect">
                                  <p:stCondLst>
                                    <p:cond delay="0"/>
                                  </p:stCondLst>
                                  <p:childTnLst>
                                    <p:set>
                                      <p:cBhvr>
                                        <p:cTn id="108" dur="1" fill="hold">
                                          <p:stCondLst>
                                            <p:cond delay="0"/>
                                          </p:stCondLst>
                                        </p:cTn>
                                        <p:tgtEl>
                                          <p:spTgt spid="62"/>
                                        </p:tgtEl>
                                        <p:attrNameLst>
                                          <p:attrName>style.visibility</p:attrName>
                                        </p:attrNameLst>
                                      </p:cBhvr>
                                      <p:to>
                                        <p:strVal val="visible"/>
                                      </p:to>
                                    </p:set>
                                    <p:animEffect transition="in" filter="fade">
                                      <p:cBhvr>
                                        <p:cTn id="109" dur="500"/>
                                        <p:tgtEl>
                                          <p:spTgt spid="62"/>
                                        </p:tgtEl>
                                      </p:cBhvr>
                                    </p:animEffect>
                                    <p:anim calcmode="lin" valueType="num">
                                      <p:cBhvr>
                                        <p:cTn id="110" dur="500" fill="hold"/>
                                        <p:tgtEl>
                                          <p:spTgt spid="62"/>
                                        </p:tgtEl>
                                        <p:attrNameLst>
                                          <p:attrName>ppt_x</p:attrName>
                                        </p:attrNameLst>
                                      </p:cBhvr>
                                      <p:tavLst>
                                        <p:tav tm="0">
                                          <p:val>
                                            <p:strVal val="#ppt_x"/>
                                          </p:val>
                                        </p:tav>
                                        <p:tav tm="100000">
                                          <p:val>
                                            <p:strVal val="#ppt_x"/>
                                          </p:val>
                                        </p:tav>
                                      </p:tavLst>
                                    </p:anim>
                                    <p:anim calcmode="lin" valueType="num">
                                      <p:cBhvr>
                                        <p:cTn id="111" dur="5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47" presetClass="entr" presetSubtype="0" fill="hold" grpId="0" nodeType="clickEffect">
                                  <p:stCondLst>
                                    <p:cond delay="0"/>
                                  </p:stCondLst>
                                  <p:childTnLst>
                                    <p:set>
                                      <p:cBhvr>
                                        <p:cTn id="115" dur="1" fill="hold">
                                          <p:stCondLst>
                                            <p:cond delay="0"/>
                                          </p:stCondLst>
                                        </p:cTn>
                                        <p:tgtEl>
                                          <p:spTgt spid="63"/>
                                        </p:tgtEl>
                                        <p:attrNameLst>
                                          <p:attrName>style.visibility</p:attrName>
                                        </p:attrNameLst>
                                      </p:cBhvr>
                                      <p:to>
                                        <p:strVal val="visible"/>
                                      </p:to>
                                    </p:set>
                                    <p:animEffect transition="in" filter="fade">
                                      <p:cBhvr>
                                        <p:cTn id="116" dur="500"/>
                                        <p:tgtEl>
                                          <p:spTgt spid="63"/>
                                        </p:tgtEl>
                                      </p:cBhvr>
                                    </p:animEffect>
                                    <p:anim calcmode="lin" valueType="num">
                                      <p:cBhvr>
                                        <p:cTn id="117" dur="500" fill="hold"/>
                                        <p:tgtEl>
                                          <p:spTgt spid="63"/>
                                        </p:tgtEl>
                                        <p:attrNameLst>
                                          <p:attrName>ppt_x</p:attrName>
                                        </p:attrNameLst>
                                      </p:cBhvr>
                                      <p:tavLst>
                                        <p:tav tm="0">
                                          <p:val>
                                            <p:strVal val="#ppt_x"/>
                                          </p:val>
                                        </p:tav>
                                        <p:tav tm="100000">
                                          <p:val>
                                            <p:strVal val="#ppt_x"/>
                                          </p:val>
                                        </p:tav>
                                      </p:tavLst>
                                    </p:anim>
                                    <p:anim calcmode="lin" valueType="num">
                                      <p:cBhvr>
                                        <p:cTn id="118" dur="500" fill="hold"/>
                                        <p:tgtEl>
                                          <p:spTgt spid="63"/>
                                        </p:tgtEl>
                                        <p:attrNameLst>
                                          <p:attrName>ppt_y</p:attrName>
                                        </p:attrNameLst>
                                      </p:cBhvr>
                                      <p:tavLst>
                                        <p:tav tm="0">
                                          <p:val>
                                            <p:strVal val="#ppt_y-.1"/>
                                          </p:val>
                                        </p:tav>
                                        <p:tav tm="100000">
                                          <p:val>
                                            <p:strVal val="#ppt_y"/>
                                          </p:val>
                                        </p:tav>
                                      </p:tavLst>
                                    </p:anim>
                                  </p:childTnLst>
                                </p:cTn>
                              </p:par>
                              <p:par>
                                <p:cTn id="119" presetID="47" presetClass="entr" presetSubtype="0" fill="hold" grpId="0" nodeType="withEffect">
                                  <p:stCondLst>
                                    <p:cond delay="0"/>
                                  </p:stCondLst>
                                  <p:childTnLst>
                                    <p:set>
                                      <p:cBhvr>
                                        <p:cTn id="120" dur="1" fill="hold">
                                          <p:stCondLst>
                                            <p:cond delay="0"/>
                                          </p:stCondLst>
                                        </p:cTn>
                                        <p:tgtEl>
                                          <p:spTgt spid="64"/>
                                        </p:tgtEl>
                                        <p:attrNameLst>
                                          <p:attrName>style.visibility</p:attrName>
                                        </p:attrNameLst>
                                      </p:cBhvr>
                                      <p:to>
                                        <p:strVal val="visible"/>
                                      </p:to>
                                    </p:set>
                                    <p:animEffect transition="in" filter="fade">
                                      <p:cBhvr>
                                        <p:cTn id="121" dur="500"/>
                                        <p:tgtEl>
                                          <p:spTgt spid="64"/>
                                        </p:tgtEl>
                                      </p:cBhvr>
                                    </p:animEffect>
                                    <p:anim calcmode="lin" valueType="num">
                                      <p:cBhvr>
                                        <p:cTn id="122" dur="500" fill="hold"/>
                                        <p:tgtEl>
                                          <p:spTgt spid="64"/>
                                        </p:tgtEl>
                                        <p:attrNameLst>
                                          <p:attrName>ppt_x</p:attrName>
                                        </p:attrNameLst>
                                      </p:cBhvr>
                                      <p:tavLst>
                                        <p:tav tm="0">
                                          <p:val>
                                            <p:strVal val="#ppt_x"/>
                                          </p:val>
                                        </p:tav>
                                        <p:tav tm="100000">
                                          <p:val>
                                            <p:strVal val="#ppt_x"/>
                                          </p:val>
                                        </p:tav>
                                      </p:tavLst>
                                    </p:anim>
                                    <p:anim calcmode="lin" valueType="num">
                                      <p:cBhvr>
                                        <p:cTn id="123" dur="5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47" presetClass="entr" presetSubtype="0" fill="hold" grpId="0" nodeType="clickEffect">
                                  <p:stCondLst>
                                    <p:cond delay="0"/>
                                  </p:stCondLst>
                                  <p:childTnLst>
                                    <p:set>
                                      <p:cBhvr>
                                        <p:cTn id="127" dur="1" fill="hold">
                                          <p:stCondLst>
                                            <p:cond delay="0"/>
                                          </p:stCondLst>
                                        </p:cTn>
                                        <p:tgtEl>
                                          <p:spTgt spid="65"/>
                                        </p:tgtEl>
                                        <p:attrNameLst>
                                          <p:attrName>style.visibility</p:attrName>
                                        </p:attrNameLst>
                                      </p:cBhvr>
                                      <p:to>
                                        <p:strVal val="visible"/>
                                      </p:to>
                                    </p:set>
                                    <p:animEffect transition="in" filter="fade">
                                      <p:cBhvr>
                                        <p:cTn id="128" dur="500"/>
                                        <p:tgtEl>
                                          <p:spTgt spid="65"/>
                                        </p:tgtEl>
                                      </p:cBhvr>
                                    </p:animEffect>
                                    <p:anim calcmode="lin" valueType="num">
                                      <p:cBhvr>
                                        <p:cTn id="129" dur="500" fill="hold"/>
                                        <p:tgtEl>
                                          <p:spTgt spid="65"/>
                                        </p:tgtEl>
                                        <p:attrNameLst>
                                          <p:attrName>ppt_x</p:attrName>
                                        </p:attrNameLst>
                                      </p:cBhvr>
                                      <p:tavLst>
                                        <p:tav tm="0">
                                          <p:val>
                                            <p:strVal val="#ppt_x"/>
                                          </p:val>
                                        </p:tav>
                                        <p:tav tm="100000">
                                          <p:val>
                                            <p:strVal val="#ppt_x"/>
                                          </p:val>
                                        </p:tav>
                                      </p:tavLst>
                                    </p:anim>
                                    <p:anim calcmode="lin" valueType="num">
                                      <p:cBhvr>
                                        <p:cTn id="130" dur="5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1" grpId="0" animBg="1"/>
      <p:bldP spid="3" grpId="0"/>
      <p:bldP spid="4" grpId="0"/>
      <p:bldP spid="5" grpId="0"/>
      <p:bldP spid="10" grpId="0"/>
      <p:bldP spid="57" grpId="0"/>
      <p:bldP spid="16" grpId="0"/>
      <p:bldP spid="58" grpId="0"/>
      <p:bldP spid="59" grpId="0"/>
      <p:bldP spid="60" grpId="0"/>
      <p:bldP spid="61" grpId="0"/>
      <p:bldP spid="27" grpId="0"/>
      <p:bldP spid="62" grpId="0"/>
      <p:bldP spid="63" grpId="0"/>
      <p:bldP spid="64" grpId="0"/>
      <p:bldP spid="6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5"/>
          <p:cNvSpPr txBox="1">
            <a:spLocks noChangeArrowheads="1"/>
          </p:cNvSpPr>
          <p:nvPr/>
        </p:nvSpPr>
        <p:spPr bwMode="auto">
          <a:xfrm>
            <a:off x="4699912" y="4368840"/>
            <a:ext cx="294664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685783" fontAlgn="base">
              <a:spcBef>
                <a:spcPct val="0"/>
              </a:spcBef>
              <a:spcAft>
                <a:spcPct val="0"/>
              </a:spcAft>
              <a:defRPr/>
            </a:pPr>
            <a:r>
              <a:rPr lang="zh-CN" altLang="en-US" sz="4400" b="1" dirty="0" smtClean="0">
                <a:solidFill>
                  <a:srgbClr val="756271"/>
                </a:solidFill>
                <a:latin typeface="微软雅黑" panose="020B0503020204020204" pitchFamily="34" charset="-122"/>
                <a:ea typeface="微软雅黑" panose="020B0503020204020204" pitchFamily="34" charset="-122"/>
              </a:rPr>
              <a:t>感 谢 聆 听</a:t>
            </a:r>
            <a:endParaRPr lang="zh-CN" altLang="en-US" sz="4400" b="1" dirty="0">
              <a:solidFill>
                <a:srgbClr val="756271"/>
              </a:solidFill>
              <a:latin typeface="微软雅黑" panose="020B0503020204020204" pitchFamily="34" charset="-122"/>
              <a:ea typeface="微软雅黑" panose="020B0503020204020204" pitchFamily="34" charset="-122"/>
            </a:endParaRPr>
          </a:p>
        </p:txBody>
      </p:sp>
      <p:sp>
        <p:nvSpPr>
          <p:cNvPr id="32" name="文本框 6"/>
          <p:cNvSpPr txBox="1">
            <a:spLocks noChangeArrowheads="1"/>
          </p:cNvSpPr>
          <p:nvPr/>
        </p:nvSpPr>
        <p:spPr bwMode="auto">
          <a:xfrm>
            <a:off x="4015089" y="5298392"/>
            <a:ext cx="42290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685783" fontAlgn="base">
              <a:spcBef>
                <a:spcPct val="0"/>
              </a:spcBef>
              <a:spcAft>
                <a:spcPct val="0"/>
              </a:spcAft>
              <a:defRPr/>
            </a:pPr>
            <a:r>
              <a:rPr lang="en-US" altLang="zh-CN" sz="1600" spc="400" dirty="0">
                <a:solidFill>
                  <a:srgbClr val="543C4F"/>
                </a:solidFill>
                <a:latin typeface="微软雅黑" panose="020B0503020204020204" pitchFamily="34" charset="-122"/>
                <a:ea typeface="微软雅黑 Light"/>
              </a:rPr>
              <a:t>THANK YOU FOR WATCHING</a:t>
            </a:r>
          </a:p>
        </p:txBody>
      </p:sp>
      <p:grpSp>
        <p:nvGrpSpPr>
          <p:cNvPr id="34" name="Group 4"/>
          <p:cNvGrpSpPr>
            <a:grpSpLocks noChangeAspect="1"/>
          </p:cNvGrpSpPr>
          <p:nvPr/>
        </p:nvGrpSpPr>
        <p:grpSpPr bwMode="auto">
          <a:xfrm>
            <a:off x="5051233" y="888654"/>
            <a:ext cx="2089535" cy="3289479"/>
            <a:chOff x="2207" y="-324"/>
            <a:chExt cx="1461" cy="2300"/>
          </a:xfrm>
        </p:grpSpPr>
        <p:sp>
          <p:nvSpPr>
            <p:cNvPr id="35" name="Freeform 5"/>
            <p:cNvSpPr/>
            <p:nvPr/>
          </p:nvSpPr>
          <p:spPr bwMode="auto">
            <a:xfrm>
              <a:off x="2362" y="-55"/>
              <a:ext cx="1046" cy="1722"/>
            </a:xfrm>
            <a:custGeom>
              <a:avLst/>
              <a:gdLst>
                <a:gd name="T0" fmla="*/ 694 w 694"/>
                <a:gd name="T1" fmla="*/ 1143 h 1143"/>
                <a:gd name="T2" fmla="*/ 0 w 694"/>
                <a:gd name="T3" fmla="*/ 917 h 1143"/>
                <a:gd name="T4" fmla="*/ 0 w 694"/>
                <a:gd name="T5" fmla="*/ 129 h 1143"/>
                <a:gd name="T6" fmla="*/ 0 w 694"/>
                <a:gd name="T7" fmla="*/ 0 h 1143"/>
                <a:gd name="T8" fmla="*/ 6 w 694"/>
                <a:gd name="T9" fmla="*/ 3 h 1143"/>
                <a:gd name="T10" fmla="*/ 51 w 694"/>
                <a:gd name="T11" fmla="*/ 22 h 1143"/>
                <a:gd name="T12" fmla="*/ 694 w 694"/>
                <a:gd name="T13" fmla="*/ 231 h 1143"/>
                <a:gd name="T14" fmla="*/ 694 w 694"/>
                <a:gd name="T15" fmla="*/ 1143 h 11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4" h="1143">
                  <a:moveTo>
                    <a:pt x="694" y="1143"/>
                  </a:moveTo>
                  <a:cubicBezTo>
                    <a:pt x="0" y="917"/>
                    <a:pt x="0" y="917"/>
                    <a:pt x="0" y="917"/>
                  </a:cubicBezTo>
                  <a:cubicBezTo>
                    <a:pt x="0" y="129"/>
                    <a:pt x="0" y="129"/>
                    <a:pt x="0" y="129"/>
                  </a:cubicBezTo>
                  <a:cubicBezTo>
                    <a:pt x="0" y="0"/>
                    <a:pt x="0" y="0"/>
                    <a:pt x="0" y="0"/>
                  </a:cubicBezTo>
                  <a:cubicBezTo>
                    <a:pt x="2" y="1"/>
                    <a:pt x="4" y="2"/>
                    <a:pt x="6" y="3"/>
                  </a:cubicBezTo>
                  <a:cubicBezTo>
                    <a:pt x="25" y="15"/>
                    <a:pt x="50" y="22"/>
                    <a:pt x="51" y="22"/>
                  </a:cubicBezTo>
                  <a:cubicBezTo>
                    <a:pt x="694" y="231"/>
                    <a:pt x="694" y="231"/>
                    <a:pt x="694" y="231"/>
                  </a:cubicBezTo>
                  <a:lnTo>
                    <a:pt x="694" y="1143"/>
                  </a:ln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6" name="Freeform 6"/>
            <p:cNvSpPr/>
            <p:nvPr/>
          </p:nvSpPr>
          <p:spPr bwMode="auto">
            <a:xfrm>
              <a:off x="2315" y="-324"/>
              <a:ext cx="1353" cy="2048"/>
            </a:xfrm>
            <a:custGeom>
              <a:avLst/>
              <a:gdLst>
                <a:gd name="T0" fmla="*/ 886 w 897"/>
                <a:gd name="T1" fmla="*/ 244 h 1360"/>
                <a:gd name="T2" fmla="*/ 161 w 897"/>
                <a:gd name="T3" fmla="*/ 7 h 1360"/>
                <a:gd name="T4" fmla="*/ 158 w 897"/>
                <a:gd name="T5" fmla="*/ 7 h 1360"/>
                <a:gd name="T6" fmla="*/ 118 w 897"/>
                <a:gd name="T7" fmla="*/ 0 h 1360"/>
                <a:gd name="T8" fmla="*/ 1 w 897"/>
                <a:gd name="T9" fmla="*/ 110 h 1360"/>
                <a:gd name="T10" fmla="*/ 0 w 897"/>
                <a:gd name="T11" fmla="*/ 114 h 1360"/>
                <a:gd name="T12" fmla="*/ 0 w 897"/>
                <a:gd name="T13" fmla="*/ 119 h 1360"/>
                <a:gd name="T14" fmla="*/ 0 w 897"/>
                <a:gd name="T15" fmla="*/ 308 h 1360"/>
                <a:gd name="T16" fmla="*/ 0 w 897"/>
                <a:gd name="T17" fmla="*/ 1107 h 1360"/>
                <a:gd name="T18" fmla="*/ 11 w 897"/>
                <a:gd name="T19" fmla="*/ 1122 h 1360"/>
                <a:gd name="T20" fmla="*/ 736 w 897"/>
                <a:gd name="T21" fmla="*/ 1359 h 1360"/>
                <a:gd name="T22" fmla="*/ 741 w 897"/>
                <a:gd name="T23" fmla="*/ 1360 h 1360"/>
                <a:gd name="T24" fmla="*/ 750 w 897"/>
                <a:gd name="T25" fmla="*/ 1357 h 1360"/>
                <a:gd name="T26" fmla="*/ 757 w 897"/>
                <a:gd name="T27" fmla="*/ 1344 h 1360"/>
                <a:gd name="T28" fmla="*/ 757 w 897"/>
                <a:gd name="T29" fmla="*/ 1179 h 1360"/>
                <a:gd name="T30" fmla="*/ 882 w 897"/>
                <a:gd name="T31" fmla="*/ 1219 h 1360"/>
                <a:gd name="T32" fmla="*/ 897 w 897"/>
                <a:gd name="T33" fmla="*/ 1204 h 1360"/>
                <a:gd name="T34" fmla="*/ 897 w 897"/>
                <a:gd name="T35" fmla="*/ 259 h 1360"/>
                <a:gd name="T36" fmla="*/ 886 w 897"/>
                <a:gd name="T37" fmla="*/ 244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97" h="1360">
                  <a:moveTo>
                    <a:pt x="886" y="244"/>
                  </a:moveTo>
                  <a:cubicBezTo>
                    <a:pt x="161" y="7"/>
                    <a:pt x="161" y="7"/>
                    <a:pt x="161" y="7"/>
                  </a:cubicBezTo>
                  <a:cubicBezTo>
                    <a:pt x="160" y="7"/>
                    <a:pt x="159" y="7"/>
                    <a:pt x="158" y="7"/>
                  </a:cubicBezTo>
                  <a:cubicBezTo>
                    <a:pt x="144" y="3"/>
                    <a:pt x="131" y="0"/>
                    <a:pt x="118" y="0"/>
                  </a:cubicBezTo>
                  <a:cubicBezTo>
                    <a:pt x="55" y="0"/>
                    <a:pt x="6" y="48"/>
                    <a:pt x="1" y="110"/>
                  </a:cubicBezTo>
                  <a:cubicBezTo>
                    <a:pt x="1" y="111"/>
                    <a:pt x="0" y="113"/>
                    <a:pt x="0" y="114"/>
                  </a:cubicBezTo>
                  <a:cubicBezTo>
                    <a:pt x="0" y="119"/>
                    <a:pt x="0" y="119"/>
                    <a:pt x="0" y="119"/>
                  </a:cubicBezTo>
                  <a:cubicBezTo>
                    <a:pt x="0" y="308"/>
                    <a:pt x="0" y="308"/>
                    <a:pt x="0" y="308"/>
                  </a:cubicBezTo>
                  <a:cubicBezTo>
                    <a:pt x="0" y="1107"/>
                    <a:pt x="0" y="1107"/>
                    <a:pt x="0" y="1107"/>
                  </a:cubicBezTo>
                  <a:cubicBezTo>
                    <a:pt x="0" y="1114"/>
                    <a:pt x="5" y="1120"/>
                    <a:pt x="11" y="1122"/>
                  </a:cubicBezTo>
                  <a:cubicBezTo>
                    <a:pt x="736" y="1359"/>
                    <a:pt x="736" y="1359"/>
                    <a:pt x="736" y="1359"/>
                  </a:cubicBezTo>
                  <a:cubicBezTo>
                    <a:pt x="738" y="1359"/>
                    <a:pt x="739" y="1360"/>
                    <a:pt x="741" y="1360"/>
                  </a:cubicBezTo>
                  <a:cubicBezTo>
                    <a:pt x="744" y="1360"/>
                    <a:pt x="748" y="1359"/>
                    <a:pt x="750" y="1357"/>
                  </a:cubicBezTo>
                  <a:cubicBezTo>
                    <a:pt x="754" y="1354"/>
                    <a:pt x="757" y="1349"/>
                    <a:pt x="757" y="1344"/>
                  </a:cubicBezTo>
                  <a:cubicBezTo>
                    <a:pt x="757" y="1179"/>
                    <a:pt x="757" y="1179"/>
                    <a:pt x="757" y="1179"/>
                  </a:cubicBezTo>
                  <a:cubicBezTo>
                    <a:pt x="879" y="1219"/>
                    <a:pt x="879" y="1219"/>
                    <a:pt x="882" y="1219"/>
                  </a:cubicBezTo>
                  <a:cubicBezTo>
                    <a:pt x="890" y="1219"/>
                    <a:pt x="897" y="1212"/>
                    <a:pt x="897" y="1204"/>
                  </a:cubicBezTo>
                  <a:cubicBezTo>
                    <a:pt x="897" y="259"/>
                    <a:pt x="897" y="259"/>
                    <a:pt x="897" y="259"/>
                  </a:cubicBezTo>
                  <a:cubicBezTo>
                    <a:pt x="897" y="252"/>
                    <a:pt x="893" y="246"/>
                    <a:pt x="886" y="244"/>
                  </a:cubicBezTo>
                  <a:close/>
                </a:path>
              </a:pathLst>
            </a:custGeom>
            <a:solidFill>
              <a:srgbClr val="75627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7" name="Freeform 7"/>
            <p:cNvSpPr/>
            <p:nvPr/>
          </p:nvSpPr>
          <p:spPr bwMode="auto">
            <a:xfrm>
              <a:off x="2282" y="186"/>
              <a:ext cx="543" cy="1659"/>
            </a:xfrm>
            <a:custGeom>
              <a:avLst/>
              <a:gdLst>
                <a:gd name="T0" fmla="*/ 12 w 360"/>
                <a:gd name="T1" fmla="*/ 1101 h 1101"/>
                <a:gd name="T2" fmla="*/ 9 w 360"/>
                <a:gd name="T3" fmla="*/ 1100 h 1101"/>
                <a:gd name="T4" fmla="*/ 1 w 360"/>
                <a:gd name="T5" fmla="*/ 1086 h 1101"/>
                <a:gd name="T6" fmla="*/ 337 w 360"/>
                <a:gd name="T7" fmla="*/ 9 h 1101"/>
                <a:gd name="T8" fmla="*/ 351 w 360"/>
                <a:gd name="T9" fmla="*/ 2 h 1101"/>
                <a:gd name="T10" fmla="*/ 359 w 360"/>
                <a:gd name="T11" fmla="*/ 16 h 1101"/>
                <a:gd name="T12" fmla="*/ 23 w 360"/>
                <a:gd name="T13" fmla="*/ 1093 h 1101"/>
                <a:gd name="T14" fmla="*/ 12 w 360"/>
                <a:gd name="T15" fmla="*/ 1101 h 1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0" h="1101">
                  <a:moveTo>
                    <a:pt x="12" y="1101"/>
                  </a:moveTo>
                  <a:cubicBezTo>
                    <a:pt x="11" y="1101"/>
                    <a:pt x="10" y="1101"/>
                    <a:pt x="9" y="1100"/>
                  </a:cubicBezTo>
                  <a:cubicBezTo>
                    <a:pt x="3" y="1098"/>
                    <a:pt x="0" y="1092"/>
                    <a:pt x="1" y="1086"/>
                  </a:cubicBezTo>
                  <a:cubicBezTo>
                    <a:pt x="337" y="9"/>
                    <a:pt x="337" y="9"/>
                    <a:pt x="337" y="9"/>
                  </a:cubicBezTo>
                  <a:cubicBezTo>
                    <a:pt x="339" y="3"/>
                    <a:pt x="345" y="0"/>
                    <a:pt x="351" y="2"/>
                  </a:cubicBezTo>
                  <a:cubicBezTo>
                    <a:pt x="357" y="3"/>
                    <a:pt x="360" y="10"/>
                    <a:pt x="359" y="16"/>
                  </a:cubicBezTo>
                  <a:cubicBezTo>
                    <a:pt x="23" y="1093"/>
                    <a:pt x="23" y="1093"/>
                    <a:pt x="23" y="1093"/>
                  </a:cubicBezTo>
                  <a:cubicBezTo>
                    <a:pt x="21" y="1098"/>
                    <a:pt x="17" y="1101"/>
                    <a:pt x="12" y="1101"/>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8" name="Freeform 8"/>
            <p:cNvSpPr/>
            <p:nvPr/>
          </p:nvSpPr>
          <p:spPr bwMode="auto">
            <a:xfrm>
              <a:off x="2540" y="266"/>
              <a:ext cx="544" cy="1658"/>
            </a:xfrm>
            <a:custGeom>
              <a:avLst/>
              <a:gdLst>
                <a:gd name="T0" fmla="*/ 13 w 361"/>
                <a:gd name="T1" fmla="*/ 1101 h 1101"/>
                <a:gd name="T2" fmla="*/ 10 w 361"/>
                <a:gd name="T3" fmla="*/ 1101 h 1101"/>
                <a:gd name="T4" fmla="*/ 2 w 361"/>
                <a:gd name="T5" fmla="*/ 1087 h 1101"/>
                <a:gd name="T6" fmla="*/ 338 w 361"/>
                <a:gd name="T7" fmla="*/ 9 h 1101"/>
                <a:gd name="T8" fmla="*/ 352 w 361"/>
                <a:gd name="T9" fmla="*/ 2 h 1101"/>
                <a:gd name="T10" fmla="*/ 359 w 361"/>
                <a:gd name="T11" fmla="*/ 16 h 1101"/>
                <a:gd name="T12" fmla="*/ 24 w 361"/>
                <a:gd name="T13" fmla="*/ 1093 h 1101"/>
                <a:gd name="T14" fmla="*/ 13 w 361"/>
                <a:gd name="T15" fmla="*/ 1101 h 1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1" h="1101">
                  <a:moveTo>
                    <a:pt x="13" y="1101"/>
                  </a:moveTo>
                  <a:cubicBezTo>
                    <a:pt x="12" y="1101"/>
                    <a:pt x="11" y="1101"/>
                    <a:pt x="10" y="1101"/>
                  </a:cubicBezTo>
                  <a:cubicBezTo>
                    <a:pt x="4" y="1099"/>
                    <a:pt x="0" y="1093"/>
                    <a:pt x="2" y="1087"/>
                  </a:cubicBezTo>
                  <a:cubicBezTo>
                    <a:pt x="338" y="9"/>
                    <a:pt x="338" y="9"/>
                    <a:pt x="338" y="9"/>
                  </a:cubicBezTo>
                  <a:cubicBezTo>
                    <a:pt x="340" y="4"/>
                    <a:pt x="346" y="0"/>
                    <a:pt x="352" y="2"/>
                  </a:cubicBezTo>
                  <a:cubicBezTo>
                    <a:pt x="358" y="4"/>
                    <a:pt x="361" y="10"/>
                    <a:pt x="359" y="16"/>
                  </a:cubicBezTo>
                  <a:cubicBezTo>
                    <a:pt x="24" y="1093"/>
                    <a:pt x="24" y="1093"/>
                    <a:pt x="24" y="1093"/>
                  </a:cubicBezTo>
                  <a:cubicBezTo>
                    <a:pt x="22" y="1098"/>
                    <a:pt x="18" y="1101"/>
                    <a:pt x="13" y="1101"/>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9" name="Freeform 9"/>
            <p:cNvSpPr/>
            <p:nvPr/>
          </p:nvSpPr>
          <p:spPr bwMode="auto">
            <a:xfrm>
              <a:off x="2763" y="293"/>
              <a:ext cx="288" cy="115"/>
            </a:xfrm>
            <a:custGeom>
              <a:avLst/>
              <a:gdLst>
                <a:gd name="T0" fmla="*/ 179 w 191"/>
                <a:gd name="T1" fmla="*/ 76 h 76"/>
                <a:gd name="T2" fmla="*/ 175 w 191"/>
                <a:gd name="T3" fmla="*/ 75 h 76"/>
                <a:gd name="T4" fmla="*/ 9 w 191"/>
                <a:gd name="T5" fmla="*/ 24 h 76"/>
                <a:gd name="T6" fmla="*/ 2 w 191"/>
                <a:gd name="T7" fmla="*/ 10 h 76"/>
                <a:gd name="T8" fmla="*/ 16 w 191"/>
                <a:gd name="T9" fmla="*/ 2 h 76"/>
                <a:gd name="T10" fmla="*/ 182 w 191"/>
                <a:gd name="T11" fmla="*/ 54 h 76"/>
                <a:gd name="T12" fmla="*/ 190 w 191"/>
                <a:gd name="T13" fmla="*/ 68 h 76"/>
                <a:gd name="T14" fmla="*/ 179 w 191"/>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76">
                  <a:moveTo>
                    <a:pt x="179" y="76"/>
                  </a:moveTo>
                  <a:cubicBezTo>
                    <a:pt x="178" y="76"/>
                    <a:pt x="177" y="76"/>
                    <a:pt x="175" y="75"/>
                  </a:cubicBezTo>
                  <a:cubicBezTo>
                    <a:pt x="9" y="24"/>
                    <a:pt x="9" y="24"/>
                    <a:pt x="9" y="24"/>
                  </a:cubicBezTo>
                  <a:cubicBezTo>
                    <a:pt x="3" y="22"/>
                    <a:pt x="0" y="15"/>
                    <a:pt x="2" y="10"/>
                  </a:cubicBezTo>
                  <a:cubicBezTo>
                    <a:pt x="3" y="4"/>
                    <a:pt x="10" y="0"/>
                    <a:pt x="16" y="2"/>
                  </a:cubicBezTo>
                  <a:cubicBezTo>
                    <a:pt x="182" y="54"/>
                    <a:pt x="182" y="54"/>
                    <a:pt x="182" y="54"/>
                  </a:cubicBezTo>
                  <a:cubicBezTo>
                    <a:pt x="188" y="56"/>
                    <a:pt x="191"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0" name="Freeform 10"/>
            <p:cNvSpPr/>
            <p:nvPr/>
          </p:nvSpPr>
          <p:spPr bwMode="auto">
            <a:xfrm>
              <a:off x="2709" y="468"/>
              <a:ext cx="288" cy="113"/>
            </a:xfrm>
            <a:custGeom>
              <a:avLst/>
              <a:gdLst>
                <a:gd name="T0" fmla="*/ 179 w 191"/>
                <a:gd name="T1" fmla="*/ 75 h 75"/>
                <a:gd name="T2" fmla="*/ 175 w 191"/>
                <a:gd name="T3" fmla="*/ 75 h 75"/>
                <a:gd name="T4" fmla="*/ 9 w 191"/>
                <a:gd name="T5" fmla="*/ 23 h 75"/>
                <a:gd name="T6" fmla="*/ 2 w 191"/>
                <a:gd name="T7" fmla="*/ 9 h 75"/>
                <a:gd name="T8" fmla="*/ 16 w 191"/>
                <a:gd name="T9" fmla="*/ 2 h 75"/>
                <a:gd name="T10" fmla="*/ 182 w 191"/>
                <a:gd name="T11" fmla="*/ 53 h 75"/>
                <a:gd name="T12" fmla="*/ 190 w 191"/>
                <a:gd name="T13" fmla="*/ 67 h 75"/>
                <a:gd name="T14" fmla="*/ 179 w 191"/>
                <a:gd name="T15" fmla="*/ 7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75">
                  <a:moveTo>
                    <a:pt x="179" y="75"/>
                  </a:moveTo>
                  <a:cubicBezTo>
                    <a:pt x="178" y="75"/>
                    <a:pt x="177" y="75"/>
                    <a:pt x="175" y="75"/>
                  </a:cubicBezTo>
                  <a:cubicBezTo>
                    <a:pt x="9" y="23"/>
                    <a:pt x="9" y="23"/>
                    <a:pt x="9" y="23"/>
                  </a:cubicBezTo>
                  <a:cubicBezTo>
                    <a:pt x="3" y="21"/>
                    <a:pt x="0" y="15"/>
                    <a:pt x="2" y="9"/>
                  </a:cubicBezTo>
                  <a:cubicBezTo>
                    <a:pt x="4" y="3"/>
                    <a:pt x="10" y="0"/>
                    <a:pt x="16" y="2"/>
                  </a:cubicBezTo>
                  <a:cubicBezTo>
                    <a:pt x="182" y="53"/>
                    <a:pt x="182" y="53"/>
                    <a:pt x="182" y="53"/>
                  </a:cubicBezTo>
                  <a:cubicBezTo>
                    <a:pt x="188" y="55"/>
                    <a:pt x="191" y="62"/>
                    <a:pt x="190" y="67"/>
                  </a:cubicBezTo>
                  <a:cubicBezTo>
                    <a:pt x="188" y="72"/>
                    <a:pt x="184" y="75"/>
                    <a:pt x="179" y="7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1" name="Freeform 11"/>
            <p:cNvSpPr/>
            <p:nvPr/>
          </p:nvSpPr>
          <p:spPr bwMode="auto">
            <a:xfrm>
              <a:off x="2655" y="641"/>
              <a:ext cx="288" cy="115"/>
            </a:xfrm>
            <a:custGeom>
              <a:avLst/>
              <a:gdLst>
                <a:gd name="T0" fmla="*/ 179 w 191"/>
                <a:gd name="T1" fmla="*/ 76 h 76"/>
                <a:gd name="T2" fmla="*/ 176 w 191"/>
                <a:gd name="T3" fmla="*/ 75 h 76"/>
                <a:gd name="T4" fmla="*/ 9 w 191"/>
                <a:gd name="T5" fmla="*/ 23 h 76"/>
                <a:gd name="T6" fmla="*/ 2 w 191"/>
                <a:gd name="T7" fmla="*/ 9 h 76"/>
                <a:gd name="T8" fmla="*/ 16 w 191"/>
                <a:gd name="T9" fmla="*/ 2 h 76"/>
                <a:gd name="T10" fmla="*/ 182 w 191"/>
                <a:gd name="T11" fmla="*/ 54 h 76"/>
                <a:gd name="T12" fmla="*/ 190 w 191"/>
                <a:gd name="T13" fmla="*/ 68 h 76"/>
                <a:gd name="T14" fmla="*/ 179 w 191"/>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76">
                  <a:moveTo>
                    <a:pt x="179" y="76"/>
                  </a:moveTo>
                  <a:cubicBezTo>
                    <a:pt x="178" y="76"/>
                    <a:pt x="177" y="76"/>
                    <a:pt x="176" y="75"/>
                  </a:cubicBezTo>
                  <a:cubicBezTo>
                    <a:pt x="9" y="23"/>
                    <a:pt x="9" y="23"/>
                    <a:pt x="9" y="23"/>
                  </a:cubicBezTo>
                  <a:cubicBezTo>
                    <a:pt x="3" y="22"/>
                    <a:pt x="0" y="15"/>
                    <a:pt x="2" y="9"/>
                  </a:cubicBezTo>
                  <a:cubicBezTo>
                    <a:pt x="4" y="3"/>
                    <a:pt x="10" y="0"/>
                    <a:pt x="16" y="2"/>
                  </a:cubicBezTo>
                  <a:cubicBezTo>
                    <a:pt x="182" y="54"/>
                    <a:pt x="182" y="54"/>
                    <a:pt x="182" y="54"/>
                  </a:cubicBezTo>
                  <a:cubicBezTo>
                    <a:pt x="188" y="56"/>
                    <a:pt x="191"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2" name="Freeform 12"/>
            <p:cNvSpPr/>
            <p:nvPr/>
          </p:nvSpPr>
          <p:spPr bwMode="auto">
            <a:xfrm>
              <a:off x="2600" y="814"/>
              <a:ext cx="290" cy="115"/>
            </a:xfrm>
            <a:custGeom>
              <a:avLst/>
              <a:gdLst>
                <a:gd name="T0" fmla="*/ 179 w 192"/>
                <a:gd name="T1" fmla="*/ 76 h 76"/>
                <a:gd name="T2" fmla="*/ 176 w 192"/>
                <a:gd name="T3" fmla="*/ 76 h 76"/>
                <a:gd name="T4" fmla="*/ 9 w 192"/>
                <a:gd name="T5" fmla="*/ 24 h 76"/>
                <a:gd name="T6" fmla="*/ 2 w 192"/>
                <a:gd name="T7" fmla="*/ 10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6"/>
                  </a:cubicBezTo>
                  <a:cubicBezTo>
                    <a:pt x="9" y="24"/>
                    <a:pt x="9" y="24"/>
                    <a:pt x="9" y="24"/>
                  </a:cubicBezTo>
                  <a:cubicBezTo>
                    <a:pt x="3" y="22"/>
                    <a:pt x="0" y="16"/>
                    <a:pt x="2" y="10"/>
                  </a:cubicBezTo>
                  <a:cubicBezTo>
                    <a:pt x="4" y="4"/>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3" name="Freeform 13"/>
            <p:cNvSpPr/>
            <p:nvPr/>
          </p:nvSpPr>
          <p:spPr bwMode="auto">
            <a:xfrm>
              <a:off x="2546" y="989"/>
              <a:ext cx="289" cy="115"/>
            </a:xfrm>
            <a:custGeom>
              <a:avLst/>
              <a:gdLst>
                <a:gd name="T0" fmla="*/ 179 w 192"/>
                <a:gd name="T1" fmla="*/ 76 h 76"/>
                <a:gd name="T2" fmla="*/ 176 w 192"/>
                <a:gd name="T3" fmla="*/ 75 h 76"/>
                <a:gd name="T4" fmla="*/ 9 w 192"/>
                <a:gd name="T5" fmla="*/ 23 h 76"/>
                <a:gd name="T6" fmla="*/ 2 w 192"/>
                <a:gd name="T7" fmla="*/ 9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5"/>
                    <a:pt x="176" y="75"/>
                  </a:cubicBezTo>
                  <a:cubicBezTo>
                    <a:pt x="9" y="23"/>
                    <a:pt x="9" y="23"/>
                    <a:pt x="9" y="23"/>
                  </a:cubicBezTo>
                  <a:cubicBezTo>
                    <a:pt x="3" y="21"/>
                    <a:pt x="0" y="15"/>
                    <a:pt x="2" y="9"/>
                  </a:cubicBezTo>
                  <a:cubicBezTo>
                    <a:pt x="4" y="3"/>
                    <a:pt x="10" y="0"/>
                    <a:pt x="16" y="2"/>
                  </a:cubicBezTo>
                  <a:cubicBezTo>
                    <a:pt x="182" y="54"/>
                    <a:pt x="182" y="54"/>
                    <a:pt x="182" y="54"/>
                  </a:cubicBezTo>
                  <a:cubicBezTo>
                    <a:pt x="188" y="55"/>
                    <a:pt x="192" y="62"/>
                    <a:pt x="190" y="68"/>
                  </a:cubicBezTo>
                  <a:cubicBezTo>
                    <a:pt x="188" y="72"/>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4" name="Freeform 14"/>
            <p:cNvSpPr/>
            <p:nvPr/>
          </p:nvSpPr>
          <p:spPr bwMode="auto">
            <a:xfrm>
              <a:off x="2492" y="1162"/>
              <a:ext cx="289" cy="115"/>
            </a:xfrm>
            <a:custGeom>
              <a:avLst/>
              <a:gdLst>
                <a:gd name="T0" fmla="*/ 179 w 192"/>
                <a:gd name="T1" fmla="*/ 76 h 76"/>
                <a:gd name="T2" fmla="*/ 176 w 192"/>
                <a:gd name="T3" fmla="*/ 75 h 76"/>
                <a:gd name="T4" fmla="*/ 9 w 192"/>
                <a:gd name="T5" fmla="*/ 24 h 76"/>
                <a:gd name="T6" fmla="*/ 2 w 192"/>
                <a:gd name="T7" fmla="*/ 10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5"/>
                  </a:cubicBezTo>
                  <a:cubicBezTo>
                    <a:pt x="9" y="24"/>
                    <a:pt x="9" y="24"/>
                    <a:pt x="9" y="24"/>
                  </a:cubicBezTo>
                  <a:cubicBezTo>
                    <a:pt x="3" y="22"/>
                    <a:pt x="0" y="15"/>
                    <a:pt x="2" y="10"/>
                  </a:cubicBezTo>
                  <a:cubicBezTo>
                    <a:pt x="4" y="4"/>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5" name="Freeform 15"/>
            <p:cNvSpPr/>
            <p:nvPr/>
          </p:nvSpPr>
          <p:spPr bwMode="auto">
            <a:xfrm>
              <a:off x="2438" y="1337"/>
              <a:ext cx="289" cy="113"/>
            </a:xfrm>
            <a:custGeom>
              <a:avLst/>
              <a:gdLst>
                <a:gd name="T0" fmla="*/ 179 w 192"/>
                <a:gd name="T1" fmla="*/ 75 h 75"/>
                <a:gd name="T2" fmla="*/ 176 w 192"/>
                <a:gd name="T3" fmla="*/ 75 h 75"/>
                <a:gd name="T4" fmla="*/ 9 w 192"/>
                <a:gd name="T5" fmla="*/ 23 h 75"/>
                <a:gd name="T6" fmla="*/ 2 w 192"/>
                <a:gd name="T7" fmla="*/ 9 h 75"/>
                <a:gd name="T8" fmla="*/ 16 w 192"/>
                <a:gd name="T9" fmla="*/ 2 h 75"/>
                <a:gd name="T10" fmla="*/ 182 w 192"/>
                <a:gd name="T11" fmla="*/ 53 h 75"/>
                <a:gd name="T12" fmla="*/ 190 w 192"/>
                <a:gd name="T13" fmla="*/ 67 h 75"/>
                <a:gd name="T14" fmla="*/ 179 w 192"/>
                <a:gd name="T15" fmla="*/ 7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5">
                  <a:moveTo>
                    <a:pt x="179" y="75"/>
                  </a:moveTo>
                  <a:cubicBezTo>
                    <a:pt x="178" y="75"/>
                    <a:pt x="177" y="75"/>
                    <a:pt x="176" y="75"/>
                  </a:cubicBezTo>
                  <a:cubicBezTo>
                    <a:pt x="9" y="23"/>
                    <a:pt x="9" y="23"/>
                    <a:pt x="9" y="23"/>
                  </a:cubicBezTo>
                  <a:cubicBezTo>
                    <a:pt x="3" y="21"/>
                    <a:pt x="0" y="15"/>
                    <a:pt x="2" y="9"/>
                  </a:cubicBezTo>
                  <a:cubicBezTo>
                    <a:pt x="4" y="3"/>
                    <a:pt x="10" y="0"/>
                    <a:pt x="16" y="2"/>
                  </a:cubicBezTo>
                  <a:cubicBezTo>
                    <a:pt x="182" y="53"/>
                    <a:pt x="182" y="53"/>
                    <a:pt x="182" y="53"/>
                  </a:cubicBezTo>
                  <a:cubicBezTo>
                    <a:pt x="188" y="55"/>
                    <a:pt x="192" y="62"/>
                    <a:pt x="190" y="67"/>
                  </a:cubicBezTo>
                  <a:cubicBezTo>
                    <a:pt x="188" y="72"/>
                    <a:pt x="184" y="75"/>
                    <a:pt x="179" y="7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6" name="Freeform 16"/>
            <p:cNvSpPr/>
            <p:nvPr/>
          </p:nvSpPr>
          <p:spPr bwMode="auto">
            <a:xfrm>
              <a:off x="2383" y="1510"/>
              <a:ext cx="290" cy="115"/>
            </a:xfrm>
            <a:custGeom>
              <a:avLst/>
              <a:gdLst>
                <a:gd name="T0" fmla="*/ 179 w 192"/>
                <a:gd name="T1" fmla="*/ 76 h 76"/>
                <a:gd name="T2" fmla="*/ 176 w 192"/>
                <a:gd name="T3" fmla="*/ 75 h 76"/>
                <a:gd name="T4" fmla="*/ 9 w 192"/>
                <a:gd name="T5" fmla="*/ 23 h 76"/>
                <a:gd name="T6" fmla="*/ 2 w 192"/>
                <a:gd name="T7" fmla="*/ 9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5"/>
                  </a:cubicBezTo>
                  <a:cubicBezTo>
                    <a:pt x="9" y="23"/>
                    <a:pt x="9" y="23"/>
                    <a:pt x="9" y="23"/>
                  </a:cubicBezTo>
                  <a:cubicBezTo>
                    <a:pt x="3" y="22"/>
                    <a:pt x="0" y="15"/>
                    <a:pt x="2" y="9"/>
                  </a:cubicBezTo>
                  <a:cubicBezTo>
                    <a:pt x="4" y="3"/>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7" name="Freeform 17"/>
            <p:cNvSpPr/>
            <p:nvPr/>
          </p:nvSpPr>
          <p:spPr bwMode="auto">
            <a:xfrm>
              <a:off x="2329" y="1683"/>
              <a:ext cx="289" cy="115"/>
            </a:xfrm>
            <a:custGeom>
              <a:avLst/>
              <a:gdLst>
                <a:gd name="T0" fmla="*/ 179 w 192"/>
                <a:gd name="T1" fmla="*/ 76 h 76"/>
                <a:gd name="T2" fmla="*/ 176 w 192"/>
                <a:gd name="T3" fmla="*/ 76 h 76"/>
                <a:gd name="T4" fmla="*/ 9 w 192"/>
                <a:gd name="T5" fmla="*/ 24 h 76"/>
                <a:gd name="T6" fmla="*/ 2 w 192"/>
                <a:gd name="T7" fmla="*/ 10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6"/>
                  </a:cubicBezTo>
                  <a:cubicBezTo>
                    <a:pt x="9" y="24"/>
                    <a:pt x="9" y="24"/>
                    <a:pt x="9" y="24"/>
                  </a:cubicBezTo>
                  <a:cubicBezTo>
                    <a:pt x="3" y="22"/>
                    <a:pt x="0" y="16"/>
                    <a:pt x="2" y="10"/>
                  </a:cubicBezTo>
                  <a:cubicBezTo>
                    <a:pt x="4" y="4"/>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8" name="Freeform 18"/>
            <p:cNvSpPr/>
            <p:nvPr/>
          </p:nvSpPr>
          <p:spPr bwMode="auto">
            <a:xfrm>
              <a:off x="2213" y="1378"/>
              <a:ext cx="858" cy="507"/>
            </a:xfrm>
            <a:custGeom>
              <a:avLst/>
              <a:gdLst>
                <a:gd name="T0" fmla="*/ 24 w 569"/>
                <a:gd name="T1" fmla="*/ 335 h 337"/>
                <a:gd name="T2" fmla="*/ 17 w 569"/>
                <a:gd name="T3" fmla="*/ 333 h 337"/>
                <a:gd name="T4" fmla="*/ 7 w 569"/>
                <a:gd name="T5" fmla="*/ 319 h 337"/>
                <a:gd name="T6" fmla="*/ 517 w 569"/>
                <a:gd name="T7" fmla="*/ 4 h 337"/>
                <a:gd name="T8" fmla="*/ 552 w 569"/>
                <a:gd name="T9" fmla="*/ 4 h 337"/>
                <a:gd name="T10" fmla="*/ 562 w 569"/>
                <a:gd name="T11" fmla="*/ 19 h 337"/>
                <a:gd name="T12" fmla="*/ 52 w 569"/>
                <a:gd name="T13" fmla="*/ 333 h 337"/>
                <a:gd name="T14" fmla="*/ 24 w 569"/>
                <a:gd name="T15" fmla="*/ 335 h 3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9" h="337">
                  <a:moveTo>
                    <a:pt x="24" y="335"/>
                  </a:moveTo>
                  <a:cubicBezTo>
                    <a:pt x="22" y="335"/>
                    <a:pt x="19" y="334"/>
                    <a:pt x="17" y="333"/>
                  </a:cubicBezTo>
                  <a:cubicBezTo>
                    <a:pt x="5" y="329"/>
                    <a:pt x="0" y="323"/>
                    <a:pt x="7" y="319"/>
                  </a:cubicBezTo>
                  <a:cubicBezTo>
                    <a:pt x="517" y="4"/>
                    <a:pt x="517" y="4"/>
                    <a:pt x="517" y="4"/>
                  </a:cubicBezTo>
                  <a:cubicBezTo>
                    <a:pt x="524" y="0"/>
                    <a:pt x="540" y="0"/>
                    <a:pt x="552" y="4"/>
                  </a:cubicBezTo>
                  <a:cubicBezTo>
                    <a:pt x="564" y="8"/>
                    <a:pt x="569" y="15"/>
                    <a:pt x="562" y="19"/>
                  </a:cubicBezTo>
                  <a:cubicBezTo>
                    <a:pt x="52" y="333"/>
                    <a:pt x="52" y="333"/>
                    <a:pt x="52" y="333"/>
                  </a:cubicBezTo>
                  <a:cubicBezTo>
                    <a:pt x="46" y="337"/>
                    <a:pt x="35" y="337"/>
                    <a:pt x="24" y="33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9" name="Freeform 19"/>
            <p:cNvSpPr/>
            <p:nvPr/>
          </p:nvSpPr>
          <p:spPr bwMode="auto">
            <a:xfrm>
              <a:off x="2484" y="1468"/>
              <a:ext cx="858" cy="508"/>
            </a:xfrm>
            <a:custGeom>
              <a:avLst/>
              <a:gdLst>
                <a:gd name="T0" fmla="*/ 24 w 569"/>
                <a:gd name="T1" fmla="*/ 335 h 337"/>
                <a:gd name="T2" fmla="*/ 17 w 569"/>
                <a:gd name="T3" fmla="*/ 333 h 337"/>
                <a:gd name="T4" fmla="*/ 6 w 569"/>
                <a:gd name="T5" fmla="*/ 318 h 337"/>
                <a:gd name="T6" fmla="*/ 517 w 569"/>
                <a:gd name="T7" fmla="*/ 4 h 337"/>
                <a:gd name="T8" fmla="*/ 552 w 569"/>
                <a:gd name="T9" fmla="*/ 4 h 337"/>
                <a:gd name="T10" fmla="*/ 562 w 569"/>
                <a:gd name="T11" fmla="*/ 19 h 337"/>
                <a:gd name="T12" fmla="*/ 51 w 569"/>
                <a:gd name="T13" fmla="*/ 333 h 337"/>
                <a:gd name="T14" fmla="*/ 24 w 569"/>
                <a:gd name="T15" fmla="*/ 335 h 3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9" h="337">
                  <a:moveTo>
                    <a:pt x="24" y="335"/>
                  </a:moveTo>
                  <a:cubicBezTo>
                    <a:pt x="21" y="335"/>
                    <a:pt x="19" y="334"/>
                    <a:pt x="17" y="333"/>
                  </a:cubicBezTo>
                  <a:cubicBezTo>
                    <a:pt x="4" y="329"/>
                    <a:pt x="0" y="322"/>
                    <a:pt x="6" y="318"/>
                  </a:cubicBezTo>
                  <a:cubicBezTo>
                    <a:pt x="517" y="4"/>
                    <a:pt x="517" y="4"/>
                    <a:pt x="517" y="4"/>
                  </a:cubicBezTo>
                  <a:cubicBezTo>
                    <a:pt x="524" y="0"/>
                    <a:pt x="539" y="0"/>
                    <a:pt x="552" y="4"/>
                  </a:cubicBezTo>
                  <a:cubicBezTo>
                    <a:pt x="564" y="8"/>
                    <a:pt x="569" y="15"/>
                    <a:pt x="562" y="19"/>
                  </a:cubicBezTo>
                  <a:cubicBezTo>
                    <a:pt x="51" y="333"/>
                    <a:pt x="51" y="333"/>
                    <a:pt x="51" y="333"/>
                  </a:cubicBezTo>
                  <a:cubicBezTo>
                    <a:pt x="46" y="337"/>
                    <a:pt x="35" y="337"/>
                    <a:pt x="24" y="33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0" name="Freeform 20"/>
            <p:cNvSpPr/>
            <p:nvPr/>
          </p:nvSpPr>
          <p:spPr bwMode="auto">
            <a:xfrm>
              <a:off x="2879" y="1450"/>
              <a:ext cx="350" cy="122"/>
            </a:xfrm>
            <a:custGeom>
              <a:avLst/>
              <a:gdLst>
                <a:gd name="T0" fmla="*/ 198 w 232"/>
                <a:gd name="T1" fmla="*/ 79 h 81"/>
                <a:gd name="T2" fmla="*/ 191 w 232"/>
                <a:gd name="T3" fmla="*/ 77 h 81"/>
                <a:gd name="T4" fmla="*/ 17 w 232"/>
                <a:gd name="T5" fmla="*/ 19 h 81"/>
                <a:gd name="T6" fmla="*/ 6 w 232"/>
                <a:gd name="T7" fmla="*/ 4 h 81"/>
                <a:gd name="T8" fmla="*/ 41 w 232"/>
                <a:gd name="T9" fmla="*/ 4 h 81"/>
                <a:gd name="T10" fmla="*/ 215 w 232"/>
                <a:gd name="T11" fmla="*/ 62 h 81"/>
                <a:gd name="T12" fmla="*/ 225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5" y="78"/>
                    <a:pt x="193" y="78"/>
                    <a:pt x="191" y="77"/>
                  </a:cubicBezTo>
                  <a:cubicBezTo>
                    <a:pt x="17" y="19"/>
                    <a:pt x="17" y="19"/>
                    <a:pt x="17" y="19"/>
                  </a:cubicBezTo>
                  <a:cubicBezTo>
                    <a:pt x="4" y="15"/>
                    <a:pt x="0" y="8"/>
                    <a:pt x="6" y="4"/>
                  </a:cubicBezTo>
                  <a:cubicBezTo>
                    <a:pt x="13" y="0"/>
                    <a:pt x="28" y="0"/>
                    <a:pt x="41" y="4"/>
                  </a:cubicBezTo>
                  <a:cubicBezTo>
                    <a:pt x="215" y="62"/>
                    <a:pt x="215" y="62"/>
                    <a:pt x="215" y="62"/>
                  </a:cubicBezTo>
                  <a:cubicBezTo>
                    <a:pt x="227" y="66"/>
                    <a:pt x="232" y="73"/>
                    <a:pt x="225" y="77"/>
                  </a:cubicBezTo>
                  <a:cubicBezTo>
                    <a:pt x="220" y="80"/>
                    <a:pt x="208"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1" name="Freeform 21"/>
            <p:cNvSpPr/>
            <p:nvPr/>
          </p:nvSpPr>
          <p:spPr bwMode="auto">
            <a:xfrm>
              <a:off x="2781" y="1510"/>
              <a:ext cx="350" cy="122"/>
            </a:xfrm>
            <a:custGeom>
              <a:avLst/>
              <a:gdLst>
                <a:gd name="T0" fmla="*/ 198 w 232"/>
                <a:gd name="T1" fmla="*/ 79 h 81"/>
                <a:gd name="T2" fmla="*/ 191 w 232"/>
                <a:gd name="T3" fmla="*/ 77 h 81"/>
                <a:gd name="T4" fmla="*/ 17 w 232"/>
                <a:gd name="T5" fmla="*/ 19 h 81"/>
                <a:gd name="T6" fmla="*/ 6 w 232"/>
                <a:gd name="T7" fmla="*/ 4 h 81"/>
                <a:gd name="T8" fmla="*/ 41 w 232"/>
                <a:gd name="T9" fmla="*/ 4 h 81"/>
                <a:gd name="T10" fmla="*/ 215 w 232"/>
                <a:gd name="T11" fmla="*/ 62 h 81"/>
                <a:gd name="T12" fmla="*/ 225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6" y="78"/>
                    <a:pt x="193" y="77"/>
                    <a:pt x="191" y="77"/>
                  </a:cubicBezTo>
                  <a:cubicBezTo>
                    <a:pt x="17" y="19"/>
                    <a:pt x="17" y="19"/>
                    <a:pt x="17" y="19"/>
                  </a:cubicBezTo>
                  <a:cubicBezTo>
                    <a:pt x="4" y="15"/>
                    <a:pt x="0" y="8"/>
                    <a:pt x="6" y="4"/>
                  </a:cubicBezTo>
                  <a:cubicBezTo>
                    <a:pt x="13" y="0"/>
                    <a:pt x="29" y="0"/>
                    <a:pt x="41" y="4"/>
                  </a:cubicBezTo>
                  <a:cubicBezTo>
                    <a:pt x="215" y="62"/>
                    <a:pt x="215" y="62"/>
                    <a:pt x="215" y="62"/>
                  </a:cubicBezTo>
                  <a:cubicBezTo>
                    <a:pt x="227" y="66"/>
                    <a:pt x="232" y="73"/>
                    <a:pt x="225" y="77"/>
                  </a:cubicBezTo>
                  <a:cubicBezTo>
                    <a:pt x="220" y="80"/>
                    <a:pt x="209"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2" name="Freeform 22"/>
            <p:cNvSpPr/>
            <p:nvPr/>
          </p:nvSpPr>
          <p:spPr bwMode="auto">
            <a:xfrm>
              <a:off x="2683" y="1570"/>
              <a:ext cx="350" cy="122"/>
            </a:xfrm>
            <a:custGeom>
              <a:avLst/>
              <a:gdLst>
                <a:gd name="T0" fmla="*/ 198 w 232"/>
                <a:gd name="T1" fmla="*/ 78 h 81"/>
                <a:gd name="T2" fmla="*/ 191 w 232"/>
                <a:gd name="T3" fmla="*/ 77 h 81"/>
                <a:gd name="T4" fmla="*/ 17 w 232"/>
                <a:gd name="T5" fmla="*/ 19 h 81"/>
                <a:gd name="T6" fmla="*/ 7 w 232"/>
                <a:gd name="T7" fmla="*/ 4 h 81"/>
                <a:gd name="T8" fmla="*/ 41 w 232"/>
                <a:gd name="T9" fmla="*/ 4 h 81"/>
                <a:gd name="T10" fmla="*/ 215 w 232"/>
                <a:gd name="T11" fmla="*/ 62 h 81"/>
                <a:gd name="T12" fmla="*/ 226 w 232"/>
                <a:gd name="T13" fmla="*/ 77 h 81"/>
                <a:gd name="T14" fmla="*/ 198 w 232"/>
                <a:gd name="T15" fmla="*/ 78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8"/>
                  </a:moveTo>
                  <a:cubicBezTo>
                    <a:pt x="196" y="78"/>
                    <a:pt x="193" y="77"/>
                    <a:pt x="191" y="77"/>
                  </a:cubicBezTo>
                  <a:cubicBezTo>
                    <a:pt x="17" y="19"/>
                    <a:pt x="17" y="19"/>
                    <a:pt x="17" y="19"/>
                  </a:cubicBezTo>
                  <a:cubicBezTo>
                    <a:pt x="5" y="15"/>
                    <a:pt x="0" y="8"/>
                    <a:pt x="7" y="4"/>
                  </a:cubicBezTo>
                  <a:cubicBezTo>
                    <a:pt x="13" y="0"/>
                    <a:pt x="29" y="0"/>
                    <a:pt x="41" y="4"/>
                  </a:cubicBezTo>
                  <a:cubicBezTo>
                    <a:pt x="215" y="62"/>
                    <a:pt x="215" y="62"/>
                    <a:pt x="215" y="62"/>
                  </a:cubicBezTo>
                  <a:cubicBezTo>
                    <a:pt x="228" y="66"/>
                    <a:pt x="232" y="73"/>
                    <a:pt x="226" y="77"/>
                  </a:cubicBezTo>
                  <a:cubicBezTo>
                    <a:pt x="220" y="80"/>
                    <a:pt x="209" y="81"/>
                    <a:pt x="198" y="78"/>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3" name="Freeform 23"/>
            <p:cNvSpPr/>
            <p:nvPr/>
          </p:nvSpPr>
          <p:spPr bwMode="auto">
            <a:xfrm>
              <a:off x="2585" y="1631"/>
              <a:ext cx="350" cy="120"/>
            </a:xfrm>
            <a:custGeom>
              <a:avLst/>
              <a:gdLst>
                <a:gd name="T0" fmla="*/ 198 w 232"/>
                <a:gd name="T1" fmla="*/ 78 h 80"/>
                <a:gd name="T2" fmla="*/ 191 w 232"/>
                <a:gd name="T3" fmla="*/ 76 h 80"/>
                <a:gd name="T4" fmla="*/ 17 w 232"/>
                <a:gd name="T5" fmla="*/ 19 h 80"/>
                <a:gd name="T6" fmla="*/ 7 w 232"/>
                <a:gd name="T7" fmla="*/ 4 h 80"/>
                <a:gd name="T8" fmla="*/ 41 w 232"/>
                <a:gd name="T9" fmla="*/ 4 h 80"/>
                <a:gd name="T10" fmla="*/ 215 w 232"/>
                <a:gd name="T11" fmla="*/ 62 h 80"/>
                <a:gd name="T12" fmla="*/ 226 w 232"/>
                <a:gd name="T13" fmla="*/ 77 h 80"/>
                <a:gd name="T14" fmla="*/ 198 w 232"/>
                <a:gd name="T15" fmla="*/ 78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0">
                  <a:moveTo>
                    <a:pt x="198" y="78"/>
                  </a:moveTo>
                  <a:cubicBezTo>
                    <a:pt x="196" y="78"/>
                    <a:pt x="194" y="77"/>
                    <a:pt x="191" y="76"/>
                  </a:cubicBezTo>
                  <a:cubicBezTo>
                    <a:pt x="17" y="19"/>
                    <a:pt x="17" y="19"/>
                    <a:pt x="17" y="19"/>
                  </a:cubicBezTo>
                  <a:cubicBezTo>
                    <a:pt x="5" y="14"/>
                    <a:pt x="0" y="8"/>
                    <a:pt x="7" y="4"/>
                  </a:cubicBezTo>
                  <a:cubicBezTo>
                    <a:pt x="14" y="0"/>
                    <a:pt x="29" y="0"/>
                    <a:pt x="41" y="4"/>
                  </a:cubicBezTo>
                  <a:cubicBezTo>
                    <a:pt x="215" y="62"/>
                    <a:pt x="215" y="62"/>
                    <a:pt x="215" y="62"/>
                  </a:cubicBezTo>
                  <a:cubicBezTo>
                    <a:pt x="228" y="66"/>
                    <a:pt x="232" y="72"/>
                    <a:pt x="226" y="77"/>
                  </a:cubicBezTo>
                  <a:cubicBezTo>
                    <a:pt x="220" y="80"/>
                    <a:pt x="209" y="80"/>
                    <a:pt x="198" y="78"/>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4" name="Freeform 24"/>
            <p:cNvSpPr/>
            <p:nvPr/>
          </p:nvSpPr>
          <p:spPr bwMode="auto">
            <a:xfrm>
              <a:off x="2487" y="1689"/>
              <a:ext cx="352" cy="122"/>
            </a:xfrm>
            <a:custGeom>
              <a:avLst/>
              <a:gdLst>
                <a:gd name="T0" fmla="*/ 199 w 233"/>
                <a:gd name="T1" fmla="*/ 79 h 81"/>
                <a:gd name="T2" fmla="*/ 192 w 233"/>
                <a:gd name="T3" fmla="*/ 77 h 81"/>
                <a:gd name="T4" fmla="*/ 17 w 233"/>
                <a:gd name="T5" fmla="*/ 19 h 81"/>
                <a:gd name="T6" fmla="*/ 7 w 233"/>
                <a:gd name="T7" fmla="*/ 5 h 81"/>
                <a:gd name="T8" fmla="*/ 42 w 233"/>
                <a:gd name="T9" fmla="*/ 5 h 81"/>
                <a:gd name="T10" fmla="*/ 216 w 233"/>
                <a:gd name="T11" fmla="*/ 63 h 81"/>
                <a:gd name="T12" fmla="*/ 226 w 233"/>
                <a:gd name="T13" fmla="*/ 77 h 81"/>
                <a:gd name="T14" fmla="*/ 199 w 233"/>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81">
                  <a:moveTo>
                    <a:pt x="199" y="79"/>
                  </a:moveTo>
                  <a:cubicBezTo>
                    <a:pt x="196" y="79"/>
                    <a:pt x="194" y="78"/>
                    <a:pt x="192" y="77"/>
                  </a:cubicBezTo>
                  <a:cubicBezTo>
                    <a:pt x="17" y="19"/>
                    <a:pt x="17" y="19"/>
                    <a:pt x="17" y="19"/>
                  </a:cubicBezTo>
                  <a:cubicBezTo>
                    <a:pt x="5" y="15"/>
                    <a:pt x="0" y="9"/>
                    <a:pt x="7" y="5"/>
                  </a:cubicBezTo>
                  <a:cubicBezTo>
                    <a:pt x="14" y="0"/>
                    <a:pt x="29" y="0"/>
                    <a:pt x="42" y="5"/>
                  </a:cubicBezTo>
                  <a:cubicBezTo>
                    <a:pt x="216" y="63"/>
                    <a:pt x="216" y="63"/>
                    <a:pt x="216" y="63"/>
                  </a:cubicBezTo>
                  <a:cubicBezTo>
                    <a:pt x="228" y="67"/>
                    <a:pt x="233" y="73"/>
                    <a:pt x="226" y="77"/>
                  </a:cubicBezTo>
                  <a:cubicBezTo>
                    <a:pt x="221" y="81"/>
                    <a:pt x="209" y="81"/>
                    <a:pt x="199"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5" name="Freeform 25"/>
            <p:cNvSpPr/>
            <p:nvPr/>
          </p:nvSpPr>
          <p:spPr bwMode="auto">
            <a:xfrm>
              <a:off x="2391" y="1750"/>
              <a:ext cx="350" cy="122"/>
            </a:xfrm>
            <a:custGeom>
              <a:avLst/>
              <a:gdLst>
                <a:gd name="T0" fmla="*/ 198 w 232"/>
                <a:gd name="T1" fmla="*/ 79 h 81"/>
                <a:gd name="T2" fmla="*/ 191 w 232"/>
                <a:gd name="T3" fmla="*/ 77 h 81"/>
                <a:gd name="T4" fmla="*/ 17 w 232"/>
                <a:gd name="T5" fmla="*/ 19 h 81"/>
                <a:gd name="T6" fmla="*/ 6 w 232"/>
                <a:gd name="T7" fmla="*/ 4 h 81"/>
                <a:gd name="T8" fmla="*/ 41 w 232"/>
                <a:gd name="T9" fmla="*/ 4 h 81"/>
                <a:gd name="T10" fmla="*/ 215 w 232"/>
                <a:gd name="T11" fmla="*/ 62 h 81"/>
                <a:gd name="T12" fmla="*/ 225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5" y="79"/>
                    <a:pt x="193" y="78"/>
                    <a:pt x="191" y="77"/>
                  </a:cubicBezTo>
                  <a:cubicBezTo>
                    <a:pt x="17" y="19"/>
                    <a:pt x="17" y="19"/>
                    <a:pt x="17" y="19"/>
                  </a:cubicBezTo>
                  <a:cubicBezTo>
                    <a:pt x="4" y="15"/>
                    <a:pt x="0" y="9"/>
                    <a:pt x="6" y="4"/>
                  </a:cubicBezTo>
                  <a:cubicBezTo>
                    <a:pt x="13" y="0"/>
                    <a:pt x="28" y="0"/>
                    <a:pt x="41" y="4"/>
                  </a:cubicBezTo>
                  <a:cubicBezTo>
                    <a:pt x="215" y="62"/>
                    <a:pt x="215" y="62"/>
                    <a:pt x="215" y="62"/>
                  </a:cubicBezTo>
                  <a:cubicBezTo>
                    <a:pt x="227" y="67"/>
                    <a:pt x="232" y="73"/>
                    <a:pt x="225" y="77"/>
                  </a:cubicBezTo>
                  <a:cubicBezTo>
                    <a:pt x="220" y="81"/>
                    <a:pt x="209"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6" name="Freeform 26"/>
            <p:cNvSpPr/>
            <p:nvPr/>
          </p:nvSpPr>
          <p:spPr bwMode="auto">
            <a:xfrm>
              <a:off x="2293" y="1810"/>
              <a:ext cx="350" cy="122"/>
            </a:xfrm>
            <a:custGeom>
              <a:avLst/>
              <a:gdLst>
                <a:gd name="T0" fmla="*/ 198 w 232"/>
                <a:gd name="T1" fmla="*/ 79 h 81"/>
                <a:gd name="T2" fmla="*/ 191 w 232"/>
                <a:gd name="T3" fmla="*/ 77 h 81"/>
                <a:gd name="T4" fmla="*/ 17 w 232"/>
                <a:gd name="T5" fmla="*/ 19 h 81"/>
                <a:gd name="T6" fmla="*/ 7 w 232"/>
                <a:gd name="T7" fmla="*/ 4 h 81"/>
                <a:gd name="T8" fmla="*/ 41 w 232"/>
                <a:gd name="T9" fmla="*/ 4 h 81"/>
                <a:gd name="T10" fmla="*/ 215 w 232"/>
                <a:gd name="T11" fmla="*/ 62 h 81"/>
                <a:gd name="T12" fmla="*/ 226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6" y="79"/>
                    <a:pt x="193" y="78"/>
                    <a:pt x="191" y="77"/>
                  </a:cubicBezTo>
                  <a:cubicBezTo>
                    <a:pt x="17" y="19"/>
                    <a:pt x="17" y="19"/>
                    <a:pt x="17" y="19"/>
                  </a:cubicBezTo>
                  <a:cubicBezTo>
                    <a:pt x="5" y="15"/>
                    <a:pt x="0" y="8"/>
                    <a:pt x="7" y="4"/>
                  </a:cubicBezTo>
                  <a:cubicBezTo>
                    <a:pt x="13" y="0"/>
                    <a:pt x="29" y="0"/>
                    <a:pt x="41" y="4"/>
                  </a:cubicBezTo>
                  <a:cubicBezTo>
                    <a:pt x="215" y="62"/>
                    <a:pt x="215" y="62"/>
                    <a:pt x="215" y="62"/>
                  </a:cubicBezTo>
                  <a:cubicBezTo>
                    <a:pt x="227" y="66"/>
                    <a:pt x="232" y="73"/>
                    <a:pt x="226" y="77"/>
                  </a:cubicBezTo>
                  <a:cubicBezTo>
                    <a:pt x="220" y="81"/>
                    <a:pt x="209"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7" name="Freeform 27"/>
            <p:cNvSpPr/>
            <p:nvPr/>
          </p:nvSpPr>
          <p:spPr bwMode="auto">
            <a:xfrm>
              <a:off x="2207" y="192"/>
              <a:ext cx="582" cy="1695"/>
            </a:xfrm>
            <a:custGeom>
              <a:avLst/>
              <a:gdLst>
                <a:gd name="T0" fmla="*/ 26 w 386"/>
                <a:gd name="T1" fmla="*/ 1125 h 1125"/>
                <a:gd name="T2" fmla="*/ 19 w 386"/>
                <a:gd name="T3" fmla="*/ 1124 h 1125"/>
                <a:gd name="T4" fmla="*/ 4 w 386"/>
                <a:gd name="T5" fmla="*/ 1096 h 1125"/>
                <a:gd name="T6" fmla="*/ 340 w 386"/>
                <a:gd name="T7" fmla="*/ 19 h 1125"/>
                <a:gd name="T8" fmla="*/ 368 w 386"/>
                <a:gd name="T9" fmla="*/ 4 h 1125"/>
                <a:gd name="T10" fmla="*/ 383 w 386"/>
                <a:gd name="T11" fmla="*/ 32 h 1125"/>
                <a:gd name="T12" fmla="*/ 47 w 386"/>
                <a:gd name="T13" fmla="*/ 1110 h 1125"/>
                <a:gd name="T14" fmla="*/ 26 w 386"/>
                <a:gd name="T15" fmla="*/ 1125 h 1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6" h="1125">
                  <a:moveTo>
                    <a:pt x="26" y="1125"/>
                  </a:moveTo>
                  <a:cubicBezTo>
                    <a:pt x="23" y="1125"/>
                    <a:pt x="21" y="1125"/>
                    <a:pt x="19" y="1124"/>
                  </a:cubicBezTo>
                  <a:cubicBezTo>
                    <a:pt x="7" y="1121"/>
                    <a:pt x="0" y="1108"/>
                    <a:pt x="4" y="1096"/>
                  </a:cubicBezTo>
                  <a:cubicBezTo>
                    <a:pt x="340" y="19"/>
                    <a:pt x="340" y="19"/>
                    <a:pt x="340" y="19"/>
                  </a:cubicBezTo>
                  <a:cubicBezTo>
                    <a:pt x="343" y="7"/>
                    <a:pt x="356" y="0"/>
                    <a:pt x="368" y="4"/>
                  </a:cubicBezTo>
                  <a:cubicBezTo>
                    <a:pt x="380" y="8"/>
                    <a:pt x="386" y="20"/>
                    <a:pt x="383" y="32"/>
                  </a:cubicBezTo>
                  <a:cubicBezTo>
                    <a:pt x="47" y="1110"/>
                    <a:pt x="47" y="1110"/>
                    <a:pt x="47" y="1110"/>
                  </a:cubicBezTo>
                  <a:cubicBezTo>
                    <a:pt x="44" y="1119"/>
                    <a:pt x="35" y="1125"/>
                    <a:pt x="26" y="1125"/>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8" name="Freeform 28"/>
            <p:cNvSpPr/>
            <p:nvPr/>
          </p:nvSpPr>
          <p:spPr bwMode="auto">
            <a:xfrm>
              <a:off x="2466" y="274"/>
              <a:ext cx="582" cy="1694"/>
            </a:xfrm>
            <a:custGeom>
              <a:avLst/>
              <a:gdLst>
                <a:gd name="T0" fmla="*/ 25 w 386"/>
                <a:gd name="T1" fmla="*/ 1125 h 1125"/>
                <a:gd name="T2" fmla="*/ 19 w 386"/>
                <a:gd name="T3" fmla="*/ 1124 h 1125"/>
                <a:gd name="T4" fmla="*/ 4 w 386"/>
                <a:gd name="T5" fmla="*/ 1096 h 1125"/>
                <a:gd name="T6" fmla="*/ 340 w 386"/>
                <a:gd name="T7" fmla="*/ 18 h 1125"/>
                <a:gd name="T8" fmla="*/ 368 w 386"/>
                <a:gd name="T9" fmla="*/ 4 h 1125"/>
                <a:gd name="T10" fmla="*/ 383 w 386"/>
                <a:gd name="T11" fmla="*/ 32 h 1125"/>
                <a:gd name="T12" fmla="*/ 47 w 386"/>
                <a:gd name="T13" fmla="*/ 1109 h 1125"/>
                <a:gd name="T14" fmla="*/ 25 w 386"/>
                <a:gd name="T15" fmla="*/ 1125 h 1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6" h="1125">
                  <a:moveTo>
                    <a:pt x="25" y="1125"/>
                  </a:moveTo>
                  <a:cubicBezTo>
                    <a:pt x="23" y="1125"/>
                    <a:pt x="21" y="1125"/>
                    <a:pt x="19" y="1124"/>
                  </a:cubicBezTo>
                  <a:cubicBezTo>
                    <a:pt x="7" y="1120"/>
                    <a:pt x="0" y="1108"/>
                    <a:pt x="4" y="1096"/>
                  </a:cubicBezTo>
                  <a:cubicBezTo>
                    <a:pt x="340" y="18"/>
                    <a:pt x="340" y="18"/>
                    <a:pt x="340" y="18"/>
                  </a:cubicBezTo>
                  <a:cubicBezTo>
                    <a:pt x="343" y="7"/>
                    <a:pt x="356" y="0"/>
                    <a:pt x="368" y="4"/>
                  </a:cubicBezTo>
                  <a:cubicBezTo>
                    <a:pt x="380" y="7"/>
                    <a:pt x="386" y="20"/>
                    <a:pt x="383" y="32"/>
                  </a:cubicBezTo>
                  <a:cubicBezTo>
                    <a:pt x="47" y="1109"/>
                    <a:pt x="47" y="1109"/>
                    <a:pt x="47" y="1109"/>
                  </a:cubicBezTo>
                  <a:cubicBezTo>
                    <a:pt x="44" y="1119"/>
                    <a:pt x="35" y="1125"/>
                    <a:pt x="25" y="1125"/>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9" name="Freeform 29"/>
            <p:cNvSpPr/>
            <p:nvPr/>
          </p:nvSpPr>
          <p:spPr bwMode="auto">
            <a:xfrm>
              <a:off x="2689" y="301"/>
              <a:ext cx="326" cy="150"/>
            </a:xfrm>
            <a:custGeom>
              <a:avLst/>
              <a:gdLst>
                <a:gd name="T0" fmla="*/ 191 w 216"/>
                <a:gd name="T1" fmla="*/ 100 h 100"/>
                <a:gd name="T2" fmla="*/ 185 w 216"/>
                <a:gd name="T3" fmla="*/ 99 h 100"/>
                <a:gd name="T4" fmla="*/ 18 w 216"/>
                <a:gd name="T5" fmla="*/ 47 h 100"/>
                <a:gd name="T6" fmla="*/ 3 w 216"/>
                <a:gd name="T7" fmla="*/ 18 h 100"/>
                <a:gd name="T8" fmla="*/ 32 w 216"/>
                <a:gd name="T9" fmla="*/ 4 h 100"/>
                <a:gd name="T10" fmla="*/ 198 w 216"/>
                <a:gd name="T11" fmla="*/ 56 h 100"/>
                <a:gd name="T12" fmla="*/ 213 w 216"/>
                <a:gd name="T13" fmla="*/ 84 h 100"/>
                <a:gd name="T14" fmla="*/ 191 w 216"/>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100">
                  <a:moveTo>
                    <a:pt x="191" y="100"/>
                  </a:moveTo>
                  <a:cubicBezTo>
                    <a:pt x="189" y="100"/>
                    <a:pt x="187" y="99"/>
                    <a:pt x="185" y="99"/>
                  </a:cubicBezTo>
                  <a:cubicBezTo>
                    <a:pt x="18" y="47"/>
                    <a:pt x="18" y="47"/>
                    <a:pt x="18" y="47"/>
                  </a:cubicBezTo>
                  <a:cubicBezTo>
                    <a:pt x="6" y="43"/>
                    <a:pt x="0" y="30"/>
                    <a:pt x="3" y="18"/>
                  </a:cubicBezTo>
                  <a:cubicBezTo>
                    <a:pt x="7" y="7"/>
                    <a:pt x="20" y="0"/>
                    <a:pt x="32" y="4"/>
                  </a:cubicBezTo>
                  <a:cubicBezTo>
                    <a:pt x="198" y="56"/>
                    <a:pt x="198" y="56"/>
                    <a:pt x="198" y="56"/>
                  </a:cubicBezTo>
                  <a:cubicBezTo>
                    <a:pt x="210" y="59"/>
                    <a:pt x="216" y="72"/>
                    <a:pt x="213" y="84"/>
                  </a:cubicBezTo>
                  <a:cubicBezTo>
                    <a:pt x="210" y="93"/>
                    <a:pt x="201" y="100"/>
                    <a:pt x="191"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0" name="Freeform 30"/>
            <p:cNvSpPr/>
            <p:nvPr/>
          </p:nvSpPr>
          <p:spPr bwMode="auto">
            <a:xfrm>
              <a:off x="2635" y="474"/>
              <a:ext cx="326" cy="151"/>
            </a:xfrm>
            <a:custGeom>
              <a:avLst/>
              <a:gdLst>
                <a:gd name="T0" fmla="*/ 191 w 216"/>
                <a:gd name="T1" fmla="*/ 100 h 100"/>
                <a:gd name="T2" fmla="*/ 185 w 216"/>
                <a:gd name="T3" fmla="*/ 99 h 100"/>
                <a:gd name="T4" fmla="*/ 18 w 216"/>
                <a:gd name="T5" fmla="*/ 47 h 100"/>
                <a:gd name="T6" fmla="*/ 3 w 216"/>
                <a:gd name="T7" fmla="*/ 19 h 100"/>
                <a:gd name="T8" fmla="*/ 32 w 216"/>
                <a:gd name="T9" fmla="*/ 4 h 100"/>
                <a:gd name="T10" fmla="*/ 198 w 216"/>
                <a:gd name="T11" fmla="*/ 56 h 100"/>
                <a:gd name="T12" fmla="*/ 213 w 216"/>
                <a:gd name="T13" fmla="*/ 84 h 100"/>
                <a:gd name="T14" fmla="*/ 191 w 216"/>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100">
                  <a:moveTo>
                    <a:pt x="191" y="100"/>
                  </a:moveTo>
                  <a:cubicBezTo>
                    <a:pt x="189" y="100"/>
                    <a:pt x="187" y="100"/>
                    <a:pt x="185" y="99"/>
                  </a:cubicBezTo>
                  <a:cubicBezTo>
                    <a:pt x="18" y="47"/>
                    <a:pt x="18" y="47"/>
                    <a:pt x="18" y="47"/>
                  </a:cubicBezTo>
                  <a:cubicBezTo>
                    <a:pt x="6" y="43"/>
                    <a:pt x="0" y="31"/>
                    <a:pt x="3" y="19"/>
                  </a:cubicBezTo>
                  <a:cubicBezTo>
                    <a:pt x="7" y="7"/>
                    <a:pt x="20" y="0"/>
                    <a:pt x="32" y="4"/>
                  </a:cubicBezTo>
                  <a:cubicBezTo>
                    <a:pt x="198" y="56"/>
                    <a:pt x="198" y="56"/>
                    <a:pt x="198" y="56"/>
                  </a:cubicBezTo>
                  <a:cubicBezTo>
                    <a:pt x="210" y="60"/>
                    <a:pt x="216" y="72"/>
                    <a:pt x="213" y="84"/>
                  </a:cubicBezTo>
                  <a:cubicBezTo>
                    <a:pt x="210" y="94"/>
                    <a:pt x="201" y="100"/>
                    <a:pt x="191"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1" name="Freeform 31"/>
            <p:cNvSpPr/>
            <p:nvPr/>
          </p:nvSpPr>
          <p:spPr bwMode="auto">
            <a:xfrm>
              <a:off x="2581" y="649"/>
              <a:ext cx="327" cy="149"/>
            </a:xfrm>
            <a:custGeom>
              <a:avLst/>
              <a:gdLst>
                <a:gd name="T0" fmla="*/ 191 w 217"/>
                <a:gd name="T1" fmla="*/ 99 h 99"/>
                <a:gd name="T2" fmla="*/ 185 w 217"/>
                <a:gd name="T3" fmla="*/ 98 h 99"/>
                <a:gd name="T4" fmla="*/ 18 w 217"/>
                <a:gd name="T5" fmla="*/ 46 h 99"/>
                <a:gd name="T6" fmla="*/ 4 w 217"/>
                <a:gd name="T7" fmla="*/ 18 h 99"/>
                <a:gd name="T8" fmla="*/ 32 w 217"/>
                <a:gd name="T9" fmla="*/ 4 h 99"/>
                <a:gd name="T10" fmla="*/ 198 w 217"/>
                <a:gd name="T11" fmla="*/ 55 h 99"/>
                <a:gd name="T12" fmla="*/ 213 w 217"/>
                <a:gd name="T13" fmla="*/ 84 h 99"/>
                <a:gd name="T14" fmla="*/ 191 w 217"/>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99">
                  <a:moveTo>
                    <a:pt x="191" y="99"/>
                  </a:moveTo>
                  <a:cubicBezTo>
                    <a:pt x="189" y="99"/>
                    <a:pt x="187" y="99"/>
                    <a:pt x="185" y="98"/>
                  </a:cubicBezTo>
                  <a:cubicBezTo>
                    <a:pt x="18" y="46"/>
                    <a:pt x="18" y="46"/>
                    <a:pt x="18" y="46"/>
                  </a:cubicBezTo>
                  <a:cubicBezTo>
                    <a:pt x="6" y="43"/>
                    <a:pt x="0" y="30"/>
                    <a:pt x="4" y="18"/>
                  </a:cubicBezTo>
                  <a:cubicBezTo>
                    <a:pt x="7" y="6"/>
                    <a:pt x="20" y="0"/>
                    <a:pt x="32" y="4"/>
                  </a:cubicBezTo>
                  <a:cubicBezTo>
                    <a:pt x="198" y="55"/>
                    <a:pt x="198" y="55"/>
                    <a:pt x="198" y="55"/>
                  </a:cubicBezTo>
                  <a:cubicBezTo>
                    <a:pt x="210" y="59"/>
                    <a:pt x="217" y="72"/>
                    <a:pt x="213" y="84"/>
                  </a:cubicBezTo>
                  <a:cubicBezTo>
                    <a:pt x="210" y="93"/>
                    <a:pt x="201" y="99"/>
                    <a:pt x="191" y="99"/>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2" name="Freeform 32"/>
            <p:cNvSpPr/>
            <p:nvPr/>
          </p:nvSpPr>
          <p:spPr bwMode="auto">
            <a:xfrm>
              <a:off x="2526" y="822"/>
              <a:ext cx="328" cy="150"/>
            </a:xfrm>
            <a:custGeom>
              <a:avLst/>
              <a:gdLst>
                <a:gd name="T0" fmla="*/ 191 w 217"/>
                <a:gd name="T1" fmla="*/ 100 h 100"/>
                <a:gd name="T2" fmla="*/ 185 w 217"/>
                <a:gd name="T3" fmla="*/ 99 h 100"/>
                <a:gd name="T4" fmla="*/ 18 w 217"/>
                <a:gd name="T5" fmla="*/ 47 h 100"/>
                <a:gd name="T6" fmla="*/ 4 w 217"/>
                <a:gd name="T7" fmla="*/ 19 h 100"/>
                <a:gd name="T8" fmla="*/ 32 w 217"/>
                <a:gd name="T9" fmla="*/ 4 h 100"/>
                <a:gd name="T10" fmla="*/ 198 w 217"/>
                <a:gd name="T11" fmla="*/ 56 h 100"/>
                <a:gd name="T12" fmla="*/ 213 w 217"/>
                <a:gd name="T13" fmla="*/ 84 h 100"/>
                <a:gd name="T14" fmla="*/ 191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1" y="100"/>
                  </a:moveTo>
                  <a:cubicBezTo>
                    <a:pt x="189" y="100"/>
                    <a:pt x="187" y="99"/>
                    <a:pt x="185" y="99"/>
                  </a:cubicBezTo>
                  <a:cubicBezTo>
                    <a:pt x="18" y="47"/>
                    <a:pt x="18" y="47"/>
                    <a:pt x="18" y="47"/>
                  </a:cubicBezTo>
                  <a:cubicBezTo>
                    <a:pt x="6" y="43"/>
                    <a:pt x="0" y="31"/>
                    <a:pt x="4" y="19"/>
                  </a:cubicBezTo>
                  <a:cubicBezTo>
                    <a:pt x="7" y="7"/>
                    <a:pt x="20" y="0"/>
                    <a:pt x="32" y="4"/>
                  </a:cubicBezTo>
                  <a:cubicBezTo>
                    <a:pt x="198" y="56"/>
                    <a:pt x="198" y="56"/>
                    <a:pt x="198" y="56"/>
                  </a:cubicBezTo>
                  <a:cubicBezTo>
                    <a:pt x="210" y="59"/>
                    <a:pt x="217" y="72"/>
                    <a:pt x="213" y="84"/>
                  </a:cubicBezTo>
                  <a:cubicBezTo>
                    <a:pt x="210" y="94"/>
                    <a:pt x="201" y="100"/>
                    <a:pt x="191"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3" name="Freeform 33"/>
            <p:cNvSpPr/>
            <p:nvPr/>
          </p:nvSpPr>
          <p:spPr bwMode="auto">
            <a:xfrm>
              <a:off x="2472" y="997"/>
              <a:ext cx="327" cy="149"/>
            </a:xfrm>
            <a:custGeom>
              <a:avLst/>
              <a:gdLst>
                <a:gd name="T0" fmla="*/ 191 w 217"/>
                <a:gd name="T1" fmla="*/ 99 h 99"/>
                <a:gd name="T2" fmla="*/ 185 w 217"/>
                <a:gd name="T3" fmla="*/ 98 h 99"/>
                <a:gd name="T4" fmla="*/ 18 w 217"/>
                <a:gd name="T5" fmla="*/ 46 h 99"/>
                <a:gd name="T6" fmla="*/ 4 w 217"/>
                <a:gd name="T7" fmla="*/ 18 h 99"/>
                <a:gd name="T8" fmla="*/ 32 w 217"/>
                <a:gd name="T9" fmla="*/ 3 h 99"/>
                <a:gd name="T10" fmla="*/ 198 w 217"/>
                <a:gd name="T11" fmla="*/ 55 h 99"/>
                <a:gd name="T12" fmla="*/ 213 w 217"/>
                <a:gd name="T13" fmla="*/ 83 h 99"/>
                <a:gd name="T14" fmla="*/ 191 w 217"/>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99">
                  <a:moveTo>
                    <a:pt x="191" y="99"/>
                  </a:moveTo>
                  <a:cubicBezTo>
                    <a:pt x="189" y="99"/>
                    <a:pt x="187" y="99"/>
                    <a:pt x="185" y="98"/>
                  </a:cubicBezTo>
                  <a:cubicBezTo>
                    <a:pt x="18" y="46"/>
                    <a:pt x="18" y="46"/>
                    <a:pt x="18" y="46"/>
                  </a:cubicBezTo>
                  <a:cubicBezTo>
                    <a:pt x="7" y="43"/>
                    <a:pt x="0" y="30"/>
                    <a:pt x="4" y="18"/>
                  </a:cubicBezTo>
                  <a:cubicBezTo>
                    <a:pt x="7" y="6"/>
                    <a:pt x="20" y="0"/>
                    <a:pt x="32" y="3"/>
                  </a:cubicBezTo>
                  <a:cubicBezTo>
                    <a:pt x="198" y="55"/>
                    <a:pt x="198" y="55"/>
                    <a:pt x="198" y="55"/>
                  </a:cubicBezTo>
                  <a:cubicBezTo>
                    <a:pt x="210" y="59"/>
                    <a:pt x="217" y="71"/>
                    <a:pt x="213" y="83"/>
                  </a:cubicBezTo>
                  <a:cubicBezTo>
                    <a:pt x="210" y="93"/>
                    <a:pt x="201" y="99"/>
                    <a:pt x="191" y="99"/>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4" name="Freeform 34"/>
            <p:cNvSpPr/>
            <p:nvPr/>
          </p:nvSpPr>
          <p:spPr bwMode="auto">
            <a:xfrm>
              <a:off x="2418" y="1170"/>
              <a:ext cx="327" cy="150"/>
            </a:xfrm>
            <a:custGeom>
              <a:avLst/>
              <a:gdLst>
                <a:gd name="T0" fmla="*/ 192 w 217"/>
                <a:gd name="T1" fmla="*/ 100 h 100"/>
                <a:gd name="T2" fmla="*/ 185 w 217"/>
                <a:gd name="T3" fmla="*/ 99 h 100"/>
                <a:gd name="T4" fmla="*/ 18 w 217"/>
                <a:gd name="T5" fmla="*/ 47 h 100"/>
                <a:gd name="T6" fmla="*/ 4 w 217"/>
                <a:gd name="T7" fmla="*/ 19 h 100"/>
                <a:gd name="T8" fmla="*/ 32 w 217"/>
                <a:gd name="T9" fmla="*/ 4 h 100"/>
                <a:gd name="T10" fmla="*/ 198 w 217"/>
                <a:gd name="T11" fmla="*/ 56 h 100"/>
                <a:gd name="T12" fmla="*/ 213 w 217"/>
                <a:gd name="T13" fmla="*/ 84 h 100"/>
                <a:gd name="T14" fmla="*/ 192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2" y="100"/>
                  </a:moveTo>
                  <a:cubicBezTo>
                    <a:pt x="189" y="100"/>
                    <a:pt x="187" y="99"/>
                    <a:pt x="185" y="99"/>
                  </a:cubicBezTo>
                  <a:cubicBezTo>
                    <a:pt x="18" y="47"/>
                    <a:pt x="18" y="47"/>
                    <a:pt x="18" y="47"/>
                  </a:cubicBezTo>
                  <a:cubicBezTo>
                    <a:pt x="7" y="43"/>
                    <a:pt x="0" y="30"/>
                    <a:pt x="4" y="19"/>
                  </a:cubicBezTo>
                  <a:cubicBezTo>
                    <a:pt x="7" y="7"/>
                    <a:pt x="20" y="0"/>
                    <a:pt x="32" y="4"/>
                  </a:cubicBezTo>
                  <a:cubicBezTo>
                    <a:pt x="198" y="56"/>
                    <a:pt x="198" y="56"/>
                    <a:pt x="198" y="56"/>
                  </a:cubicBezTo>
                  <a:cubicBezTo>
                    <a:pt x="210" y="59"/>
                    <a:pt x="217" y="72"/>
                    <a:pt x="213" y="84"/>
                  </a:cubicBezTo>
                  <a:cubicBezTo>
                    <a:pt x="210" y="93"/>
                    <a:pt x="201" y="100"/>
                    <a:pt x="192"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5" name="Freeform 35"/>
            <p:cNvSpPr/>
            <p:nvPr/>
          </p:nvSpPr>
          <p:spPr bwMode="auto">
            <a:xfrm>
              <a:off x="2364" y="1343"/>
              <a:ext cx="327" cy="151"/>
            </a:xfrm>
            <a:custGeom>
              <a:avLst/>
              <a:gdLst>
                <a:gd name="T0" fmla="*/ 192 w 217"/>
                <a:gd name="T1" fmla="*/ 100 h 100"/>
                <a:gd name="T2" fmla="*/ 185 w 217"/>
                <a:gd name="T3" fmla="*/ 99 h 100"/>
                <a:gd name="T4" fmla="*/ 18 w 217"/>
                <a:gd name="T5" fmla="*/ 47 h 100"/>
                <a:gd name="T6" fmla="*/ 4 w 217"/>
                <a:gd name="T7" fmla="*/ 19 h 100"/>
                <a:gd name="T8" fmla="*/ 32 w 217"/>
                <a:gd name="T9" fmla="*/ 4 h 100"/>
                <a:gd name="T10" fmla="*/ 198 w 217"/>
                <a:gd name="T11" fmla="*/ 56 h 100"/>
                <a:gd name="T12" fmla="*/ 213 w 217"/>
                <a:gd name="T13" fmla="*/ 84 h 100"/>
                <a:gd name="T14" fmla="*/ 192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2" y="100"/>
                  </a:moveTo>
                  <a:cubicBezTo>
                    <a:pt x="189" y="100"/>
                    <a:pt x="187" y="100"/>
                    <a:pt x="185" y="99"/>
                  </a:cubicBezTo>
                  <a:cubicBezTo>
                    <a:pt x="18" y="47"/>
                    <a:pt x="18" y="47"/>
                    <a:pt x="18" y="47"/>
                  </a:cubicBezTo>
                  <a:cubicBezTo>
                    <a:pt x="7" y="43"/>
                    <a:pt x="0" y="31"/>
                    <a:pt x="4" y="19"/>
                  </a:cubicBezTo>
                  <a:cubicBezTo>
                    <a:pt x="7" y="7"/>
                    <a:pt x="20" y="0"/>
                    <a:pt x="32" y="4"/>
                  </a:cubicBezTo>
                  <a:cubicBezTo>
                    <a:pt x="198" y="56"/>
                    <a:pt x="198" y="56"/>
                    <a:pt x="198" y="56"/>
                  </a:cubicBezTo>
                  <a:cubicBezTo>
                    <a:pt x="210" y="60"/>
                    <a:pt x="217" y="72"/>
                    <a:pt x="213" y="84"/>
                  </a:cubicBezTo>
                  <a:cubicBezTo>
                    <a:pt x="210" y="94"/>
                    <a:pt x="201" y="100"/>
                    <a:pt x="192"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6" name="Freeform 36"/>
            <p:cNvSpPr/>
            <p:nvPr/>
          </p:nvSpPr>
          <p:spPr bwMode="auto">
            <a:xfrm>
              <a:off x="2309" y="1518"/>
              <a:ext cx="328" cy="149"/>
            </a:xfrm>
            <a:custGeom>
              <a:avLst/>
              <a:gdLst>
                <a:gd name="T0" fmla="*/ 192 w 217"/>
                <a:gd name="T1" fmla="*/ 99 h 99"/>
                <a:gd name="T2" fmla="*/ 185 w 217"/>
                <a:gd name="T3" fmla="*/ 98 h 99"/>
                <a:gd name="T4" fmla="*/ 18 w 217"/>
                <a:gd name="T5" fmla="*/ 46 h 99"/>
                <a:gd name="T6" fmla="*/ 4 w 217"/>
                <a:gd name="T7" fmla="*/ 18 h 99"/>
                <a:gd name="T8" fmla="*/ 32 w 217"/>
                <a:gd name="T9" fmla="*/ 4 h 99"/>
                <a:gd name="T10" fmla="*/ 198 w 217"/>
                <a:gd name="T11" fmla="*/ 55 h 99"/>
                <a:gd name="T12" fmla="*/ 213 w 217"/>
                <a:gd name="T13" fmla="*/ 84 h 99"/>
                <a:gd name="T14" fmla="*/ 192 w 217"/>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99">
                  <a:moveTo>
                    <a:pt x="192" y="99"/>
                  </a:moveTo>
                  <a:cubicBezTo>
                    <a:pt x="189" y="99"/>
                    <a:pt x="187" y="99"/>
                    <a:pt x="185" y="98"/>
                  </a:cubicBezTo>
                  <a:cubicBezTo>
                    <a:pt x="18" y="46"/>
                    <a:pt x="18" y="46"/>
                    <a:pt x="18" y="46"/>
                  </a:cubicBezTo>
                  <a:cubicBezTo>
                    <a:pt x="7" y="43"/>
                    <a:pt x="0" y="30"/>
                    <a:pt x="4" y="18"/>
                  </a:cubicBezTo>
                  <a:cubicBezTo>
                    <a:pt x="7" y="6"/>
                    <a:pt x="20" y="0"/>
                    <a:pt x="32" y="4"/>
                  </a:cubicBezTo>
                  <a:cubicBezTo>
                    <a:pt x="198" y="55"/>
                    <a:pt x="198" y="55"/>
                    <a:pt x="198" y="55"/>
                  </a:cubicBezTo>
                  <a:cubicBezTo>
                    <a:pt x="210" y="59"/>
                    <a:pt x="217" y="72"/>
                    <a:pt x="213" y="84"/>
                  </a:cubicBezTo>
                  <a:cubicBezTo>
                    <a:pt x="210" y="93"/>
                    <a:pt x="201" y="99"/>
                    <a:pt x="192" y="99"/>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7" name="Freeform 37"/>
            <p:cNvSpPr/>
            <p:nvPr/>
          </p:nvSpPr>
          <p:spPr bwMode="auto">
            <a:xfrm>
              <a:off x="2255" y="1691"/>
              <a:ext cx="327" cy="151"/>
            </a:xfrm>
            <a:custGeom>
              <a:avLst/>
              <a:gdLst>
                <a:gd name="T0" fmla="*/ 192 w 217"/>
                <a:gd name="T1" fmla="*/ 100 h 100"/>
                <a:gd name="T2" fmla="*/ 185 w 217"/>
                <a:gd name="T3" fmla="*/ 99 h 100"/>
                <a:gd name="T4" fmla="*/ 19 w 217"/>
                <a:gd name="T5" fmla="*/ 47 h 100"/>
                <a:gd name="T6" fmla="*/ 4 w 217"/>
                <a:gd name="T7" fmla="*/ 19 h 100"/>
                <a:gd name="T8" fmla="*/ 32 w 217"/>
                <a:gd name="T9" fmla="*/ 4 h 100"/>
                <a:gd name="T10" fmla="*/ 198 w 217"/>
                <a:gd name="T11" fmla="*/ 56 h 100"/>
                <a:gd name="T12" fmla="*/ 213 w 217"/>
                <a:gd name="T13" fmla="*/ 84 h 100"/>
                <a:gd name="T14" fmla="*/ 192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2" y="100"/>
                  </a:moveTo>
                  <a:cubicBezTo>
                    <a:pt x="189" y="100"/>
                    <a:pt x="187" y="99"/>
                    <a:pt x="185" y="99"/>
                  </a:cubicBezTo>
                  <a:cubicBezTo>
                    <a:pt x="19" y="47"/>
                    <a:pt x="19" y="47"/>
                    <a:pt x="19" y="47"/>
                  </a:cubicBezTo>
                  <a:cubicBezTo>
                    <a:pt x="7" y="43"/>
                    <a:pt x="0" y="31"/>
                    <a:pt x="4" y="19"/>
                  </a:cubicBezTo>
                  <a:cubicBezTo>
                    <a:pt x="7" y="7"/>
                    <a:pt x="20" y="0"/>
                    <a:pt x="32" y="4"/>
                  </a:cubicBezTo>
                  <a:cubicBezTo>
                    <a:pt x="198" y="56"/>
                    <a:pt x="198" y="56"/>
                    <a:pt x="198" y="56"/>
                  </a:cubicBezTo>
                  <a:cubicBezTo>
                    <a:pt x="210" y="59"/>
                    <a:pt x="217" y="72"/>
                    <a:pt x="213" y="84"/>
                  </a:cubicBezTo>
                  <a:cubicBezTo>
                    <a:pt x="210" y="94"/>
                    <a:pt x="201" y="100"/>
                    <a:pt x="192"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8" name="Freeform 38"/>
            <p:cNvSpPr/>
            <p:nvPr/>
          </p:nvSpPr>
          <p:spPr bwMode="auto">
            <a:xfrm>
              <a:off x="2364" y="-278"/>
              <a:ext cx="1257" cy="1844"/>
            </a:xfrm>
            <a:custGeom>
              <a:avLst/>
              <a:gdLst>
                <a:gd name="T0" fmla="*/ 725 w 834"/>
                <a:gd name="T1" fmla="*/ 368 h 1224"/>
                <a:gd name="T2" fmla="*/ 725 w 834"/>
                <a:gd name="T3" fmla="*/ 1224 h 1224"/>
                <a:gd name="T4" fmla="*/ 802 w 834"/>
                <a:gd name="T5" fmla="*/ 1178 h 1224"/>
                <a:gd name="T6" fmla="*/ 834 w 834"/>
                <a:gd name="T7" fmla="*/ 1184 h 1224"/>
                <a:gd name="T8" fmla="*/ 834 w 834"/>
                <a:gd name="T9" fmla="*/ 239 h 1224"/>
                <a:gd name="T10" fmla="*/ 128 w 834"/>
                <a:gd name="T11" fmla="*/ 9 h 1224"/>
                <a:gd name="T12" fmla="*/ 127 w 834"/>
                <a:gd name="T13" fmla="*/ 9 h 1224"/>
                <a:gd name="T14" fmla="*/ 86 w 834"/>
                <a:gd name="T15" fmla="*/ 0 h 1224"/>
                <a:gd name="T16" fmla="*/ 0 w 834"/>
                <a:gd name="T17" fmla="*/ 84 h 1224"/>
                <a:gd name="T18" fmla="*/ 20 w 834"/>
                <a:gd name="T19" fmla="*/ 124 h 1224"/>
                <a:gd name="T20" fmla="*/ 59 w 834"/>
                <a:gd name="T21" fmla="*/ 140 h 1224"/>
                <a:gd name="T22" fmla="*/ 714 w 834"/>
                <a:gd name="T23" fmla="*/ 353 h 1224"/>
                <a:gd name="T24" fmla="*/ 725 w 834"/>
                <a:gd name="T25" fmla="*/ 368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4" h="1224">
                  <a:moveTo>
                    <a:pt x="725" y="368"/>
                  </a:moveTo>
                  <a:cubicBezTo>
                    <a:pt x="725" y="1224"/>
                    <a:pt x="725" y="1224"/>
                    <a:pt x="725" y="1224"/>
                  </a:cubicBezTo>
                  <a:cubicBezTo>
                    <a:pt x="740" y="1197"/>
                    <a:pt x="768" y="1178"/>
                    <a:pt x="802" y="1178"/>
                  </a:cubicBezTo>
                  <a:cubicBezTo>
                    <a:pt x="812" y="1178"/>
                    <a:pt x="822" y="1180"/>
                    <a:pt x="834" y="1184"/>
                  </a:cubicBezTo>
                  <a:cubicBezTo>
                    <a:pt x="834" y="239"/>
                    <a:pt x="834" y="239"/>
                    <a:pt x="834" y="239"/>
                  </a:cubicBezTo>
                  <a:cubicBezTo>
                    <a:pt x="128" y="9"/>
                    <a:pt x="128" y="9"/>
                    <a:pt x="128" y="9"/>
                  </a:cubicBezTo>
                  <a:cubicBezTo>
                    <a:pt x="128" y="9"/>
                    <a:pt x="128" y="9"/>
                    <a:pt x="127" y="9"/>
                  </a:cubicBezTo>
                  <a:cubicBezTo>
                    <a:pt x="112" y="3"/>
                    <a:pt x="99" y="0"/>
                    <a:pt x="86" y="0"/>
                  </a:cubicBezTo>
                  <a:cubicBezTo>
                    <a:pt x="39" y="0"/>
                    <a:pt x="2" y="37"/>
                    <a:pt x="0" y="84"/>
                  </a:cubicBezTo>
                  <a:cubicBezTo>
                    <a:pt x="1" y="94"/>
                    <a:pt x="7" y="116"/>
                    <a:pt x="20" y="124"/>
                  </a:cubicBezTo>
                  <a:cubicBezTo>
                    <a:pt x="37" y="134"/>
                    <a:pt x="59" y="140"/>
                    <a:pt x="59" y="140"/>
                  </a:cubicBezTo>
                  <a:cubicBezTo>
                    <a:pt x="714" y="353"/>
                    <a:pt x="714" y="353"/>
                    <a:pt x="714" y="353"/>
                  </a:cubicBezTo>
                  <a:cubicBezTo>
                    <a:pt x="720" y="355"/>
                    <a:pt x="725" y="361"/>
                    <a:pt x="725" y="368"/>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73105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barn(outVertical)">
                                      <p:cBhvr>
                                        <p:cTn id="11" dur="500"/>
                                        <p:tgtEl>
                                          <p:spTgt spid="3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rgbClr val="5AB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9922463" y="2374494"/>
            <a:ext cx="221227" cy="2182761"/>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2096300" y="1371843"/>
            <a:ext cx="2026436" cy="1887315"/>
            <a:chOff x="1164" y="687"/>
            <a:chExt cx="3219" cy="2998"/>
          </a:xfrm>
          <a:solidFill>
            <a:srgbClr val="5ABB93"/>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sp>
        <p:nvSpPr>
          <p:cNvPr id="7" name="文本框 6"/>
          <p:cNvSpPr txBox="1"/>
          <p:nvPr/>
        </p:nvSpPr>
        <p:spPr>
          <a:xfrm>
            <a:off x="3602279" y="3002846"/>
            <a:ext cx="5711820" cy="923330"/>
          </a:xfrm>
          <a:prstGeom prst="rect">
            <a:avLst/>
          </a:prstGeom>
          <a:noFill/>
        </p:spPr>
        <p:txBody>
          <a:bodyPr wrap="none" rtlCol="0">
            <a:spAutoFit/>
          </a:bodyPr>
          <a:lstStyle/>
          <a:p>
            <a:r>
              <a:rPr lang="en-US" altLang="zh-CN" sz="5400" b="1" dirty="0" smtClean="0">
                <a:solidFill>
                  <a:srgbClr val="5ABB93"/>
                </a:solidFill>
                <a:latin typeface="微软雅黑" panose="020B0503020204020204" pitchFamily="34" charset="-122"/>
                <a:ea typeface="微软雅黑" panose="020B0503020204020204" pitchFamily="34" charset="-122"/>
              </a:rPr>
              <a:t>Datalog</a:t>
            </a:r>
            <a:r>
              <a:rPr lang="zh-CN" altLang="en-US" sz="5400" b="1" dirty="0" smtClean="0">
                <a:solidFill>
                  <a:srgbClr val="5ABB93"/>
                </a:solidFill>
                <a:latin typeface="微软雅黑" panose="020B0503020204020204" pitchFamily="34" charset="-122"/>
                <a:ea typeface="微软雅黑" panose="020B0503020204020204" pitchFamily="34" charset="-122"/>
              </a:rPr>
              <a:t>基础介绍</a:t>
            </a:r>
            <a:endParaRPr lang="zh-CN" altLang="en-US" sz="5400" b="1" dirty="0">
              <a:solidFill>
                <a:srgbClr val="5ABB93"/>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rot="5400000">
            <a:off x="-1825395" y="2343771"/>
            <a:ext cx="2270025" cy="902459"/>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520058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6"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250"/>
                                        <p:tgtEl>
                                          <p:spTgt spid="2"/>
                                        </p:tgtEl>
                                      </p:cBhvr>
                                    </p:animEffect>
                                  </p:childTnLst>
                                </p:cTn>
                              </p:par>
                            </p:childTnLst>
                          </p:cTn>
                        </p:par>
                        <p:par>
                          <p:cTn id="14" fill="hold">
                            <p:stCondLst>
                              <p:cond delay="500"/>
                            </p:stCondLst>
                            <p:childTnLst>
                              <p:par>
                                <p:cTn id="15" presetID="16" presetClass="entr" presetSubtype="42"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Horizontal)">
                                      <p:cBhvr>
                                        <p:cTn id="17" dur="250"/>
                                        <p:tgtEl>
                                          <p:spTgt spid="3"/>
                                        </p:tgtEl>
                                      </p:cBhvr>
                                    </p:animEffect>
                                  </p:childTnLst>
                                </p:cTn>
                              </p:par>
                            </p:childTnLst>
                          </p:cTn>
                        </p:par>
                        <p:par>
                          <p:cTn id="18" fill="hold">
                            <p:stCondLst>
                              <p:cond delay="750"/>
                            </p:stCondLst>
                            <p:childTnLst>
                              <p:par>
                                <p:cTn id="19" presetID="25"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25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2" dur="25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3" dur="250" accel="50000" fill="hold">
                                          <p:stCondLst>
                                            <p:cond delay="250"/>
                                          </p:stCondLst>
                                        </p:cTn>
                                        <p:tgtEl>
                                          <p:spTgt spid="7"/>
                                        </p:tgtEl>
                                        <p:attrNameLst>
                                          <p:attrName>ppt_w</p:attrName>
                                        </p:attrNameLst>
                                      </p:cBhvr>
                                      <p:tavLst>
                                        <p:tav tm="0">
                                          <p:val>
                                            <p:strVal val="#ppt_w*.05"/>
                                          </p:val>
                                        </p:tav>
                                        <p:tav tm="100000">
                                          <p:val>
                                            <p:strVal val="#ppt_w"/>
                                          </p:val>
                                        </p:tav>
                                      </p:tavLst>
                                    </p:anim>
                                    <p:anim calcmode="lin" valueType="num">
                                      <p:cBhvr>
                                        <p:cTn id="24" dur="500" fill="hold"/>
                                        <p:tgtEl>
                                          <p:spTgt spid="7"/>
                                        </p:tgtEl>
                                        <p:attrNameLst>
                                          <p:attrName>ppt_h</p:attrName>
                                        </p:attrNameLst>
                                      </p:cBhvr>
                                      <p:tavLst>
                                        <p:tav tm="0">
                                          <p:val>
                                            <p:strVal val="#ppt_h"/>
                                          </p:val>
                                        </p:tav>
                                        <p:tav tm="100000">
                                          <p:val>
                                            <p:strVal val="#ppt_h"/>
                                          </p:val>
                                        </p:tav>
                                      </p:tavLst>
                                    </p:anim>
                                    <p:anim calcmode="lin" valueType="num">
                                      <p:cBhvr>
                                        <p:cTn id="25" dur="25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6" dur="25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7" dur="250" accel="50000" fill="hold">
                                          <p:stCondLst>
                                            <p:cond delay="250"/>
                                          </p:stCondLst>
                                        </p:cTn>
                                        <p:tgtEl>
                                          <p:spTgt spid="7"/>
                                        </p:tgtEl>
                                        <p:attrNameLst>
                                          <p:attrName>ppt_y</p:attrName>
                                        </p:attrNameLst>
                                      </p:cBhvr>
                                      <p:tavLst>
                                        <p:tav tm="0">
                                          <p:val>
                                            <p:strVal val="#ppt_y+.1"/>
                                          </p:val>
                                        </p:tav>
                                        <p:tav tm="100000">
                                          <p:val>
                                            <p:strVal val="#ppt_y"/>
                                          </p:val>
                                        </p:tav>
                                      </p:tavLst>
                                    </p:anim>
                                    <p:animEffect transition="in" filter="fade">
                                      <p:cBhvr>
                                        <p:cTn id="28" dur="5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6"/>
          <p:cNvSpPr txBox="1">
            <a:spLocks noChangeArrowheads="1"/>
          </p:cNvSpPr>
          <p:nvPr/>
        </p:nvSpPr>
        <p:spPr bwMode="auto">
          <a:xfrm>
            <a:off x="1059131" y="834980"/>
            <a:ext cx="185659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smtClean="0">
                <a:solidFill>
                  <a:srgbClr val="543C4F"/>
                </a:solidFill>
                <a:latin typeface="微软雅黑" panose="020B0503020204020204" pitchFamily="34" charset="-122"/>
                <a:ea typeface="方正兰亭黑_GBK"/>
              </a:rPr>
              <a:t>Basic introduction of Datalog</a:t>
            </a:r>
            <a:endParaRPr lang="en-US" altLang="zh-CN" sz="933" dirty="0">
              <a:solidFill>
                <a:srgbClr val="543C4F"/>
              </a:solidFill>
              <a:latin typeface="微软雅黑" panose="020B0503020204020204" pitchFamily="34" charset="-122"/>
              <a:ea typeface="方正兰亭黑_GBK"/>
            </a:endParaRPr>
          </a:p>
        </p:txBody>
      </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2835149" y="1467468"/>
            <a:ext cx="7564701" cy="4616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Datalog</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是一种声明性语义的递归查询语言</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 name="矩形 71"/>
          <p:cNvSpPr/>
          <p:nvPr/>
        </p:nvSpPr>
        <p:spPr>
          <a:xfrm>
            <a:off x="2915728" y="3116383"/>
            <a:ext cx="8746003" cy="4616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Datalog</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在近几年迎来了一次复兴</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3" name="矩形 72"/>
          <p:cNvSpPr/>
          <p:nvPr/>
        </p:nvSpPr>
        <p:spPr>
          <a:xfrm>
            <a:off x="2915728" y="5038526"/>
            <a:ext cx="8448958" cy="4616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Datalog</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具有语法简单和语义良好的特点</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0" name="TextBox 42"/>
          <p:cNvSpPr txBox="1"/>
          <p:nvPr/>
        </p:nvSpPr>
        <p:spPr>
          <a:xfrm>
            <a:off x="1213474" y="266653"/>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smtClean="0">
                <a:solidFill>
                  <a:srgbClr val="756271"/>
                </a:solidFill>
              </a:rPr>
              <a:t>1. Datalog</a:t>
            </a:r>
            <a:r>
              <a:rPr lang="zh-CN" altLang="en-US" b="0" dirty="0" smtClean="0">
                <a:solidFill>
                  <a:srgbClr val="756271"/>
                </a:solidFill>
              </a:rPr>
              <a:t>基础介绍</a:t>
            </a:r>
            <a:endParaRPr lang="zh-CN" altLang="en-US" b="0" dirty="0">
              <a:solidFill>
                <a:srgbClr val="756271"/>
              </a:solidFill>
            </a:endParaRPr>
          </a:p>
        </p:txBody>
      </p:sp>
      <p:grpSp>
        <p:nvGrpSpPr>
          <p:cNvPr id="2" name="组合 1"/>
          <p:cNvGrpSpPr/>
          <p:nvPr/>
        </p:nvGrpSpPr>
        <p:grpSpPr>
          <a:xfrm>
            <a:off x="2153746" y="1447753"/>
            <a:ext cx="569225" cy="542935"/>
            <a:chOff x="2153746" y="1447753"/>
            <a:chExt cx="569225" cy="542935"/>
          </a:xfrm>
        </p:grpSpPr>
        <p:grpSp>
          <p:nvGrpSpPr>
            <p:cNvPr id="52" name="组合 51"/>
            <p:cNvGrpSpPr/>
            <p:nvPr/>
          </p:nvGrpSpPr>
          <p:grpSpPr>
            <a:xfrm>
              <a:off x="2153746" y="1447753"/>
              <a:ext cx="542083" cy="542935"/>
              <a:chOff x="1393278" y="1580877"/>
              <a:chExt cx="2707455" cy="2711709"/>
            </a:xfrm>
          </p:grpSpPr>
          <p:sp>
            <p:nvSpPr>
              <p:cNvPr id="53" name="Oval 5"/>
              <p:cNvSpPr>
                <a:spLocks noChangeArrowheads="1"/>
              </p:cNvSpPr>
              <p:nvPr/>
            </p:nvSpPr>
            <p:spPr bwMode="auto">
              <a:xfrm>
                <a:off x="1393278" y="1580877"/>
                <a:ext cx="2707455" cy="2711709"/>
              </a:xfrm>
              <a:prstGeom prst="ellipse">
                <a:avLst/>
              </a:prstGeom>
              <a:solidFill>
                <a:srgbClr val="5ABB93"/>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54" name="Oval 6"/>
              <p:cNvSpPr>
                <a:spLocks noChangeArrowheads="1"/>
              </p:cNvSpPr>
              <p:nvPr/>
            </p:nvSpPr>
            <p:spPr bwMode="auto">
              <a:xfrm>
                <a:off x="1474163" y="1661762"/>
                <a:ext cx="2545689" cy="2549944"/>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39" name="文本框 38"/>
            <p:cNvSpPr txBox="1"/>
            <p:nvPr/>
          </p:nvSpPr>
          <p:spPr>
            <a:xfrm>
              <a:off x="2176026" y="1512830"/>
              <a:ext cx="546945" cy="461665"/>
            </a:xfrm>
            <a:prstGeom prst="rect">
              <a:avLst/>
            </a:prstGeom>
            <a:noFill/>
          </p:spPr>
          <p:txBody>
            <a:bodyPr wrap="none" rtlCol="0">
              <a:spAutoFit/>
            </a:bodyPr>
            <a:lstStyle/>
            <a:p>
              <a:r>
                <a:rPr lang="en-US" altLang="zh-CN" sz="2400" dirty="0" smtClean="0">
                  <a:solidFill>
                    <a:srgbClr val="FDFDFD"/>
                  </a:solidFill>
                  <a:latin typeface="微软雅黑" panose="020B0503020204020204" pitchFamily="34" charset="-122"/>
                  <a:ea typeface="微软雅黑" panose="020B0503020204020204" pitchFamily="34" charset="-122"/>
                </a:rPr>
                <a:t>01</a:t>
              </a:r>
              <a:endParaRPr lang="zh-CN" altLang="en-US" sz="2400" dirty="0">
                <a:solidFill>
                  <a:srgbClr val="FDFDFD"/>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2166154" y="3021356"/>
            <a:ext cx="569483" cy="554064"/>
            <a:chOff x="2166154" y="3021356"/>
            <a:chExt cx="569483" cy="554064"/>
          </a:xfrm>
        </p:grpSpPr>
        <p:grpSp>
          <p:nvGrpSpPr>
            <p:cNvPr id="55" name="组合 54"/>
            <p:cNvGrpSpPr/>
            <p:nvPr/>
          </p:nvGrpSpPr>
          <p:grpSpPr>
            <a:xfrm>
              <a:off x="2166154" y="3021356"/>
              <a:ext cx="552325" cy="554064"/>
              <a:chOff x="4605019" y="1580876"/>
              <a:chExt cx="2703198" cy="2711712"/>
            </a:xfrm>
          </p:grpSpPr>
          <p:sp>
            <p:nvSpPr>
              <p:cNvPr id="56" name="Oval 7"/>
              <p:cNvSpPr>
                <a:spLocks noChangeArrowheads="1"/>
              </p:cNvSpPr>
              <p:nvPr/>
            </p:nvSpPr>
            <p:spPr bwMode="auto">
              <a:xfrm>
                <a:off x="4605019" y="1580876"/>
                <a:ext cx="2703198" cy="2711712"/>
              </a:xfrm>
              <a:prstGeom prst="ellipse">
                <a:avLst/>
              </a:prstGeom>
              <a:solidFill>
                <a:srgbClr val="756271"/>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57" name="Oval 8"/>
              <p:cNvSpPr>
                <a:spLocks noChangeArrowheads="1"/>
              </p:cNvSpPr>
              <p:nvPr/>
            </p:nvSpPr>
            <p:spPr bwMode="auto">
              <a:xfrm>
                <a:off x="4681644" y="1661761"/>
                <a:ext cx="2545688"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188692" y="3082486"/>
              <a:ext cx="546945" cy="461665"/>
            </a:xfrm>
            <a:prstGeom prst="rect">
              <a:avLst/>
            </a:prstGeom>
            <a:noFill/>
          </p:spPr>
          <p:txBody>
            <a:bodyPr wrap="none" rtlCol="0">
              <a:spAutoFit/>
            </a:bodyPr>
            <a:lstStyle/>
            <a:p>
              <a:r>
                <a:rPr lang="en-US" altLang="zh-CN" sz="2400" dirty="0" smtClean="0">
                  <a:solidFill>
                    <a:srgbClr val="FDFDFD"/>
                  </a:solidFill>
                  <a:latin typeface="微软雅黑" panose="020B0503020204020204" pitchFamily="34" charset="-122"/>
                  <a:ea typeface="微软雅黑" panose="020B0503020204020204" pitchFamily="34" charset="-122"/>
                </a:rPr>
                <a:t>02</a:t>
              </a:r>
              <a:endParaRPr lang="zh-CN" altLang="en-US" sz="2400" dirty="0">
                <a:solidFill>
                  <a:srgbClr val="FDFDFD"/>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2176026" y="4852609"/>
            <a:ext cx="584188" cy="586027"/>
            <a:chOff x="2176026" y="4852609"/>
            <a:chExt cx="584188" cy="586027"/>
          </a:xfrm>
        </p:grpSpPr>
        <p:grpSp>
          <p:nvGrpSpPr>
            <p:cNvPr id="58" name="组合 57"/>
            <p:cNvGrpSpPr/>
            <p:nvPr/>
          </p:nvGrpSpPr>
          <p:grpSpPr>
            <a:xfrm>
              <a:off x="2176026" y="4852609"/>
              <a:ext cx="584188" cy="586027"/>
              <a:chOff x="7853261" y="1580876"/>
              <a:chExt cx="2703198" cy="2711712"/>
            </a:xfrm>
          </p:grpSpPr>
          <p:sp>
            <p:nvSpPr>
              <p:cNvPr id="59" name="Oval 9"/>
              <p:cNvSpPr>
                <a:spLocks noChangeArrowheads="1"/>
              </p:cNvSpPr>
              <p:nvPr/>
            </p:nvSpPr>
            <p:spPr bwMode="auto">
              <a:xfrm>
                <a:off x="7853261" y="1580876"/>
                <a:ext cx="2703198" cy="2711712"/>
              </a:xfrm>
              <a:prstGeom prst="ellipse">
                <a:avLst/>
              </a:prstGeom>
              <a:solidFill>
                <a:srgbClr val="EF5B43"/>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60" name="Oval 10"/>
              <p:cNvSpPr>
                <a:spLocks noChangeArrowheads="1"/>
              </p:cNvSpPr>
              <p:nvPr/>
            </p:nvSpPr>
            <p:spPr bwMode="auto">
              <a:xfrm>
                <a:off x="7934146" y="1661761"/>
                <a:ext cx="2541432"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41" name="文本框 40"/>
            <p:cNvSpPr txBox="1"/>
            <p:nvPr/>
          </p:nvSpPr>
          <p:spPr>
            <a:xfrm>
              <a:off x="2188692" y="4919007"/>
              <a:ext cx="546945" cy="461665"/>
            </a:xfrm>
            <a:prstGeom prst="rect">
              <a:avLst/>
            </a:prstGeom>
            <a:noFill/>
          </p:spPr>
          <p:txBody>
            <a:bodyPr wrap="none" rtlCol="0">
              <a:spAutoFit/>
            </a:bodyPr>
            <a:lstStyle/>
            <a:p>
              <a:r>
                <a:rPr lang="en-US" altLang="zh-CN" sz="2400" dirty="0" smtClean="0">
                  <a:solidFill>
                    <a:srgbClr val="FDFDFD"/>
                  </a:solidFill>
                  <a:latin typeface="微软雅黑" panose="020B0503020204020204" pitchFamily="34" charset="-122"/>
                  <a:ea typeface="微软雅黑" panose="020B0503020204020204" pitchFamily="34" charset="-122"/>
                </a:rPr>
                <a:t>03</a:t>
              </a:r>
              <a:endParaRPr lang="zh-CN" altLang="en-US" sz="2400" dirty="0">
                <a:solidFill>
                  <a:srgbClr val="FDFDFD"/>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2915728" y="1962274"/>
            <a:ext cx="8486201"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Datalog</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是</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一个</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规范</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2915728" y="3680652"/>
            <a:ext cx="9018364" cy="707886"/>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80</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年代和</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90</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年代初得到快速发展</a:t>
            </a:r>
          </a:p>
          <a:p>
            <a:pPr marL="285750" indent="-285750">
              <a:buFont typeface="Arial" panose="020B0604020202020204" pitchFamily="34" charset="0"/>
              <a:buChar char="•"/>
            </a:pP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Datalog</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在新一代的应用程序中得到复兴</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977164" y="5500191"/>
            <a:ext cx="8623129"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Datalog</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提供声明式的高层次编程接口</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6951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fade">
                                      <p:cBhvr>
                                        <p:cTn id="17" dur="500"/>
                                        <p:tgtEl>
                                          <p:spTgt spid="71"/>
                                        </p:tgtEl>
                                      </p:cBhvr>
                                    </p:animEffect>
                                    <p:anim calcmode="lin" valueType="num">
                                      <p:cBhvr>
                                        <p:cTn id="18" dur="500" fill="hold"/>
                                        <p:tgtEl>
                                          <p:spTgt spid="71"/>
                                        </p:tgtEl>
                                        <p:attrNameLst>
                                          <p:attrName>ppt_x</p:attrName>
                                        </p:attrNameLst>
                                      </p:cBhvr>
                                      <p:tavLst>
                                        <p:tav tm="0">
                                          <p:val>
                                            <p:strVal val="#ppt_x"/>
                                          </p:val>
                                        </p:tav>
                                        <p:tav tm="100000">
                                          <p:val>
                                            <p:strVal val="#ppt_x"/>
                                          </p:val>
                                        </p:tav>
                                      </p:tavLst>
                                    </p:anim>
                                    <p:anim calcmode="lin" valueType="num">
                                      <p:cBhvr>
                                        <p:cTn id="19" dur="5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anim calcmode="lin" valueType="num">
                                      <p:cBhvr>
                                        <p:cTn id="25" dur="500" fill="hold"/>
                                        <p:tgtEl>
                                          <p:spTgt spid="4"/>
                                        </p:tgtEl>
                                        <p:attrNameLst>
                                          <p:attrName>ppt_x</p:attrName>
                                        </p:attrNameLst>
                                      </p:cBhvr>
                                      <p:tavLst>
                                        <p:tav tm="0">
                                          <p:val>
                                            <p:strVal val="#ppt_x"/>
                                          </p:val>
                                        </p:tav>
                                        <p:tav tm="100000">
                                          <p:val>
                                            <p:strVal val="#ppt_x"/>
                                          </p:val>
                                        </p:tav>
                                      </p:tavLst>
                                    </p:anim>
                                    <p:anim calcmode="lin" valueType="num">
                                      <p:cBhvr>
                                        <p:cTn id="26" dur="500" fill="hold"/>
                                        <p:tgtEl>
                                          <p:spTgt spid="4"/>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fade">
                                      <p:cBhvr>
                                        <p:cTn id="29" dur="500"/>
                                        <p:tgtEl>
                                          <p:spTgt spid="72"/>
                                        </p:tgtEl>
                                      </p:cBhvr>
                                    </p:animEffect>
                                    <p:anim calcmode="lin" valueType="num">
                                      <p:cBhvr>
                                        <p:cTn id="30" dur="500" fill="hold"/>
                                        <p:tgtEl>
                                          <p:spTgt spid="72"/>
                                        </p:tgtEl>
                                        <p:attrNameLst>
                                          <p:attrName>ppt_x</p:attrName>
                                        </p:attrNameLst>
                                      </p:cBhvr>
                                      <p:tavLst>
                                        <p:tav tm="0">
                                          <p:val>
                                            <p:strVal val="#ppt_x"/>
                                          </p:val>
                                        </p:tav>
                                        <p:tav tm="100000">
                                          <p:val>
                                            <p:strVal val="#ppt_x"/>
                                          </p:val>
                                        </p:tav>
                                      </p:tavLst>
                                    </p:anim>
                                    <p:anim calcmode="lin" valueType="num">
                                      <p:cBhvr>
                                        <p:cTn id="31" dur="500" fill="hold"/>
                                        <p:tgtEl>
                                          <p:spTgt spid="72"/>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anim calcmode="lin" valueType="num">
                                      <p:cBhvr>
                                        <p:cTn id="35" dur="500" fill="hold"/>
                                        <p:tgtEl>
                                          <p:spTgt spid="43"/>
                                        </p:tgtEl>
                                        <p:attrNameLst>
                                          <p:attrName>ppt_x</p:attrName>
                                        </p:attrNameLst>
                                      </p:cBhvr>
                                      <p:tavLst>
                                        <p:tav tm="0">
                                          <p:val>
                                            <p:strVal val="#ppt_x"/>
                                          </p:val>
                                        </p:tav>
                                        <p:tav tm="100000">
                                          <p:val>
                                            <p:strVal val="#ppt_x"/>
                                          </p:val>
                                        </p:tav>
                                      </p:tavLst>
                                    </p:anim>
                                    <p:anim calcmode="lin" valueType="num">
                                      <p:cBhvr>
                                        <p:cTn id="36" dur="5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anim calcmode="lin" valueType="num">
                                      <p:cBhvr>
                                        <p:cTn id="42" dur="500" fill="hold"/>
                                        <p:tgtEl>
                                          <p:spTgt spid="5"/>
                                        </p:tgtEl>
                                        <p:attrNameLst>
                                          <p:attrName>ppt_x</p:attrName>
                                        </p:attrNameLst>
                                      </p:cBhvr>
                                      <p:tavLst>
                                        <p:tav tm="0">
                                          <p:val>
                                            <p:strVal val="#ppt_x"/>
                                          </p:val>
                                        </p:tav>
                                        <p:tav tm="100000">
                                          <p:val>
                                            <p:strVal val="#ppt_x"/>
                                          </p:val>
                                        </p:tav>
                                      </p:tavLst>
                                    </p:anim>
                                    <p:anim calcmode="lin" valueType="num">
                                      <p:cBhvr>
                                        <p:cTn id="43" dur="500" fill="hold"/>
                                        <p:tgtEl>
                                          <p:spTgt spid="5"/>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73"/>
                                        </p:tgtEl>
                                        <p:attrNameLst>
                                          <p:attrName>style.visibility</p:attrName>
                                        </p:attrNameLst>
                                      </p:cBhvr>
                                      <p:to>
                                        <p:strVal val="visible"/>
                                      </p:to>
                                    </p:set>
                                    <p:animEffect transition="in" filter="fade">
                                      <p:cBhvr>
                                        <p:cTn id="46" dur="500"/>
                                        <p:tgtEl>
                                          <p:spTgt spid="73"/>
                                        </p:tgtEl>
                                      </p:cBhvr>
                                    </p:animEffect>
                                    <p:anim calcmode="lin" valueType="num">
                                      <p:cBhvr>
                                        <p:cTn id="47" dur="500" fill="hold"/>
                                        <p:tgtEl>
                                          <p:spTgt spid="73"/>
                                        </p:tgtEl>
                                        <p:attrNameLst>
                                          <p:attrName>ppt_x</p:attrName>
                                        </p:attrNameLst>
                                      </p:cBhvr>
                                      <p:tavLst>
                                        <p:tav tm="0">
                                          <p:val>
                                            <p:strVal val="#ppt_x"/>
                                          </p:val>
                                        </p:tav>
                                        <p:tav tm="100000">
                                          <p:val>
                                            <p:strVal val="#ppt_x"/>
                                          </p:val>
                                        </p:tav>
                                      </p:tavLst>
                                    </p:anim>
                                    <p:anim calcmode="lin" valueType="num">
                                      <p:cBhvr>
                                        <p:cTn id="48" dur="500" fill="hold"/>
                                        <p:tgtEl>
                                          <p:spTgt spid="73"/>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500"/>
                                        <p:tgtEl>
                                          <p:spTgt spid="44"/>
                                        </p:tgtEl>
                                      </p:cBhvr>
                                    </p:animEffect>
                                    <p:anim calcmode="lin" valueType="num">
                                      <p:cBhvr>
                                        <p:cTn id="52" dur="500" fill="hold"/>
                                        <p:tgtEl>
                                          <p:spTgt spid="44"/>
                                        </p:tgtEl>
                                        <p:attrNameLst>
                                          <p:attrName>ppt_x</p:attrName>
                                        </p:attrNameLst>
                                      </p:cBhvr>
                                      <p:tavLst>
                                        <p:tav tm="0">
                                          <p:val>
                                            <p:strVal val="#ppt_x"/>
                                          </p:val>
                                        </p:tav>
                                        <p:tav tm="100000">
                                          <p:val>
                                            <p:strVal val="#ppt_x"/>
                                          </p:val>
                                        </p:tav>
                                      </p:tavLst>
                                    </p:anim>
                                    <p:anim calcmode="lin" valueType="num">
                                      <p:cBhvr>
                                        <p:cTn id="53" dur="5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3" grpId="0"/>
      <p:bldP spid="3" grpId="0"/>
      <p:bldP spid="43" grpId="0"/>
      <p:bldP spid="4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7" name="Freeform 10"/>
          <p:cNvSpPr/>
          <p:nvPr/>
        </p:nvSpPr>
        <p:spPr bwMode="auto">
          <a:xfrm rot="16200000">
            <a:off x="2114926" y="2318900"/>
            <a:ext cx="544573" cy="1269226"/>
          </a:xfrm>
          <a:custGeom>
            <a:avLst/>
            <a:gdLst>
              <a:gd name="T0" fmla="*/ 1191 w 1191"/>
              <a:gd name="T1" fmla="*/ 2372 h 2372"/>
              <a:gd name="T2" fmla="*/ 0 w 1191"/>
              <a:gd name="T3" fmla="*/ 2372 h 2372"/>
              <a:gd name="T4" fmla="*/ 0 w 1191"/>
              <a:gd name="T5" fmla="*/ 0 h 2372"/>
            </a:gdLst>
            <a:ahLst/>
            <a:cxnLst>
              <a:cxn ang="0">
                <a:pos x="T0" y="T1"/>
              </a:cxn>
              <a:cxn ang="0">
                <a:pos x="T2" y="T3"/>
              </a:cxn>
              <a:cxn ang="0">
                <a:pos x="T4" y="T5"/>
              </a:cxn>
            </a:cxnLst>
            <a:rect l="0" t="0" r="r" b="b"/>
            <a:pathLst>
              <a:path w="1191" h="2372">
                <a:moveTo>
                  <a:pt x="1191" y="2372"/>
                </a:moveTo>
                <a:lnTo>
                  <a:pt x="0" y="2372"/>
                </a:lnTo>
                <a:lnTo>
                  <a:pt x="0" y="0"/>
                </a:lnTo>
              </a:path>
            </a:pathLst>
          </a:custGeom>
          <a:noFill/>
          <a:ln w="12700" cap="flat">
            <a:solidFill>
              <a:srgbClr val="5ABB93"/>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8" name="Freeform 11"/>
          <p:cNvSpPr/>
          <p:nvPr/>
        </p:nvSpPr>
        <p:spPr bwMode="auto">
          <a:xfrm rot="5400000">
            <a:off x="6040658" y="1150906"/>
            <a:ext cx="493649" cy="1226642"/>
          </a:xfrm>
          <a:custGeom>
            <a:avLst/>
            <a:gdLst>
              <a:gd name="T0" fmla="*/ 697 w 697"/>
              <a:gd name="T1" fmla="*/ 2372 h 2372"/>
              <a:gd name="T2" fmla="*/ 0 w 697"/>
              <a:gd name="T3" fmla="*/ 2372 h 2372"/>
              <a:gd name="T4" fmla="*/ 0 w 697"/>
              <a:gd name="T5" fmla="*/ 0 h 2372"/>
            </a:gdLst>
            <a:ahLst/>
            <a:cxnLst>
              <a:cxn ang="0">
                <a:pos x="T0" y="T1"/>
              </a:cxn>
              <a:cxn ang="0">
                <a:pos x="T2" y="T3"/>
              </a:cxn>
              <a:cxn ang="0">
                <a:pos x="T4" y="T5"/>
              </a:cxn>
            </a:cxnLst>
            <a:rect l="0" t="0" r="r" b="b"/>
            <a:pathLst>
              <a:path w="697" h="2372">
                <a:moveTo>
                  <a:pt x="697" y="2372"/>
                </a:moveTo>
                <a:lnTo>
                  <a:pt x="0" y="2372"/>
                </a:lnTo>
                <a:lnTo>
                  <a:pt x="0" y="0"/>
                </a:lnTo>
              </a:path>
            </a:pathLst>
          </a:custGeom>
          <a:noFill/>
          <a:ln w="9525" cap="flat">
            <a:solidFill>
              <a:srgbClr val="EF5B43"/>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9" name="Freeform 12"/>
          <p:cNvSpPr/>
          <p:nvPr/>
        </p:nvSpPr>
        <p:spPr bwMode="auto">
          <a:xfrm rot="5400000">
            <a:off x="3617337" y="1148037"/>
            <a:ext cx="523807" cy="623517"/>
          </a:xfrm>
          <a:custGeom>
            <a:avLst/>
            <a:gdLst>
              <a:gd name="T0" fmla="*/ 741 w 741"/>
              <a:gd name="T1" fmla="*/ 2372 h 2372"/>
              <a:gd name="T2" fmla="*/ 0 w 741"/>
              <a:gd name="T3" fmla="*/ 2372 h 2372"/>
              <a:gd name="T4" fmla="*/ 0 w 741"/>
              <a:gd name="T5" fmla="*/ 0 h 2372"/>
            </a:gdLst>
            <a:ahLst/>
            <a:cxnLst>
              <a:cxn ang="0">
                <a:pos x="T0" y="T1"/>
              </a:cxn>
              <a:cxn ang="0">
                <a:pos x="T2" y="T3"/>
              </a:cxn>
              <a:cxn ang="0">
                <a:pos x="T4" y="T5"/>
              </a:cxn>
            </a:cxnLst>
            <a:rect l="0" t="0" r="r" b="b"/>
            <a:pathLst>
              <a:path w="741" h="2372">
                <a:moveTo>
                  <a:pt x="741" y="2372"/>
                </a:moveTo>
                <a:lnTo>
                  <a:pt x="0" y="2372"/>
                </a:lnTo>
                <a:lnTo>
                  <a:pt x="0" y="0"/>
                </a:lnTo>
              </a:path>
            </a:pathLst>
          </a:custGeom>
          <a:noFill/>
          <a:ln w="9525" cap="flat">
            <a:solidFill>
              <a:srgbClr val="858976"/>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5" name="Freeform 8"/>
          <p:cNvSpPr/>
          <p:nvPr/>
        </p:nvSpPr>
        <p:spPr bwMode="auto">
          <a:xfrm>
            <a:off x="1694888" y="4062804"/>
            <a:ext cx="381001" cy="278558"/>
          </a:xfrm>
          <a:custGeom>
            <a:avLst/>
            <a:gdLst>
              <a:gd name="T0" fmla="*/ 1408 w 2454"/>
              <a:gd name="T1" fmla="*/ 1966 h 2141"/>
              <a:gd name="T2" fmla="*/ 1887 w 2454"/>
              <a:gd name="T3" fmla="*/ 1136 h 2141"/>
              <a:gd name="T4" fmla="*/ 2365 w 2454"/>
              <a:gd name="T5" fmla="*/ 309 h 2141"/>
              <a:gd name="T6" fmla="*/ 2189 w 2454"/>
              <a:gd name="T7" fmla="*/ 0 h 2141"/>
              <a:gd name="T8" fmla="*/ 1231 w 2454"/>
              <a:gd name="T9" fmla="*/ 0 h 2141"/>
              <a:gd name="T10" fmla="*/ 276 w 2454"/>
              <a:gd name="T11" fmla="*/ 0 h 2141"/>
              <a:gd name="T12" fmla="*/ 97 w 2454"/>
              <a:gd name="T13" fmla="*/ 307 h 2141"/>
              <a:gd name="T14" fmla="*/ 576 w 2454"/>
              <a:gd name="T15" fmla="*/ 1136 h 2141"/>
              <a:gd name="T16" fmla="*/ 1053 w 2454"/>
              <a:gd name="T17" fmla="*/ 1963 h 2141"/>
              <a:gd name="T18" fmla="*/ 1408 w 2454"/>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1">
                <a:moveTo>
                  <a:pt x="1408" y="1966"/>
                </a:moveTo>
                <a:lnTo>
                  <a:pt x="1887" y="1136"/>
                </a:lnTo>
                <a:cubicBezTo>
                  <a:pt x="2046" y="861"/>
                  <a:pt x="2205" y="585"/>
                  <a:pt x="2365" y="309"/>
                </a:cubicBezTo>
                <a:cubicBezTo>
                  <a:pt x="2454" y="113"/>
                  <a:pt x="2396" y="9"/>
                  <a:pt x="2189" y="0"/>
                </a:cubicBezTo>
                <a:lnTo>
                  <a:pt x="1231" y="0"/>
                </a:lnTo>
                <a:cubicBezTo>
                  <a:pt x="913" y="0"/>
                  <a:pt x="595" y="0"/>
                  <a:pt x="276" y="0"/>
                </a:cubicBezTo>
                <a:cubicBezTo>
                  <a:pt x="61" y="21"/>
                  <a:pt x="0" y="123"/>
                  <a:pt x="97" y="307"/>
                </a:cubicBezTo>
                <a:lnTo>
                  <a:pt x="576" y="1136"/>
                </a:lnTo>
                <a:cubicBezTo>
                  <a:pt x="735" y="1412"/>
                  <a:pt x="894" y="1688"/>
                  <a:pt x="1053" y="1963"/>
                </a:cubicBezTo>
                <a:cubicBezTo>
                  <a:pt x="1179" y="2139"/>
                  <a:pt x="1297" y="2141"/>
                  <a:pt x="1408" y="1966"/>
                </a:cubicBezTo>
                <a:close/>
              </a:path>
            </a:pathLst>
          </a:cu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68" name="椭圆 67"/>
          <p:cNvSpPr/>
          <p:nvPr/>
        </p:nvSpPr>
        <p:spPr>
          <a:xfrm>
            <a:off x="-1399471" y="5502372"/>
            <a:ext cx="1101992" cy="1101992"/>
          </a:xfrm>
          <a:prstGeom prst="ellipse">
            <a:avLst/>
          </a:prstGeom>
          <a:solidFill>
            <a:srgbClr val="F2B97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0" y="412845"/>
            <a:ext cx="1059131" cy="201922"/>
            <a:chOff x="2006150" y="1190660"/>
            <a:chExt cx="1932917" cy="101043"/>
          </a:xfrm>
        </p:grpSpPr>
        <p:sp>
          <p:nvSpPr>
            <p:cNvPr id="67" name="矩形 66"/>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72"/>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73"/>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74"/>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76" name="TextBox 42"/>
          <p:cNvSpPr txBox="1"/>
          <p:nvPr/>
        </p:nvSpPr>
        <p:spPr>
          <a:xfrm>
            <a:off x="1213474" y="266653"/>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smtClean="0">
                <a:solidFill>
                  <a:srgbClr val="756271"/>
                </a:solidFill>
              </a:rPr>
              <a:t>1. Datalog</a:t>
            </a:r>
            <a:r>
              <a:rPr lang="zh-CN" altLang="en-US" b="0" dirty="0" smtClean="0">
                <a:solidFill>
                  <a:srgbClr val="756271"/>
                </a:solidFill>
              </a:rPr>
              <a:t>基础介绍</a:t>
            </a:r>
            <a:endParaRPr lang="zh-CN" altLang="en-US" b="0" dirty="0">
              <a:solidFill>
                <a:srgbClr val="756271"/>
              </a:solidFill>
            </a:endParaRPr>
          </a:p>
        </p:txBody>
      </p:sp>
      <p:sp>
        <p:nvSpPr>
          <p:cNvPr id="77" name="文本框 6"/>
          <p:cNvSpPr txBox="1">
            <a:spLocks noChangeArrowheads="1"/>
          </p:cNvSpPr>
          <p:nvPr/>
        </p:nvSpPr>
        <p:spPr bwMode="auto">
          <a:xfrm>
            <a:off x="1059131" y="834980"/>
            <a:ext cx="185659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smtClean="0">
                <a:solidFill>
                  <a:srgbClr val="543C4F"/>
                </a:solidFill>
                <a:latin typeface="微软雅黑" panose="020B0503020204020204" pitchFamily="34" charset="-122"/>
                <a:ea typeface="方正兰亭黑_GBK"/>
              </a:rPr>
              <a:t>Basic introduction of Datalog</a:t>
            </a:r>
            <a:endParaRPr lang="en-US" altLang="zh-CN" sz="933" dirty="0">
              <a:solidFill>
                <a:srgbClr val="543C4F"/>
              </a:solidFill>
              <a:latin typeface="微软雅黑" panose="020B0503020204020204" pitchFamily="34" charset="-122"/>
              <a:ea typeface="方正兰亭黑_GBK"/>
            </a:endParaRPr>
          </a:p>
        </p:txBody>
      </p:sp>
      <mc:AlternateContent xmlns:mc="http://schemas.openxmlformats.org/markup-compatibility/2006" xmlns:a14="http://schemas.microsoft.com/office/drawing/2010/main">
        <mc:Choice Requires="a14">
          <p:sp>
            <p:nvSpPr>
              <p:cNvPr id="10" name="文本框 9"/>
              <p:cNvSpPr txBox="1"/>
              <p:nvPr/>
            </p:nvSpPr>
            <p:spPr>
              <a:xfrm>
                <a:off x="2735429" y="2075482"/>
                <a:ext cx="4231736" cy="553998"/>
              </a:xfrm>
              <a:prstGeom prst="rect">
                <a:avLst/>
              </a:prstGeom>
              <a:noFill/>
            </p:spPr>
            <p:txBody>
              <a:bodyPr wrap="none" lIns="0" tIns="0" rIns="0" bIns="0" rtlCol="0">
                <a:spAutoFit/>
              </a:bodyPr>
              <a:lstStyle/>
              <a:p>
                <a14:m>
                  <m:oMath xmlns:m="http://schemas.openxmlformats.org/officeDocument/2006/math">
                    <m:sSub>
                      <m:sSubPr>
                        <m:ctrlPr>
                          <a:rPr lang="en-US" altLang="zh-CN" sz="3600" i="1" smtClean="0">
                            <a:latin typeface="Cambria Math" panose="02040503050406030204" pitchFamily="18" charset="0"/>
                          </a:rPr>
                        </m:ctrlPr>
                      </m:sSubPr>
                      <m:e>
                        <m:r>
                          <m:rPr>
                            <m:sty m:val="p"/>
                          </m:rPr>
                          <a:rPr lang="en-US" altLang="zh-CN" sz="3600" i="1">
                            <a:latin typeface="Cambria Math" panose="02040503050406030204" pitchFamily="18" charset="0"/>
                          </a:rPr>
                          <m:t>P</m:t>
                        </m:r>
                      </m:e>
                      <m:sub>
                        <m:r>
                          <a:rPr lang="en-US" altLang="zh-CN" sz="3600" b="0" i="1" smtClean="0">
                            <a:latin typeface="Cambria Math" panose="02040503050406030204" pitchFamily="18" charset="0"/>
                          </a:rPr>
                          <m:t>0</m:t>
                        </m:r>
                      </m:sub>
                    </m:sSub>
                    <m:r>
                      <a:rPr lang="en-US" altLang="zh-CN" sz="3600" b="0" i="1" smtClean="0">
                        <a:latin typeface="Cambria Math" panose="02040503050406030204" pitchFamily="18" charset="0"/>
                      </a:rPr>
                      <m:t> :−</m:t>
                    </m:r>
                    <m:sSub>
                      <m:sSubPr>
                        <m:ctrlPr>
                          <a:rPr lang="en-US" altLang="zh-CN" sz="3600" b="0" i="1" smtClean="0">
                            <a:latin typeface="Cambria Math" panose="02040503050406030204" pitchFamily="18" charset="0"/>
                          </a:rPr>
                        </m:ctrlPr>
                      </m:sSubPr>
                      <m:e>
                        <m:r>
                          <m:rPr>
                            <m:sty m:val="p"/>
                          </m:rPr>
                          <a:rPr lang="en-US" altLang="zh-CN" sz="3600" i="1">
                            <a:latin typeface="Cambria Math" panose="02040503050406030204" pitchFamily="18" charset="0"/>
                          </a:rPr>
                          <m:t>P</m:t>
                        </m:r>
                      </m:e>
                      <m:sub>
                        <m:r>
                          <a:rPr lang="en-US" altLang="zh-CN" sz="3600" b="0" i="1" smtClean="0">
                            <a:latin typeface="Cambria Math" panose="02040503050406030204" pitchFamily="18" charset="0"/>
                          </a:rPr>
                          <m:t>1</m:t>
                        </m:r>
                      </m:sub>
                    </m:sSub>
                    <m:r>
                      <a:rPr lang="en-US" altLang="zh-CN" sz="3600" b="0" i="1" smtClean="0">
                        <a:latin typeface="Cambria Math" panose="02040503050406030204" pitchFamily="18" charset="0"/>
                      </a:rPr>
                      <m:t>,</m:t>
                    </m:r>
                    <m:sSub>
                      <m:sSubPr>
                        <m:ctrlPr>
                          <a:rPr lang="en-US" altLang="zh-CN" sz="3600" i="1">
                            <a:latin typeface="Cambria Math" panose="02040503050406030204" pitchFamily="18" charset="0"/>
                          </a:rPr>
                        </m:ctrlPr>
                      </m:sSubPr>
                      <m:e>
                        <m:r>
                          <m:rPr>
                            <m:sty m:val="p"/>
                          </m:rPr>
                          <a:rPr lang="en-US" altLang="zh-CN" sz="3600" i="1" smtClean="0">
                            <a:latin typeface="Cambria Math" panose="02040503050406030204" pitchFamily="18" charset="0"/>
                          </a:rPr>
                          <m:t>P</m:t>
                        </m:r>
                      </m:e>
                      <m:sub>
                        <m:r>
                          <a:rPr lang="en-US" altLang="zh-CN" sz="3600" b="0" i="1" smtClean="0">
                            <a:latin typeface="Cambria Math" panose="02040503050406030204" pitchFamily="18" charset="0"/>
                          </a:rPr>
                          <m:t>2</m:t>
                        </m:r>
                      </m:sub>
                    </m:sSub>
                    <m:r>
                      <a:rPr lang="en-US" altLang="zh-CN" sz="3600" i="1">
                        <a:latin typeface="Cambria Math" panose="02040503050406030204" pitchFamily="18" charset="0"/>
                      </a:rPr>
                      <m:t>,</m:t>
                    </m:r>
                  </m:oMath>
                </a14:m>
                <a:r>
                  <a:rPr lang="en-US" altLang="zh-CN" sz="3600" dirty="0"/>
                  <a:t> </a:t>
                </a:r>
                <a:r>
                  <a:rPr lang="en-US" altLang="zh-CN" sz="3600" dirty="0" smtClean="0"/>
                  <a:t>…,</a:t>
                </a:r>
                <a:r>
                  <a:rPr lang="en-US" altLang="zh-CN" sz="3600" dirty="0"/>
                  <a:t> </a:t>
                </a:r>
                <a14:m>
                  <m:oMath xmlns:m="http://schemas.openxmlformats.org/officeDocument/2006/math">
                    <m:sSub>
                      <m:sSubPr>
                        <m:ctrlPr>
                          <a:rPr lang="en-US" altLang="zh-CN" sz="3600" i="1">
                            <a:latin typeface="Cambria Math" panose="02040503050406030204" pitchFamily="18" charset="0"/>
                          </a:rPr>
                        </m:ctrlPr>
                      </m:sSubPr>
                      <m:e>
                        <m:r>
                          <m:rPr>
                            <m:sty m:val="p"/>
                          </m:rPr>
                          <a:rPr lang="en-US" altLang="zh-CN" sz="3600" i="1">
                            <a:latin typeface="Cambria Math" panose="02040503050406030204" pitchFamily="18" charset="0"/>
                          </a:rPr>
                          <m:t>P</m:t>
                        </m:r>
                      </m:e>
                      <m:sub>
                        <m:r>
                          <a:rPr lang="en-US" altLang="zh-CN" sz="3600" b="0" i="1" smtClean="0">
                            <a:latin typeface="Cambria Math" panose="02040503050406030204" pitchFamily="18" charset="0"/>
                          </a:rPr>
                          <m:t>𝑖</m:t>
                        </m:r>
                      </m:sub>
                    </m:sSub>
                  </m:oMath>
                </a14:m>
                <a:r>
                  <a:rPr lang="en-US" altLang="zh-CN" sz="3600" dirty="0" smtClean="0"/>
                  <a:t>,…,</a:t>
                </a:r>
                <a14:m>
                  <m:oMath xmlns:m="http://schemas.openxmlformats.org/officeDocument/2006/math">
                    <m:sSub>
                      <m:sSubPr>
                        <m:ctrlPr>
                          <a:rPr lang="en-US" altLang="zh-CN" sz="3600" i="1">
                            <a:latin typeface="Cambria Math" panose="02040503050406030204" pitchFamily="18" charset="0"/>
                          </a:rPr>
                        </m:ctrlPr>
                      </m:sSubPr>
                      <m:e>
                        <m:r>
                          <m:rPr>
                            <m:sty m:val="p"/>
                          </m:rPr>
                          <a:rPr lang="en-US" altLang="zh-CN" sz="3600" i="1" smtClean="0">
                            <a:latin typeface="Cambria Math" panose="02040503050406030204" pitchFamily="18" charset="0"/>
                          </a:rPr>
                          <m:t>P</m:t>
                        </m:r>
                      </m:e>
                      <m:sub>
                        <m:r>
                          <a:rPr lang="en-US" altLang="zh-CN" sz="3600" b="0" i="1" smtClean="0">
                            <a:latin typeface="Cambria Math" panose="02040503050406030204" pitchFamily="18" charset="0"/>
                          </a:rPr>
                          <m:t>𝑛</m:t>
                        </m:r>
                      </m:sub>
                    </m:sSub>
                  </m:oMath>
                </a14:m>
                <a:endParaRPr lang="zh-CN" altLang="en-US" sz="36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2735429" y="2075482"/>
                <a:ext cx="4231736" cy="553998"/>
              </a:xfrm>
              <a:prstGeom prst="rect">
                <a:avLst/>
              </a:prstGeom>
              <a:blipFill>
                <a:blip r:embed="rId3"/>
                <a:stretch>
                  <a:fillRect t="-25275" b="-49451"/>
                </a:stretch>
              </a:blipFill>
            </p:spPr>
            <p:txBody>
              <a:bodyPr/>
              <a:lstStyle/>
              <a:p>
                <a:r>
                  <a:rPr lang="zh-CN" altLang="en-US">
                    <a:noFill/>
                  </a:rPr>
                  <a:t> </a:t>
                </a:r>
              </a:p>
            </p:txBody>
          </p:sp>
        </mc:Fallback>
      </mc:AlternateContent>
      <p:sp>
        <p:nvSpPr>
          <p:cNvPr id="15" name="左大括号 14"/>
          <p:cNvSpPr/>
          <p:nvPr/>
        </p:nvSpPr>
        <p:spPr>
          <a:xfrm rot="16200000">
            <a:off x="5184260" y="1413641"/>
            <a:ext cx="331249" cy="27876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 name="组合 1"/>
          <p:cNvGrpSpPr/>
          <p:nvPr/>
        </p:nvGrpSpPr>
        <p:grpSpPr>
          <a:xfrm>
            <a:off x="1269967" y="1980173"/>
            <a:ext cx="1261934" cy="611562"/>
            <a:chOff x="1269967" y="1980173"/>
            <a:chExt cx="1261934" cy="611562"/>
          </a:xfrm>
        </p:grpSpPr>
        <p:sp>
          <p:nvSpPr>
            <p:cNvPr id="42" name="Freeform 5"/>
            <p:cNvSpPr/>
            <p:nvPr/>
          </p:nvSpPr>
          <p:spPr bwMode="auto">
            <a:xfrm>
              <a:off x="1269967" y="1980173"/>
              <a:ext cx="1261934" cy="587555"/>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7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7" y="1834"/>
                  </a:cubicBezTo>
                  <a:lnTo>
                    <a:pt x="575" y="1005"/>
                  </a:lnTo>
                  <a:cubicBezTo>
                    <a:pt x="734" y="729"/>
                    <a:pt x="894" y="453"/>
                    <a:pt x="1053" y="178"/>
                  </a:cubicBezTo>
                  <a:cubicBezTo>
                    <a:pt x="1178" y="2"/>
                    <a:pt x="1297" y="0"/>
                    <a:pt x="1408" y="175"/>
                  </a:cubicBezTo>
                  <a:close/>
                </a:path>
              </a:pathLst>
            </a:cu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78" name="文本框 77"/>
            <p:cNvSpPr txBox="1"/>
            <p:nvPr/>
          </p:nvSpPr>
          <p:spPr>
            <a:xfrm>
              <a:off x="1492910" y="2130070"/>
              <a:ext cx="784958" cy="461665"/>
            </a:xfrm>
            <a:prstGeom prst="rect">
              <a:avLst/>
            </a:prstGeom>
            <a:noFill/>
          </p:spPr>
          <p:txBody>
            <a:bodyPr wrap="none" rtlCol="0">
              <a:spAutoFit/>
            </a:bodyPr>
            <a:lstStyle/>
            <a:p>
              <a:r>
                <a:rPr lang="en-US" altLang="zh-CN" sz="2400" b="1" dirty="0" smtClean="0">
                  <a:solidFill>
                    <a:schemeClr val="bg2"/>
                  </a:solidFill>
                  <a:latin typeface="微软雅黑" panose="020B0503020204020204" pitchFamily="34" charset="-122"/>
                  <a:ea typeface="微软雅黑" panose="020B0503020204020204" pitchFamily="34" charset="-122"/>
                </a:rPr>
                <a:t>rule</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grpSp>
      <p:sp>
        <p:nvSpPr>
          <p:cNvPr id="80" name="左大括号 79"/>
          <p:cNvSpPr/>
          <p:nvPr/>
        </p:nvSpPr>
        <p:spPr>
          <a:xfrm rot="5400000">
            <a:off x="3467009" y="1767443"/>
            <a:ext cx="226349" cy="52225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6" name="文本框 15"/>
              <p:cNvSpPr txBox="1"/>
              <p:nvPr/>
            </p:nvSpPr>
            <p:spPr>
              <a:xfrm>
                <a:off x="7121360" y="1298361"/>
                <a:ext cx="2635657"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i="1" smtClean="0">
                              <a:latin typeface="Cambria Math" panose="02040503050406030204" pitchFamily="18" charset="0"/>
                            </a:rPr>
                          </m:ctrlPr>
                        </m:sSubPr>
                        <m:e>
                          <m:r>
                            <m:rPr>
                              <m:sty m:val="p"/>
                            </m:rPr>
                            <a:rPr lang="en-US" altLang="zh-CN" sz="3200" i="1">
                              <a:latin typeface="Cambria Math" panose="02040503050406030204" pitchFamily="18" charset="0"/>
                            </a:rPr>
                            <m:t>P</m:t>
                          </m:r>
                        </m:e>
                        <m:sub>
                          <m:r>
                            <a:rPr lang="en-US" altLang="zh-CN" sz="3200" b="0" i="1" smtClean="0">
                              <a:latin typeface="Cambria Math" panose="02040503050406030204" pitchFamily="18" charset="0"/>
                            </a:rPr>
                            <m:t>𝑖</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𝑡</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𝑡</m:t>
                          </m:r>
                        </m:e>
                        <m:sub>
                          <m:r>
                            <a:rPr lang="en-US" altLang="zh-CN" sz="3200" b="0" i="1" smtClean="0">
                              <a:latin typeface="Cambria Math" panose="02040503050406030204" pitchFamily="18" charset="0"/>
                            </a:rPr>
                            <m:t>2</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𝑡</m:t>
                          </m:r>
                        </m:e>
                        <m:sub>
                          <m:r>
                            <a:rPr lang="en-US" altLang="zh-CN" sz="3200" b="0" i="1" smtClean="0">
                              <a:latin typeface="Cambria Math" panose="02040503050406030204" pitchFamily="18" charset="0"/>
                            </a:rPr>
                            <m:t>𝑛</m:t>
                          </m:r>
                        </m:sub>
                      </m:sSub>
                      <m:r>
                        <a:rPr lang="en-US" altLang="zh-CN" sz="3200" b="0" i="1" smtClean="0">
                          <a:latin typeface="Cambria Math" panose="02040503050406030204" pitchFamily="18" charset="0"/>
                        </a:rPr>
                        <m:t>)</m:t>
                      </m:r>
                    </m:oMath>
                  </m:oMathPara>
                </a14:m>
                <a:endParaRPr lang="zh-CN" altLang="en-US" sz="3200" dirty="0"/>
              </a:p>
            </p:txBody>
          </p:sp>
        </mc:Choice>
        <mc:Fallback xmlns="">
          <p:sp>
            <p:nvSpPr>
              <p:cNvPr id="16" name="文本框 15"/>
              <p:cNvSpPr txBox="1">
                <a:spLocks noRot="1" noChangeAspect="1" noMove="1" noResize="1" noEditPoints="1" noAdjustHandles="1" noChangeArrowheads="1" noChangeShapeType="1" noTextEdit="1"/>
              </p:cNvSpPr>
              <p:nvPr/>
            </p:nvSpPr>
            <p:spPr>
              <a:xfrm>
                <a:off x="7121360" y="1298361"/>
                <a:ext cx="2635657" cy="492443"/>
              </a:xfrm>
              <a:prstGeom prst="rect">
                <a:avLst/>
              </a:prstGeom>
              <a:blipFill>
                <a:blip r:embed="rId4"/>
                <a:stretch>
                  <a:fillRect/>
                </a:stretch>
              </a:blipFill>
            </p:spPr>
            <p:txBody>
              <a:bodyPr/>
              <a:lstStyle/>
              <a:p>
                <a:r>
                  <a:rPr lang="zh-CN" altLang="en-US">
                    <a:noFill/>
                  </a:rPr>
                  <a:t> </a:t>
                </a:r>
              </a:p>
            </p:txBody>
          </p:sp>
        </mc:Fallback>
      </mc:AlternateContent>
      <p:sp>
        <p:nvSpPr>
          <p:cNvPr id="17" name="文本框 16"/>
          <p:cNvSpPr txBox="1"/>
          <p:nvPr/>
        </p:nvSpPr>
        <p:spPr>
          <a:xfrm>
            <a:off x="4298949" y="997837"/>
            <a:ext cx="1375212" cy="430887"/>
          </a:xfrm>
          <a:prstGeom prst="rect">
            <a:avLst/>
          </a:prstGeom>
          <a:noFill/>
        </p:spPr>
        <p:txBody>
          <a:bodyPr wrap="square" rtlCol="0">
            <a:spAutoFit/>
          </a:bodyPr>
          <a:lstStyle/>
          <a:p>
            <a:r>
              <a:rPr lang="en-US" altLang="zh-CN" sz="2200" dirty="0" smtClean="0">
                <a:latin typeface="Arial" panose="020B0604020202020204" pitchFamily="34" charset="0"/>
                <a:cs typeface="Arial" panose="020B0604020202020204" pitchFamily="34" charset="0"/>
              </a:rPr>
              <a:t>Operator</a:t>
            </a:r>
            <a:endParaRPr lang="zh-CN" altLang="en-US" sz="2200" dirty="0">
              <a:latin typeface="Arial" panose="020B0604020202020204" pitchFamily="34" charset="0"/>
              <a:cs typeface="Arial" panose="020B0604020202020204" pitchFamily="34" charset="0"/>
            </a:endParaRPr>
          </a:p>
        </p:txBody>
      </p:sp>
      <p:sp>
        <p:nvSpPr>
          <p:cNvPr id="81" name="文本框 80"/>
          <p:cNvSpPr txBox="1"/>
          <p:nvPr/>
        </p:nvSpPr>
        <p:spPr>
          <a:xfrm>
            <a:off x="909089" y="3025745"/>
            <a:ext cx="946604" cy="430887"/>
          </a:xfrm>
          <a:prstGeom prst="rect">
            <a:avLst/>
          </a:prstGeom>
          <a:noFill/>
        </p:spPr>
        <p:txBody>
          <a:bodyPr wrap="square" rtlCol="0">
            <a:spAutoFit/>
          </a:bodyPr>
          <a:lstStyle/>
          <a:p>
            <a:r>
              <a:rPr lang="en-US" altLang="zh-CN" sz="2200" dirty="0" smtClean="0">
                <a:latin typeface="Arial" panose="020B0604020202020204" pitchFamily="34" charset="0"/>
                <a:cs typeface="Arial" panose="020B0604020202020204" pitchFamily="34" charset="0"/>
              </a:rPr>
              <a:t>Head</a:t>
            </a:r>
            <a:endParaRPr lang="zh-CN" altLang="en-US" sz="2200" dirty="0">
              <a:latin typeface="Arial" panose="020B0604020202020204" pitchFamily="34" charset="0"/>
              <a:cs typeface="Arial" panose="020B0604020202020204" pitchFamily="34" charset="0"/>
            </a:endParaRPr>
          </a:p>
        </p:txBody>
      </p:sp>
      <p:sp>
        <p:nvSpPr>
          <p:cNvPr id="82" name="文本框 81"/>
          <p:cNvSpPr txBox="1"/>
          <p:nvPr/>
        </p:nvSpPr>
        <p:spPr>
          <a:xfrm>
            <a:off x="4951032" y="2974657"/>
            <a:ext cx="946604" cy="430887"/>
          </a:xfrm>
          <a:prstGeom prst="rect">
            <a:avLst/>
          </a:prstGeom>
          <a:noFill/>
        </p:spPr>
        <p:txBody>
          <a:bodyPr wrap="square" rtlCol="0">
            <a:spAutoFit/>
          </a:bodyPr>
          <a:lstStyle/>
          <a:p>
            <a:r>
              <a:rPr lang="en-US" altLang="zh-CN" sz="2200" dirty="0" smtClean="0">
                <a:latin typeface="Arial" panose="020B0604020202020204" pitchFamily="34" charset="0"/>
                <a:cs typeface="Arial" panose="020B0604020202020204" pitchFamily="34" charset="0"/>
              </a:rPr>
              <a:t>Body</a:t>
            </a:r>
            <a:endParaRPr lang="zh-CN" altLang="en-US" sz="2200" dirty="0">
              <a:latin typeface="Arial" panose="020B0604020202020204" pitchFamily="34" charset="0"/>
              <a:cs typeface="Arial" panose="020B0604020202020204" pitchFamily="34" charset="0"/>
            </a:endParaRPr>
          </a:p>
        </p:txBody>
      </p:sp>
      <p:cxnSp>
        <p:nvCxnSpPr>
          <p:cNvPr id="19" name="直接箭头连接符 18"/>
          <p:cNvCxnSpPr/>
          <p:nvPr/>
        </p:nvCxnSpPr>
        <p:spPr>
          <a:xfrm>
            <a:off x="7327900" y="1915394"/>
            <a:ext cx="0" cy="765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848348" y="2681226"/>
            <a:ext cx="1590840" cy="430887"/>
          </a:xfrm>
          <a:prstGeom prst="rect">
            <a:avLst/>
          </a:prstGeom>
          <a:noFill/>
        </p:spPr>
        <p:txBody>
          <a:bodyPr wrap="square" rtlCol="0">
            <a:spAutoFit/>
          </a:bodyPr>
          <a:lstStyle/>
          <a:p>
            <a:r>
              <a:rPr lang="en-US" altLang="zh-CN" sz="2200" dirty="0" smtClean="0">
                <a:latin typeface="Arial" panose="020B0604020202020204" pitchFamily="34" charset="0"/>
                <a:cs typeface="Arial" panose="020B0604020202020204" pitchFamily="34" charset="0"/>
              </a:rPr>
              <a:t>Predicate</a:t>
            </a:r>
            <a:endParaRPr lang="zh-CN" altLang="en-US" sz="2200" dirty="0">
              <a:latin typeface="Arial" panose="020B0604020202020204" pitchFamily="34" charset="0"/>
              <a:cs typeface="Arial" panose="020B0604020202020204" pitchFamily="34" charset="0"/>
            </a:endParaRPr>
          </a:p>
        </p:txBody>
      </p:sp>
      <p:cxnSp>
        <p:nvCxnSpPr>
          <p:cNvPr id="83" name="直接箭头连接符 82"/>
          <p:cNvCxnSpPr/>
          <p:nvPr/>
        </p:nvCxnSpPr>
        <p:spPr>
          <a:xfrm>
            <a:off x="9220200" y="1813480"/>
            <a:ext cx="0" cy="765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文本框 83"/>
          <p:cNvSpPr txBox="1"/>
          <p:nvPr/>
        </p:nvSpPr>
        <p:spPr>
          <a:xfrm>
            <a:off x="8227965" y="2680162"/>
            <a:ext cx="3468735" cy="769441"/>
          </a:xfrm>
          <a:prstGeom prst="rect">
            <a:avLst/>
          </a:prstGeom>
          <a:noFill/>
        </p:spPr>
        <p:txBody>
          <a:bodyPr wrap="square" rtlCol="0">
            <a:spAutoFit/>
          </a:bodyPr>
          <a:lstStyle/>
          <a:p>
            <a:r>
              <a:rPr lang="en-US" altLang="zh-CN" sz="2200" dirty="0" smtClean="0">
                <a:latin typeface="Arial" panose="020B0604020202020204" pitchFamily="34" charset="0"/>
                <a:cs typeface="Arial" panose="020B0604020202020204" pitchFamily="34" charset="0"/>
              </a:rPr>
              <a:t>Terms: variables, constants or functions</a:t>
            </a:r>
            <a:endParaRPr lang="zh-CN" altLang="en-US" sz="2200" dirty="0">
              <a:latin typeface="Arial" panose="020B0604020202020204" pitchFamily="34" charset="0"/>
              <a:cs typeface="Arial" panose="020B0604020202020204" pitchFamily="34" charset="0"/>
            </a:endParaRPr>
          </a:p>
        </p:txBody>
      </p:sp>
      <p:sp>
        <p:nvSpPr>
          <p:cNvPr id="21" name="文本框 20"/>
          <p:cNvSpPr txBox="1"/>
          <p:nvPr/>
        </p:nvSpPr>
        <p:spPr>
          <a:xfrm>
            <a:off x="2277867" y="4062804"/>
            <a:ext cx="5764163"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E</a:t>
            </a:r>
            <a:r>
              <a:rPr lang="en-US" altLang="zh-CN" sz="2400" dirty="0" smtClean="0">
                <a:latin typeface="Arial" panose="020B0604020202020204" pitchFamily="34" charset="0"/>
                <a:cs typeface="Arial" panose="020B0604020202020204" pitchFamily="34" charset="0"/>
              </a:rPr>
              <a:t>xtensional </a:t>
            </a:r>
            <a:r>
              <a:rPr lang="en-US" altLang="zh-CN" sz="2400" dirty="0">
                <a:latin typeface="Arial" panose="020B0604020202020204" pitchFamily="34" charset="0"/>
                <a:cs typeface="Arial" panose="020B0604020202020204" pitchFamily="34" charset="0"/>
              </a:rPr>
              <a:t>D</a:t>
            </a:r>
            <a:r>
              <a:rPr lang="en-US" altLang="zh-CN" sz="2400" dirty="0" smtClean="0">
                <a:latin typeface="Arial" panose="020B0604020202020204" pitchFamily="34" charset="0"/>
                <a:cs typeface="Arial" panose="020B0604020202020204" pitchFamily="34" charset="0"/>
              </a:rPr>
              <a:t>atabase Predicates(EDB)</a:t>
            </a:r>
            <a:endParaRPr lang="zh-CN" altLang="en-US" sz="2400" dirty="0">
              <a:latin typeface="Arial" panose="020B0604020202020204" pitchFamily="34" charset="0"/>
              <a:cs typeface="Arial" panose="020B0604020202020204" pitchFamily="34" charset="0"/>
            </a:endParaRPr>
          </a:p>
        </p:txBody>
      </p:sp>
      <p:sp>
        <p:nvSpPr>
          <p:cNvPr id="85" name="Freeform 8"/>
          <p:cNvSpPr/>
          <p:nvPr/>
        </p:nvSpPr>
        <p:spPr bwMode="auto">
          <a:xfrm>
            <a:off x="1707708" y="5356848"/>
            <a:ext cx="381001" cy="278558"/>
          </a:xfrm>
          <a:custGeom>
            <a:avLst/>
            <a:gdLst>
              <a:gd name="T0" fmla="*/ 1408 w 2454"/>
              <a:gd name="T1" fmla="*/ 1966 h 2141"/>
              <a:gd name="T2" fmla="*/ 1887 w 2454"/>
              <a:gd name="T3" fmla="*/ 1136 h 2141"/>
              <a:gd name="T4" fmla="*/ 2365 w 2454"/>
              <a:gd name="T5" fmla="*/ 309 h 2141"/>
              <a:gd name="T6" fmla="*/ 2189 w 2454"/>
              <a:gd name="T7" fmla="*/ 0 h 2141"/>
              <a:gd name="T8" fmla="*/ 1231 w 2454"/>
              <a:gd name="T9" fmla="*/ 0 h 2141"/>
              <a:gd name="T10" fmla="*/ 276 w 2454"/>
              <a:gd name="T11" fmla="*/ 0 h 2141"/>
              <a:gd name="T12" fmla="*/ 97 w 2454"/>
              <a:gd name="T13" fmla="*/ 307 h 2141"/>
              <a:gd name="T14" fmla="*/ 576 w 2454"/>
              <a:gd name="T15" fmla="*/ 1136 h 2141"/>
              <a:gd name="T16" fmla="*/ 1053 w 2454"/>
              <a:gd name="T17" fmla="*/ 1963 h 2141"/>
              <a:gd name="T18" fmla="*/ 1408 w 2454"/>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1">
                <a:moveTo>
                  <a:pt x="1408" y="1966"/>
                </a:moveTo>
                <a:lnTo>
                  <a:pt x="1887" y="1136"/>
                </a:lnTo>
                <a:cubicBezTo>
                  <a:pt x="2046" y="861"/>
                  <a:pt x="2205" y="585"/>
                  <a:pt x="2365" y="309"/>
                </a:cubicBezTo>
                <a:cubicBezTo>
                  <a:pt x="2454" y="113"/>
                  <a:pt x="2396" y="9"/>
                  <a:pt x="2189" y="0"/>
                </a:cubicBezTo>
                <a:lnTo>
                  <a:pt x="1231" y="0"/>
                </a:lnTo>
                <a:cubicBezTo>
                  <a:pt x="913" y="0"/>
                  <a:pt x="595" y="0"/>
                  <a:pt x="276" y="0"/>
                </a:cubicBezTo>
                <a:cubicBezTo>
                  <a:pt x="61" y="21"/>
                  <a:pt x="0" y="123"/>
                  <a:pt x="97" y="307"/>
                </a:cubicBezTo>
                <a:lnTo>
                  <a:pt x="576" y="1136"/>
                </a:lnTo>
                <a:cubicBezTo>
                  <a:pt x="735" y="1412"/>
                  <a:pt x="894" y="1688"/>
                  <a:pt x="1053" y="1963"/>
                </a:cubicBezTo>
                <a:cubicBezTo>
                  <a:pt x="1179" y="2139"/>
                  <a:pt x="1297" y="2141"/>
                  <a:pt x="1408" y="1966"/>
                </a:cubicBezTo>
                <a:close/>
              </a:path>
            </a:pathLst>
          </a:cu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86" name="文本框 85"/>
          <p:cNvSpPr txBox="1"/>
          <p:nvPr/>
        </p:nvSpPr>
        <p:spPr>
          <a:xfrm>
            <a:off x="2290687" y="5356848"/>
            <a:ext cx="5469989" cy="461665"/>
          </a:xfrm>
          <a:prstGeom prst="rect">
            <a:avLst/>
          </a:prstGeom>
          <a:noFill/>
        </p:spPr>
        <p:txBody>
          <a:bodyPr wrap="square" rtlCol="0">
            <a:spAutoFit/>
          </a:bodyPr>
          <a:lstStyle/>
          <a:p>
            <a:r>
              <a:rPr lang="en-US" altLang="zh-CN" sz="2400" dirty="0" smtClean="0">
                <a:latin typeface="Arial" panose="020B0604020202020204" pitchFamily="34" charset="0"/>
                <a:cs typeface="Arial" panose="020B0604020202020204" pitchFamily="34" charset="0"/>
              </a:rPr>
              <a:t>Intensional </a:t>
            </a:r>
            <a:r>
              <a:rPr lang="en-US" altLang="zh-CN" sz="2400" dirty="0">
                <a:latin typeface="Arial" panose="020B0604020202020204" pitchFamily="34" charset="0"/>
                <a:cs typeface="Arial" panose="020B0604020202020204" pitchFamily="34" charset="0"/>
              </a:rPr>
              <a:t>D</a:t>
            </a:r>
            <a:r>
              <a:rPr lang="en-US" altLang="zh-CN" sz="2400" dirty="0" smtClean="0">
                <a:latin typeface="Arial" panose="020B0604020202020204" pitchFamily="34" charset="0"/>
                <a:cs typeface="Arial" panose="020B0604020202020204" pitchFamily="34" charset="0"/>
              </a:rPr>
              <a:t>atabase Predicates(IDB)</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4729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wipe(right)">
                                      <p:cBhvr>
                                        <p:cTn id="19" dur="500"/>
                                        <p:tgtEl>
                                          <p:spTgt spid="47"/>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wipe(right)">
                                      <p:cBhvr>
                                        <p:cTn id="22" dur="500"/>
                                        <p:tgtEl>
                                          <p:spTgt spid="8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wipe(down)">
                                      <p:cBhvr>
                                        <p:cTn id="27" dur="500"/>
                                        <p:tgtEl>
                                          <p:spTgt spid="80"/>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wipe(down)">
                                      <p:cBhvr>
                                        <p:cTn id="30" dur="500"/>
                                        <p:tgtEl>
                                          <p:spTgt spid="49"/>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82"/>
                                        </p:tgtEl>
                                        <p:attrNameLst>
                                          <p:attrName>style.visibility</p:attrName>
                                        </p:attrNameLst>
                                      </p:cBhvr>
                                      <p:to>
                                        <p:strVal val="visible"/>
                                      </p:to>
                                    </p:set>
                                    <p:animEffect transition="in" filter="wipe(up)">
                                      <p:cBhvr>
                                        <p:cTn id="41" dur="500"/>
                                        <p:tgtEl>
                                          <p:spTgt spid="8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wipe(left)">
                                      <p:cBhvr>
                                        <p:cTn id="46" dur="500"/>
                                        <p:tgtEl>
                                          <p:spTgt spid="48"/>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up)">
                                      <p:cBhvr>
                                        <p:cTn id="54" dur="500"/>
                                        <p:tgtEl>
                                          <p:spTgt spid="19"/>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up)">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83"/>
                                        </p:tgtEl>
                                        <p:attrNameLst>
                                          <p:attrName>style.visibility</p:attrName>
                                        </p:attrNameLst>
                                      </p:cBhvr>
                                      <p:to>
                                        <p:strVal val="visible"/>
                                      </p:to>
                                    </p:set>
                                    <p:animEffect transition="in" filter="wipe(up)">
                                      <p:cBhvr>
                                        <p:cTn id="62" dur="500"/>
                                        <p:tgtEl>
                                          <p:spTgt spid="83"/>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84"/>
                                        </p:tgtEl>
                                        <p:attrNameLst>
                                          <p:attrName>style.visibility</p:attrName>
                                        </p:attrNameLst>
                                      </p:cBhvr>
                                      <p:to>
                                        <p:strVal val="visible"/>
                                      </p:to>
                                    </p:set>
                                    <p:animEffect transition="in" filter="wipe(up)">
                                      <p:cBhvr>
                                        <p:cTn id="65" dur="500"/>
                                        <p:tgtEl>
                                          <p:spTgt spid="84"/>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randombar(horizontal)">
                                      <p:cBhvr>
                                        <p:cTn id="70" dur="500"/>
                                        <p:tgtEl>
                                          <p:spTgt spid="21"/>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randombar(horizontal)">
                                      <p:cBhvr>
                                        <p:cTn id="73" dur="500"/>
                                        <p:tgtEl>
                                          <p:spTgt spid="45"/>
                                        </p:tgtEl>
                                      </p:cBhvr>
                                    </p:animEffect>
                                  </p:childTnLst>
                                </p:cTn>
                              </p:par>
                            </p:childTnLst>
                          </p:cTn>
                        </p:par>
                        <p:par>
                          <p:cTn id="74" fill="hold">
                            <p:stCondLst>
                              <p:cond delay="500"/>
                            </p:stCondLst>
                            <p:childTnLst>
                              <p:par>
                                <p:cTn id="75" presetID="14" presetClass="entr" presetSubtype="10" fill="hold" grpId="0" nodeType="after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randombar(horizontal)">
                                      <p:cBhvr>
                                        <p:cTn id="77" dur="500"/>
                                        <p:tgtEl>
                                          <p:spTgt spid="85"/>
                                        </p:tgtEl>
                                      </p:cBhvr>
                                    </p:animEffect>
                                  </p:childTnLst>
                                </p:cTn>
                              </p:par>
                            </p:childTnLst>
                          </p:cTn>
                        </p:par>
                        <p:par>
                          <p:cTn id="78" fill="hold">
                            <p:stCondLst>
                              <p:cond delay="1000"/>
                            </p:stCondLst>
                            <p:childTnLst>
                              <p:par>
                                <p:cTn id="79" presetID="14" presetClass="entr" presetSubtype="10" fill="hold" grpId="0" nodeType="afterEffect">
                                  <p:stCondLst>
                                    <p:cond delay="0"/>
                                  </p:stCondLst>
                                  <p:childTnLst>
                                    <p:set>
                                      <p:cBhvr>
                                        <p:cTn id="80" dur="1" fill="hold">
                                          <p:stCondLst>
                                            <p:cond delay="0"/>
                                          </p:stCondLst>
                                        </p:cTn>
                                        <p:tgtEl>
                                          <p:spTgt spid="86"/>
                                        </p:tgtEl>
                                        <p:attrNameLst>
                                          <p:attrName>style.visibility</p:attrName>
                                        </p:attrNameLst>
                                      </p:cBhvr>
                                      <p:to>
                                        <p:strVal val="visible"/>
                                      </p:to>
                                    </p:set>
                                    <p:animEffect transition="in" filter="randombar(horizontal)">
                                      <p:cBhvr>
                                        <p:cTn id="81"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45" grpId="0" animBg="1"/>
      <p:bldP spid="10" grpId="0"/>
      <p:bldP spid="15" grpId="0" animBg="1"/>
      <p:bldP spid="80" grpId="0" animBg="1"/>
      <p:bldP spid="16" grpId="0"/>
      <p:bldP spid="17" grpId="0"/>
      <p:bldP spid="81" grpId="0"/>
      <p:bldP spid="82" grpId="0"/>
      <p:bldP spid="20" grpId="0"/>
      <p:bldP spid="84" grpId="0"/>
      <p:bldP spid="21" grpId="0"/>
      <p:bldP spid="85" grpId="0" animBg="1"/>
      <p:bldP spid="8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860317" y="2318665"/>
            <a:ext cx="6194425" cy="2089129"/>
            <a:chOff x="3860317" y="1411183"/>
            <a:chExt cx="6194425" cy="1486272"/>
          </a:xfrm>
        </p:grpSpPr>
        <p:sp>
          <p:nvSpPr>
            <p:cNvPr id="17" name="Rectangle 9"/>
            <p:cNvSpPr>
              <a:spLocks noChangeArrowheads="1"/>
            </p:cNvSpPr>
            <p:nvPr/>
          </p:nvSpPr>
          <p:spPr bwMode="auto">
            <a:xfrm>
              <a:off x="3860317" y="1411183"/>
              <a:ext cx="6194425" cy="1293813"/>
            </a:xfrm>
            <a:prstGeom prst="rect">
              <a:avLst/>
            </a:prstGeom>
            <a:solidFill>
              <a:srgbClr val="756271"/>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5" name="TextBox 17"/>
            <p:cNvSpPr txBox="1"/>
            <p:nvPr/>
          </p:nvSpPr>
          <p:spPr>
            <a:xfrm>
              <a:off x="4047196" y="1516337"/>
              <a:ext cx="5760640" cy="1381118"/>
            </a:xfrm>
            <a:prstGeom prst="rect">
              <a:avLst/>
            </a:prstGeom>
            <a:noFill/>
          </p:spPr>
          <p:txBody>
            <a:bodyPr wrap="squar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edge(a , b).</a:t>
              </a:r>
            </a:p>
            <a:p>
              <a:r>
                <a:rPr lang="en-US" altLang="zh-CN" sz="2400" dirty="0" smtClean="0">
                  <a:solidFill>
                    <a:schemeClr val="bg1"/>
                  </a:solidFill>
                  <a:latin typeface="微软雅黑" panose="020B0503020204020204" pitchFamily="34" charset="-122"/>
                  <a:ea typeface="微软雅黑" panose="020B0503020204020204" pitchFamily="34" charset="-122"/>
                </a:rPr>
                <a:t>edge(b </a:t>
              </a:r>
              <a:r>
                <a:rPr lang="en-US" altLang="zh-CN" sz="2400" dirty="0">
                  <a:solidFill>
                    <a:schemeClr val="bg1"/>
                  </a:solidFill>
                  <a:latin typeface="微软雅黑" panose="020B0503020204020204" pitchFamily="34" charset="-122"/>
                  <a:ea typeface="微软雅黑" panose="020B0503020204020204" pitchFamily="34" charset="-122"/>
                </a:rPr>
                <a:t>, </a:t>
              </a:r>
              <a:r>
                <a:rPr lang="en-US" altLang="zh-CN" sz="2400" dirty="0" smtClean="0">
                  <a:solidFill>
                    <a:schemeClr val="bg1"/>
                  </a:solidFill>
                  <a:latin typeface="微软雅黑" panose="020B0503020204020204" pitchFamily="34" charset="-122"/>
                  <a:ea typeface="微软雅黑" panose="020B0503020204020204" pitchFamily="34" charset="-122"/>
                </a:rPr>
                <a:t>c).</a:t>
              </a:r>
            </a:p>
            <a:p>
              <a:r>
                <a:rPr lang="en-US" altLang="zh-CN" sz="2400" dirty="0" smtClean="0">
                  <a:solidFill>
                    <a:schemeClr val="bg1"/>
                  </a:solidFill>
                  <a:latin typeface="微软雅黑" panose="020B0503020204020204" pitchFamily="34" charset="-122"/>
                  <a:ea typeface="微软雅黑" panose="020B0503020204020204" pitchFamily="34" charset="-122"/>
                </a:rPr>
                <a:t>edge(c </a:t>
              </a:r>
              <a:r>
                <a:rPr lang="en-US" altLang="zh-CN" sz="2400" dirty="0">
                  <a:solidFill>
                    <a:schemeClr val="bg1"/>
                  </a:solidFill>
                  <a:latin typeface="微软雅黑" panose="020B0503020204020204" pitchFamily="34" charset="-122"/>
                  <a:ea typeface="微软雅黑" panose="020B0503020204020204" pitchFamily="34" charset="-122"/>
                </a:rPr>
                <a:t>, </a:t>
              </a:r>
              <a:r>
                <a:rPr lang="en-US" altLang="zh-CN" sz="2400" dirty="0" smtClean="0">
                  <a:solidFill>
                    <a:schemeClr val="bg1"/>
                  </a:solidFill>
                  <a:latin typeface="微软雅黑" panose="020B0503020204020204" pitchFamily="34" charset="-122"/>
                  <a:ea typeface="微软雅黑" panose="020B0503020204020204" pitchFamily="34" charset="-122"/>
                </a:rPr>
                <a:t>d).</a:t>
              </a:r>
            </a:p>
            <a:p>
              <a:r>
                <a:rPr lang="en-US" altLang="zh-CN" sz="2400" dirty="0" smtClean="0">
                  <a:solidFill>
                    <a:schemeClr val="bg1"/>
                  </a:solidFill>
                  <a:latin typeface="微软雅黑" panose="020B0503020204020204" pitchFamily="34" charset="-122"/>
                  <a:ea typeface="微软雅黑" panose="020B0503020204020204" pitchFamily="34" charset="-122"/>
                </a:rPr>
                <a:t>edge(d </a:t>
              </a:r>
              <a:r>
                <a:rPr lang="en-US" altLang="zh-CN" sz="2400" dirty="0">
                  <a:solidFill>
                    <a:schemeClr val="bg1"/>
                  </a:solidFill>
                  <a:latin typeface="微软雅黑" panose="020B0503020204020204" pitchFamily="34" charset="-122"/>
                  <a:ea typeface="微软雅黑" panose="020B0503020204020204" pitchFamily="34" charset="-122"/>
                </a:rPr>
                <a:t>, </a:t>
              </a:r>
              <a:r>
                <a:rPr lang="en-US" altLang="zh-CN" sz="2400" dirty="0" smtClean="0">
                  <a:solidFill>
                    <a:schemeClr val="bg1"/>
                  </a:solidFill>
                  <a:latin typeface="微软雅黑" panose="020B0503020204020204" pitchFamily="34" charset="-122"/>
                  <a:ea typeface="微软雅黑" panose="020B0503020204020204" pitchFamily="34" charset="-122"/>
                </a:rPr>
                <a:t>a).</a:t>
              </a:r>
            </a:p>
          </p:txBody>
        </p:sp>
      </p:grpSp>
      <p:grpSp>
        <p:nvGrpSpPr>
          <p:cNvPr id="7" name="组合 6"/>
          <p:cNvGrpSpPr/>
          <p:nvPr/>
        </p:nvGrpSpPr>
        <p:grpSpPr>
          <a:xfrm>
            <a:off x="3860318" y="4591452"/>
            <a:ext cx="6430118" cy="1496645"/>
            <a:chOff x="3860318" y="3622003"/>
            <a:chExt cx="6430118" cy="1292225"/>
          </a:xfrm>
        </p:grpSpPr>
        <p:sp>
          <p:nvSpPr>
            <p:cNvPr id="19" name="Rectangle 11"/>
            <p:cNvSpPr>
              <a:spLocks noChangeArrowheads="1"/>
            </p:cNvSpPr>
            <p:nvPr/>
          </p:nvSpPr>
          <p:spPr bwMode="auto">
            <a:xfrm>
              <a:off x="3860318" y="3622003"/>
              <a:ext cx="6194425" cy="1292225"/>
            </a:xfrm>
            <a:prstGeom prst="rect">
              <a:avLst/>
            </a:prstGeom>
            <a:solidFill>
              <a:srgbClr val="EF5B43"/>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TextBox 19"/>
            <p:cNvSpPr txBox="1"/>
            <p:nvPr/>
          </p:nvSpPr>
          <p:spPr>
            <a:xfrm>
              <a:off x="4529796" y="3983671"/>
              <a:ext cx="5760640" cy="717495"/>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en-US" altLang="zh-CN" sz="2400" dirty="0" smtClean="0">
                  <a:solidFill>
                    <a:schemeClr val="bg1"/>
                  </a:solidFill>
                  <a:latin typeface="微软雅黑" panose="020B0503020204020204" pitchFamily="34" charset="-122"/>
                  <a:ea typeface="微软雅黑" panose="020B0503020204020204" pitchFamily="34" charset="-122"/>
                </a:rPr>
                <a:t>path(X , Y) :- edge(X , Y).</a:t>
              </a:r>
            </a:p>
            <a:p>
              <a:r>
                <a:rPr lang="en-US" altLang="zh-CN" sz="2400" dirty="0">
                  <a:solidFill>
                    <a:schemeClr val="bg1"/>
                  </a:solidFill>
                  <a:latin typeface="微软雅黑" panose="020B0503020204020204" pitchFamily="34" charset="-122"/>
                  <a:ea typeface="微软雅黑" panose="020B0503020204020204" pitchFamily="34" charset="-122"/>
                </a:rPr>
                <a:t>p</a:t>
              </a:r>
              <a:r>
                <a:rPr lang="en-US" altLang="zh-CN" sz="2400" dirty="0" smtClean="0">
                  <a:solidFill>
                    <a:schemeClr val="bg1"/>
                  </a:solidFill>
                  <a:latin typeface="微软雅黑" panose="020B0503020204020204" pitchFamily="34" charset="-122"/>
                  <a:ea typeface="微软雅黑" panose="020B0503020204020204" pitchFamily="34" charset="-122"/>
                </a:rPr>
                <a:t>ath(X , Y) :- path(X , Z), edge(Z , Y).</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cxnSp>
        <p:nvCxnSpPr>
          <p:cNvPr id="27" name="直接连接符 26"/>
          <p:cNvCxnSpPr/>
          <p:nvPr/>
        </p:nvCxnSpPr>
        <p:spPr>
          <a:xfrm>
            <a:off x="1195352" y="1134504"/>
            <a:ext cx="2570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5166830" y="2048243"/>
            <a:ext cx="3581400" cy="461665"/>
            <a:chOff x="5166830" y="1159243"/>
            <a:chExt cx="3581400" cy="461665"/>
          </a:xfrm>
        </p:grpSpPr>
        <p:sp>
          <p:nvSpPr>
            <p:cNvPr id="18" name="Rectangle 10"/>
            <p:cNvSpPr>
              <a:spLocks noChangeArrowheads="1"/>
            </p:cNvSpPr>
            <p:nvPr/>
          </p:nvSpPr>
          <p:spPr bwMode="auto">
            <a:xfrm>
              <a:off x="5166830" y="1159243"/>
              <a:ext cx="3581400" cy="422275"/>
            </a:xfrm>
            <a:prstGeom prst="rect">
              <a:avLst/>
            </a:prstGeom>
            <a:solidFill>
              <a:srgbClr val="EBEAE2"/>
            </a:solidFill>
            <a:ln w="19050" cap="flat">
              <a:solidFill>
                <a:srgbClr val="75627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4" name="TextBox 16"/>
            <p:cNvSpPr txBox="1"/>
            <p:nvPr/>
          </p:nvSpPr>
          <p:spPr>
            <a:xfrm>
              <a:off x="5403507" y="1159243"/>
              <a:ext cx="3108046" cy="461665"/>
            </a:xfrm>
            <a:prstGeom prst="rect">
              <a:avLst/>
            </a:prstGeom>
            <a:noFill/>
          </p:spPr>
          <p:txBody>
            <a:bodyPr wrap="square" rtlCol="0">
              <a:spAutoFit/>
            </a:bodyPr>
            <a:lstStyle/>
            <a:p>
              <a:pPr algn="ctr"/>
              <a:r>
                <a:rPr lang="en-US" altLang="zh-CN" sz="2400" b="1" dirty="0" smtClean="0">
                  <a:solidFill>
                    <a:srgbClr val="756271"/>
                  </a:solidFill>
                  <a:latin typeface="微软雅黑" panose="020B0503020204020204" pitchFamily="34" charset="-122"/>
                  <a:ea typeface="微软雅黑" panose="020B0503020204020204" pitchFamily="34" charset="-122"/>
                </a:rPr>
                <a:t>EDB(input)</a:t>
              </a:r>
              <a:endParaRPr lang="en-US" altLang="zh-CN" sz="2400" b="1" dirty="0">
                <a:solidFill>
                  <a:srgbClr val="756271"/>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5166830" y="4356228"/>
            <a:ext cx="3581400" cy="470447"/>
            <a:chOff x="5166830" y="2905493"/>
            <a:chExt cx="3581400" cy="470447"/>
          </a:xfrm>
        </p:grpSpPr>
        <p:sp>
          <p:nvSpPr>
            <p:cNvPr id="20" name="Rectangle 12"/>
            <p:cNvSpPr>
              <a:spLocks noChangeArrowheads="1"/>
            </p:cNvSpPr>
            <p:nvPr/>
          </p:nvSpPr>
          <p:spPr bwMode="auto">
            <a:xfrm>
              <a:off x="5166830" y="2905493"/>
              <a:ext cx="3581400" cy="423863"/>
            </a:xfrm>
            <a:prstGeom prst="rect">
              <a:avLst/>
            </a:prstGeom>
            <a:solidFill>
              <a:srgbClr val="EBEAE2"/>
            </a:solidFill>
            <a:ln w="19050" cap="flat">
              <a:solidFill>
                <a:srgbClr val="EF5B43"/>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6" name="TextBox 18"/>
            <p:cNvSpPr txBox="1"/>
            <p:nvPr/>
          </p:nvSpPr>
          <p:spPr>
            <a:xfrm>
              <a:off x="5403507" y="2914275"/>
              <a:ext cx="3108046" cy="461665"/>
            </a:xfrm>
            <a:prstGeom prst="rect">
              <a:avLst/>
            </a:prstGeom>
            <a:noFill/>
          </p:spPr>
          <p:txBody>
            <a:bodyPr wrap="square" rtlCol="0">
              <a:spAutoFit/>
            </a:bodyPr>
            <a:lstStyle/>
            <a:p>
              <a:pPr algn="ctr"/>
              <a:r>
                <a:rPr lang="en-US" altLang="zh-CN" sz="2400" b="1" dirty="0" smtClean="0">
                  <a:solidFill>
                    <a:srgbClr val="EF5B43"/>
                  </a:solidFill>
                  <a:latin typeface="微软雅黑" panose="020B0503020204020204" pitchFamily="34" charset="-122"/>
                  <a:ea typeface="微软雅黑" panose="020B0503020204020204" pitchFamily="34" charset="-122"/>
                </a:rPr>
                <a:t>IDB(output)</a:t>
              </a:r>
              <a:endParaRPr lang="en-US" altLang="zh-CN" sz="2400" b="1" dirty="0">
                <a:solidFill>
                  <a:srgbClr val="EF5B43"/>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224195" y="1338912"/>
            <a:ext cx="3253138" cy="1095496"/>
            <a:chOff x="1058029" y="2830881"/>
            <a:chExt cx="2607226" cy="1787525"/>
          </a:xfrm>
        </p:grpSpPr>
        <p:sp>
          <p:nvSpPr>
            <p:cNvPr id="10" name="Freeform 6"/>
            <p:cNvSpPr/>
            <p:nvPr/>
          </p:nvSpPr>
          <p:spPr bwMode="auto">
            <a:xfrm>
              <a:off x="1247293" y="2830881"/>
              <a:ext cx="2065338"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31" name="TextBox 22"/>
            <p:cNvSpPr txBox="1"/>
            <p:nvPr/>
          </p:nvSpPr>
          <p:spPr>
            <a:xfrm>
              <a:off x="1058029" y="3155491"/>
              <a:ext cx="2607226" cy="646331"/>
            </a:xfrm>
            <a:prstGeom prst="rect">
              <a:avLst/>
            </a:prstGeom>
            <a:noFill/>
          </p:spPr>
          <p:txBody>
            <a:bodyPr wrap="square" rtlCol="0">
              <a:spAutoFit/>
            </a:bodyPr>
            <a:lstStyle/>
            <a:p>
              <a:pPr algn="ctr"/>
              <a:r>
                <a:rPr lang="en-US" altLang="zh-CN" sz="3600" b="1" dirty="0" smtClean="0">
                  <a:solidFill>
                    <a:schemeClr val="bg2"/>
                  </a:solidFill>
                  <a:latin typeface="微软雅黑" panose="020B0503020204020204" pitchFamily="34" charset="-122"/>
                  <a:ea typeface="微软雅黑" panose="020B0503020204020204" pitchFamily="34" charset="-122"/>
                </a:rPr>
                <a:t>Examples</a:t>
              </a:r>
              <a:endParaRPr lang="en-US" altLang="zh-CN" sz="3600" b="1" dirty="0">
                <a:solidFill>
                  <a:schemeClr val="bg2"/>
                </a:solidFill>
                <a:latin typeface="微软雅黑" panose="020B0503020204020204" pitchFamily="34" charset="-122"/>
                <a:ea typeface="微软雅黑" panose="020B0503020204020204" pitchFamily="34" charset="-122"/>
              </a:endParaRPr>
            </a:p>
          </p:txBody>
        </p:sp>
      </p:grpSp>
      <p:sp>
        <p:nvSpPr>
          <p:cNvPr id="34" name="TextBox 42"/>
          <p:cNvSpPr txBox="1"/>
          <p:nvPr/>
        </p:nvSpPr>
        <p:spPr>
          <a:xfrm>
            <a:off x="1213474" y="266653"/>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smtClean="0">
                <a:solidFill>
                  <a:srgbClr val="756271"/>
                </a:solidFill>
              </a:rPr>
              <a:t>1. Datalog</a:t>
            </a:r>
            <a:r>
              <a:rPr lang="zh-CN" altLang="en-US" b="0" dirty="0" smtClean="0">
                <a:solidFill>
                  <a:srgbClr val="756271"/>
                </a:solidFill>
              </a:rPr>
              <a:t>基础介绍</a:t>
            </a:r>
            <a:endParaRPr lang="zh-CN" altLang="en-US" b="0" dirty="0">
              <a:solidFill>
                <a:srgbClr val="756271"/>
              </a:solidFill>
            </a:endParaRPr>
          </a:p>
        </p:txBody>
      </p:sp>
      <p:sp>
        <p:nvSpPr>
          <p:cNvPr id="35" name="文本框 6"/>
          <p:cNvSpPr txBox="1">
            <a:spLocks noChangeArrowheads="1"/>
          </p:cNvSpPr>
          <p:nvPr/>
        </p:nvSpPr>
        <p:spPr bwMode="auto">
          <a:xfrm>
            <a:off x="1059131" y="834980"/>
            <a:ext cx="185659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defTabSz="914377" fontAlgn="base">
              <a:spcBef>
                <a:spcPct val="0"/>
              </a:spcBef>
              <a:spcAft>
                <a:spcPct val="0"/>
              </a:spcAft>
              <a:defRPr/>
            </a:pPr>
            <a:r>
              <a:rPr lang="en-US" altLang="zh-CN" sz="933" dirty="0" smtClean="0">
                <a:solidFill>
                  <a:srgbClr val="543C4F"/>
                </a:solidFill>
                <a:latin typeface="微软雅黑" panose="020B0503020204020204" pitchFamily="34" charset="-122"/>
                <a:ea typeface="方正兰亭黑_GBK"/>
              </a:rPr>
              <a:t>Basic introduction of Datalog</a:t>
            </a:r>
            <a:endParaRPr lang="en-US" altLang="zh-CN" sz="933" dirty="0">
              <a:solidFill>
                <a:srgbClr val="543C4F"/>
              </a:solidFill>
              <a:latin typeface="微软雅黑" panose="020B0503020204020204" pitchFamily="34" charset="-122"/>
              <a:ea typeface="方正兰亭黑_GBK"/>
            </a:endParaRPr>
          </a:p>
        </p:txBody>
      </p:sp>
      <p:sp>
        <p:nvSpPr>
          <p:cNvPr id="8" name="文本框 7"/>
          <p:cNvSpPr txBox="1"/>
          <p:nvPr/>
        </p:nvSpPr>
        <p:spPr>
          <a:xfrm>
            <a:off x="4978400" y="2971800"/>
            <a:ext cx="65" cy="276999"/>
          </a:xfrm>
          <a:prstGeom prst="rect">
            <a:avLst/>
          </a:prstGeom>
          <a:noFill/>
        </p:spPr>
        <p:txBody>
          <a:bodyPr wrap="none" lIns="0" tIns="0" rIns="0" bIns="0" rtlCol="0">
            <a:spAutoFit/>
          </a:bodyPr>
          <a:lstStyle/>
          <a:p>
            <a:endParaRPr lang="zh-CN" altLang="en-US" dirty="0"/>
          </a:p>
        </p:txBody>
      </p:sp>
      <mc:AlternateContent xmlns:mc="http://schemas.openxmlformats.org/markup-compatibility/2006" xmlns:a14="http://schemas.microsoft.com/office/drawing/2010/main">
        <mc:Choice Requires="a14">
          <p:sp>
            <p:nvSpPr>
              <p:cNvPr id="37" name="文本框 36"/>
              <p:cNvSpPr txBox="1"/>
              <p:nvPr/>
            </p:nvSpPr>
            <p:spPr>
              <a:xfrm>
                <a:off x="4047196" y="5088799"/>
                <a:ext cx="59556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dirty="0" smtClean="0">
                              <a:solidFill>
                                <a:schemeClr val="bg1"/>
                              </a:solidFill>
                              <a:latin typeface="Cambria Math" panose="02040503050406030204" pitchFamily="18" charset="0"/>
                            </a:rPr>
                          </m:ctrlPr>
                        </m:sSubPr>
                        <m:e>
                          <m:r>
                            <a:rPr lang="en-US" altLang="zh-CN" sz="2400" b="1" i="1" dirty="0">
                              <a:solidFill>
                                <a:schemeClr val="bg1"/>
                              </a:solidFill>
                              <a:latin typeface="Cambria Math" panose="02040503050406030204" pitchFamily="18" charset="0"/>
                            </a:rPr>
                            <m:t>𝒓</m:t>
                          </m:r>
                        </m:e>
                        <m:sub>
                          <m:r>
                            <a:rPr lang="en-US" altLang="zh-CN" sz="2400" b="1" i="1" dirty="0" smtClean="0">
                              <a:solidFill>
                                <a:schemeClr val="bg1"/>
                              </a:solidFill>
                              <a:latin typeface="Cambria Math" panose="02040503050406030204" pitchFamily="18" charset="0"/>
                            </a:rPr>
                            <m:t>𝟏</m:t>
                          </m:r>
                        </m:sub>
                      </m:sSub>
                      <m:r>
                        <a:rPr lang="en-US" altLang="zh-CN" sz="2400" b="1" i="1" dirty="0" smtClean="0">
                          <a:solidFill>
                            <a:schemeClr val="bg1"/>
                          </a:solidFill>
                          <a:latin typeface="Cambria Math" panose="02040503050406030204" pitchFamily="18" charset="0"/>
                        </a:rPr>
                        <m:t>:</m:t>
                      </m:r>
                    </m:oMath>
                  </m:oMathPara>
                </a14:m>
                <a:endParaRPr lang="zh-CN" altLang="en-US" sz="2400" b="1" dirty="0"/>
              </a:p>
            </p:txBody>
          </p:sp>
        </mc:Choice>
        <mc:Fallback xmlns="">
          <p:sp>
            <p:nvSpPr>
              <p:cNvPr id="37" name="文本框 36"/>
              <p:cNvSpPr txBox="1">
                <a:spLocks noRot="1" noChangeAspect="1" noMove="1" noResize="1" noEditPoints="1" noAdjustHandles="1" noChangeArrowheads="1" noChangeShapeType="1" noTextEdit="1"/>
              </p:cNvSpPr>
              <p:nvPr/>
            </p:nvSpPr>
            <p:spPr>
              <a:xfrm>
                <a:off x="4047196" y="5088799"/>
                <a:ext cx="595562" cy="369332"/>
              </a:xfrm>
              <a:prstGeom prst="rect">
                <a:avLst/>
              </a:prstGeom>
              <a:blipFill>
                <a:blip r:embed="rId3"/>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p:cNvSpPr txBox="1"/>
              <p:nvPr/>
            </p:nvSpPr>
            <p:spPr>
              <a:xfrm>
                <a:off x="4035254" y="5384183"/>
                <a:ext cx="59556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dirty="0" smtClean="0">
                              <a:solidFill>
                                <a:schemeClr val="bg1"/>
                              </a:solidFill>
                              <a:latin typeface="Cambria Math" panose="02040503050406030204" pitchFamily="18" charset="0"/>
                            </a:rPr>
                          </m:ctrlPr>
                        </m:sSubPr>
                        <m:e>
                          <m:r>
                            <a:rPr lang="en-US" altLang="zh-CN" sz="2400" b="1" i="1" dirty="0">
                              <a:solidFill>
                                <a:schemeClr val="bg1"/>
                              </a:solidFill>
                              <a:latin typeface="Cambria Math" panose="02040503050406030204" pitchFamily="18" charset="0"/>
                            </a:rPr>
                            <m:t>𝒓</m:t>
                          </m:r>
                        </m:e>
                        <m:sub>
                          <m:r>
                            <a:rPr lang="en-US" altLang="zh-CN" sz="2400" b="1" i="1" dirty="0" smtClean="0">
                              <a:solidFill>
                                <a:schemeClr val="bg1"/>
                              </a:solidFill>
                              <a:latin typeface="Cambria Math" panose="02040503050406030204" pitchFamily="18" charset="0"/>
                            </a:rPr>
                            <m:t>𝟐</m:t>
                          </m:r>
                        </m:sub>
                      </m:sSub>
                      <m:r>
                        <a:rPr lang="en-US" altLang="zh-CN" sz="2400" b="1" i="1" dirty="0" smtClean="0">
                          <a:solidFill>
                            <a:schemeClr val="bg1"/>
                          </a:solidFill>
                          <a:latin typeface="Cambria Math" panose="02040503050406030204" pitchFamily="18" charset="0"/>
                        </a:rPr>
                        <m:t>:</m:t>
                      </m:r>
                    </m:oMath>
                  </m:oMathPara>
                </a14:m>
                <a:endParaRPr lang="zh-CN" altLang="en-US" sz="2400" b="1" dirty="0"/>
              </a:p>
            </p:txBody>
          </p:sp>
        </mc:Choice>
        <mc:Fallback xmlns="">
          <p:sp>
            <p:nvSpPr>
              <p:cNvPr id="38" name="文本框 37"/>
              <p:cNvSpPr txBox="1">
                <a:spLocks noRot="1" noChangeAspect="1" noMove="1" noResize="1" noEditPoints="1" noAdjustHandles="1" noChangeArrowheads="1" noChangeShapeType="1" noTextEdit="1"/>
              </p:cNvSpPr>
              <p:nvPr/>
            </p:nvSpPr>
            <p:spPr>
              <a:xfrm>
                <a:off x="4035254" y="5384183"/>
                <a:ext cx="595562" cy="369332"/>
              </a:xfrm>
              <a:prstGeom prst="rect">
                <a:avLst/>
              </a:prstGeom>
              <a:blipFill>
                <a:blip r:embed="rId4"/>
                <a:stretch>
                  <a:fillRect b="-14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10397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5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2"/>
                                        </p:tgtEl>
                                        <p:attrNameLst>
                                          <p:attrName>ppt_w</p:attrName>
                                        </p:attrNameLst>
                                      </p:cBhvr>
                                      <p:tavLst>
                                        <p:tav tm="0">
                                          <p:val>
                                            <p:strVal val="#ppt_w*.05"/>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2"/>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2"/>
                                        </p:tgtEl>
                                      </p:cBhvr>
                                    </p:animEffect>
                                  </p:childTnLst>
                                </p:cTn>
                              </p:par>
                            </p:childTnLst>
                          </p:cTn>
                        </p:par>
                        <p:par>
                          <p:cTn id="15" fill="hold">
                            <p:stCondLst>
                              <p:cond delay="500"/>
                            </p:stCondLst>
                            <p:childTnLst>
                              <p:par>
                                <p:cTn id="16" presetID="16" presetClass="entr" presetSubtype="37"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outVertical)">
                                      <p:cBhvr>
                                        <p:cTn id="18" dur="500"/>
                                        <p:tgtEl>
                                          <p:spTgt spid="3"/>
                                        </p:tgtEl>
                                      </p:cBhvr>
                                    </p:animEffect>
                                  </p:childTnLst>
                                </p:cTn>
                              </p:par>
                            </p:childTnLst>
                          </p:cTn>
                        </p:par>
                        <p:par>
                          <p:cTn id="19" fill="hold">
                            <p:stCondLst>
                              <p:cond delay="1000"/>
                            </p:stCondLst>
                            <p:childTnLst>
                              <p:par>
                                <p:cTn id="20" presetID="42"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anim calcmode="lin" valueType="num">
                                      <p:cBhvr>
                                        <p:cTn id="23" dur="500" fill="hold"/>
                                        <p:tgtEl>
                                          <p:spTgt spid="6"/>
                                        </p:tgtEl>
                                        <p:attrNameLst>
                                          <p:attrName>ppt_x</p:attrName>
                                        </p:attrNameLst>
                                      </p:cBhvr>
                                      <p:tavLst>
                                        <p:tav tm="0">
                                          <p:val>
                                            <p:strVal val="#ppt_x"/>
                                          </p:val>
                                        </p:tav>
                                        <p:tav tm="100000">
                                          <p:val>
                                            <p:strVal val="#ppt_x"/>
                                          </p:val>
                                        </p:tav>
                                      </p:tavLst>
                                    </p:anim>
                                    <p:anim calcmode="lin" valueType="num">
                                      <p:cBhvr>
                                        <p:cTn id="24" dur="500" fill="hold"/>
                                        <p:tgtEl>
                                          <p:spTgt spid="6"/>
                                        </p:tgtEl>
                                        <p:attrNameLst>
                                          <p:attrName>ppt_y</p:attrName>
                                        </p:attrNameLst>
                                      </p:cBhvr>
                                      <p:tavLst>
                                        <p:tav tm="0">
                                          <p:val>
                                            <p:strVal val="#ppt_y+.1"/>
                                          </p:val>
                                        </p:tav>
                                        <p:tav tm="100000">
                                          <p:val>
                                            <p:strVal val="#ppt_y"/>
                                          </p:val>
                                        </p:tav>
                                      </p:tavLst>
                                    </p:anim>
                                  </p:childTnLst>
                                </p:cTn>
                              </p:par>
                            </p:childTnLst>
                          </p:cTn>
                        </p:par>
                        <p:par>
                          <p:cTn id="25" fill="hold">
                            <p:stCondLst>
                              <p:cond delay="1500"/>
                            </p:stCondLst>
                            <p:childTnLst>
                              <p:par>
                                <p:cTn id="26" presetID="16" presetClass="entr" presetSubtype="37"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arn(outVertical)">
                                      <p:cBhvr>
                                        <p:cTn id="28" dur="500"/>
                                        <p:tgtEl>
                                          <p:spTgt spid="4"/>
                                        </p:tgtEl>
                                      </p:cBhvr>
                                    </p:animEffect>
                                  </p:childTnLst>
                                </p:cTn>
                              </p:par>
                            </p:childTnLst>
                          </p:cTn>
                        </p:par>
                        <p:par>
                          <p:cTn id="29" fill="hold">
                            <p:stCondLst>
                              <p:cond delay="2000"/>
                            </p:stCondLst>
                            <p:childTnLst>
                              <p:par>
                                <p:cTn id="30" presetID="42" presetClass="entr" presetSubtype="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anim calcmode="lin" valueType="num">
                                      <p:cBhvr>
                                        <p:cTn id="33" dur="500" fill="hold"/>
                                        <p:tgtEl>
                                          <p:spTgt spid="7"/>
                                        </p:tgtEl>
                                        <p:attrNameLst>
                                          <p:attrName>ppt_x</p:attrName>
                                        </p:attrNameLst>
                                      </p:cBhvr>
                                      <p:tavLst>
                                        <p:tav tm="0">
                                          <p:val>
                                            <p:strVal val="#ppt_x"/>
                                          </p:val>
                                        </p:tav>
                                        <p:tav tm="100000">
                                          <p:val>
                                            <p:strVal val="#ppt_x"/>
                                          </p:val>
                                        </p:tav>
                                      </p:tavLst>
                                    </p:anim>
                                    <p:anim calcmode="lin" valueType="num">
                                      <p:cBhvr>
                                        <p:cTn id="34" dur="500" fill="hold"/>
                                        <p:tgtEl>
                                          <p:spTgt spid="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anim calcmode="lin" valueType="num">
                                      <p:cBhvr>
                                        <p:cTn id="38" dur="500" fill="hold"/>
                                        <p:tgtEl>
                                          <p:spTgt spid="37"/>
                                        </p:tgtEl>
                                        <p:attrNameLst>
                                          <p:attrName>ppt_x</p:attrName>
                                        </p:attrNameLst>
                                      </p:cBhvr>
                                      <p:tavLst>
                                        <p:tav tm="0">
                                          <p:val>
                                            <p:strVal val="#ppt_x"/>
                                          </p:val>
                                        </p:tav>
                                        <p:tav tm="100000">
                                          <p:val>
                                            <p:strVal val="#ppt_x"/>
                                          </p:val>
                                        </p:tav>
                                      </p:tavLst>
                                    </p:anim>
                                    <p:anim calcmode="lin" valueType="num">
                                      <p:cBhvr>
                                        <p:cTn id="39" dur="500" fill="hold"/>
                                        <p:tgtEl>
                                          <p:spTgt spid="3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anim calcmode="lin" valueType="num">
                                      <p:cBhvr>
                                        <p:cTn id="43" dur="500" fill="hold"/>
                                        <p:tgtEl>
                                          <p:spTgt spid="38"/>
                                        </p:tgtEl>
                                        <p:attrNameLst>
                                          <p:attrName>ppt_x</p:attrName>
                                        </p:attrNameLst>
                                      </p:cBhvr>
                                      <p:tavLst>
                                        <p:tav tm="0">
                                          <p:val>
                                            <p:strVal val="#ppt_x"/>
                                          </p:val>
                                        </p:tav>
                                        <p:tav tm="100000">
                                          <p:val>
                                            <p:strVal val="#ppt_x"/>
                                          </p:val>
                                        </p:tav>
                                      </p:tavLst>
                                    </p:anim>
                                    <p:anim calcmode="lin" valueType="num">
                                      <p:cBhvr>
                                        <p:cTn id="44"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rgbClr val="EF5B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9922463" y="2374494"/>
            <a:ext cx="221227" cy="2182761"/>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2096300" y="1371843"/>
            <a:ext cx="2026436" cy="1887315"/>
            <a:chOff x="1164" y="687"/>
            <a:chExt cx="3219" cy="2998"/>
          </a:xfrm>
          <a:solidFill>
            <a:srgbClr val="EF5B43"/>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sp>
        <p:nvSpPr>
          <p:cNvPr id="7" name="文本框 6"/>
          <p:cNvSpPr txBox="1"/>
          <p:nvPr/>
        </p:nvSpPr>
        <p:spPr>
          <a:xfrm>
            <a:off x="4314109" y="2910513"/>
            <a:ext cx="4625369" cy="1107996"/>
          </a:xfrm>
          <a:prstGeom prst="rect">
            <a:avLst/>
          </a:prstGeom>
          <a:noFill/>
        </p:spPr>
        <p:txBody>
          <a:bodyPr wrap="none" rtlCol="0">
            <a:spAutoFit/>
          </a:bodyPr>
          <a:lstStyle/>
          <a:p>
            <a:r>
              <a:rPr lang="en-US" altLang="zh-CN" sz="6600" b="1" dirty="0" smtClean="0">
                <a:solidFill>
                  <a:srgbClr val="EF5B43"/>
                </a:solidFill>
                <a:latin typeface="微软雅黑" panose="020B0503020204020204" pitchFamily="34" charset="-122"/>
                <a:ea typeface="微软雅黑" panose="020B0503020204020204" pitchFamily="34" charset="-122"/>
              </a:rPr>
              <a:t>Evaluation</a:t>
            </a:r>
            <a:endParaRPr lang="zh-CN" altLang="en-US" sz="6600" b="1" dirty="0">
              <a:solidFill>
                <a:srgbClr val="EF5B43"/>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rot="5400000">
            <a:off x="-1825395" y="2343771"/>
            <a:ext cx="2270025" cy="902459"/>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0042566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6"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250"/>
                                        <p:tgtEl>
                                          <p:spTgt spid="2"/>
                                        </p:tgtEl>
                                      </p:cBhvr>
                                    </p:animEffect>
                                  </p:childTnLst>
                                </p:cTn>
                              </p:par>
                            </p:childTnLst>
                          </p:cTn>
                        </p:par>
                        <p:par>
                          <p:cTn id="14" fill="hold">
                            <p:stCondLst>
                              <p:cond delay="500"/>
                            </p:stCondLst>
                            <p:childTnLst>
                              <p:par>
                                <p:cTn id="15" presetID="16" presetClass="entr" presetSubtype="42"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Horizontal)">
                                      <p:cBhvr>
                                        <p:cTn id="17" dur="250"/>
                                        <p:tgtEl>
                                          <p:spTgt spid="3"/>
                                        </p:tgtEl>
                                      </p:cBhvr>
                                    </p:animEffect>
                                  </p:childTnLst>
                                </p:cTn>
                              </p:par>
                            </p:childTnLst>
                          </p:cTn>
                        </p:par>
                        <p:par>
                          <p:cTn id="18" fill="hold">
                            <p:stCondLst>
                              <p:cond delay="750"/>
                            </p:stCondLst>
                            <p:childTnLst>
                              <p:par>
                                <p:cTn id="19" presetID="25"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125"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2" dur="125"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3" dur="125" accel="50000" fill="hold">
                                          <p:stCondLst>
                                            <p:cond delay="125"/>
                                          </p:stCondLst>
                                        </p:cTn>
                                        <p:tgtEl>
                                          <p:spTgt spid="7"/>
                                        </p:tgtEl>
                                        <p:attrNameLst>
                                          <p:attrName>ppt_w</p:attrName>
                                        </p:attrNameLst>
                                      </p:cBhvr>
                                      <p:tavLst>
                                        <p:tav tm="0">
                                          <p:val>
                                            <p:strVal val="#ppt_w*.05"/>
                                          </p:val>
                                        </p:tav>
                                        <p:tav tm="100000">
                                          <p:val>
                                            <p:strVal val="#ppt_w"/>
                                          </p:val>
                                        </p:tav>
                                      </p:tavLst>
                                    </p:anim>
                                    <p:anim calcmode="lin" valueType="num">
                                      <p:cBhvr>
                                        <p:cTn id="24" dur="250" fill="hold"/>
                                        <p:tgtEl>
                                          <p:spTgt spid="7"/>
                                        </p:tgtEl>
                                        <p:attrNameLst>
                                          <p:attrName>ppt_h</p:attrName>
                                        </p:attrNameLst>
                                      </p:cBhvr>
                                      <p:tavLst>
                                        <p:tav tm="0">
                                          <p:val>
                                            <p:strVal val="#ppt_h"/>
                                          </p:val>
                                        </p:tav>
                                        <p:tav tm="100000">
                                          <p:val>
                                            <p:strVal val="#ppt_h"/>
                                          </p:val>
                                        </p:tav>
                                      </p:tavLst>
                                    </p:anim>
                                    <p:anim calcmode="lin" valueType="num">
                                      <p:cBhvr>
                                        <p:cTn id="25" dur="125"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6" dur="125"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7" dur="125" accel="50000" fill="hold">
                                          <p:stCondLst>
                                            <p:cond delay="125"/>
                                          </p:stCondLst>
                                        </p:cTn>
                                        <p:tgtEl>
                                          <p:spTgt spid="7"/>
                                        </p:tgtEl>
                                        <p:attrNameLst>
                                          <p:attrName>ppt_y</p:attrName>
                                        </p:attrNameLst>
                                      </p:cBhvr>
                                      <p:tavLst>
                                        <p:tav tm="0">
                                          <p:val>
                                            <p:strVal val="#ppt_y+.1"/>
                                          </p:val>
                                        </p:tav>
                                        <p:tav tm="100000">
                                          <p:val>
                                            <p:strVal val="#ppt_y"/>
                                          </p:val>
                                        </p:tav>
                                      </p:tavLst>
                                    </p:anim>
                                    <p:animEffect transition="in" filter="fade">
                                      <p:cBhvr>
                                        <p:cTn id="28" dur="25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TextBox 6"/>
          <p:cNvSpPr txBox="1"/>
          <p:nvPr/>
        </p:nvSpPr>
        <p:spPr>
          <a:xfrm>
            <a:off x="5768978" y="1931412"/>
            <a:ext cx="5941392" cy="58477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en-US" altLang="zh-CN" sz="3200" dirty="0" smtClean="0">
                <a:latin typeface="Arial" panose="020B0604020202020204" pitchFamily="34" charset="0"/>
                <a:cs typeface="Arial" panose="020B0604020202020204" pitchFamily="34" charset="0"/>
              </a:rPr>
              <a:t>Bottom-up Evaluation</a:t>
            </a:r>
            <a:endParaRPr lang="en-US" altLang="zh-CN" sz="3200" dirty="0">
              <a:latin typeface="Arial" panose="020B0604020202020204" pitchFamily="34" charset="0"/>
              <a:cs typeface="Arial" panose="020B0604020202020204" pitchFamily="34" charset="0"/>
            </a:endParaRPr>
          </a:p>
        </p:txBody>
      </p:sp>
      <p:sp>
        <p:nvSpPr>
          <p:cNvPr id="10" name="TextBox 7"/>
          <p:cNvSpPr txBox="1"/>
          <p:nvPr/>
        </p:nvSpPr>
        <p:spPr>
          <a:xfrm>
            <a:off x="5768978" y="3481506"/>
            <a:ext cx="5919242" cy="58477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en-US" altLang="zh-CN" sz="3200" dirty="0" smtClean="0">
                <a:latin typeface="Arial" panose="020B0604020202020204" pitchFamily="34" charset="0"/>
                <a:cs typeface="Arial" panose="020B0604020202020204" pitchFamily="34" charset="0"/>
              </a:rPr>
              <a:t>Top-down Evaluation </a:t>
            </a:r>
            <a:endParaRPr lang="en-US" altLang="zh-CN" sz="3200" dirty="0">
              <a:latin typeface="Arial" panose="020B0604020202020204" pitchFamily="34" charset="0"/>
              <a:cs typeface="Arial" panose="020B0604020202020204" pitchFamily="34" charset="0"/>
            </a:endParaRPr>
          </a:p>
        </p:txBody>
      </p:sp>
      <p:sp>
        <p:nvSpPr>
          <p:cNvPr id="15" name="Oval 10"/>
          <p:cNvSpPr>
            <a:spLocks noChangeArrowheads="1"/>
          </p:cNvSpPr>
          <p:nvPr/>
        </p:nvSpPr>
        <p:spPr bwMode="auto">
          <a:xfrm>
            <a:off x="5120810" y="1965922"/>
            <a:ext cx="463217" cy="463217"/>
          </a:xfrm>
          <a:prstGeom prst="ellipse">
            <a:avLst/>
          </a:prstGeom>
          <a:solidFill>
            <a:srgbClr val="5ABB93"/>
          </a:solidFill>
          <a:ln w="19050">
            <a:solidFill>
              <a:schemeClr val="bg2"/>
            </a:solidFill>
          </a:ln>
          <a:effectLst>
            <a:outerShdw blurRad="63500" sx="102000" sy="102000" algn="ctr" rotWithShape="0">
              <a:prstClr val="black">
                <a:alpha val="40000"/>
              </a:prstClr>
            </a:outerShdw>
          </a:effectLst>
        </p:spPr>
        <p:txBody>
          <a:bodyPr vert="horz" wrap="square" lIns="91392" tIns="45696" rIns="91392" bIns="45696" numCol="1" anchor="t" anchorCtr="0" compatLnSpc="1"/>
          <a:lstStyle/>
          <a:p>
            <a:pPr algn="ctr"/>
            <a:r>
              <a:rPr lang="en-US" altLang="zh-CN" sz="1799" dirty="0">
                <a:solidFill>
                  <a:srgbClr val="F8F8F8"/>
                </a:solidFill>
                <a:latin typeface="微软雅黑" panose="020B0503020204020204" pitchFamily="34" charset="-122"/>
                <a:ea typeface="微软雅黑" panose="020B0503020204020204" pitchFamily="34" charset="-122"/>
              </a:rPr>
              <a:t>1</a:t>
            </a:r>
            <a:endParaRPr lang="zh-CN" altLang="en-US" sz="1799" dirty="0">
              <a:solidFill>
                <a:srgbClr val="F8F8F8"/>
              </a:solidFill>
              <a:latin typeface="微软雅黑" panose="020B0503020204020204" pitchFamily="34" charset="-122"/>
              <a:ea typeface="微软雅黑" panose="020B0503020204020204" pitchFamily="34" charset="-122"/>
            </a:endParaRPr>
          </a:p>
        </p:txBody>
      </p:sp>
      <p:sp>
        <p:nvSpPr>
          <p:cNvPr id="16" name="Oval 13"/>
          <p:cNvSpPr>
            <a:spLocks noChangeArrowheads="1"/>
          </p:cNvSpPr>
          <p:nvPr/>
        </p:nvSpPr>
        <p:spPr bwMode="auto">
          <a:xfrm>
            <a:off x="5120902" y="3436225"/>
            <a:ext cx="464474" cy="463217"/>
          </a:xfrm>
          <a:prstGeom prst="ellipse">
            <a:avLst/>
          </a:prstGeom>
          <a:solidFill>
            <a:srgbClr val="756271"/>
          </a:solidFill>
          <a:ln w="19050">
            <a:solidFill>
              <a:schemeClr val="bg2"/>
            </a:solidFill>
          </a:ln>
          <a:effectLst>
            <a:outerShdw blurRad="63500" sx="102000" sy="102000" algn="ctr" rotWithShape="0">
              <a:prstClr val="black">
                <a:alpha val="40000"/>
              </a:prstClr>
            </a:outerShdw>
          </a:effectLst>
        </p:spPr>
        <p:txBody>
          <a:bodyPr vert="horz" wrap="square" lIns="91392" tIns="45696" rIns="91392" bIns="45696" numCol="1" anchor="t" anchorCtr="0" compatLnSpc="1"/>
          <a:lstStyle/>
          <a:p>
            <a:pPr algn="ctr"/>
            <a:r>
              <a:rPr lang="en-US" altLang="zh-CN" sz="1799" dirty="0">
                <a:solidFill>
                  <a:srgbClr val="F8F8F8"/>
                </a:solidFill>
                <a:latin typeface="微软雅黑" panose="020B0503020204020204" pitchFamily="34" charset="-122"/>
                <a:ea typeface="微软雅黑" panose="020B0503020204020204" pitchFamily="34" charset="-122"/>
              </a:rPr>
              <a:t>2</a:t>
            </a:r>
            <a:endParaRPr lang="zh-CN" altLang="en-US" sz="1799" dirty="0">
              <a:solidFill>
                <a:srgbClr val="F8F8F8"/>
              </a:solidFill>
              <a:latin typeface="微软雅黑" panose="020B0503020204020204" pitchFamily="34" charset="-122"/>
              <a:ea typeface="微软雅黑" panose="020B0503020204020204" pitchFamily="34" charset="-122"/>
            </a:endParaRPr>
          </a:p>
        </p:txBody>
      </p:sp>
      <p:sp>
        <p:nvSpPr>
          <p:cNvPr id="17" name="TextBox 10"/>
          <p:cNvSpPr txBox="1"/>
          <p:nvPr/>
        </p:nvSpPr>
        <p:spPr>
          <a:xfrm>
            <a:off x="5791128" y="4821032"/>
            <a:ext cx="5919242" cy="58477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en-US" altLang="zh-CN" sz="3200" dirty="0" smtClean="0">
                <a:latin typeface="Arial" panose="020B0604020202020204" pitchFamily="34" charset="0"/>
                <a:cs typeface="Arial" panose="020B0604020202020204" pitchFamily="34" charset="0"/>
              </a:rPr>
              <a:t>Magic sets</a:t>
            </a:r>
            <a:endParaRPr lang="en-US" altLang="zh-CN" sz="3200" dirty="0">
              <a:latin typeface="Arial" panose="020B0604020202020204" pitchFamily="34" charset="0"/>
              <a:cs typeface="Arial" panose="020B0604020202020204" pitchFamily="34" charset="0"/>
            </a:endParaRPr>
          </a:p>
        </p:txBody>
      </p:sp>
      <p:sp>
        <p:nvSpPr>
          <p:cNvPr id="18" name="Oval 13"/>
          <p:cNvSpPr>
            <a:spLocks noChangeArrowheads="1"/>
          </p:cNvSpPr>
          <p:nvPr/>
        </p:nvSpPr>
        <p:spPr bwMode="auto">
          <a:xfrm>
            <a:off x="5120903" y="4819480"/>
            <a:ext cx="464474" cy="463217"/>
          </a:xfrm>
          <a:prstGeom prst="ellipse">
            <a:avLst/>
          </a:prstGeom>
          <a:solidFill>
            <a:srgbClr val="EF5B43"/>
          </a:solidFill>
          <a:ln w="19050">
            <a:solidFill>
              <a:schemeClr val="bg2"/>
            </a:solidFill>
          </a:ln>
          <a:effectLst>
            <a:outerShdw blurRad="63500" sx="102000" sy="102000" algn="ctr" rotWithShape="0">
              <a:prstClr val="black">
                <a:alpha val="40000"/>
              </a:prstClr>
            </a:outerShdw>
          </a:effectLst>
        </p:spPr>
        <p:txBody>
          <a:bodyPr vert="horz" wrap="square" lIns="91392" tIns="45696" rIns="91392" bIns="45696" numCol="1" anchor="t" anchorCtr="0" compatLnSpc="1"/>
          <a:lstStyle/>
          <a:p>
            <a:pPr algn="ctr"/>
            <a:r>
              <a:rPr lang="en-US" altLang="zh-CN" sz="1799" dirty="0">
                <a:solidFill>
                  <a:srgbClr val="F8F8F8"/>
                </a:solidFill>
                <a:latin typeface="微软雅黑" panose="020B0503020204020204" pitchFamily="34" charset="-122"/>
                <a:ea typeface="微软雅黑" panose="020B0503020204020204" pitchFamily="34" charset="-122"/>
              </a:rPr>
              <a:t>3</a:t>
            </a:r>
            <a:endParaRPr lang="zh-CN" altLang="en-US" sz="1799" dirty="0">
              <a:solidFill>
                <a:srgbClr val="F8F8F8"/>
              </a:solidFill>
              <a:latin typeface="微软雅黑" panose="020B0503020204020204" pitchFamily="34" charset="-122"/>
              <a:ea typeface="微软雅黑" panose="020B0503020204020204" pitchFamily="34" charset="-122"/>
            </a:endParaRPr>
          </a:p>
        </p:txBody>
      </p:sp>
      <p:sp>
        <p:nvSpPr>
          <p:cNvPr id="25" name="Freeform 5"/>
          <p:cNvSpPr>
            <a:spLocks noEditPoints="1"/>
          </p:cNvSpPr>
          <p:nvPr/>
        </p:nvSpPr>
        <p:spPr bwMode="auto">
          <a:xfrm rot="925172">
            <a:off x="355036" y="2374752"/>
            <a:ext cx="3046261" cy="3049381"/>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392" tIns="45696" rIns="91392" bIns="45696" numCol="1" anchor="t" anchorCtr="0" compatLnSpc="1"/>
          <a:lstStyle/>
          <a:p>
            <a:endParaRPr lang="zh-CN" altLang="en-US" sz="1799" dirty="0">
              <a:latin typeface="微软雅黑" panose="020B0503020204020204" pitchFamily="34" charset="-122"/>
              <a:ea typeface="微软雅黑" panose="020B0503020204020204" pitchFamily="34" charset="-122"/>
            </a:endParaRPr>
          </a:p>
        </p:txBody>
      </p:sp>
      <p:sp>
        <p:nvSpPr>
          <p:cNvPr id="26" name="Freeform 26"/>
          <p:cNvSpPr>
            <a:spLocks noEditPoints="1"/>
          </p:cNvSpPr>
          <p:nvPr/>
        </p:nvSpPr>
        <p:spPr bwMode="auto">
          <a:xfrm>
            <a:off x="1829853" y="2959298"/>
            <a:ext cx="1124754" cy="1044415"/>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rgbClr val="756271"/>
          </a:solidFill>
          <a:ln>
            <a:noFill/>
          </a:ln>
        </p:spPr>
        <p:txBody>
          <a:bodyPr vert="horz" wrap="square" lIns="91392" tIns="45696" rIns="91392" bIns="45696" numCol="1" anchor="t" anchorCtr="0" compatLnSpc="1"/>
          <a:lstStyle/>
          <a:p>
            <a:endParaRPr lang="zh-CN" altLang="en-US" sz="1799" dirty="0">
              <a:solidFill>
                <a:schemeClr val="accent1"/>
              </a:solidFill>
              <a:latin typeface="微软雅黑" panose="020B0503020204020204" pitchFamily="34" charset="-122"/>
              <a:ea typeface="微软雅黑" panose="020B0503020204020204" pitchFamily="34" charset="-122"/>
            </a:endParaRPr>
          </a:p>
        </p:txBody>
      </p:sp>
      <p:sp>
        <p:nvSpPr>
          <p:cNvPr id="29" name="TextBox 42"/>
          <p:cNvSpPr txBox="1"/>
          <p:nvPr/>
        </p:nvSpPr>
        <p:spPr>
          <a:xfrm>
            <a:off x="1213474" y="266653"/>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smtClean="0">
                <a:solidFill>
                  <a:srgbClr val="756271"/>
                </a:solidFill>
              </a:rPr>
              <a:t>2. Evaluation</a:t>
            </a:r>
            <a:endParaRPr lang="zh-CN" altLang="en-US" b="0" dirty="0">
              <a:solidFill>
                <a:srgbClr val="756271"/>
              </a:solidFill>
            </a:endParaRPr>
          </a:p>
        </p:txBody>
      </p:sp>
    </p:spTree>
    <p:extLst>
      <p:ext uri="{BB962C8B-B14F-4D97-AF65-F5344CB8AC3E}">
        <p14:creationId xmlns:p14="http://schemas.microsoft.com/office/powerpoint/2010/main" val="2772390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000" fill="hold"/>
                                        <p:tgtEl>
                                          <p:spTgt spid="25"/>
                                        </p:tgtEl>
                                        <p:attrNameLst>
                                          <p:attrName>ppt_x</p:attrName>
                                        </p:attrNameLst>
                                      </p:cBhvr>
                                      <p:tavLst>
                                        <p:tav tm="0">
                                          <p:val>
                                            <p:strVal val="0-#ppt_w/2"/>
                                          </p:val>
                                        </p:tav>
                                        <p:tav tm="100000">
                                          <p:val>
                                            <p:strVal val="#ppt_x"/>
                                          </p:val>
                                        </p:tav>
                                      </p:tavLst>
                                    </p:anim>
                                    <p:anim calcmode="lin" valueType="num">
                                      <p:cBhvr additive="base">
                                        <p:cTn id="8" dur="1000" fill="hold"/>
                                        <p:tgtEl>
                                          <p:spTgt spid="2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4" presetClass="entr" presetSubtype="10"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randombar(horizontal)">
                                      <p:cBhvr>
                                        <p:cTn id="12" dur="500"/>
                                        <p:tgtEl>
                                          <p:spTgt spid="26"/>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par>
                                <p:cTn id="27" presetID="22" presetClass="entr" presetSubtype="8" fill="hold" grpId="0" nodeType="withEffect">
                                  <p:stCondLst>
                                    <p:cond delay="25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par>
                                <p:cTn id="30" presetID="22" presetClass="entr" presetSubtype="8" fill="hold" grpId="0" nodeType="withEffect">
                                  <p:stCondLst>
                                    <p:cond delay="50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5" grpId="0" animBg="1"/>
      <p:bldP spid="16" grpId="0" animBg="1"/>
      <p:bldP spid="17" grpId="0"/>
      <p:bldP spid="18" grpId="0" animBg="1"/>
      <p:bldP spid="25" grpId="0"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446183" y="1056308"/>
            <a:ext cx="767291" cy="767291"/>
            <a:chOff x="3397321" y="3775933"/>
            <a:chExt cx="1263413" cy="1263413"/>
          </a:xfrm>
        </p:grpSpPr>
        <p:grpSp>
          <p:nvGrpSpPr>
            <p:cNvPr id="23" name="组合 22"/>
            <p:cNvGrpSpPr/>
            <p:nvPr/>
          </p:nvGrpSpPr>
          <p:grpSpPr>
            <a:xfrm>
              <a:off x="3397321" y="3775933"/>
              <a:ext cx="1263413" cy="1263413"/>
              <a:chOff x="3602100" y="4141250"/>
              <a:chExt cx="1264071" cy="1264071"/>
            </a:xfrm>
          </p:grpSpPr>
          <p:sp>
            <p:nvSpPr>
              <p:cNvPr id="24" name="Freeform 8"/>
              <p:cNvSpPr>
                <a:spLocks noEditPoints="1"/>
              </p:cNvSpPr>
              <p:nvPr/>
            </p:nvSpPr>
            <p:spPr bwMode="auto">
              <a:xfrm>
                <a:off x="3602100"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7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1 w 1386"/>
                  <a:gd name="T27" fmla="*/ 520 h 1385"/>
                  <a:gd name="T28" fmla="*/ 1313 w 1386"/>
                  <a:gd name="T29" fmla="*/ 378 h 1385"/>
                  <a:gd name="T30" fmla="*/ 1143 w 1386"/>
                  <a:gd name="T31" fmla="*/ 318 h 1385"/>
                  <a:gd name="T32" fmla="*/ 1150 w 1386"/>
                  <a:gd name="T33" fmla="*/ 168 h 1385"/>
                  <a:gd name="T34" fmla="*/ 972 w 1386"/>
                  <a:gd name="T35" fmla="*/ 175 h 1385"/>
                  <a:gd name="T36" fmla="*/ 909 w 1386"/>
                  <a:gd name="T37" fmla="*/ 32 h 1385"/>
                  <a:gd name="T38" fmla="*/ 748 w 1386"/>
                  <a:gd name="T39" fmla="*/ 105 h 1385"/>
                  <a:gd name="T40" fmla="*/ 634 w 1386"/>
                  <a:gd name="T41" fmla="*/ 0 h 1385"/>
                  <a:gd name="T42" fmla="*/ 516 w 1386"/>
                  <a:gd name="T43" fmla="*/ 127 h 1385"/>
                  <a:gd name="T44" fmla="*/ 378 w 1386"/>
                  <a:gd name="T45" fmla="*/ 72 h 1385"/>
                  <a:gd name="T46" fmla="*/ 315 w 1386"/>
                  <a:gd name="T47" fmla="*/ 233 h 1385"/>
                  <a:gd name="T48" fmla="*/ 157 w 1386"/>
                  <a:gd name="T49" fmla="*/ 250 h 1385"/>
                  <a:gd name="T50" fmla="*/ 163 w 1386"/>
                  <a:gd name="T51" fmla="*/ 421 h 1385"/>
                  <a:gd name="T52" fmla="*/ 32 w 1386"/>
                  <a:gd name="T53" fmla="*/ 476 h 1385"/>
                  <a:gd name="T54" fmla="*/ 100 w 1386"/>
                  <a:gd name="T55" fmla="*/ 634 h 1385"/>
                  <a:gd name="T56" fmla="*/ 0 w 1386"/>
                  <a:gd name="T57" fmla="*/ 744 h 1385"/>
                  <a:gd name="T58" fmla="*/ 123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4" y="233"/>
                      <a:pt x="1284" y="526"/>
                      <a:pt x="1214" y="817"/>
                    </a:cubicBezTo>
                    <a:cubicBezTo>
                      <a:pt x="1145" y="1108"/>
                      <a:pt x="852" y="1288"/>
                      <a:pt x="561" y="1218"/>
                    </a:cubicBezTo>
                    <a:cubicBezTo>
                      <a:pt x="270" y="1149"/>
                      <a:pt x="90" y="856"/>
                      <a:pt x="160" y="565"/>
                    </a:cubicBezTo>
                    <a:close/>
                    <a:moveTo>
                      <a:pt x="477" y="1353"/>
                    </a:moveTo>
                    <a:lnTo>
                      <a:pt x="584" y="1379"/>
                    </a:lnTo>
                    <a:lnTo>
                      <a:pt x="638" y="1279"/>
                    </a:lnTo>
                    <a:cubicBezTo>
                      <a:pt x="661" y="1281"/>
                      <a:pt x="684" y="1281"/>
                      <a:pt x="706" y="1280"/>
                    </a:cubicBezTo>
                    <a:lnTo>
                      <a:pt x="751" y="1385"/>
                    </a:lnTo>
                    <a:lnTo>
                      <a:pt x="860" y="1367"/>
                    </a:lnTo>
                    <a:lnTo>
                      <a:pt x="871" y="1251"/>
                    </a:lnTo>
                    <a:cubicBezTo>
                      <a:pt x="889" y="1245"/>
                      <a:pt x="907" y="1238"/>
                      <a:pt x="925" y="1230"/>
                    </a:cubicBezTo>
                    <a:lnTo>
                      <a:pt x="1007" y="1312"/>
                    </a:lnTo>
                    <a:lnTo>
                      <a:pt x="1101" y="1255"/>
                    </a:lnTo>
                    <a:lnTo>
                      <a:pt x="1067" y="1142"/>
                    </a:lnTo>
                    <a:cubicBezTo>
                      <a:pt x="1085"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1" y="520"/>
                    </a:lnTo>
                    <a:cubicBezTo>
                      <a:pt x="1245" y="500"/>
                      <a:pt x="1238" y="480"/>
                      <a:pt x="1230" y="461"/>
                    </a:cubicBezTo>
                    <a:lnTo>
                      <a:pt x="1313" y="378"/>
                    </a:lnTo>
                    <a:lnTo>
                      <a:pt x="1255" y="284"/>
                    </a:lnTo>
                    <a:lnTo>
                      <a:pt x="1143" y="318"/>
                    </a:lnTo>
                    <a:cubicBezTo>
                      <a:pt x="1131" y="303"/>
                      <a:pt x="1118" y="289"/>
                      <a:pt x="1105" y="275"/>
                    </a:cubicBezTo>
                    <a:lnTo>
                      <a:pt x="1150" y="168"/>
                    </a:lnTo>
                    <a:lnTo>
                      <a:pt x="1061" y="103"/>
                    </a:lnTo>
                    <a:lnTo>
                      <a:pt x="972" y="175"/>
                    </a:lnTo>
                    <a:cubicBezTo>
                      <a:pt x="952" y="164"/>
                      <a:pt x="931" y="154"/>
                      <a:pt x="909" y="145"/>
                    </a:cubicBezTo>
                    <a:lnTo>
                      <a:pt x="909" y="32"/>
                    </a:lnTo>
                    <a:lnTo>
                      <a:pt x="801" y="6"/>
                    </a:lnTo>
                    <a:lnTo>
                      <a:pt x="748" y="105"/>
                    </a:lnTo>
                    <a:cubicBezTo>
                      <a:pt x="725" y="102"/>
                      <a:pt x="701" y="101"/>
                      <a:pt x="678" y="101"/>
                    </a:cubicBezTo>
                    <a:lnTo>
                      <a:pt x="634" y="0"/>
                    </a:lnTo>
                    <a:lnTo>
                      <a:pt x="526" y="18"/>
                    </a:lnTo>
                    <a:lnTo>
                      <a:pt x="516" y="127"/>
                    </a:lnTo>
                    <a:cubicBezTo>
                      <a:pt x="495" y="133"/>
                      <a:pt x="475" y="140"/>
                      <a:pt x="455" y="149"/>
                    </a:cubicBezTo>
                    <a:lnTo>
                      <a:pt x="378" y="72"/>
                    </a:lnTo>
                    <a:lnTo>
                      <a:pt x="284" y="130"/>
                    </a:lnTo>
                    <a:lnTo>
                      <a:pt x="315" y="233"/>
                    </a:lnTo>
                    <a:cubicBezTo>
                      <a:pt x="295" y="250"/>
                      <a:pt x="275" y="269"/>
                      <a:pt x="256" y="288"/>
                    </a:cubicBezTo>
                    <a:lnTo>
                      <a:pt x="157" y="250"/>
                    </a:lnTo>
                    <a:lnTo>
                      <a:pt x="94" y="340"/>
                    </a:lnTo>
                    <a:lnTo>
                      <a:pt x="163" y="421"/>
                    </a:lnTo>
                    <a:cubicBezTo>
                      <a:pt x="154" y="439"/>
                      <a:pt x="145" y="457"/>
                      <a:pt x="138" y="476"/>
                    </a:cubicBezTo>
                    <a:lnTo>
                      <a:pt x="32" y="476"/>
                    </a:lnTo>
                    <a:lnTo>
                      <a:pt x="6" y="584"/>
                    </a:lnTo>
                    <a:lnTo>
                      <a:pt x="100" y="634"/>
                    </a:lnTo>
                    <a:cubicBezTo>
                      <a:pt x="98" y="657"/>
                      <a:pt x="97" y="680"/>
                      <a:pt x="97" y="703"/>
                    </a:cubicBezTo>
                    <a:lnTo>
                      <a:pt x="0" y="744"/>
                    </a:lnTo>
                    <a:lnTo>
                      <a:pt x="17" y="853"/>
                    </a:lnTo>
                    <a:lnTo>
                      <a:pt x="123" y="864"/>
                    </a:lnTo>
                    <a:cubicBezTo>
                      <a:pt x="130" y="887"/>
                      <a:pt x="139" y="909"/>
                      <a:pt x="148" y="931"/>
                    </a:cubicBezTo>
                    <a:lnTo>
                      <a:pt x="73" y="1007"/>
                    </a:lnTo>
                    <a:lnTo>
                      <a:pt x="131" y="1101"/>
                    </a:lnTo>
                    <a:lnTo>
                      <a:pt x="235" y="1069"/>
                    </a:lnTo>
                    <a:cubicBezTo>
                      <a:pt x="248"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rgbClr val="F2B973"/>
                </a:solid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sp>
            <p:nvSpPr>
              <p:cNvPr id="25" name="Freeform 9"/>
              <p:cNvSpPr/>
              <p:nvPr/>
            </p:nvSpPr>
            <p:spPr bwMode="auto">
              <a:xfrm>
                <a:off x="3714461"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6" y="958"/>
                      <a:pt x="1062" y="683"/>
                    </a:cubicBezTo>
                    <a:close/>
                  </a:path>
                </a:pathLst>
              </a:custGeom>
              <a:solidFill>
                <a:srgbClr val="F2B973"/>
              </a:solidFill>
              <a:ln>
                <a:noFill/>
              </a:ln>
            </p:spPr>
            <p:txBody>
              <a:bodyPr vert="horz" wrap="square" lIns="91392" tIns="45696" rIns="91392" bIns="45696" numCol="1" anchor="t" anchorCtr="0" compatLnSpc="1"/>
              <a:lstStyle/>
              <a:p>
                <a:endParaRPr lang="zh-CN" altLang="en-US" sz="1799" dirty="0">
                  <a:solidFill>
                    <a:schemeClr val="bg1"/>
                  </a:solidFill>
                  <a:latin typeface="微软雅黑" panose="020B0503020204020204" pitchFamily="34" charset="-122"/>
                  <a:ea typeface="微软雅黑" panose="020B0503020204020204" pitchFamily="34" charset="-122"/>
                </a:endParaRPr>
              </a:p>
            </p:txBody>
          </p:sp>
        </p:grpSp>
        <p:sp>
          <p:nvSpPr>
            <p:cNvPr id="38" name="文本框 37"/>
            <p:cNvSpPr txBox="1"/>
            <p:nvPr/>
          </p:nvSpPr>
          <p:spPr>
            <a:xfrm>
              <a:off x="3771974" y="4055407"/>
              <a:ext cx="486030" cy="400110"/>
            </a:xfrm>
            <a:prstGeom prst="rect">
              <a:avLst/>
            </a:prstGeom>
            <a:noFill/>
          </p:spPr>
          <p:txBody>
            <a:bodyPr wrap="none" rtlCol="0">
              <a:spAutoFit/>
            </a:bodyPr>
            <a:lstStyle/>
            <a:p>
              <a:pPr algn="ctr"/>
              <a:r>
                <a:rPr lang="en-US" altLang="zh-CN" sz="2000" dirty="0">
                  <a:solidFill>
                    <a:schemeClr val="bg2"/>
                  </a:solidFill>
                  <a:latin typeface="微软雅黑" panose="020B0503020204020204" pitchFamily="34" charset="-122"/>
                  <a:ea typeface="微软雅黑" panose="020B0503020204020204" pitchFamily="34" charset="-122"/>
                </a:rPr>
                <a:t>01</a:t>
              </a:r>
              <a:endParaRPr lang="zh-CN" altLang="en-US" sz="2000" dirty="0">
                <a:solidFill>
                  <a:schemeClr val="bg2"/>
                </a:solidFill>
                <a:latin typeface="微软雅黑" panose="020B0503020204020204" pitchFamily="34" charset="-122"/>
                <a:ea typeface="微软雅黑" panose="020B0503020204020204" pitchFamily="34" charset="-122"/>
              </a:endParaRPr>
            </a:p>
          </p:txBody>
        </p:sp>
      </p:grpSp>
      <p:sp>
        <p:nvSpPr>
          <p:cNvPr id="46" name="TextBox 42"/>
          <p:cNvSpPr txBox="1"/>
          <p:nvPr/>
        </p:nvSpPr>
        <p:spPr>
          <a:xfrm>
            <a:off x="1213474" y="266653"/>
            <a:ext cx="5374532"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smtClean="0">
                <a:solidFill>
                  <a:srgbClr val="756271"/>
                </a:solidFill>
              </a:rPr>
              <a:t>2.1 Bottom-up Evaluation</a:t>
            </a:r>
            <a:endParaRPr lang="zh-CN" altLang="en-US" b="0" dirty="0">
              <a:solidFill>
                <a:srgbClr val="756271"/>
              </a:solidFill>
            </a:endParaRPr>
          </a:p>
        </p:txBody>
      </p:sp>
      <p:grpSp>
        <p:nvGrpSpPr>
          <p:cNvPr id="47" name="组合 46"/>
          <p:cNvGrpSpPr/>
          <p:nvPr/>
        </p:nvGrpSpPr>
        <p:grpSpPr>
          <a:xfrm>
            <a:off x="135913" y="2021529"/>
            <a:ext cx="4817087" cy="1398612"/>
            <a:chOff x="3860318" y="1365618"/>
            <a:chExt cx="6194425" cy="1293813"/>
          </a:xfrm>
        </p:grpSpPr>
        <p:sp>
          <p:nvSpPr>
            <p:cNvPr id="48" name="Rectangle 9"/>
            <p:cNvSpPr>
              <a:spLocks noChangeArrowheads="1"/>
            </p:cNvSpPr>
            <p:nvPr/>
          </p:nvSpPr>
          <p:spPr bwMode="auto">
            <a:xfrm>
              <a:off x="3860318" y="1365618"/>
              <a:ext cx="6194425" cy="1293813"/>
            </a:xfrm>
            <a:prstGeom prst="rect">
              <a:avLst/>
            </a:prstGeom>
            <a:solidFill>
              <a:srgbClr val="756271"/>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9" name="TextBox 17"/>
            <p:cNvSpPr txBox="1"/>
            <p:nvPr/>
          </p:nvSpPr>
          <p:spPr>
            <a:xfrm>
              <a:off x="4077488" y="1400388"/>
              <a:ext cx="5760640" cy="1224273"/>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edge(a , b).</a:t>
              </a:r>
            </a:p>
            <a:p>
              <a:r>
                <a:rPr lang="en-US" altLang="zh-CN" sz="2000" dirty="0" smtClean="0">
                  <a:solidFill>
                    <a:schemeClr val="bg1"/>
                  </a:solidFill>
                  <a:latin typeface="微软雅黑" panose="020B0503020204020204" pitchFamily="34" charset="-122"/>
                  <a:ea typeface="微软雅黑" panose="020B0503020204020204" pitchFamily="34" charset="-122"/>
                </a:rPr>
                <a:t>edge(b </a:t>
              </a: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c).</a:t>
              </a:r>
            </a:p>
            <a:p>
              <a:r>
                <a:rPr lang="en-US" altLang="zh-CN" sz="2000" dirty="0" smtClean="0">
                  <a:solidFill>
                    <a:schemeClr val="bg1"/>
                  </a:solidFill>
                  <a:latin typeface="微软雅黑" panose="020B0503020204020204" pitchFamily="34" charset="-122"/>
                  <a:ea typeface="微软雅黑" panose="020B0503020204020204" pitchFamily="34" charset="-122"/>
                </a:rPr>
                <a:t>edge(c </a:t>
              </a:r>
              <a:r>
                <a:rPr lang="en-US" altLang="zh-CN" sz="2000" dirty="0">
                  <a:solidFill>
                    <a:schemeClr val="bg1"/>
                  </a:solidFill>
                  <a:latin typeface="微软雅黑" panose="020B0503020204020204" pitchFamily="34" charset="-122"/>
                  <a:ea typeface="微软雅黑" panose="020B0503020204020204" pitchFamily="34" charset="-122"/>
                </a:rPr>
                <a:t>, c</a:t>
              </a:r>
              <a:r>
                <a:rPr lang="en-US" altLang="zh-CN" sz="2000" dirty="0" smtClean="0">
                  <a:solidFill>
                    <a:schemeClr val="bg1"/>
                  </a:solidFill>
                  <a:latin typeface="微软雅黑" panose="020B0503020204020204" pitchFamily="34" charset="-122"/>
                  <a:ea typeface="微软雅黑" panose="020B0503020204020204" pitchFamily="34" charset="-122"/>
                </a:rPr>
                <a:t>).</a:t>
              </a:r>
            </a:p>
            <a:p>
              <a:r>
                <a:rPr lang="en-US" altLang="zh-CN" sz="2000" dirty="0" smtClean="0">
                  <a:solidFill>
                    <a:schemeClr val="bg1"/>
                  </a:solidFill>
                  <a:latin typeface="微软雅黑" panose="020B0503020204020204" pitchFamily="34" charset="-122"/>
                  <a:ea typeface="微软雅黑" panose="020B0503020204020204" pitchFamily="34" charset="-122"/>
                </a:rPr>
                <a:t>edge(c </a:t>
              </a:r>
              <a:r>
                <a:rPr lang="en-US" altLang="zh-CN" sz="2000" dirty="0">
                  <a:solidFill>
                    <a:schemeClr val="bg1"/>
                  </a:solidFill>
                  <a:latin typeface="微软雅黑" panose="020B0503020204020204" pitchFamily="34" charset="-122"/>
                  <a:ea typeface="微软雅黑" panose="020B0503020204020204" pitchFamily="34" charset="-122"/>
                </a:rPr>
                <a:t>, d</a:t>
              </a:r>
              <a:r>
                <a:rPr lang="en-US" altLang="zh-CN" sz="2000" dirty="0" smtClean="0">
                  <a:solidFill>
                    <a:schemeClr val="bg1"/>
                  </a:solidFill>
                  <a:latin typeface="微软雅黑" panose="020B0503020204020204" pitchFamily="34" charset="-122"/>
                  <a:ea typeface="微软雅黑" panose="020B0503020204020204" pitchFamily="34" charset="-122"/>
                </a:rPr>
                <a:t>).</a:t>
              </a:r>
            </a:p>
          </p:txBody>
        </p:sp>
      </p:grpSp>
      <p:grpSp>
        <p:nvGrpSpPr>
          <p:cNvPr id="50" name="组合 49"/>
          <p:cNvGrpSpPr/>
          <p:nvPr/>
        </p:nvGrpSpPr>
        <p:grpSpPr>
          <a:xfrm>
            <a:off x="124201" y="3420141"/>
            <a:ext cx="4840509" cy="1177260"/>
            <a:chOff x="3875303" y="3005347"/>
            <a:chExt cx="6194425" cy="1292225"/>
          </a:xfrm>
        </p:grpSpPr>
        <p:sp>
          <p:nvSpPr>
            <p:cNvPr id="51" name="Rectangle 11"/>
            <p:cNvSpPr>
              <a:spLocks noChangeArrowheads="1"/>
            </p:cNvSpPr>
            <p:nvPr/>
          </p:nvSpPr>
          <p:spPr bwMode="auto">
            <a:xfrm>
              <a:off x="3875303" y="3005347"/>
              <a:ext cx="6194425" cy="1292225"/>
            </a:xfrm>
            <a:prstGeom prst="rect">
              <a:avLst/>
            </a:prstGeom>
            <a:solidFill>
              <a:srgbClr val="EF5B43"/>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2" name="TextBox 19"/>
            <p:cNvSpPr txBox="1"/>
            <p:nvPr/>
          </p:nvSpPr>
          <p:spPr>
            <a:xfrm>
              <a:off x="4106410" y="3250982"/>
              <a:ext cx="5760639" cy="777014"/>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en-US" altLang="zh-CN" sz="2000" dirty="0" smtClean="0">
                  <a:solidFill>
                    <a:schemeClr val="bg1"/>
                  </a:solidFill>
                  <a:latin typeface="微软雅黑" panose="020B0503020204020204" pitchFamily="34" charset="-122"/>
                  <a:ea typeface="微软雅黑" panose="020B0503020204020204" pitchFamily="34" charset="-122"/>
                </a:rPr>
                <a:t>path(X , Y) :- edge(X , Y).</a:t>
              </a:r>
            </a:p>
            <a:p>
              <a:r>
                <a:rPr lang="en-US" altLang="zh-CN" sz="2000" dirty="0">
                  <a:solidFill>
                    <a:schemeClr val="bg1"/>
                  </a:solidFill>
                  <a:latin typeface="微软雅黑" panose="020B0503020204020204" pitchFamily="34" charset="-122"/>
                  <a:ea typeface="微软雅黑" panose="020B0503020204020204" pitchFamily="34" charset="-122"/>
                </a:rPr>
                <a:t>p</a:t>
              </a:r>
              <a:r>
                <a:rPr lang="en-US" altLang="zh-CN" sz="2000" dirty="0" smtClean="0">
                  <a:solidFill>
                    <a:schemeClr val="bg1"/>
                  </a:solidFill>
                  <a:latin typeface="微软雅黑" panose="020B0503020204020204" pitchFamily="34" charset="-122"/>
                  <a:ea typeface="微软雅黑" panose="020B0503020204020204" pitchFamily="34" charset="-122"/>
                </a:rPr>
                <a:t>ath(X , Y) :- path(X , Z), edge(Z , Y).</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71" name="TextBox 6"/>
          <p:cNvSpPr txBox="1"/>
          <p:nvPr/>
        </p:nvSpPr>
        <p:spPr>
          <a:xfrm>
            <a:off x="1281677" y="1207903"/>
            <a:ext cx="3151763" cy="4616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en-US" altLang="zh-CN" sz="2400" dirty="0" smtClean="0">
                <a:latin typeface="Arial" panose="020B0604020202020204" pitchFamily="34" charset="0"/>
                <a:cs typeface="Arial" panose="020B0604020202020204" pitchFamily="34" charset="0"/>
              </a:rPr>
              <a:t>Naive Evaluation</a:t>
            </a:r>
            <a:endParaRPr lang="en-US" altLang="zh-CN" sz="24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3" name="文本框 72"/>
              <p:cNvSpPr txBox="1"/>
              <p:nvPr/>
            </p:nvSpPr>
            <p:spPr>
              <a:xfrm>
                <a:off x="7436995" y="420541"/>
                <a:ext cx="4369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m:t>
                      </m:r>
                      <m:r>
                        <a:rPr lang="en-US" altLang="zh-CN" b="0" i="1" smtClean="0">
                          <a:latin typeface="Cambria Math" panose="02040503050406030204" pitchFamily="18" charset="0"/>
                        </a:rPr>
                        <m:t>= </m:t>
                      </m:r>
                    </m:oMath>
                  </m:oMathPara>
                </a14:m>
                <a:endParaRPr lang="zh-CN" altLang="en-US" dirty="0"/>
              </a:p>
            </p:txBody>
          </p:sp>
        </mc:Choice>
        <mc:Fallback xmlns="">
          <p:sp>
            <p:nvSpPr>
              <p:cNvPr id="73" name="文本框 72"/>
              <p:cNvSpPr txBox="1">
                <a:spLocks noRot="1" noChangeAspect="1" noMove="1" noResize="1" noEditPoints="1" noAdjustHandles="1" noChangeArrowheads="1" noChangeShapeType="1" noTextEdit="1"/>
              </p:cNvSpPr>
              <p:nvPr/>
            </p:nvSpPr>
            <p:spPr>
              <a:xfrm>
                <a:off x="7436995" y="420541"/>
                <a:ext cx="436914" cy="276999"/>
              </a:xfrm>
              <a:prstGeom prst="rect">
                <a:avLst/>
              </a:prstGeom>
              <a:blipFill>
                <a:blip r:embed="rId3"/>
                <a:stretch>
                  <a:fillRect l="-12500" b="-6667"/>
                </a:stretch>
              </a:blipFill>
            </p:spPr>
            <p:txBody>
              <a:bodyPr/>
              <a:lstStyle/>
              <a:p>
                <a:r>
                  <a:rPr lang="zh-CN" altLang="en-US">
                    <a:noFill/>
                  </a:rPr>
                  <a:t> </a:t>
                </a:r>
              </a:p>
            </p:txBody>
          </p:sp>
        </mc:Fallback>
      </mc:AlternateContent>
      <p:sp>
        <p:nvSpPr>
          <p:cNvPr id="75" name="文本框 74"/>
          <p:cNvSpPr txBox="1"/>
          <p:nvPr/>
        </p:nvSpPr>
        <p:spPr>
          <a:xfrm>
            <a:off x="8262582" y="-94062"/>
            <a:ext cx="1135418" cy="400110"/>
          </a:xfrm>
          <a:prstGeom prst="rect">
            <a:avLst/>
          </a:prstGeom>
          <a:noFill/>
        </p:spPr>
        <p:txBody>
          <a:bodyPr wrap="square" rtlCol="0">
            <a:spAutoFit/>
          </a:bodyPr>
          <a:lstStyle/>
          <a:p>
            <a:r>
              <a:rPr lang="en-US" altLang="zh-CN" sz="2000" dirty="0" smtClean="0"/>
              <a:t>path</a:t>
            </a:r>
            <a:endParaRPr lang="zh-CN" altLang="en-US" dirty="0"/>
          </a:p>
        </p:txBody>
      </p:sp>
      <p:sp>
        <p:nvSpPr>
          <p:cNvPr id="76" name="文本框 75"/>
          <p:cNvSpPr txBox="1"/>
          <p:nvPr/>
        </p:nvSpPr>
        <p:spPr>
          <a:xfrm>
            <a:off x="9369120" y="349171"/>
            <a:ext cx="635000" cy="523220"/>
          </a:xfrm>
          <a:prstGeom prst="rect">
            <a:avLst/>
          </a:prstGeom>
          <a:noFill/>
        </p:spPr>
        <p:txBody>
          <a:bodyPr wrap="square" rtlCol="0">
            <a:spAutoFit/>
          </a:bodyPr>
          <a:lstStyle/>
          <a:p>
            <a:r>
              <a:rPr lang="en-US" altLang="zh-CN" sz="2800" dirty="0"/>
              <a:t>,</a:t>
            </a:r>
            <a:endParaRPr lang="zh-CN" altLang="en-US" sz="2800" dirty="0"/>
          </a:p>
        </p:txBody>
      </p:sp>
      <p:sp>
        <p:nvSpPr>
          <p:cNvPr id="78" name="文本框 77"/>
          <p:cNvSpPr txBox="1"/>
          <p:nvPr/>
        </p:nvSpPr>
        <p:spPr>
          <a:xfrm>
            <a:off x="9866076" y="-94062"/>
            <a:ext cx="1135418" cy="400110"/>
          </a:xfrm>
          <a:prstGeom prst="rect">
            <a:avLst/>
          </a:prstGeom>
          <a:noFill/>
        </p:spPr>
        <p:txBody>
          <a:bodyPr wrap="square" rtlCol="0">
            <a:spAutoFit/>
          </a:bodyPr>
          <a:lstStyle/>
          <a:p>
            <a:r>
              <a:rPr lang="en-US" altLang="zh-CN" sz="2000" dirty="0" smtClean="0"/>
              <a:t>edge</a:t>
            </a:r>
            <a:endParaRPr lang="zh-CN" altLang="en-US" dirty="0"/>
          </a:p>
        </p:txBody>
      </p:sp>
      <p:graphicFrame>
        <p:nvGraphicFramePr>
          <p:cNvPr id="80" name="表格 79"/>
          <p:cNvGraphicFramePr>
            <a:graphicFrameLocks noGrp="1"/>
          </p:cNvGraphicFramePr>
          <p:nvPr>
            <p:extLst/>
          </p:nvPr>
        </p:nvGraphicFramePr>
        <p:xfrm>
          <a:off x="8281211" y="283070"/>
          <a:ext cx="711200" cy="53721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883739180"/>
                    </a:ext>
                  </a:extLst>
                </a:gridCol>
                <a:gridCol w="355600">
                  <a:extLst>
                    <a:ext uri="{9D8B030D-6E8A-4147-A177-3AD203B41FA5}">
                      <a16:colId xmlns:a16="http://schemas.microsoft.com/office/drawing/2014/main" val="2327104544"/>
                    </a:ext>
                  </a:extLst>
                </a:gridCol>
              </a:tblGrid>
              <a:tr h="180975">
                <a:tc>
                  <a:txBody>
                    <a:bodyPr/>
                    <a:lstStyle/>
                    <a:p>
                      <a:pPr algn="ctr" fontAlgn="ctr"/>
                      <a:r>
                        <a:rPr lang="en-US" sz="1800" u="none" strike="noStrike" dirty="0">
                          <a:effectLst/>
                          <a:latin typeface="Arial" panose="020B0604020202020204" pitchFamily="34" charset="0"/>
                          <a:cs typeface="Arial" panose="020B0604020202020204" pitchFamily="34" charset="0"/>
                        </a:rPr>
                        <a:t>X</a:t>
                      </a:r>
                      <a:endParaRPr lang="en-US" sz="1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latin typeface="Arial" panose="020B0604020202020204" pitchFamily="34" charset="0"/>
                          <a:cs typeface="Arial" panose="020B0604020202020204" pitchFamily="34" charset="0"/>
                        </a:rPr>
                        <a:t>Y</a:t>
                      </a:r>
                      <a:endParaRPr lang="en-US" sz="18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7187663"/>
                  </a:ext>
                </a:extLst>
              </a:tr>
              <a:tr h="180975">
                <a:tc>
                  <a:txBody>
                    <a:bodyPr/>
                    <a:lstStyle/>
                    <a:p>
                      <a:pPr algn="l" fontAlgn="ct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2754914"/>
                  </a:ext>
                </a:extLst>
              </a:tr>
            </a:tbl>
          </a:graphicData>
        </a:graphic>
      </p:graphicFrame>
      <p:graphicFrame>
        <p:nvGraphicFramePr>
          <p:cNvPr id="81" name="表格 80"/>
          <p:cNvGraphicFramePr>
            <a:graphicFrameLocks noGrp="1"/>
          </p:cNvGraphicFramePr>
          <p:nvPr>
            <p:extLst/>
          </p:nvPr>
        </p:nvGraphicFramePr>
        <p:xfrm>
          <a:off x="9866076" y="218217"/>
          <a:ext cx="711200" cy="1266825"/>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883739180"/>
                    </a:ext>
                  </a:extLst>
                </a:gridCol>
                <a:gridCol w="355600">
                  <a:extLst>
                    <a:ext uri="{9D8B030D-6E8A-4147-A177-3AD203B41FA5}">
                      <a16:colId xmlns:a16="http://schemas.microsoft.com/office/drawing/2014/main" val="2327104544"/>
                    </a:ext>
                  </a:extLst>
                </a:gridCol>
              </a:tblGrid>
              <a:tr h="180975">
                <a:tc>
                  <a:txBody>
                    <a:bodyPr/>
                    <a:lstStyle/>
                    <a:p>
                      <a:pPr algn="ctr" fontAlgn="ctr"/>
                      <a:r>
                        <a:rPr lang="en-US" sz="1600" u="none" strike="noStrike" dirty="0">
                          <a:effectLst/>
                          <a:latin typeface="Arial" panose="020B0604020202020204" pitchFamily="34" charset="0"/>
                          <a:cs typeface="Arial" panose="020B0604020202020204" pitchFamily="34" charset="0"/>
                        </a:rPr>
                        <a:t>X</a:t>
                      </a:r>
                      <a:endPar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latin typeface="Arial" panose="020B0604020202020204" pitchFamily="34" charset="0"/>
                          <a:cs typeface="Arial" panose="020B0604020202020204" pitchFamily="34" charset="0"/>
                        </a:rPr>
                        <a:t>Y</a:t>
                      </a:r>
                      <a:endParaRPr lang="en-US" sz="1600" b="0" i="0" u="none" strike="noStrike"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7187663"/>
                  </a:ext>
                </a:extLst>
              </a:tr>
              <a:tr h="180975">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a</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22754914"/>
                  </a:ext>
                </a:extLst>
              </a:tr>
              <a:tr h="180975">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390959239"/>
                  </a:ext>
                </a:extLst>
              </a:tr>
              <a:tr h="180975">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66235053"/>
                  </a:ext>
                </a:extLst>
              </a:tr>
              <a:tr h="180975">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d</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7165113"/>
                  </a:ext>
                </a:extLst>
              </a:tr>
            </a:tbl>
          </a:graphicData>
        </a:graphic>
      </p:graphicFrame>
      <mc:AlternateContent xmlns:mc="http://schemas.openxmlformats.org/markup-compatibility/2006" xmlns:a14="http://schemas.microsoft.com/office/drawing/2010/main">
        <mc:Choice Requires="a14">
          <p:sp>
            <p:nvSpPr>
              <p:cNvPr id="82" name="文本框 81"/>
              <p:cNvSpPr txBox="1"/>
              <p:nvPr/>
            </p:nvSpPr>
            <p:spPr>
              <a:xfrm>
                <a:off x="7170828" y="1945784"/>
                <a:ext cx="881908" cy="3033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𝑝</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 </m:t>
                      </m:r>
                    </m:oMath>
                  </m:oMathPara>
                </a14:m>
                <a:endParaRPr lang="zh-CN" altLang="en-US" dirty="0"/>
              </a:p>
            </p:txBody>
          </p:sp>
        </mc:Choice>
        <mc:Fallback xmlns="">
          <p:sp>
            <p:nvSpPr>
              <p:cNvPr id="82" name="文本框 81"/>
              <p:cNvSpPr txBox="1">
                <a:spLocks noRot="1" noChangeAspect="1" noMove="1" noResize="1" noEditPoints="1" noAdjustHandles="1" noChangeArrowheads="1" noChangeShapeType="1" noTextEdit="1"/>
              </p:cNvSpPr>
              <p:nvPr/>
            </p:nvSpPr>
            <p:spPr>
              <a:xfrm>
                <a:off x="7170828" y="1945784"/>
                <a:ext cx="881908" cy="303353"/>
              </a:xfrm>
              <a:prstGeom prst="rect">
                <a:avLst/>
              </a:prstGeom>
              <a:blipFill>
                <a:blip r:embed="rId4"/>
                <a:stretch>
                  <a:fillRect l="-5517" t="-2000" b="-24000"/>
                </a:stretch>
              </a:blipFill>
            </p:spPr>
            <p:txBody>
              <a:bodyPr/>
              <a:lstStyle/>
              <a:p>
                <a:r>
                  <a:rPr lang="zh-CN" altLang="en-US">
                    <a:noFill/>
                  </a:rPr>
                  <a:t> </a:t>
                </a:r>
              </a:p>
            </p:txBody>
          </p:sp>
        </mc:Fallback>
      </mc:AlternateContent>
      <p:graphicFrame>
        <p:nvGraphicFramePr>
          <p:cNvPr id="90" name="表格 89"/>
          <p:cNvGraphicFramePr>
            <a:graphicFrameLocks noGrp="1"/>
          </p:cNvGraphicFramePr>
          <p:nvPr>
            <p:extLst/>
          </p:nvPr>
        </p:nvGraphicFramePr>
        <p:xfrm>
          <a:off x="9866076" y="1606427"/>
          <a:ext cx="711200" cy="101346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883739180"/>
                    </a:ext>
                  </a:extLst>
                </a:gridCol>
                <a:gridCol w="355600">
                  <a:extLst>
                    <a:ext uri="{9D8B030D-6E8A-4147-A177-3AD203B41FA5}">
                      <a16:colId xmlns:a16="http://schemas.microsoft.com/office/drawing/2014/main" val="2327104544"/>
                    </a:ext>
                  </a:extLst>
                </a:gridCol>
              </a:tblGrid>
              <a:tr h="180975">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a</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22754914"/>
                  </a:ext>
                </a:extLst>
              </a:tr>
              <a:tr h="180975">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390959239"/>
                  </a:ext>
                </a:extLst>
              </a:tr>
              <a:tr h="180975">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66235053"/>
                  </a:ext>
                </a:extLst>
              </a:tr>
              <a:tr h="180975">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d</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7165113"/>
                  </a:ext>
                </a:extLst>
              </a:tr>
            </a:tbl>
          </a:graphicData>
        </a:graphic>
      </p:graphicFrame>
      <p:graphicFrame>
        <p:nvGraphicFramePr>
          <p:cNvPr id="91" name="表格 90"/>
          <p:cNvGraphicFramePr>
            <a:graphicFrameLocks noGrp="1"/>
          </p:cNvGraphicFramePr>
          <p:nvPr>
            <p:extLst/>
          </p:nvPr>
        </p:nvGraphicFramePr>
        <p:xfrm>
          <a:off x="8262582" y="1601976"/>
          <a:ext cx="711200" cy="101346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883739180"/>
                    </a:ext>
                  </a:extLst>
                </a:gridCol>
                <a:gridCol w="355600">
                  <a:extLst>
                    <a:ext uri="{9D8B030D-6E8A-4147-A177-3AD203B41FA5}">
                      <a16:colId xmlns:a16="http://schemas.microsoft.com/office/drawing/2014/main" val="2327104544"/>
                    </a:ext>
                  </a:extLst>
                </a:gridCol>
              </a:tblGrid>
              <a:tr h="180975">
                <a:tc>
                  <a:txBody>
                    <a:bodyPr/>
                    <a:lstStyle/>
                    <a:p>
                      <a:pPr marL="0" algn="ctr" defTabSz="914400" rtl="0" eaLnBrk="1" fontAlgn="ctr" latinLnBrk="0" hangingPunct="1"/>
                      <a:r>
                        <a:rPr lang="en-US" altLang="zh-CN" sz="1600" b="0" i="0" u="none" strike="noStrike" kern="1200" dirty="0" smtClean="0">
                          <a:solidFill>
                            <a:srgbClr val="FF0000"/>
                          </a:solidFill>
                          <a:effectLst/>
                          <a:latin typeface="Arial" panose="020B0604020202020204" pitchFamily="34" charset="0"/>
                          <a:ea typeface="等线" panose="02010600030101010101" pitchFamily="2" charset="-122"/>
                          <a:cs typeface="Arial" panose="020B0604020202020204" pitchFamily="34" charset="0"/>
                        </a:rPr>
                        <a:t>a</a:t>
                      </a:r>
                      <a:endParaRPr lang="zh-CN" altLang="en-US" sz="1600" b="0" i="0" u="none" strike="noStrike" kern="1200" dirty="0">
                        <a:solidFill>
                          <a:srgbClr val="FF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FF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600" b="0" i="0" u="none" strike="noStrike" kern="1200" dirty="0">
                        <a:solidFill>
                          <a:srgbClr val="FF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22754914"/>
                  </a:ext>
                </a:extLst>
              </a:tr>
              <a:tr h="180975">
                <a:tc>
                  <a:txBody>
                    <a:bodyPr/>
                    <a:lstStyle/>
                    <a:p>
                      <a:pPr marL="0" algn="ctr" defTabSz="914400" rtl="0" eaLnBrk="1" fontAlgn="ctr" latinLnBrk="0" hangingPunct="1"/>
                      <a:r>
                        <a:rPr lang="en-US" altLang="zh-CN" sz="1600" b="0" i="0" u="none" strike="noStrike" kern="1200" dirty="0" smtClean="0">
                          <a:solidFill>
                            <a:srgbClr val="FF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600" b="0" i="0" u="none" strike="noStrike" kern="1200" dirty="0">
                        <a:solidFill>
                          <a:srgbClr val="FF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FF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FF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390959239"/>
                  </a:ext>
                </a:extLst>
              </a:tr>
              <a:tr h="180975">
                <a:tc>
                  <a:txBody>
                    <a:bodyPr/>
                    <a:lstStyle/>
                    <a:p>
                      <a:pPr marL="0" algn="ctr" defTabSz="914400" rtl="0" eaLnBrk="1" fontAlgn="ctr" latinLnBrk="0" hangingPunct="1"/>
                      <a:r>
                        <a:rPr lang="en-US" altLang="zh-CN" sz="1600" b="0" i="0" u="none" strike="noStrike" kern="1200" dirty="0" smtClean="0">
                          <a:solidFill>
                            <a:srgbClr val="FF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FF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FF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FF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66235053"/>
                  </a:ext>
                </a:extLst>
              </a:tr>
              <a:tr h="180975">
                <a:tc>
                  <a:txBody>
                    <a:bodyPr/>
                    <a:lstStyle/>
                    <a:p>
                      <a:pPr marL="0" algn="ctr" defTabSz="914400" rtl="0" eaLnBrk="1" fontAlgn="ctr" latinLnBrk="0" hangingPunct="1"/>
                      <a:r>
                        <a:rPr lang="en-US" altLang="zh-CN" sz="1600" b="0" i="0" u="none" strike="noStrike" kern="1200" dirty="0" smtClean="0">
                          <a:solidFill>
                            <a:srgbClr val="FF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FF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FF0000"/>
                          </a:solidFill>
                          <a:effectLst/>
                          <a:latin typeface="Arial" panose="020B0604020202020204" pitchFamily="34" charset="0"/>
                          <a:ea typeface="等线" panose="02010600030101010101" pitchFamily="2" charset="-122"/>
                          <a:cs typeface="Arial" panose="020B0604020202020204" pitchFamily="34" charset="0"/>
                        </a:rPr>
                        <a:t>d</a:t>
                      </a:r>
                      <a:endParaRPr lang="zh-CN" altLang="en-US" sz="1600" b="0" i="0" u="none" strike="noStrike" kern="1200" dirty="0">
                        <a:solidFill>
                          <a:srgbClr val="FF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7165113"/>
                  </a:ext>
                </a:extLst>
              </a:tr>
            </a:tbl>
          </a:graphicData>
        </a:graphic>
      </p:graphicFrame>
      <mc:AlternateContent xmlns:mc="http://schemas.openxmlformats.org/markup-compatibility/2006" xmlns:a14="http://schemas.microsoft.com/office/drawing/2010/main">
        <mc:Choice Requires="a14">
          <p:sp>
            <p:nvSpPr>
              <p:cNvPr id="92" name="文本框 91"/>
              <p:cNvSpPr txBox="1"/>
              <p:nvPr/>
            </p:nvSpPr>
            <p:spPr>
              <a:xfrm>
                <a:off x="7165890" y="3884072"/>
                <a:ext cx="886846" cy="3039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𝑝</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 </m:t>
                      </m:r>
                    </m:oMath>
                  </m:oMathPara>
                </a14:m>
                <a:endParaRPr lang="zh-CN" altLang="en-US" dirty="0"/>
              </a:p>
            </p:txBody>
          </p:sp>
        </mc:Choice>
        <mc:Fallback xmlns="">
          <p:sp>
            <p:nvSpPr>
              <p:cNvPr id="92" name="文本框 91"/>
              <p:cNvSpPr txBox="1">
                <a:spLocks noRot="1" noChangeAspect="1" noMove="1" noResize="1" noEditPoints="1" noAdjustHandles="1" noChangeArrowheads="1" noChangeShapeType="1" noTextEdit="1"/>
              </p:cNvSpPr>
              <p:nvPr/>
            </p:nvSpPr>
            <p:spPr>
              <a:xfrm>
                <a:off x="7165890" y="3884072"/>
                <a:ext cx="886846" cy="303929"/>
              </a:xfrm>
              <a:prstGeom prst="rect">
                <a:avLst/>
              </a:prstGeom>
              <a:blipFill>
                <a:blip r:embed="rId5"/>
                <a:stretch>
                  <a:fillRect l="-6207" b="-26000"/>
                </a:stretch>
              </a:blipFill>
            </p:spPr>
            <p:txBody>
              <a:bodyPr/>
              <a:lstStyle/>
              <a:p>
                <a:r>
                  <a:rPr lang="zh-CN" altLang="en-US">
                    <a:noFill/>
                  </a:rPr>
                  <a:t> </a:t>
                </a:r>
              </a:p>
            </p:txBody>
          </p:sp>
        </mc:Fallback>
      </mc:AlternateContent>
      <p:graphicFrame>
        <p:nvGraphicFramePr>
          <p:cNvPr id="93" name="表格 92"/>
          <p:cNvGraphicFramePr>
            <a:graphicFrameLocks noGrp="1"/>
          </p:cNvGraphicFramePr>
          <p:nvPr>
            <p:extLst/>
          </p:nvPr>
        </p:nvGraphicFramePr>
        <p:xfrm>
          <a:off x="9866076" y="3442441"/>
          <a:ext cx="711200" cy="101346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883739180"/>
                    </a:ext>
                  </a:extLst>
                </a:gridCol>
                <a:gridCol w="355600">
                  <a:extLst>
                    <a:ext uri="{9D8B030D-6E8A-4147-A177-3AD203B41FA5}">
                      <a16:colId xmlns:a16="http://schemas.microsoft.com/office/drawing/2014/main" val="2327104544"/>
                    </a:ext>
                  </a:extLst>
                </a:gridCol>
              </a:tblGrid>
              <a:tr h="180975">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a</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22754914"/>
                  </a:ext>
                </a:extLst>
              </a:tr>
              <a:tr h="180975">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390959239"/>
                  </a:ext>
                </a:extLst>
              </a:tr>
              <a:tr h="180975">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66235053"/>
                  </a:ext>
                </a:extLst>
              </a:tr>
              <a:tr h="180975">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d</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7165113"/>
                  </a:ext>
                </a:extLst>
              </a:tr>
            </a:tbl>
          </a:graphicData>
        </a:graphic>
      </p:graphicFrame>
      <p:graphicFrame>
        <p:nvGraphicFramePr>
          <p:cNvPr id="94" name="表格 93"/>
          <p:cNvGraphicFramePr>
            <a:graphicFrameLocks noGrp="1"/>
          </p:cNvGraphicFramePr>
          <p:nvPr>
            <p:extLst/>
          </p:nvPr>
        </p:nvGraphicFramePr>
        <p:xfrm>
          <a:off x="8281211" y="3077211"/>
          <a:ext cx="711200" cy="152019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883739180"/>
                    </a:ext>
                  </a:extLst>
                </a:gridCol>
                <a:gridCol w="355600">
                  <a:extLst>
                    <a:ext uri="{9D8B030D-6E8A-4147-A177-3AD203B41FA5}">
                      <a16:colId xmlns:a16="http://schemas.microsoft.com/office/drawing/2014/main" val="2327104544"/>
                    </a:ext>
                  </a:extLst>
                </a:gridCol>
              </a:tblGrid>
              <a:tr h="180975">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a</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22754914"/>
                  </a:ext>
                </a:extLst>
              </a:tr>
              <a:tr h="180975">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390959239"/>
                  </a:ext>
                </a:extLst>
              </a:tr>
              <a:tr h="180975">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66235053"/>
                  </a:ext>
                </a:extLst>
              </a:tr>
              <a:tr h="180975">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d</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37165113"/>
                  </a:ext>
                </a:extLst>
              </a:tr>
              <a:tr h="180975">
                <a:tc>
                  <a:txBody>
                    <a:bodyPr/>
                    <a:lstStyle/>
                    <a:p>
                      <a:pPr marL="0" algn="ctr" defTabSz="914400" rtl="0" eaLnBrk="1" fontAlgn="ctr" latinLnBrk="0" hangingPunct="1"/>
                      <a:r>
                        <a:rPr lang="en-US" altLang="zh-CN" sz="1600" b="0" i="0" u="none" strike="noStrike" kern="1200" dirty="0" smtClean="0">
                          <a:solidFill>
                            <a:srgbClr val="FF0000"/>
                          </a:solidFill>
                          <a:effectLst/>
                          <a:latin typeface="Arial" panose="020B0604020202020204" pitchFamily="34" charset="0"/>
                          <a:ea typeface="等线" panose="02010600030101010101" pitchFamily="2" charset="-122"/>
                          <a:cs typeface="Arial" panose="020B0604020202020204" pitchFamily="34" charset="0"/>
                        </a:rPr>
                        <a:t>a</a:t>
                      </a:r>
                      <a:endParaRPr lang="zh-CN" altLang="en-US" sz="1600" b="0" i="0" u="none" strike="noStrike" kern="1200" dirty="0">
                        <a:solidFill>
                          <a:srgbClr val="FF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FF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FF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795228322"/>
                  </a:ext>
                </a:extLst>
              </a:tr>
              <a:tr h="180975">
                <a:tc>
                  <a:txBody>
                    <a:bodyPr/>
                    <a:lstStyle/>
                    <a:p>
                      <a:pPr marL="0" algn="ctr" defTabSz="914400" rtl="0" eaLnBrk="1" fontAlgn="ctr" latinLnBrk="0" hangingPunct="1"/>
                      <a:r>
                        <a:rPr lang="en-US" altLang="zh-CN" sz="1600" b="0" i="0" u="none" strike="noStrike" kern="1200" dirty="0" smtClean="0">
                          <a:solidFill>
                            <a:srgbClr val="FF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600" b="0" i="0" u="none" strike="noStrike" kern="1200" dirty="0">
                        <a:solidFill>
                          <a:srgbClr val="FF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FF0000"/>
                          </a:solidFill>
                          <a:effectLst/>
                          <a:latin typeface="Arial" panose="020B0604020202020204" pitchFamily="34" charset="0"/>
                          <a:ea typeface="等线" panose="02010600030101010101" pitchFamily="2" charset="-122"/>
                          <a:cs typeface="Arial" panose="020B0604020202020204" pitchFamily="34" charset="0"/>
                        </a:rPr>
                        <a:t>d</a:t>
                      </a:r>
                      <a:endParaRPr lang="zh-CN" altLang="en-US" sz="1600" b="0" i="0" u="none" strike="noStrike" kern="1200" dirty="0">
                        <a:solidFill>
                          <a:srgbClr val="FF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7692510"/>
                  </a:ext>
                </a:extLst>
              </a:tr>
            </a:tbl>
          </a:graphicData>
        </a:graphic>
      </p:graphicFrame>
      <p:sp>
        <p:nvSpPr>
          <p:cNvPr id="95" name="文本框 94"/>
          <p:cNvSpPr txBox="1"/>
          <p:nvPr/>
        </p:nvSpPr>
        <p:spPr>
          <a:xfrm>
            <a:off x="9345549" y="1800000"/>
            <a:ext cx="635000" cy="523220"/>
          </a:xfrm>
          <a:prstGeom prst="rect">
            <a:avLst/>
          </a:prstGeom>
          <a:noFill/>
        </p:spPr>
        <p:txBody>
          <a:bodyPr wrap="square" rtlCol="0">
            <a:spAutoFit/>
          </a:bodyPr>
          <a:lstStyle/>
          <a:p>
            <a:r>
              <a:rPr lang="en-US" altLang="zh-CN" sz="2800" dirty="0"/>
              <a:t>,</a:t>
            </a:r>
            <a:endParaRPr lang="zh-CN" altLang="en-US" sz="2800" dirty="0"/>
          </a:p>
        </p:txBody>
      </p:sp>
      <p:sp>
        <p:nvSpPr>
          <p:cNvPr id="96" name="文本框 95"/>
          <p:cNvSpPr txBox="1"/>
          <p:nvPr/>
        </p:nvSpPr>
        <p:spPr>
          <a:xfrm>
            <a:off x="9327710" y="3997866"/>
            <a:ext cx="635000" cy="523220"/>
          </a:xfrm>
          <a:prstGeom prst="rect">
            <a:avLst/>
          </a:prstGeom>
          <a:noFill/>
        </p:spPr>
        <p:txBody>
          <a:bodyPr wrap="square" rtlCol="0">
            <a:spAutoFit/>
          </a:bodyPr>
          <a:lstStyle/>
          <a:p>
            <a:r>
              <a:rPr lang="en-US" altLang="zh-CN" sz="2800" dirty="0"/>
              <a:t>,</a:t>
            </a:r>
            <a:endParaRPr lang="zh-CN" altLang="en-US" sz="2800" dirty="0"/>
          </a:p>
        </p:txBody>
      </p:sp>
      <mc:AlternateContent xmlns:mc="http://schemas.openxmlformats.org/markup-compatibility/2006" xmlns:a14="http://schemas.microsoft.com/office/drawing/2010/main">
        <mc:Choice Requires="a14">
          <p:sp>
            <p:nvSpPr>
              <p:cNvPr id="97" name="文本框 96"/>
              <p:cNvSpPr txBox="1"/>
              <p:nvPr/>
            </p:nvSpPr>
            <p:spPr>
              <a:xfrm>
                <a:off x="7224830" y="5785023"/>
                <a:ext cx="886846" cy="3039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𝑝</m:t>
                          </m:r>
                        </m:sub>
                        <m:sup>
                          <m:r>
                            <a:rPr lang="en-US" altLang="zh-CN" b="0" i="1" smtClean="0">
                              <a:latin typeface="Cambria Math" panose="02040503050406030204" pitchFamily="18" charset="0"/>
                            </a:rPr>
                            <m:t>3</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 </m:t>
                      </m:r>
                    </m:oMath>
                  </m:oMathPara>
                </a14:m>
                <a:endParaRPr lang="zh-CN" altLang="en-US" dirty="0"/>
              </a:p>
            </p:txBody>
          </p:sp>
        </mc:Choice>
        <mc:Fallback xmlns="">
          <p:sp>
            <p:nvSpPr>
              <p:cNvPr id="97" name="文本框 96"/>
              <p:cNvSpPr txBox="1">
                <a:spLocks noRot="1" noChangeAspect="1" noMove="1" noResize="1" noEditPoints="1" noAdjustHandles="1" noChangeArrowheads="1" noChangeShapeType="1" noTextEdit="1"/>
              </p:cNvSpPr>
              <p:nvPr/>
            </p:nvSpPr>
            <p:spPr>
              <a:xfrm>
                <a:off x="7224830" y="5785023"/>
                <a:ext cx="886846" cy="303929"/>
              </a:xfrm>
              <a:prstGeom prst="rect">
                <a:avLst/>
              </a:prstGeom>
              <a:blipFill>
                <a:blip r:embed="rId6"/>
                <a:stretch>
                  <a:fillRect l="-5479" b="-26000"/>
                </a:stretch>
              </a:blipFill>
            </p:spPr>
            <p:txBody>
              <a:bodyPr/>
              <a:lstStyle/>
              <a:p>
                <a:r>
                  <a:rPr lang="zh-CN" altLang="en-US">
                    <a:noFill/>
                  </a:rPr>
                  <a:t> </a:t>
                </a:r>
              </a:p>
            </p:txBody>
          </p:sp>
        </mc:Fallback>
      </mc:AlternateContent>
      <p:graphicFrame>
        <p:nvGraphicFramePr>
          <p:cNvPr id="98" name="表格 97"/>
          <p:cNvGraphicFramePr>
            <a:graphicFrameLocks noGrp="1"/>
          </p:cNvGraphicFramePr>
          <p:nvPr>
            <p:extLst/>
          </p:nvPr>
        </p:nvGraphicFramePr>
        <p:xfrm>
          <a:off x="9866076" y="5415970"/>
          <a:ext cx="711200" cy="101346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883739180"/>
                    </a:ext>
                  </a:extLst>
                </a:gridCol>
                <a:gridCol w="355600">
                  <a:extLst>
                    <a:ext uri="{9D8B030D-6E8A-4147-A177-3AD203B41FA5}">
                      <a16:colId xmlns:a16="http://schemas.microsoft.com/office/drawing/2014/main" val="2327104544"/>
                    </a:ext>
                  </a:extLst>
                </a:gridCol>
              </a:tblGrid>
              <a:tr h="180975">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a</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22754914"/>
                  </a:ext>
                </a:extLst>
              </a:tr>
              <a:tr h="180975">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390959239"/>
                  </a:ext>
                </a:extLst>
              </a:tr>
              <a:tr h="180975">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66235053"/>
                  </a:ext>
                </a:extLst>
              </a:tr>
              <a:tr h="180975">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d</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7165113"/>
                  </a:ext>
                </a:extLst>
              </a:tr>
            </a:tbl>
          </a:graphicData>
        </a:graphic>
      </p:graphicFrame>
      <p:graphicFrame>
        <p:nvGraphicFramePr>
          <p:cNvPr id="99" name="表格 98"/>
          <p:cNvGraphicFramePr>
            <a:graphicFrameLocks noGrp="1"/>
          </p:cNvGraphicFramePr>
          <p:nvPr>
            <p:extLst/>
          </p:nvPr>
        </p:nvGraphicFramePr>
        <p:xfrm>
          <a:off x="8276603" y="4999186"/>
          <a:ext cx="711200" cy="1773555"/>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883739180"/>
                    </a:ext>
                  </a:extLst>
                </a:gridCol>
                <a:gridCol w="355600">
                  <a:extLst>
                    <a:ext uri="{9D8B030D-6E8A-4147-A177-3AD203B41FA5}">
                      <a16:colId xmlns:a16="http://schemas.microsoft.com/office/drawing/2014/main" val="2327104544"/>
                    </a:ext>
                  </a:extLst>
                </a:gridCol>
              </a:tblGrid>
              <a:tr h="180975">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a</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22754914"/>
                  </a:ext>
                </a:extLst>
              </a:tr>
              <a:tr h="180975">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390959239"/>
                  </a:ext>
                </a:extLst>
              </a:tr>
              <a:tr h="180975">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66235053"/>
                  </a:ext>
                </a:extLst>
              </a:tr>
              <a:tr h="180975">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d</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37165113"/>
                  </a:ext>
                </a:extLst>
              </a:tr>
              <a:tr h="180975">
                <a:tc>
                  <a:txBody>
                    <a:bodyPr/>
                    <a:lstStyle/>
                    <a:p>
                      <a:pPr marL="0" algn="ctr" defTabSz="914400" rtl="0" eaLnBrk="1" fontAlgn="ctr" latinLnBrk="0" hangingPunct="1"/>
                      <a:r>
                        <a:rPr lang="en-US" altLang="zh-CN" sz="1600" b="0" i="0" u="none" strike="noStrike" kern="1200" dirty="0" smtClean="0">
                          <a:solidFill>
                            <a:schemeClr val="tx1"/>
                          </a:solidFill>
                          <a:effectLst/>
                          <a:latin typeface="Arial" panose="020B0604020202020204" pitchFamily="34" charset="0"/>
                          <a:ea typeface="等线" panose="02010600030101010101" pitchFamily="2" charset="-122"/>
                          <a:cs typeface="Arial" panose="020B0604020202020204" pitchFamily="34" charset="0"/>
                        </a:rPr>
                        <a:t>a</a:t>
                      </a:r>
                      <a:endParaRPr lang="zh-CN" altLang="en-US" sz="1600" b="0" i="0" u="none" strike="noStrike" kern="1200"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chemeClr val="tx1"/>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795228322"/>
                  </a:ext>
                </a:extLst>
              </a:tr>
              <a:tr h="180975">
                <a:tc>
                  <a:txBody>
                    <a:bodyPr/>
                    <a:lstStyle/>
                    <a:p>
                      <a:pPr marL="0" algn="ctr" defTabSz="914400" rtl="0" eaLnBrk="1" fontAlgn="ctr" latinLnBrk="0" hangingPunct="1"/>
                      <a:r>
                        <a:rPr lang="en-US" altLang="zh-CN" sz="1600" b="0" i="0" u="none" strike="noStrike" kern="1200" dirty="0" smtClean="0">
                          <a:solidFill>
                            <a:schemeClr val="tx1"/>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600" b="0" i="0" u="none" strike="noStrike" kern="1200"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chemeClr val="tx1"/>
                          </a:solidFill>
                          <a:effectLst/>
                          <a:latin typeface="Arial" panose="020B0604020202020204" pitchFamily="34" charset="0"/>
                          <a:ea typeface="等线" panose="02010600030101010101" pitchFamily="2" charset="-122"/>
                          <a:cs typeface="Arial" panose="020B0604020202020204" pitchFamily="34" charset="0"/>
                        </a:rPr>
                        <a:t>d</a:t>
                      </a:r>
                      <a:endParaRPr lang="zh-CN" altLang="en-US" sz="1600" b="0" i="0" u="none" strike="noStrike" kern="1200"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297692510"/>
                  </a:ext>
                </a:extLst>
              </a:tr>
              <a:tr h="180975">
                <a:tc>
                  <a:txBody>
                    <a:bodyPr/>
                    <a:lstStyle/>
                    <a:p>
                      <a:pPr marL="0" algn="ctr" defTabSz="914400" rtl="0" eaLnBrk="1" fontAlgn="ctr" latinLnBrk="0" hangingPunct="1"/>
                      <a:r>
                        <a:rPr lang="en-US" altLang="zh-CN" sz="1600" b="0" i="0" u="none" strike="noStrike" kern="1200" dirty="0" smtClean="0">
                          <a:solidFill>
                            <a:srgbClr val="FF0000"/>
                          </a:solidFill>
                          <a:effectLst/>
                          <a:latin typeface="Arial" panose="020B0604020202020204" pitchFamily="34" charset="0"/>
                          <a:ea typeface="等线" panose="02010600030101010101" pitchFamily="2" charset="-122"/>
                          <a:cs typeface="Arial" panose="020B0604020202020204" pitchFamily="34" charset="0"/>
                        </a:rPr>
                        <a:t>a</a:t>
                      </a:r>
                      <a:endParaRPr lang="zh-CN" altLang="en-US" sz="1600" b="0" i="0" u="none" strike="noStrike" kern="1200" dirty="0">
                        <a:solidFill>
                          <a:srgbClr val="FF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FF0000"/>
                          </a:solidFill>
                          <a:effectLst/>
                          <a:latin typeface="Arial" panose="020B0604020202020204" pitchFamily="34" charset="0"/>
                          <a:ea typeface="等线" panose="02010600030101010101" pitchFamily="2" charset="-122"/>
                          <a:cs typeface="Arial" panose="020B0604020202020204" pitchFamily="34" charset="0"/>
                        </a:rPr>
                        <a:t>d</a:t>
                      </a:r>
                      <a:endParaRPr lang="zh-CN" altLang="en-US" sz="1600" b="0" i="0" u="none" strike="noStrike" kern="1200" dirty="0">
                        <a:solidFill>
                          <a:srgbClr val="FF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7756923"/>
                  </a:ext>
                </a:extLst>
              </a:tr>
            </a:tbl>
          </a:graphicData>
        </a:graphic>
      </p:graphicFrame>
      <p:sp>
        <p:nvSpPr>
          <p:cNvPr id="100" name="文本框 99"/>
          <p:cNvSpPr txBox="1"/>
          <p:nvPr/>
        </p:nvSpPr>
        <p:spPr>
          <a:xfrm>
            <a:off x="9317886" y="5788862"/>
            <a:ext cx="635000" cy="523220"/>
          </a:xfrm>
          <a:prstGeom prst="rect">
            <a:avLst/>
          </a:prstGeom>
          <a:noFill/>
        </p:spPr>
        <p:txBody>
          <a:bodyPr wrap="square" rtlCol="0">
            <a:spAutoFit/>
          </a:bodyPr>
          <a:lstStyle/>
          <a:p>
            <a:r>
              <a:rPr lang="en-US" altLang="zh-CN" sz="2800" dirty="0"/>
              <a:t>,</a:t>
            </a:r>
            <a:endParaRPr lang="zh-CN" altLang="en-US" sz="2800" dirty="0"/>
          </a:p>
        </p:txBody>
      </p:sp>
      <mc:AlternateContent xmlns:mc="http://schemas.openxmlformats.org/markup-compatibility/2006" xmlns:a14="http://schemas.microsoft.com/office/drawing/2010/main">
        <mc:Choice Requires="a14">
          <p:sp>
            <p:nvSpPr>
              <p:cNvPr id="105" name="文本框 104"/>
              <p:cNvSpPr txBox="1"/>
              <p:nvPr/>
            </p:nvSpPr>
            <p:spPr>
              <a:xfrm>
                <a:off x="1004930" y="5620515"/>
                <a:ext cx="886846" cy="3027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𝑝</m:t>
                          </m:r>
                        </m:sub>
                        <m:sup>
                          <m:r>
                            <a:rPr lang="en-US" altLang="zh-CN" b="0" i="1" smtClean="0">
                              <a:latin typeface="Cambria Math" panose="02040503050406030204" pitchFamily="18" charset="0"/>
                            </a:rPr>
                            <m:t>4</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 </m:t>
                      </m:r>
                    </m:oMath>
                  </m:oMathPara>
                </a14:m>
                <a:endParaRPr lang="zh-CN" altLang="en-US" dirty="0"/>
              </a:p>
            </p:txBody>
          </p:sp>
        </mc:Choice>
        <mc:Fallback xmlns="">
          <p:sp>
            <p:nvSpPr>
              <p:cNvPr id="105" name="文本框 104"/>
              <p:cNvSpPr txBox="1">
                <a:spLocks noRot="1" noChangeAspect="1" noMove="1" noResize="1" noEditPoints="1" noAdjustHandles="1" noChangeArrowheads="1" noChangeShapeType="1" noTextEdit="1"/>
              </p:cNvSpPr>
              <p:nvPr/>
            </p:nvSpPr>
            <p:spPr>
              <a:xfrm>
                <a:off x="1004930" y="5620515"/>
                <a:ext cx="886846" cy="302775"/>
              </a:xfrm>
              <a:prstGeom prst="rect">
                <a:avLst/>
              </a:prstGeom>
              <a:blipFill>
                <a:blip r:embed="rId7"/>
                <a:stretch>
                  <a:fillRect l="-6207" t="-2000" b="-24000"/>
                </a:stretch>
              </a:blipFill>
            </p:spPr>
            <p:txBody>
              <a:bodyPr/>
              <a:lstStyle/>
              <a:p>
                <a:r>
                  <a:rPr lang="zh-CN" altLang="en-US">
                    <a:noFill/>
                  </a:rPr>
                  <a:t> </a:t>
                </a:r>
              </a:p>
            </p:txBody>
          </p:sp>
        </mc:Fallback>
      </mc:AlternateContent>
      <p:graphicFrame>
        <p:nvGraphicFramePr>
          <p:cNvPr id="106" name="表格 105"/>
          <p:cNvGraphicFramePr>
            <a:graphicFrameLocks noGrp="1"/>
          </p:cNvGraphicFramePr>
          <p:nvPr>
            <p:extLst/>
          </p:nvPr>
        </p:nvGraphicFramePr>
        <p:xfrm>
          <a:off x="3599489" y="5379233"/>
          <a:ext cx="711200" cy="1013460"/>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883739180"/>
                    </a:ext>
                  </a:extLst>
                </a:gridCol>
                <a:gridCol w="355600">
                  <a:extLst>
                    <a:ext uri="{9D8B030D-6E8A-4147-A177-3AD203B41FA5}">
                      <a16:colId xmlns:a16="http://schemas.microsoft.com/office/drawing/2014/main" val="2327104544"/>
                    </a:ext>
                  </a:extLst>
                </a:gridCol>
              </a:tblGrid>
              <a:tr h="180975">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a</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22754914"/>
                  </a:ext>
                </a:extLst>
              </a:tr>
              <a:tr h="180975">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390959239"/>
                  </a:ext>
                </a:extLst>
              </a:tr>
              <a:tr h="180975">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66235053"/>
                  </a:ext>
                </a:extLst>
              </a:tr>
              <a:tr h="180975">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d</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7165113"/>
                  </a:ext>
                </a:extLst>
              </a:tr>
            </a:tbl>
          </a:graphicData>
        </a:graphic>
      </p:graphicFrame>
      <p:graphicFrame>
        <p:nvGraphicFramePr>
          <p:cNvPr id="107" name="表格 106"/>
          <p:cNvGraphicFramePr>
            <a:graphicFrameLocks noGrp="1"/>
          </p:cNvGraphicFramePr>
          <p:nvPr>
            <p:extLst/>
          </p:nvPr>
        </p:nvGraphicFramePr>
        <p:xfrm>
          <a:off x="2034432" y="4999186"/>
          <a:ext cx="711200" cy="1773555"/>
        </p:xfrm>
        <a:graphic>
          <a:graphicData uri="http://schemas.openxmlformats.org/drawingml/2006/table">
            <a:tbl>
              <a:tblPr>
                <a:tableStyleId>{5C22544A-7EE6-4342-B048-85BDC9FD1C3A}</a:tableStyleId>
              </a:tblPr>
              <a:tblGrid>
                <a:gridCol w="355600">
                  <a:extLst>
                    <a:ext uri="{9D8B030D-6E8A-4147-A177-3AD203B41FA5}">
                      <a16:colId xmlns:a16="http://schemas.microsoft.com/office/drawing/2014/main" val="883739180"/>
                    </a:ext>
                  </a:extLst>
                </a:gridCol>
                <a:gridCol w="355600">
                  <a:extLst>
                    <a:ext uri="{9D8B030D-6E8A-4147-A177-3AD203B41FA5}">
                      <a16:colId xmlns:a16="http://schemas.microsoft.com/office/drawing/2014/main" val="2327104544"/>
                    </a:ext>
                  </a:extLst>
                </a:gridCol>
              </a:tblGrid>
              <a:tr h="180975">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a</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22754914"/>
                  </a:ext>
                </a:extLst>
              </a:tr>
              <a:tr h="180975">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390959239"/>
                  </a:ext>
                </a:extLst>
              </a:tr>
              <a:tr h="180975">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66235053"/>
                  </a:ext>
                </a:extLst>
              </a:tr>
              <a:tr h="180975">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d</a:t>
                      </a:r>
                      <a:endParaRPr lang="zh-CN" altLang="en-US" sz="1600" b="0" i="0" u="none" strike="noStrike" kern="12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37165113"/>
                  </a:ext>
                </a:extLst>
              </a:tr>
              <a:tr h="180975">
                <a:tc>
                  <a:txBody>
                    <a:bodyPr/>
                    <a:lstStyle/>
                    <a:p>
                      <a:pPr marL="0" algn="ctr" defTabSz="914400" rtl="0" eaLnBrk="1" fontAlgn="ctr" latinLnBrk="0" hangingPunct="1"/>
                      <a:r>
                        <a:rPr lang="en-US" altLang="zh-CN" sz="1600" b="0" i="0" u="none" strike="noStrike" kern="1200" dirty="0" smtClean="0">
                          <a:solidFill>
                            <a:schemeClr val="tx1"/>
                          </a:solidFill>
                          <a:effectLst/>
                          <a:latin typeface="Arial" panose="020B0604020202020204" pitchFamily="34" charset="0"/>
                          <a:ea typeface="等线" panose="02010600030101010101" pitchFamily="2" charset="-122"/>
                          <a:cs typeface="Arial" panose="020B0604020202020204" pitchFamily="34" charset="0"/>
                        </a:rPr>
                        <a:t>a</a:t>
                      </a:r>
                      <a:endParaRPr lang="zh-CN" altLang="en-US" sz="1600" b="0" i="0" u="none" strike="noStrike" kern="1200"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chemeClr val="tx1"/>
                          </a:solidFill>
                          <a:effectLst/>
                          <a:latin typeface="Arial" panose="020B0604020202020204" pitchFamily="34" charset="0"/>
                          <a:ea typeface="等线" panose="02010600030101010101" pitchFamily="2" charset="-122"/>
                          <a:cs typeface="Arial" panose="020B0604020202020204" pitchFamily="34" charset="0"/>
                        </a:rPr>
                        <a:t>c</a:t>
                      </a:r>
                      <a:endParaRPr lang="zh-CN" altLang="en-US" sz="1600" b="0" i="0" u="none" strike="noStrike" kern="1200"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795228322"/>
                  </a:ext>
                </a:extLst>
              </a:tr>
              <a:tr h="180975">
                <a:tc>
                  <a:txBody>
                    <a:bodyPr/>
                    <a:lstStyle/>
                    <a:p>
                      <a:pPr marL="0" algn="ctr" defTabSz="914400" rtl="0" eaLnBrk="1" fontAlgn="ctr" latinLnBrk="0" hangingPunct="1"/>
                      <a:r>
                        <a:rPr lang="en-US" altLang="zh-CN" sz="1600" b="0" i="0" u="none" strike="noStrike" kern="1200" dirty="0" smtClean="0">
                          <a:solidFill>
                            <a:schemeClr val="tx1"/>
                          </a:solidFill>
                          <a:effectLst/>
                          <a:latin typeface="Arial" panose="020B0604020202020204" pitchFamily="34" charset="0"/>
                          <a:ea typeface="等线" panose="02010600030101010101" pitchFamily="2" charset="-122"/>
                          <a:cs typeface="Arial" panose="020B0604020202020204" pitchFamily="34" charset="0"/>
                        </a:rPr>
                        <a:t>b</a:t>
                      </a:r>
                      <a:endParaRPr lang="zh-CN" altLang="en-US" sz="1600" b="0" i="0" u="none" strike="noStrike" kern="1200"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chemeClr val="tx1"/>
                          </a:solidFill>
                          <a:effectLst/>
                          <a:latin typeface="Arial" panose="020B0604020202020204" pitchFamily="34" charset="0"/>
                          <a:ea typeface="等线" panose="02010600030101010101" pitchFamily="2" charset="-122"/>
                          <a:cs typeface="Arial" panose="020B0604020202020204" pitchFamily="34" charset="0"/>
                        </a:rPr>
                        <a:t>d</a:t>
                      </a:r>
                      <a:endParaRPr lang="zh-CN" altLang="en-US" sz="1600" b="0" i="0" u="none" strike="noStrike" kern="1200"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297692510"/>
                  </a:ext>
                </a:extLst>
              </a:tr>
              <a:tr h="180975">
                <a:tc>
                  <a:txBody>
                    <a:bodyPr/>
                    <a:lstStyle/>
                    <a:p>
                      <a:pPr marL="0" algn="ctr" defTabSz="914400" rtl="0" eaLnBrk="1" fontAlgn="ctr" latinLnBrk="0" hangingPunct="1"/>
                      <a:r>
                        <a:rPr lang="en-US" altLang="zh-CN" sz="1600" b="0" i="0" u="none" strike="noStrike" kern="1200" dirty="0" smtClean="0">
                          <a:solidFill>
                            <a:schemeClr val="tx1"/>
                          </a:solidFill>
                          <a:effectLst/>
                          <a:latin typeface="Arial" panose="020B0604020202020204" pitchFamily="34" charset="0"/>
                          <a:ea typeface="等线" panose="02010600030101010101" pitchFamily="2" charset="-122"/>
                          <a:cs typeface="Arial" panose="020B0604020202020204" pitchFamily="34" charset="0"/>
                        </a:rPr>
                        <a:t>a</a:t>
                      </a:r>
                      <a:endParaRPr lang="zh-CN" altLang="en-US" sz="1600" b="0" i="0" u="none" strike="noStrike" kern="1200"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600" b="0" i="0" u="none" strike="noStrike" kern="1200" dirty="0" smtClean="0">
                          <a:solidFill>
                            <a:schemeClr val="tx1"/>
                          </a:solidFill>
                          <a:effectLst/>
                          <a:latin typeface="Arial" panose="020B0604020202020204" pitchFamily="34" charset="0"/>
                          <a:ea typeface="等线" panose="02010600030101010101" pitchFamily="2" charset="-122"/>
                          <a:cs typeface="Arial" panose="020B0604020202020204" pitchFamily="34" charset="0"/>
                        </a:rPr>
                        <a:t>d</a:t>
                      </a:r>
                      <a:endParaRPr lang="zh-CN" altLang="en-US" sz="1600" b="0" i="0" u="none" strike="noStrike" kern="1200" dirty="0">
                        <a:solidFill>
                          <a:schemeClr val="tx1"/>
                        </a:solidFill>
                        <a:effectLst/>
                        <a:latin typeface="Arial" panose="020B0604020202020204" pitchFamily="34" charset="0"/>
                        <a:ea typeface="等线" panose="02010600030101010101" pitchFamily="2" charset="-122"/>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7756923"/>
                  </a:ext>
                </a:extLst>
              </a:tr>
            </a:tbl>
          </a:graphicData>
        </a:graphic>
      </p:graphicFrame>
      <p:sp>
        <p:nvSpPr>
          <p:cNvPr id="108" name="文本框 107"/>
          <p:cNvSpPr txBox="1"/>
          <p:nvPr/>
        </p:nvSpPr>
        <p:spPr>
          <a:xfrm>
            <a:off x="3097986" y="5624354"/>
            <a:ext cx="635000" cy="523220"/>
          </a:xfrm>
          <a:prstGeom prst="rect">
            <a:avLst/>
          </a:prstGeom>
          <a:noFill/>
        </p:spPr>
        <p:txBody>
          <a:bodyPr wrap="square" rtlCol="0">
            <a:spAutoFit/>
          </a:bodyPr>
          <a:lstStyle/>
          <a:p>
            <a:r>
              <a:rPr lang="en-US" altLang="zh-CN" sz="2800" dirty="0"/>
              <a:t>,</a:t>
            </a:r>
            <a:endParaRPr lang="zh-CN" altLang="en-US" sz="2800" dirty="0"/>
          </a:p>
        </p:txBody>
      </p:sp>
    </p:spTree>
    <p:extLst>
      <p:ext uri="{BB962C8B-B14F-4D97-AF65-F5344CB8AC3E}">
        <p14:creationId xmlns:p14="http://schemas.microsoft.com/office/powerpoint/2010/main" val="879127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50" fill="hold"/>
                                        <p:tgtEl>
                                          <p:spTgt spid="3"/>
                                        </p:tgtEl>
                                        <p:attrNameLst>
                                          <p:attrName>ppt_w</p:attrName>
                                        </p:attrNameLst>
                                      </p:cBhvr>
                                      <p:tavLst>
                                        <p:tav tm="0">
                                          <p:val>
                                            <p:fltVal val="0"/>
                                          </p:val>
                                        </p:tav>
                                        <p:tav tm="100000">
                                          <p:val>
                                            <p:strVal val="#ppt_w"/>
                                          </p:val>
                                        </p:tav>
                                      </p:tavLst>
                                    </p:anim>
                                    <p:anim calcmode="lin" valueType="num">
                                      <p:cBhvr>
                                        <p:cTn id="8" dur="250" fill="hold"/>
                                        <p:tgtEl>
                                          <p:spTgt spid="3"/>
                                        </p:tgtEl>
                                        <p:attrNameLst>
                                          <p:attrName>ppt_h</p:attrName>
                                        </p:attrNameLst>
                                      </p:cBhvr>
                                      <p:tavLst>
                                        <p:tav tm="0">
                                          <p:val>
                                            <p:fltVal val="0"/>
                                          </p:val>
                                        </p:tav>
                                        <p:tav tm="100000">
                                          <p:val>
                                            <p:strVal val="#ppt_h"/>
                                          </p:val>
                                        </p:tav>
                                      </p:tavLst>
                                    </p:anim>
                                    <p:animEffect transition="in" filter="fade">
                                      <p:cBhvr>
                                        <p:cTn id="9" dur="250"/>
                                        <p:tgtEl>
                                          <p:spTgt spid="3"/>
                                        </p:tgtEl>
                                      </p:cBhvr>
                                    </p:animEffect>
                                  </p:childTnLst>
                                </p:cTn>
                              </p:par>
                            </p:childTnLst>
                          </p:cTn>
                        </p:par>
                        <p:par>
                          <p:cTn id="10" fill="hold">
                            <p:stCondLst>
                              <p:cond delay="250"/>
                            </p:stCondLst>
                            <p:childTnLst>
                              <p:par>
                                <p:cTn id="11" presetID="22" presetClass="entr" presetSubtype="8" fill="hold" grpId="0" nodeType="after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wipe(left)">
                                      <p:cBhvr>
                                        <p:cTn id="13" dur="250"/>
                                        <p:tgtEl>
                                          <p:spTgt spid="71"/>
                                        </p:tgtEl>
                                      </p:cBhvr>
                                    </p:animEffect>
                                  </p:childTnLst>
                                </p:cTn>
                              </p:par>
                            </p:childTnLst>
                          </p:cTn>
                        </p:par>
                        <p:par>
                          <p:cTn id="14" fill="hold">
                            <p:stCondLst>
                              <p:cond delay="500"/>
                            </p:stCondLst>
                            <p:childTnLst>
                              <p:par>
                                <p:cTn id="15" presetID="42" presetClass="entr" presetSubtype="0" fill="hold" nodeType="after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anim calcmode="lin" valueType="num">
                                      <p:cBhvr>
                                        <p:cTn id="18" dur="500" fill="hold"/>
                                        <p:tgtEl>
                                          <p:spTgt spid="47"/>
                                        </p:tgtEl>
                                        <p:attrNameLst>
                                          <p:attrName>ppt_x</p:attrName>
                                        </p:attrNameLst>
                                      </p:cBhvr>
                                      <p:tavLst>
                                        <p:tav tm="0">
                                          <p:val>
                                            <p:strVal val="#ppt_x"/>
                                          </p:val>
                                        </p:tav>
                                        <p:tav tm="100000">
                                          <p:val>
                                            <p:strVal val="#ppt_x"/>
                                          </p:val>
                                        </p:tav>
                                      </p:tavLst>
                                    </p:anim>
                                    <p:anim calcmode="lin" valueType="num">
                                      <p:cBhvr>
                                        <p:cTn id="19" dur="500" fill="hold"/>
                                        <p:tgtEl>
                                          <p:spTgt spid="47"/>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fade">
                                      <p:cBhvr>
                                        <p:cTn id="23" dur="500"/>
                                        <p:tgtEl>
                                          <p:spTgt spid="50"/>
                                        </p:tgtEl>
                                      </p:cBhvr>
                                    </p:animEffect>
                                    <p:anim calcmode="lin" valueType="num">
                                      <p:cBhvr>
                                        <p:cTn id="24" dur="500" fill="hold"/>
                                        <p:tgtEl>
                                          <p:spTgt spid="50"/>
                                        </p:tgtEl>
                                        <p:attrNameLst>
                                          <p:attrName>ppt_x</p:attrName>
                                        </p:attrNameLst>
                                      </p:cBhvr>
                                      <p:tavLst>
                                        <p:tav tm="0">
                                          <p:val>
                                            <p:strVal val="#ppt_x"/>
                                          </p:val>
                                        </p:tav>
                                        <p:tav tm="100000">
                                          <p:val>
                                            <p:strVal val="#ppt_x"/>
                                          </p:val>
                                        </p:tav>
                                      </p:tavLst>
                                    </p:anim>
                                    <p:anim calcmode="lin" valueType="num">
                                      <p:cBhvr>
                                        <p:cTn id="25" dur="5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7" presetClass="entr" presetSubtype="0" fill="hold" grpId="0" nodeType="clickEffect">
                                  <p:stCondLst>
                                    <p:cond delay="0"/>
                                  </p:stCondLst>
                                  <p:childTnLst>
                                    <p:set>
                                      <p:cBhvr>
                                        <p:cTn id="29" dur="1" fill="hold">
                                          <p:stCondLst>
                                            <p:cond delay="0"/>
                                          </p:stCondLst>
                                        </p:cTn>
                                        <p:tgtEl>
                                          <p:spTgt spid="73"/>
                                        </p:tgtEl>
                                        <p:attrNameLst>
                                          <p:attrName>style.visibility</p:attrName>
                                        </p:attrNameLst>
                                      </p:cBhvr>
                                      <p:to>
                                        <p:strVal val="visible"/>
                                      </p:to>
                                    </p:set>
                                    <p:animEffect transition="in" filter="fade">
                                      <p:cBhvr>
                                        <p:cTn id="30" dur="250"/>
                                        <p:tgtEl>
                                          <p:spTgt spid="73"/>
                                        </p:tgtEl>
                                      </p:cBhvr>
                                    </p:animEffect>
                                    <p:anim calcmode="lin" valueType="num">
                                      <p:cBhvr>
                                        <p:cTn id="31" dur="250" fill="hold"/>
                                        <p:tgtEl>
                                          <p:spTgt spid="73"/>
                                        </p:tgtEl>
                                        <p:attrNameLst>
                                          <p:attrName>ppt_x</p:attrName>
                                        </p:attrNameLst>
                                      </p:cBhvr>
                                      <p:tavLst>
                                        <p:tav tm="0">
                                          <p:val>
                                            <p:strVal val="#ppt_x"/>
                                          </p:val>
                                        </p:tav>
                                        <p:tav tm="100000">
                                          <p:val>
                                            <p:strVal val="#ppt_x"/>
                                          </p:val>
                                        </p:tav>
                                      </p:tavLst>
                                    </p:anim>
                                    <p:anim calcmode="lin" valueType="num">
                                      <p:cBhvr>
                                        <p:cTn id="32" dur="250" fill="hold"/>
                                        <p:tgtEl>
                                          <p:spTgt spid="73"/>
                                        </p:tgtEl>
                                        <p:attrNameLst>
                                          <p:attrName>ppt_y</p:attrName>
                                        </p:attrNameLst>
                                      </p:cBhvr>
                                      <p:tavLst>
                                        <p:tav tm="0">
                                          <p:val>
                                            <p:strVal val="#ppt_y-.1"/>
                                          </p:val>
                                        </p:tav>
                                        <p:tav tm="100000">
                                          <p:val>
                                            <p:strVal val="#ppt_y"/>
                                          </p:val>
                                        </p:tav>
                                      </p:tavLst>
                                    </p:anim>
                                  </p:childTnLst>
                                </p:cTn>
                              </p:par>
                              <p:par>
                                <p:cTn id="33" presetID="47" presetClass="entr" presetSubtype="0" fill="hold" nodeType="with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fade">
                                      <p:cBhvr>
                                        <p:cTn id="35" dur="250"/>
                                        <p:tgtEl>
                                          <p:spTgt spid="80"/>
                                        </p:tgtEl>
                                      </p:cBhvr>
                                    </p:animEffect>
                                    <p:anim calcmode="lin" valueType="num">
                                      <p:cBhvr>
                                        <p:cTn id="36" dur="250" fill="hold"/>
                                        <p:tgtEl>
                                          <p:spTgt spid="80"/>
                                        </p:tgtEl>
                                        <p:attrNameLst>
                                          <p:attrName>ppt_x</p:attrName>
                                        </p:attrNameLst>
                                      </p:cBhvr>
                                      <p:tavLst>
                                        <p:tav tm="0">
                                          <p:val>
                                            <p:strVal val="#ppt_x"/>
                                          </p:val>
                                        </p:tav>
                                        <p:tav tm="100000">
                                          <p:val>
                                            <p:strVal val="#ppt_x"/>
                                          </p:val>
                                        </p:tav>
                                      </p:tavLst>
                                    </p:anim>
                                    <p:anim calcmode="lin" valueType="num">
                                      <p:cBhvr>
                                        <p:cTn id="37" dur="250" fill="hold"/>
                                        <p:tgtEl>
                                          <p:spTgt spid="80"/>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0"/>
                                  </p:stCondLst>
                                  <p:childTnLst>
                                    <p:set>
                                      <p:cBhvr>
                                        <p:cTn id="39" dur="1" fill="hold">
                                          <p:stCondLst>
                                            <p:cond delay="0"/>
                                          </p:stCondLst>
                                        </p:cTn>
                                        <p:tgtEl>
                                          <p:spTgt spid="75"/>
                                        </p:tgtEl>
                                        <p:attrNameLst>
                                          <p:attrName>style.visibility</p:attrName>
                                        </p:attrNameLst>
                                      </p:cBhvr>
                                      <p:to>
                                        <p:strVal val="visible"/>
                                      </p:to>
                                    </p:set>
                                    <p:animEffect transition="in" filter="fade">
                                      <p:cBhvr>
                                        <p:cTn id="40" dur="250"/>
                                        <p:tgtEl>
                                          <p:spTgt spid="75"/>
                                        </p:tgtEl>
                                      </p:cBhvr>
                                    </p:animEffect>
                                    <p:anim calcmode="lin" valueType="num">
                                      <p:cBhvr>
                                        <p:cTn id="41" dur="250" fill="hold"/>
                                        <p:tgtEl>
                                          <p:spTgt spid="75"/>
                                        </p:tgtEl>
                                        <p:attrNameLst>
                                          <p:attrName>ppt_x</p:attrName>
                                        </p:attrNameLst>
                                      </p:cBhvr>
                                      <p:tavLst>
                                        <p:tav tm="0">
                                          <p:val>
                                            <p:strVal val="#ppt_x"/>
                                          </p:val>
                                        </p:tav>
                                        <p:tav tm="100000">
                                          <p:val>
                                            <p:strVal val="#ppt_x"/>
                                          </p:val>
                                        </p:tav>
                                      </p:tavLst>
                                    </p:anim>
                                    <p:anim calcmode="lin" valueType="num">
                                      <p:cBhvr>
                                        <p:cTn id="42" dur="250" fill="hold"/>
                                        <p:tgtEl>
                                          <p:spTgt spid="75"/>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fade">
                                      <p:cBhvr>
                                        <p:cTn id="45" dur="250"/>
                                        <p:tgtEl>
                                          <p:spTgt spid="76"/>
                                        </p:tgtEl>
                                      </p:cBhvr>
                                    </p:animEffect>
                                    <p:anim calcmode="lin" valueType="num">
                                      <p:cBhvr>
                                        <p:cTn id="46" dur="250" fill="hold"/>
                                        <p:tgtEl>
                                          <p:spTgt spid="76"/>
                                        </p:tgtEl>
                                        <p:attrNameLst>
                                          <p:attrName>ppt_x</p:attrName>
                                        </p:attrNameLst>
                                      </p:cBhvr>
                                      <p:tavLst>
                                        <p:tav tm="0">
                                          <p:val>
                                            <p:strVal val="#ppt_x"/>
                                          </p:val>
                                        </p:tav>
                                        <p:tav tm="100000">
                                          <p:val>
                                            <p:strVal val="#ppt_x"/>
                                          </p:val>
                                        </p:tav>
                                      </p:tavLst>
                                    </p:anim>
                                    <p:anim calcmode="lin" valueType="num">
                                      <p:cBhvr>
                                        <p:cTn id="47" dur="250" fill="hold"/>
                                        <p:tgtEl>
                                          <p:spTgt spid="76"/>
                                        </p:tgtEl>
                                        <p:attrNameLst>
                                          <p:attrName>ppt_y</p:attrName>
                                        </p:attrNameLst>
                                      </p:cBhvr>
                                      <p:tavLst>
                                        <p:tav tm="0">
                                          <p:val>
                                            <p:strVal val="#ppt_y-.1"/>
                                          </p:val>
                                        </p:tav>
                                        <p:tav tm="100000">
                                          <p:val>
                                            <p:strVal val="#ppt_y"/>
                                          </p:val>
                                        </p:tav>
                                      </p:tavLst>
                                    </p:anim>
                                  </p:childTnLst>
                                </p:cTn>
                              </p:par>
                              <p:par>
                                <p:cTn id="48" presetID="47" presetClass="entr" presetSubtype="0" fill="hold" nodeType="withEffect">
                                  <p:stCondLst>
                                    <p:cond delay="0"/>
                                  </p:stCondLst>
                                  <p:childTnLst>
                                    <p:set>
                                      <p:cBhvr>
                                        <p:cTn id="49" dur="1" fill="hold">
                                          <p:stCondLst>
                                            <p:cond delay="0"/>
                                          </p:stCondLst>
                                        </p:cTn>
                                        <p:tgtEl>
                                          <p:spTgt spid="81"/>
                                        </p:tgtEl>
                                        <p:attrNameLst>
                                          <p:attrName>style.visibility</p:attrName>
                                        </p:attrNameLst>
                                      </p:cBhvr>
                                      <p:to>
                                        <p:strVal val="visible"/>
                                      </p:to>
                                    </p:set>
                                    <p:animEffect transition="in" filter="fade">
                                      <p:cBhvr>
                                        <p:cTn id="50" dur="250"/>
                                        <p:tgtEl>
                                          <p:spTgt spid="81"/>
                                        </p:tgtEl>
                                      </p:cBhvr>
                                    </p:animEffect>
                                    <p:anim calcmode="lin" valueType="num">
                                      <p:cBhvr>
                                        <p:cTn id="51" dur="250" fill="hold"/>
                                        <p:tgtEl>
                                          <p:spTgt spid="81"/>
                                        </p:tgtEl>
                                        <p:attrNameLst>
                                          <p:attrName>ppt_x</p:attrName>
                                        </p:attrNameLst>
                                      </p:cBhvr>
                                      <p:tavLst>
                                        <p:tav tm="0">
                                          <p:val>
                                            <p:strVal val="#ppt_x"/>
                                          </p:val>
                                        </p:tav>
                                        <p:tav tm="100000">
                                          <p:val>
                                            <p:strVal val="#ppt_x"/>
                                          </p:val>
                                        </p:tav>
                                      </p:tavLst>
                                    </p:anim>
                                    <p:anim calcmode="lin" valueType="num">
                                      <p:cBhvr>
                                        <p:cTn id="52" dur="250" fill="hold"/>
                                        <p:tgtEl>
                                          <p:spTgt spid="81"/>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78"/>
                                        </p:tgtEl>
                                        <p:attrNameLst>
                                          <p:attrName>style.visibility</p:attrName>
                                        </p:attrNameLst>
                                      </p:cBhvr>
                                      <p:to>
                                        <p:strVal val="visible"/>
                                      </p:to>
                                    </p:set>
                                    <p:animEffect transition="in" filter="fade">
                                      <p:cBhvr>
                                        <p:cTn id="55" dur="250"/>
                                        <p:tgtEl>
                                          <p:spTgt spid="78"/>
                                        </p:tgtEl>
                                      </p:cBhvr>
                                    </p:animEffect>
                                    <p:anim calcmode="lin" valueType="num">
                                      <p:cBhvr>
                                        <p:cTn id="56" dur="250" fill="hold"/>
                                        <p:tgtEl>
                                          <p:spTgt spid="78"/>
                                        </p:tgtEl>
                                        <p:attrNameLst>
                                          <p:attrName>ppt_x</p:attrName>
                                        </p:attrNameLst>
                                      </p:cBhvr>
                                      <p:tavLst>
                                        <p:tav tm="0">
                                          <p:val>
                                            <p:strVal val="#ppt_x"/>
                                          </p:val>
                                        </p:tav>
                                        <p:tav tm="100000">
                                          <p:val>
                                            <p:strVal val="#ppt_x"/>
                                          </p:val>
                                        </p:tav>
                                      </p:tavLst>
                                    </p:anim>
                                    <p:anim calcmode="lin" valueType="num">
                                      <p:cBhvr>
                                        <p:cTn id="57" dur="25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7" presetClass="entr" presetSubtype="0" fill="hold" grpId="0" nodeType="click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250"/>
                                        <p:tgtEl>
                                          <p:spTgt spid="82"/>
                                        </p:tgtEl>
                                      </p:cBhvr>
                                    </p:animEffect>
                                    <p:anim calcmode="lin" valueType="num">
                                      <p:cBhvr>
                                        <p:cTn id="63" dur="250" fill="hold"/>
                                        <p:tgtEl>
                                          <p:spTgt spid="82"/>
                                        </p:tgtEl>
                                        <p:attrNameLst>
                                          <p:attrName>ppt_x</p:attrName>
                                        </p:attrNameLst>
                                      </p:cBhvr>
                                      <p:tavLst>
                                        <p:tav tm="0">
                                          <p:val>
                                            <p:strVal val="#ppt_x"/>
                                          </p:val>
                                        </p:tav>
                                        <p:tav tm="100000">
                                          <p:val>
                                            <p:strVal val="#ppt_x"/>
                                          </p:val>
                                        </p:tav>
                                      </p:tavLst>
                                    </p:anim>
                                    <p:anim calcmode="lin" valueType="num">
                                      <p:cBhvr>
                                        <p:cTn id="64" dur="250" fill="hold"/>
                                        <p:tgtEl>
                                          <p:spTgt spid="82"/>
                                        </p:tgtEl>
                                        <p:attrNameLst>
                                          <p:attrName>ppt_y</p:attrName>
                                        </p:attrNameLst>
                                      </p:cBhvr>
                                      <p:tavLst>
                                        <p:tav tm="0">
                                          <p:val>
                                            <p:strVal val="#ppt_y-.1"/>
                                          </p:val>
                                        </p:tav>
                                        <p:tav tm="100000">
                                          <p:val>
                                            <p:strVal val="#ppt_y"/>
                                          </p:val>
                                        </p:tav>
                                      </p:tavLst>
                                    </p:anim>
                                  </p:childTnLst>
                                </p:cTn>
                              </p:par>
                              <p:par>
                                <p:cTn id="65" presetID="47" presetClass="entr" presetSubtype="0" fill="hold" nodeType="withEffect">
                                  <p:stCondLst>
                                    <p:cond delay="0"/>
                                  </p:stCondLst>
                                  <p:childTnLst>
                                    <p:set>
                                      <p:cBhvr>
                                        <p:cTn id="66" dur="1" fill="hold">
                                          <p:stCondLst>
                                            <p:cond delay="0"/>
                                          </p:stCondLst>
                                        </p:cTn>
                                        <p:tgtEl>
                                          <p:spTgt spid="91"/>
                                        </p:tgtEl>
                                        <p:attrNameLst>
                                          <p:attrName>style.visibility</p:attrName>
                                        </p:attrNameLst>
                                      </p:cBhvr>
                                      <p:to>
                                        <p:strVal val="visible"/>
                                      </p:to>
                                    </p:set>
                                    <p:animEffect transition="in" filter="fade">
                                      <p:cBhvr>
                                        <p:cTn id="67" dur="250"/>
                                        <p:tgtEl>
                                          <p:spTgt spid="91"/>
                                        </p:tgtEl>
                                      </p:cBhvr>
                                    </p:animEffect>
                                    <p:anim calcmode="lin" valueType="num">
                                      <p:cBhvr>
                                        <p:cTn id="68" dur="250" fill="hold"/>
                                        <p:tgtEl>
                                          <p:spTgt spid="91"/>
                                        </p:tgtEl>
                                        <p:attrNameLst>
                                          <p:attrName>ppt_x</p:attrName>
                                        </p:attrNameLst>
                                      </p:cBhvr>
                                      <p:tavLst>
                                        <p:tav tm="0">
                                          <p:val>
                                            <p:strVal val="#ppt_x"/>
                                          </p:val>
                                        </p:tav>
                                        <p:tav tm="100000">
                                          <p:val>
                                            <p:strVal val="#ppt_x"/>
                                          </p:val>
                                        </p:tav>
                                      </p:tavLst>
                                    </p:anim>
                                    <p:anim calcmode="lin" valueType="num">
                                      <p:cBhvr>
                                        <p:cTn id="69" dur="250" fill="hold"/>
                                        <p:tgtEl>
                                          <p:spTgt spid="91"/>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0"/>
                                  </p:stCondLst>
                                  <p:childTnLst>
                                    <p:set>
                                      <p:cBhvr>
                                        <p:cTn id="71" dur="1" fill="hold">
                                          <p:stCondLst>
                                            <p:cond delay="0"/>
                                          </p:stCondLst>
                                        </p:cTn>
                                        <p:tgtEl>
                                          <p:spTgt spid="95"/>
                                        </p:tgtEl>
                                        <p:attrNameLst>
                                          <p:attrName>style.visibility</p:attrName>
                                        </p:attrNameLst>
                                      </p:cBhvr>
                                      <p:to>
                                        <p:strVal val="visible"/>
                                      </p:to>
                                    </p:set>
                                    <p:animEffect transition="in" filter="fade">
                                      <p:cBhvr>
                                        <p:cTn id="72" dur="250"/>
                                        <p:tgtEl>
                                          <p:spTgt spid="95"/>
                                        </p:tgtEl>
                                      </p:cBhvr>
                                    </p:animEffect>
                                    <p:anim calcmode="lin" valueType="num">
                                      <p:cBhvr>
                                        <p:cTn id="73" dur="250" fill="hold"/>
                                        <p:tgtEl>
                                          <p:spTgt spid="95"/>
                                        </p:tgtEl>
                                        <p:attrNameLst>
                                          <p:attrName>ppt_x</p:attrName>
                                        </p:attrNameLst>
                                      </p:cBhvr>
                                      <p:tavLst>
                                        <p:tav tm="0">
                                          <p:val>
                                            <p:strVal val="#ppt_x"/>
                                          </p:val>
                                        </p:tav>
                                        <p:tav tm="100000">
                                          <p:val>
                                            <p:strVal val="#ppt_x"/>
                                          </p:val>
                                        </p:tav>
                                      </p:tavLst>
                                    </p:anim>
                                    <p:anim calcmode="lin" valueType="num">
                                      <p:cBhvr>
                                        <p:cTn id="74" dur="250" fill="hold"/>
                                        <p:tgtEl>
                                          <p:spTgt spid="95"/>
                                        </p:tgtEl>
                                        <p:attrNameLst>
                                          <p:attrName>ppt_y</p:attrName>
                                        </p:attrNameLst>
                                      </p:cBhvr>
                                      <p:tavLst>
                                        <p:tav tm="0">
                                          <p:val>
                                            <p:strVal val="#ppt_y-.1"/>
                                          </p:val>
                                        </p:tav>
                                        <p:tav tm="100000">
                                          <p:val>
                                            <p:strVal val="#ppt_y"/>
                                          </p:val>
                                        </p:tav>
                                      </p:tavLst>
                                    </p:anim>
                                  </p:childTnLst>
                                </p:cTn>
                              </p:par>
                              <p:par>
                                <p:cTn id="75" presetID="47" presetClass="entr" presetSubtype="0" fill="hold" nodeType="withEffect">
                                  <p:stCondLst>
                                    <p:cond delay="0"/>
                                  </p:stCondLst>
                                  <p:childTnLst>
                                    <p:set>
                                      <p:cBhvr>
                                        <p:cTn id="76" dur="1" fill="hold">
                                          <p:stCondLst>
                                            <p:cond delay="0"/>
                                          </p:stCondLst>
                                        </p:cTn>
                                        <p:tgtEl>
                                          <p:spTgt spid="90"/>
                                        </p:tgtEl>
                                        <p:attrNameLst>
                                          <p:attrName>style.visibility</p:attrName>
                                        </p:attrNameLst>
                                      </p:cBhvr>
                                      <p:to>
                                        <p:strVal val="visible"/>
                                      </p:to>
                                    </p:set>
                                    <p:animEffect transition="in" filter="fade">
                                      <p:cBhvr>
                                        <p:cTn id="77" dur="250"/>
                                        <p:tgtEl>
                                          <p:spTgt spid="90"/>
                                        </p:tgtEl>
                                      </p:cBhvr>
                                    </p:animEffect>
                                    <p:anim calcmode="lin" valueType="num">
                                      <p:cBhvr>
                                        <p:cTn id="78" dur="250" fill="hold"/>
                                        <p:tgtEl>
                                          <p:spTgt spid="90"/>
                                        </p:tgtEl>
                                        <p:attrNameLst>
                                          <p:attrName>ppt_x</p:attrName>
                                        </p:attrNameLst>
                                      </p:cBhvr>
                                      <p:tavLst>
                                        <p:tav tm="0">
                                          <p:val>
                                            <p:strVal val="#ppt_x"/>
                                          </p:val>
                                        </p:tav>
                                        <p:tav tm="100000">
                                          <p:val>
                                            <p:strVal val="#ppt_x"/>
                                          </p:val>
                                        </p:tav>
                                      </p:tavLst>
                                    </p:anim>
                                    <p:anim calcmode="lin" valueType="num">
                                      <p:cBhvr>
                                        <p:cTn id="79" dur="25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7" presetClass="entr" presetSubtype="0" fill="hold" grpId="0" nodeType="clickEffect">
                                  <p:stCondLst>
                                    <p:cond delay="0"/>
                                  </p:stCondLst>
                                  <p:childTnLst>
                                    <p:set>
                                      <p:cBhvr>
                                        <p:cTn id="83" dur="1" fill="hold">
                                          <p:stCondLst>
                                            <p:cond delay="0"/>
                                          </p:stCondLst>
                                        </p:cTn>
                                        <p:tgtEl>
                                          <p:spTgt spid="92"/>
                                        </p:tgtEl>
                                        <p:attrNameLst>
                                          <p:attrName>style.visibility</p:attrName>
                                        </p:attrNameLst>
                                      </p:cBhvr>
                                      <p:to>
                                        <p:strVal val="visible"/>
                                      </p:to>
                                    </p:set>
                                    <p:animEffect transition="in" filter="fade">
                                      <p:cBhvr>
                                        <p:cTn id="84" dur="250"/>
                                        <p:tgtEl>
                                          <p:spTgt spid="92"/>
                                        </p:tgtEl>
                                      </p:cBhvr>
                                    </p:animEffect>
                                    <p:anim calcmode="lin" valueType="num">
                                      <p:cBhvr>
                                        <p:cTn id="85" dur="250" fill="hold"/>
                                        <p:tgtEl>
                                          <p:spTgt spid="92"/>
                                        </p:tgtEl>
                                        <p:attrNameLst>
                                          <p:attrName>ppt_x</p:attrName>
                                        </p:attrNameLst>
                                      </p:cBhvr>
                                      <p:tavLst>
                                        <p:tav tm="0">
                                          <p:val>
                                            <p:strVal val="#ppt_x"/>
                                          </p:val>
                                        </p:tav>
                                        <p:tav tm="100000">
                                          <p:val>
                                            <p:strVal val="#ppt_x"/>
                                          </p:val>
                                        </p:tav>
                                      </p:tavLst>
                                    </p:anim>
                                    <p:anim calcmode="lin" valueType="num">
                                      <p:cBhvr>
                                        <p:cTn id="86" dur="250" fill="hold"/>
                                        <p:tgtEl>
                                          <p:spTgt spid="92"/>
                                        </p:tgtEl>
                                        <p:attrNameLst>
                                          <p:attrName>ppt_y</p:attrName>
                                        </p:attrNameLst>
                                      </p:cBhvr>
                                      <p:tavLst>
                                        <p:tav tm="0">
                                          <p:val>
                                            <p:strVal val="#ppt_y-.1"/>
                                          </p:val>
                                        </p:tav>
                                        <p:tav tm="100000">
                                          <p:val>
                                            <p:strVal val="#ppt_y"/>
                                          </p:val>
                                        </p:tav>
                                      </p:tavLst>
                                    </p:anim>
                                  </p:childTnLst>
                                </p:cTn>
                              </p:par>
                              <p:par>
                                <p:cTn id="87" presetID="47" presetClass="entr" presetSubtype="0" fill="hold" nodeType="withEffect">
                                  <p:stCondLst>
                                    <p:cond delay="0"/>
                                  </p:stCondLst>
                                  <p:childTnLst>
                                    <p:set>
                                      <p:cBhvr>
                                        <p:cTn id="88" dur="1" fill="hold">
                                          <p:stCondLst>
                                            <p:cond delay="0"/>
                                          </p:stCondLst>
                                        </p:cTn>
                                        <p:tgtEl>
                                          <p:spTgt spid="94"/>
                                        </p:tgtEl>
                                        <p:attrNameLst>
                                          <p:attrName>style.visibility</p:attrName>
                                        </p:attrNameLst>
                                      </p:cBhvr>
                                      <p:to>
                                        <p:strVal val="visible"/>
                                      </p:to>
                                    </p:set>
                                    <p:animEffect transition="in" filter="fade">
                                      <p:cBhvr>
                                        <p:cTn id="89" dur="250"/>
                                        <p:tgtEl>
                                          <p:spTgt spid="94"/>
                                        </p:tgtEl>
                                      </p:cBhvr>
                                    </p:animEffect>
                                    <p:anim calcmode="lin" valueType="num">
                                      <p:cBhvr>
                                        <p:cTn id="90" dur="250" fill="hold"/>
                                        <p:tgtEl>
                                          <p:spTgt spid="94"/>
                                        </p:tgtEl>
                                        <p:attrNameLst>
                                          <p:attrName>ppt_x</p:attrName>
                                        </p:attrNameLst>
                                      </p:cBhvr>
                                      <p:tavLst>
                                        <p:tav tm="0">
                                          <p:val>
                                            <p:strVal val="#ppt_x"/>
                                          </p:val>
                                        </p:tav>
                                        <p:tav tm="100000">
                                          <p:val>
                                            <p:strVal val="#ppt_x"/>
                                          </p:val>
                                        </p:tav>
                                      </p:tavLst>
                                    </p:anim>
                                    <p:anim calcmode="lin" valueType="num">
                                      <p:cBhvr>
                                        <p:cTn id="91" dur="250" fill="hold"/>
                                        <p:tgtEl>
                                          <p:spTgt spid="94"/>
                                        </p:tgtEl>
                                        <p:attrNameLst>
                                          <p:attrName>ppt_y</p:attrName>
                                        </p:attrNameLst>
                                      </p:cBhvr>
                                      <p:tavLst>
                                        <p:tav tm="0">
                                          <p:val>
                                            <p:strVal val="#ppt_y-.1"/>
                                          </p:val>
                                        </p:tav>
                                        <p:tav tm="100000">
                                          <p:val>
                                            <p:strVal val="#ppt_y"/>
                                          </p:val>
                                        </p:tav>
                                      </p:tavLst>
                                    </p:anim>
                                  </p:childTnLst>
                                </p:cTn>
                              </p:par>
                              <p:par>
                                <p:cTn id="92" presetID="47" presetClass="entr" presetSubtype="0" fill="hold" grpId="0" nodeType="withEffect">
                                  <p:stCondLst>
                                    <p:cond delay="0"/>
                                  </p:stCondLst>
                                  <p:childTnLst>
                                    <p:set>
                                      <p:cBhvr>
                                        <p:cTn id="93" dur="1" fill="hold">
                                          <p:stCondLst>
                                            <p:cond delay="0"/>
                                          </p:stCondLst>
                                        </p:cTn>
                                        <p:tgtEl>
                                          <p:spTgt spid="96"/>
                                        </p:tgtEl>
                                        <p:attrNameLst>
                                          <p:attrName>style.visibility</p:attrName>
                                        </p:attrNameLst>
                                      </p:cBhvr>
                                      <p:to>
                                        <p:strVal val="visible"/>
                                      </p:to>
                                    </p:set>
                                    <p:animEffect transition="in" filter="fade">
                                      <p:cBhvr>
                                        <p:cTn id="94" dur="250"/>
                                        <p:tgtEl>
                                          <p:spTgt spid="96"/>
                                        </p:tgtEl>
                                      </p:cBhvr>
                                    </p:animEffect>
                                    <p:anim calcmode="lin" valueType="num">
                                      <p:cBhvr>
                                        <p:cTn id="95" dur="250" fill="hold"/>
                                        <p:tgtEl>
                                          <p:spTgt spid="96"/>
                                        </p:tgtEl>
                                        <p:attrNameLst>
                                          <p:attrName>ppt_x</p:attrName>
                                        </p:attrNameLst>
                                      </p:cBhvr>
                                      <p:tavLst>
                                        <p:tav tm="0">
                                          <p:val>
                                            <p:strVal val="#ppt_x"/>
                                          </p:val>
                                        </p:tav>
                                        <p:tav tm="100000">
                                          <p:val>
                                            <p:strVal val="#ppt_x"/>
                                          </p:val>
                                        </p:tav>
                                      </p:tavLst>
                                    </p:anim>
                                    <p:anim calcmode="lin" valueType="num">
                                      <p:cBhvr>
                                        <p:cTn id="96" dur="250" fill="hold"/>
                                        <p:tgtEl>
                                          <p:spTgt spid="96"/>
                                        </p:tgtEl>
                                        <p:attrNameLst>
                                          <p:attrName>ppt_y</p:attrName>
                                        </p:attrNameLst>
                                      </p:cBhvr>
                                      <p:tavLst>
                                        <p:tav tm="0">
                                          <p:val>
                                            <p:strVal val="#ppt_y-.1"/>
                                          </p:val>
                                        </p:tav>
                                        <p:tav tm="100000">
                                          <p:val>
                                            <p:strVal val="#ppt_y"/>
                                          </p:val>
                                        </p:tav>
                                      </p:tavLst>
                                    </p:anim>
                                  </p:childTnLst>
                                </p:cTn>
                              </p:par>
                              <p:par>
                                <p:cTn id="97" presetID="47" presetClass="entr" presetSubtype="0" fill="hold" nodeType="withEffect">
                                  <p:stCondLst>
                                    <p:cond delay="0"/>
                                  </p:stCondLst>
                                  <p:childTnLst>
                                    <p:set>
                                      <p:cBhvr>
                                        <p:cTn id="98" dur="1" fill="hold">
                                          <p:stCondLst>
                                            <p:cond delay="0"/>
                                          </p:stCondLst>
                                        </p:cTn>
                                        <p:tgtEl>
                                          <p:spTgt spid="93"/>
                                        </p:tgtEl>
                                        <p:attrNameLst>
                                          <p:attrName>style.visibility</p:attrName>
                                        </p:attrNameLst>
                                      </p:cBhvr>
                                      <p:to>
                                        <p:strVal val="visible"/>
                                      </p:to>
                                    </p:set>
                                    <p:animEffect transition="in" filter="fade">
                                      <p:cBhvr>
                                        <p:cTn id="99" dur="250"/>
                                        <p:tgtEl>
                                          <p:spTgt spid="93"/>
                                        </p:tgtEl>
                                      </p:cBhvr>
                                    </p:animEffect>
                                    <p:anim calcmode="lin" valueType="num">
                                      <p:cBhvr>
                                        <p:cTn id="100" dur="250" fill="hold"/>
                                        <p:tgtEl>
                                          <p:spTgt spid="93"/>
                                        </p:tgtEl>
                                        <p:attrNameLst>
                                          <p:attrName>ppt_x</p:attrName>
                                        </p:attrNameLst>
                                      </p:cBhvr>
                                      <p:tavLst>
                                        <p:tav tm="0">
                                          <p:val>
                                            <p:strVal val="#ppt_x"/>
                                          </p:val>
                                        </p:tav>
                                        <p:tav tm="100000">
                                          <p:val>
                                            <p:strVal val="#ppt_x"/>
                                          </p:val>
                                        </p:tav>
                                      </p:tavLst>
                                    </p:anim>
                                    <p:anim calcmode="lin" valueType="num">
                                      <p:cBhvr>
                                        <p:cTn id="101" dur="25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7" presetClass="entr" presetSubtype="0" fill="hold" grpId="0" nodeType="clickEffect">
                                  <p:stCondLst>
                                    <p:cond delay="0"/>
                                  </p:stCondLst>
                                  <p:childTnLst>
                                    <p:set>
                                      <p:cBhvr>
                                        <p:cTn id="105" dur="1" fill="hold">
                                          <p:stCondLst>
                                            <p:cond delay="0"/>
                                          </p:stCondLst>
                                        </p:cTn>
                                        <p:tgtEl>
                                          <p:spTgt spid="97"/>
                                        </p:tgtEl>
                                        <p:attrNameLst>
                                          <p:attrName>style.visibility</p:attrName>
                                        </p:attrNameLst>
                                      </p:cBhvr>
                                      <p:to>
                                        <p:strVal val="visible"/>
                                      </p:to>
                                    </p:set>
                                    <p:animEffect transition="in" filter="fade">
                                      <p:cBhvr>
                                        <p:cTn id="106" dur="250"/>
                                        <p:tgtEl>
                                          <p:spTgt spid="97"/>
                                        </p:tgtEl>
                                      </p:cBhvr>
                                    </p:animEffect>
                                    <p:anim calcmode="lin" valueType="num">
                                      <p:cBhvr>
                                        <p:cTn id="107" dur="250" fill="hold"/>
                                        <p:tgtEl>
                                          <p:spTgt spid="97"/>
                                        </p:tgtEl>
                                        <p:attrNameLst>
                                          <p:attrName>ppt_x</p:attrName>
                                        </p:attrNameLst>
                                      </p:cBhvr>
                                      <p:tavLst>
                                        <p:tav tm="0">
                                          <p:val>
                                            <p:strVal val="#ppt_x"/>
                                          </p:val>
                                        </p:tav>
                                        <p:tav tm="100000">
                                          <p:val>
                                            <p:strVal val="#ppt_x"/>
                                          </p:val>
                                        </p:tav>
                                      </p:tavLst>
                                    </p:anim>
                                    <p:anim calcmode="lin" valueType="num">
                                      <p:cBhvr>
                                        <p:cTn id="108" dur="250" fill="hold"/>
                                        <p:tgtEl>
                                          <p:spTgt spid="97"/>
                                        </p:tgtEl>
                                        <p:attrNameLst>
                                          <p:attrName>ppt_y</p:attrName>
                                        </p:attrNameLst>
                                      </p:cBhvr>
                                      <p:tavLst>
                                        <p:tav tm="0">
                                          <p:val>
                                            <p:strVal val="#ppt_y-.1"/>
                                          </p:val>
                                        </p:tav>
                                        <p:tav tm="100000">
                                          <p:val>
                                            <p:strVal val="#ppt_y"/>
                                          </p:val>
                                        </p:tav>
                                      </p:tavLst>
                                    </p:anim>
                                  </p:childTnLst>
                                </p:cTn>
                              </p:par>
                              <p:par>
                                <p:cTn id="109" presetID="47" presetClass="entr" presetSubtype="0" fill="hold" nodeType="withEffect">
                                  <p:stCondLst>
                                    <p:cond delay="0"/>
                                  </p:stCondLst>
                                  <p:childTnLst>
                                    <p:set>
                                      <p:cBhvr>
                                        <p:cTn id="110" dur="1" fill="hold">
                                          <p:stCondLst>
                                            <p:cond delay="0"/>
                                          </p:stCondLst>
                                        </p:cTn>
                                        <p:tgtEl>
                                          <p:spTgt spid="99"/>
                                        </p:tgtEl>
                                        <p:attrNameLst>
                                          <p:attrName>style.visibility</p:attrName>
                                        </p:attrNameLst>
                                      </p:cBhvr>
                                      <p:to>
                                        <p:strVal val="visible"/>
                                      </p:to>
                                    </p:set>
                                    <p:animEffect transition="in" filter="fade">
                                      <p:cBhvr>
                                        <p:cTn id="111" dur="250"/>
                                        <p:tgtEl>
                                          <p:spTgt spid="99"/>
                                        </p:tgtEl>
                                      </p:cBhvr>
                                    </p:animEffect>
                                    <p:anim calcmode="lin" valueType="num">
                                      <p:cBhvr>
                                        <p:cTn id="112" dur="250" fill="hold"/>
                                        <p:tgtEl>
                                          <p:spTgt spid="99"/>
                                        </p:tgtEl>
                                        <p:attrNameLst>
                                          <p:attrName>ppt_x</p:attrName>
                                        </p:attrNameLst>
                                      </p:cBhvr>
                                      <p:tavLst>
                                        <p:tav tm="0">
                                          <p:val>
                                            <p:strVal val="#ppt_x"/>
                                          </p:val>
                                        </p:tav>
                                        <p:tav tm="100000">
                                          <p:val>
                                            <p:strVal val="#ppt_x"/>
                                          </p:val>
                                        </p:tav>
                                      </p:tavLst>
                                    </p:anim>
                                    <p:anim calcmode="lin" valueType="num">
                                      <p:cBhvr>
                                        <p:cTn id="113" dur="250" fill="hold"/>
                                        <p:tgtEl>
                                          <p:spTgt spid="99"/>
                                        </p:tgtEl>
                                        <p:attrNameLst>
                                          <p:attrName>ppt_y</p:attrName>
                                        </p:attrNameLst>
                                      </p:cBhvr>
                                      <p:tavLst>
                                        <p:tav tm="0">
                                          <p:val>
                                            <p:strVal val="#ppt_y-.1"/>
                                          </p:val>
                                        </p:tav>
                                        <p:tav tm="100000">
                                          <p:val>
                                            <p:strVal val="#ppt_y"/>
                                          </p:val>
                                        </p:tav>
                                      </p:tavLst>
                                    </p:anim>
                                  </p:childTnLst>
                                </p:cTn>
                              </p:par>
                              <p:par>
                                <p:cTn id="114" presetID="47" presetClass="entr" presetSubtype="0" fill="hold" grpId="0" nodeType="withEffect">
                                  <p:stCondLst>
                                    <p:cond delay="0"/>
                                  </p:stCondLst>
                                  <p:childTnLst>
                                    <p:set>
                                      <p:cBhvr>
                                        <p:cTn id="115" dur="1" fill="hold">
                                          <p:stCondLst>
                                            <p:cond delay="0"/>
                                          </p:stCondLst>
                                        </p:cTn>
                                        <p:tgtEl>
                                          <p:spTgt spid="100"/>
                                        </p:tgtEl>
                                        <p:attrNameLst>
                                          <p:attrName>style.visibility</p:attrName>
                                        </p:attrNameLst>
                                      </p:cBhvr>
                                      <p:to>
                                        <p:strVal val="visible"/>
                                      </p:to>
                                    </p:set>
                                    <p:animEffect transition="in" filter="fade">
                                      <p:cBhvr>
                                        <p:cTn id="116" dur="250"/>
                                        <p:tgtEl>
                                          <p:spTgt spid="100"/>
                                        </p:tgtEl>
                                      </p:cBhvr>
                                    </p:animEffect>
                                    <p:anim calcmode="lin" valueType="num">
                                      <p:cBhvr>
                                        <p:cTn id="117" dur="250" fill="hold"/>
                                        <p:tgtEl>
                                          <p:spTgt spid="100"/>
                                        </p:tgtEl>
                                        <p:attrNameLst>
                                          <p:attrName>ppt_x</p:attrName>
                                        </p:attrNameLst>
                                      </p:cBhvr>
                                      <p:tavLst>
                                        <p:tav tm="0">
                                          <p:val>
                                            <p:strVal val="#ppt_x"/>
                                          </p:val>
                                        </p:tav>
                                        <p:tav tm="100000">
                                          <p:val>
                                            <p:strVal val="#ppt_x"/>
                                          </p:val>
                                        </p:tav>
                                      </p:tavLst>
                                    </p:anim>
                                    <p:anim calcmode="lin" valueType="num">
                                      <p:cBhvr>
                                        <p:cTn id="118" dur="250" fill="hold"/>
                                        <p:tgtEl>
                                          <p:spTgt spid="100"/>
                                        </p:tgtEl>
                                        <p:attrNameLst>
                                          <p:attrName>ppt_y</p:attrName>
                                        </p:attrNameLst>
                                      </p:cBhvr>
                                      <p:tavLst>
                                        <p:tav tm="0">
                                          <p:val>
                                            <p:strVal val="#ppt_y-.1"/>
                                          </p:val>
                                        </p:tav>
                                        <p:tav tm="100000">
                                          <p:val>
                                            <p:strVal val="#ppt_y"/>
                                          </p:val>
                                        </p:tav>
                                      </p:tavLst>
                                    </p:anim>
                                  </p:childTnLst>
                                </p:cTn>
                              </p:par>
                              <p:par>
                                <p:cTn id="119" presetID="47" presetClass="entr" presetSubtype="0" fill="hold" nodeType="withEffect">
                                  <p:stCondLst>
                                    <p:cond delay="0"/>
                                  </p:stCondLst>
                                  <p:childTnLst>
                                    <p:set>
                                      <p:cBhvr>
                                        <p:cTn id="120" dur="1" fill="hold">
                                          <p:stCondLst>
                                            <p:cond delay="0"/>
                                          </p:stCondLst>
                                        </p:cTn>
                                        <p:tgtEl>
                                          <p:spTgt spid="98"/>
                                        </p:tgtEl>
                                        <p:attrNameLst>
                                          <p:attrName>style.visibility</p:attrName>
                                        </p:attrNameLst>
                                      </p:cBhvr>
                                      <p:to>
                                        <p:strVal val="visible"/>
                                      </p:to>
                                    </p:set>
                                    <p:animEffect transition="in" filter="fade">
                                      <p:cBhvr>
                                        <p:cTn id="121" dur="250"/>
                                        <p:tgtEl>
                                          <p:spTgt spid="98"/>
                                        </p:tgtEl>
                                      </p:cBhvr>
                                    </p:animEffect>
                                    <p:anim calcmode="lin" valueType="num">
                                      <p:cBhvr>
                                        <p:cTn id="122" dur="250" fill="hold"/>
                                        <p:tgtEl>
                                          <p:spTgt spid="98"/>
                                        </p:tgtEl>
                                        <p:attrNameLst>
                                          <p:attrName>ppt_x</p:attrName>
                                        </p:attrNameLst>
                                      </p:cBhvr>
                                      <p:tavLst>
                                        <p:tav tm="0">
                                          <p:val>
                                            <p:strVal val="#ppt_x"/>
                                          </p:val>
                                        </p:tav>
                                        <p:tav tm="100000">
                                          <p:val>
                                            <p:strVal val="#ppt_x"/>
                                          </p:val>
                                        </p:tav>
                                      </p:tavLst>
                                    </p:anim>
                                    <p:anim calcmode="lin" valueType="num">
                                      <p:cBhvr>
                                        <p:cTn id="123" dur="25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42" presetClass="entr" presetSubtype="0" fill="hold" grpId="0" nodeType="clickEffect">
                                  <p:stCondLst>
                                    <p:cond delay="0"/>
                                  </p:stCondLst>
                                  <p:childTnLst>
                                    <p:set>
                                      <p:cBhvr>
                                        <p:cTn id="127" dur="1" fill="hold">
                                          <p:stCondLst>
                                            <p:cond delay="0"/>
                                          </p:stCondLst>
                                        </p:cTn>
                                        <p:tgtEl>
                                          <p:spTgt spid="105"/>
                                        </p:tgtEl>
                                        <p:attrNameLst>
                                          <p:attrName>style.visibility</p:attrName>
                                        </p:attrNameLst>
                                      </p:cBhvr>
                                      <p:to>
                                        <p:strVal val="visible"/>
                                      </p:to>
                                    </p:set>
                                    <p:animEffect transition="in" filter="fade">
                                      <p:cBhvr>
                                        <p:cTn id="128" dur="250"/>
                                        <p:tgtEl>
                                          <p:spTgt spid="105"/>
                                        </p:tgtEl>
                                      </p:cBhvr>
                                    </p:animEffect>
                                    <p:anim calcmode="lin" valueType="num">
                                      <p:cBhvr>
                                        <p:cTn id="129" dur="250" fill="hold"/>
                                        <p:tgtEl>
                                          <p:spTgt spid="105"/>
                                        </p:tgtEl>
                                        <p:attrNameLst>
                                          <p:attrName>ppt_x</p:attrName>
                                        </p:attrNameLst>
                                      </p:cBhvr>
                                      <p:tavLst>
                                        <p:tav tm="0">
                                          <p:val>
                                            <p:strVal val="#ppt_x"/>
                                          </p:val>
                                        </p:tav>
                                        <p:tav tm="100000">
                                          <p:val>
                                            <p:strVal val="#ppt_x"/>
                                          </p:val>
                                        </p:tav>
                                      </p:tavLst>
                                    </p:anim>
                                    <p:anim calcmode="lin" valueType="num">
                                      <p:cBhvr>
                                        <p:cTn id="130" dur="250" fill="hold"/>
                                        <p:tgtEl>
                                          <p:spTgt spid="105"/>
                                        </p:tgtEl>
                                        <p:attrNameLst>
                                          <p:attrName>ppt_y</p:attrName>
                                        </p:attrNameLst>
                                      </p:cBhvr>
                                      <p:tavLst>
                                        <p:tav tm="0">
                                          <p:val>
                                            <p:strVal val="#ppt_y+.1"/>
                                          </p:val>
                                        </p:tav>
                                        <p:tav tm="100000">
                                          <p:val>
                                            <p:strVal val="#ppt_y"/>
                                          </p:val>
                                        </p:tav>
                                      </p:tavLst>
                                    </p:anim>
                                  </p:childTnLst>
                                </p:cTn>
                              </p:par>
                              <p:par>
                                <p:cTn id="131" presetID="42" presetClass="entr" presetSubtype="0" fill="hold" nodeType="withEffect">
                                  <p:stCondLst>
                                    <p:cond delay="0"/>
                                  </p:stCondLst>
                                  <p:childTnLst>
                                    <p:set>
                                      <p:cBhvr>
                                        <p:cTn id="132" dur="1" fill="hold">
                                          <p:stCondLst>
                                            <p:cond delay="0"/>
                                          </p:stCondLst>
                                        </p:cTn>
                                        <p:tgtEl>
                                          <p:spTgt spid="107"/>
                                        </p:tgtEl>
                                        <p:attrNameLst>
                                          <p:attrName>style.visibility</p:attrName>
                                        </p:attrNameLst>
                                      </p:cBhvr>
                                      <p:to>
                                        <p:strVal val="visible"/>
                                      </p:to>
                                    </p:set>
                                    <p:animEffect transition="in" filter="fade">
                                      <p:cBhvr>
                                        <p:cTn id="133" dur="250"/>
                                        <p:tgtEl>
                                          <p:spTgt spid="107"/>
                                        </p:tgtEl>
                                      </p:cBhvr>
                                    </p:animEffect>
                                    <p:anim calcmode="lin" valueType="num">
                                      <p:cBhvr>
                                        <p:cTn id="134" dur="250" fill="hold"/>
                                        <p:tgtEl>
                                          <p:spTgt spid="107"/>
                                        </p:tgtEl>
                                        <p:attrNameLst>
                                          <p:attrName>ppt_x</p:attrName>
                                        </p:attrNameLst>
                                      </p:cBhvr>
                                      <p:tavLst>
                                        <p:tav tm="0">
                                          <p:val>
                                            <p:strVal val="#ppt_x"/>
                                          </p:val>
                                        </p:tav>
                                        <p:tav tm="100000">
                                          <p:val>
                                            <p:strVal val="#ppt_x"/>
                                          </p:val>
                                        </p:tav>
                                      </p:tavLst>
                                    </p:anim>
                                    <p:anim calcmode="lin" valueType="num">
                                      <p:cBhvr>
                                        <p:cTn id="135" dur="250" fill="hold"/>
                                        <p:tgtEl>
                                          <p:spTgt spid="107"/>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108"/>
                                        </p:tgtEl>
                                        <p:attrNameLst>
                                          <p:attrName>style.visibility</p:attrName>
                                        </p:attrNameLst>
                                      </p:cBhvr>
                                      <p:to>
                                        <p:strVal val="visible"/>
                                      </p:to>
                                    </p:set>
                                    <p:animEffect transition="in" filter="fade">
                                      <p:cBhvr>
                                        <p:cTn id="138" dur="250"/>
                                        <p:tgtEl>
                                          <p:spTgt spid="108"/>
                                        </p:tgtEl>
                                      </p:cBhvr>
                                    </p:animEffect>
                                    <p:anim calcmode="lin" valueType="num">
                                      <p:cBhvr>
                                        <p:cTn id="139" dur="250" fill="hold"/>
                                        <p:tgtEl>
                                          <p:spTgt spid="108"/>
                                        </p:tgtEl>
                                        <p:attrNameLst>
                                          <p:attrName>ppt_x</p:attrName>
                                        </p:attrNameLst>
                                      </p:cBhvr>
                                      <p:tavLst>
                                        <p:tav tm="0">
                                          <p:val>
                                            <p:strVal val="#ppt_x"/>
                                          </p:val>
                                        </p:tav>
                                        <p:tav tm="100000">
                                          <p:val>
                                            <p:strVal val="#ppt_x"/>
                                          </p:val>
                                        </p:tav>
                                      </p:tavLst>
                                    </p:anim>
                                    <p:anim calcmode="lin" valueType="num">
                                      <p:cBhvr>
                                        <p:cTn id="140" dur="250" fill="hold"/>
                                        <p:tgtEl>
                                          <p:spTgt spid="108"/>
                                        </p:tgtEl>
                                        <p:attrNameLst>
                                          <p:attrName>ppt_y</p:attrName>
                                        </p:attrNameLst>
                                      </p:cBhvr>
                                      <p:tavLst>
                                        <p:tav tm="0">
                                          <p:val>
                                            <p:strVal val="#ppt_y+.1"/>
                                          </p:val>
                                        </p:tav>
                                        <p:tav tm="100000">
                                          <p:val>
                                            <p:strVal val="#ppt_y"/>
                                          </p:val>
                                        </p:tav>
                                      </p:tavLst>
                                    </p:anim>
                                  </p:childTnLst>
                                </p:cTn>
                              </p:par>
                              <p:par>
                                <p:cTn id="141" presetID="42" presetClass="entr" presetSubtype="0" fill="hold" nodeType="withEffect">
                                  <p:stCondLst>
                                    <p:cond delay="0"/>
                                  </p:stCondLst>
                                  <p:childTnLst>
                                    <p:set>
                                      <p:cBhvr>
                                        <p:cTn id="142" dur="1" fill="hold">
                                          <p:stCondLst>
                                            <p:cond delay="0"/>
                                          </p:stCondLst>
                                        </p:cTn>
                                        <p:tgtEl>
                                          <p:spTgt spid="106"/>
                                        </p:tgtEl>
                                        <p:attrNameLst>
                                          <p:attrName>style.visibility</p:attrName>
                                        </p:attrNameLst>
                                      </p:cBhvr>
                                      <p:to>
                                        <p:strVal val="visible"/>
                                      </p:to>
                                    </p:set>
                                    <p:animEffect transition="in" filter="fade">
                                      <p:cBhvr>
                                        <p:cTn id="143" dur="250"/>
                                        <p:tgtEl>
                                          <p:spTgt spid="106"/>
                                        </p:tgtEl>
                                      </p:cBhvr>
                                    </p:animEffect>
                                    <p:anim calcmode="lin" valueType="num">
                                      <p:cBhvr>
                                        <p:cTn id="144" dur="250" fill="hold"/>
                                        <p:tgtEl>
                                          <p:spTgt spid="106"/>
                                        </p:tgtEl>
                                        <p:attrNameLst>
                                          <p:attrName>ppt_x</p:attrName>
                                        </p:attrNameLst>
                                      </p:cBhvr>
                                      <p:tavLst>
                                        <p:tav tm="0">
                                          <p:val>
                                            <p:strVal val="#ppt_x"/>
                                          </p:val>
                                        </p:tav>
                                        <p:tav tm="100000">
                                          <p:val>
                                            <p:strVal val="#ppt_x"/>
                                          </p:val>
                                        </p:tav>
                                      </p:tavLst>
                                    </p:anim>
                                    <p:anim calcmode="lin" valueType="num">
                                      <p:cBhvr>
                                        <p:cTn id="145" dur="250" fill="hold"/>
                                        <p:tgtEl>
                                          <p:spTgt spid="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3" grpId="0"/>
      <p:bldP spid="75" grpId="0"/>
      <p:bldP spid="76" grpId="0"/>
      <p:bldP spid="78" grpId="0"/>
      <p:bldP spid="82" grpId="0"/>
      <p:bldP spid="92" grpId="0"/>
      <p:bldP spid="95" grpId="0"/>
      <p:bldP spid="96" grpId="0"/>
      <p:bldP spid="97" grpId="0"/>
      <p:bldP spid="100" grpId="0"/>
      <p:bldP spid="105" grpId="0"/>
      <p:bldP spid="10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3097</Words>
  <Application>Microsoft Office PowerPoint</Application>
  <PresentationFormat>宽屏</PresentationFormat>
  <Paragraphs>626</Paragraphs>
  <Slides>22</Slides>
  <Notes>22</Notes>
  <HiddenSlides>1</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新細明體</vt:lpstr>
      <vt:lpstr>等线</vt:lpstr>
      <vt:lpstr>等线 Light</vt:lpstr>
      <vt:lpstr>方正兰亭黑_GBK</vt:lpstr>
      <vt:lpstr>宋体</vt:lpstr>
      <vt:lpstr>微软雅黑</vt:lpstr>
      <vt:lpstr>微软雅黑 Light</vt:lpstr>
      <vt:lpstr>Arial</vt:lpstr>
      <vt:lpstr>Cambria Math</vt:lpstr>
      <vt:lpstr>Courier New</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James Smith</dc:creator>
  <cp:lastModifiedBy>James Smith</cp:lastModifiedBy>
  <cp:revision>1</cp:revision>
  <dcterms:created xsi:type="dcterms:W3CDTF">2019-09-20T12:42:17Z</dcterms:created>
  <dcterms:modified xsi:type="dcterms:W3CDTF">2019-09-20T12:43:17Z</dcterms:modified>
</cp:coreProperties>
</file>