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8" r:id="rId3"/>
    <p:sldId id="2619" r:id="rId4"/>
    <p:sldId id="2620" r:id="rId5"/>
    <p:sldId id="2621" r:id="rId6"/>
  </p:sldIdLst>
  <p:sldSz cx="12192000" cy="6858000"/>
  <p:notesSz cx="9947275" cy="6858000"/>
  <p:custDataLst>
    <p:tags r:id="rId1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85842E-5A2B-4469-9F09-FB7FCBA17D1D}">
          <p14:sldIdLst>
            <p14:sldId id="2618"/>
            <p14:sldId id="2619"/>
            <p14:sldId id="2620"/>
            <p14:sldId id="262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34" clrIdx="0"/>
  <p:cmAuthor id="2" name="张 宇云" initials="张" lastIdx="1" clrIdx="1"/>
  <p:cmAuthor id="3" name="20463" initials="2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2060"/>
    <a:srgbClr val="0000FF"/>
    <a:srgbClr val="2160B2"/>
    <a:srgbClr val="5B9BD5"/>
    <a:srgbClr val="E7F6FF"/>
    <a:srgbClr val="1557AE"/>
    <a:srgbClr val="D9D9D9"/>
    <a:srgbClr val="E3EA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0" autoAdjust="0"/>
    <p:restoredTop sz="79015" autoAdjust="0"/>
  </p:normalViewPr>
  <p:slideViewPr>
    <p:cSldViewPr>
      <p:cViewPr varScale="1">
        <p:scale>
          <a:sx n="90" d="100"/>
          <a:sy n="90" d="100"/>
        </p:scale>
        <p:origin x="1158" y="90"/>
      </p:cViewPr>
      <p:guideLst>
        <p:guide orient="horz" pos="2048"/>
        <p:guide pos="3867"/>
      </p:guideLst>
    </p:cSldViewPr>
  </p:slideViewPr>
  <p:outlineViewPr>
    <p:cViewPr>
      <p:scale>
        <a:sx n="33" d="100"/>
        <a:sy n="33" d="100"/>
      </p:scale>
      <p:origin x="0" y="-54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151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5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4038" y="0"/>
            <a:ext cx="431165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D1FD6-10AD-41C3-8C4C-7C950D8FD5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3100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4038" y="6513513"/>
            <a:ext cx="431165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49C96-090A-4778-A480-5A3AEF2A6C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0" dirty="0">
                <a:solidFill>
                  <a:srgbClr val="1A1A4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634038" y="0"/>
            <a:ext cx="431165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0" dirty="0">
                <a:solidFill>
                  <a:srgbClr val="1A1A4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689225" y="514350"/>
            <a:ext cx="4572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5363" y="3257550"/>
            <a:ext cx="7956550" cy="3086100"/>
          </a:xfrm>
          <a:prstGeom prst="rect">
            <a:avLst/>
          </a:prstGeom>
          <a:noFill/>
          <a:ln w="12700" cmpd="sng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12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10063" cy="341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0" dirty="0">
                <a:solidFill>
                  <a:srgbClr val="1A1A4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4038" y="6515100"/>
            <a:ext cx="4311650" cy="341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1D8E48-98DB-4BAA-8DAA-00E694147933}" type="slidenum">
              <a:rPr lang="zh-CN" altLang="en-US" smtClean="0"/>
            </a:fld>
            <a:r>
              <a:rPr lang="en-US" altLang="zh-CN" dirty="0"/>
              <a:t>/75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 userDrawn="1"/>
        </p:nvSpPr>
        <p:spPr>
          <a:xfrm rot="5400000">
            <a:off x="5965676" y="631676"/>
            <a:ext cx="260648" cy="12192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流程图: 过程 8"/>
          <p:cNvSpPr/>
          <p:nvPr userDrawn="1"/>
        </p:nvSpPr>
        <p:spPr>
          <a:xfrm rot="5400000" flipH="1">
            <a:off x="10657668" y="5276044"/>
            <a:ext cx="645072" cy="24235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7" r="53951"/>
          <a:stretch>
            <a:fillRect/>
          </a:stretch>
        </p:blipFill>
        <p:spPr bwMode="auto">
          <a:xfrm>
            <a:off x="10116849" y="6309320"/>
            <a:ext cx="1955815" cy="52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 userDrawn="1"/>
        </p:nvCxnSpPr>
        <p:spPr bwMode="auto">
          <a:xfrm>
            <a:off x="368300" y="828675"/>
            <a:ext cx="11455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557A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燕尾形 5"/>
          <p:cNvSpPr/>
          <p:nvPr userDrawn="1"/>
        </p:nvSpPr>
        <p:spPr bwMode="auto">
          <a:xfrm>
            <a:off x="393702" y="384955"/>
            <a:ext cx="368300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燕尾形 6"/>
          <p:cNvSpPr/>
          <p:nvPr userDrawn="1"/>
        </p:nvSpPr>
        <p:spPr bwMode="auto">
          <a:xfrm>
            <a:off x="751243" y="386389"/>
            <a:ext cx="368300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-24680" y="6237312"/>
            <a:ext cx="84423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50E44C2E-1533-984C-A153-88F3C6857F73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WORK\工作\PPT\PPT新校徽\L15副本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 userDrawn="1"/>
        </p:nvSpPr>
        <p:spPr>
          <a:xfrm rot="5400000">
            <a:off x="6010275" y="676275"/>
            <a:ext cx="171450" cy="12192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流程图: 过程 8"/>
          <p:cNvSpPr/>
          <p:nvPr userDrawn="1"/>
        </p:nvSpPr>
        <p:spPr>
          <a:xfrm rot="5400000" flipH="1">
            <a:off x="10966186" y="5584561"/>
            <a:ext cx="328612" cy="212301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7" r="53951"/>
          <a:stretch>
            <a:fillRect/>
          </a:stretch>
        </p:blipFill>
        <p:spPr bwMode="auto">
          <a:xfrm>
            <a:off x="10439401" y="6523038"/>
            <a:ext cx="153881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 userDrawn="1"/>
        </p:nvCxnSpPr>
        <p:spPr bwMode="auto">
          <a:xfrm>
            <a:off x="368300" y="828675"/>
            <a:ext cx="11455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557A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燕尾形 5"/>
          <p:cNvSpPr/>
          <p:nvPr userDrawn="1"/>
        </p:nvSpPr>
        <p:spPr bwMode="auto">
          <a:xfrm>
            <a:off x="393701" y="384955"/>
            <a:ext cx="368300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燕尾形 6"/>
          <p:cNvSpPr/>
          <p:nvPr userDrawn="1"/>
        </p:nvSpPr>
        <p:spPr bwMode="auto">
          <a:xfrm>
            <a:off x="751243" y="386389"/>
            <a:ext cx="368300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流程图: 过程 1"/>
          <p:cNvSpPr/>
          <p:nvPr userDrawn="1"/>
        </p:nvSpPr>
        <p:spPr>
          <a:xfrm rot="5400000">
            <a:off x="6010275" y="676275"/>
            <a:ext cx="171450" cy="12192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048588" name="流程图: 过程 8"/>
          <p:cNvSpPr/>
          <p:nvPr userDrawn="1"/>
        </p:nvSpPr>
        <p:spPr>
          <a:xfrm rot="5400000" flipH="1">
            <a:off x="10966186" y="5584561"/>
            <a:ext cx="328612" cy="212301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097154" name="图片 3"/>
          <p:cNvPicPr>
            <a:picLocks noChangeAspect="1"/>
          </p:cNvPicPr>
          <p:nvPr userDrawn="1"/>
        </p:nvPicPr>
        <p:blipFill>
          <a:blip r:embed="rId2">
            <a:biLevel thresh="50000"/>
            <a:grayscl/>
          </a:blip>
          <a:srcRect t="77927" r="53951"/>
          <a:stretch>
            <a:fillRect/>
          </a:stretch>
        </p:blipFill>
        <p:spPr bwMode="auto">
          <a:xfrm>
            <a:off x="10439401" y="6523038"/>
            <a:ext cx="1538817" cy="31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29" name="直接连接符 4"/>
          <p:cNvCxnSpPr/>
          <p:nvPr userDrawn="1"/>
        </p:nvCxnSpPr>
        <p:spPr bwMode="auto">
          <a:xfrm>
            <a:off x="368300" y="828675"/>
            <a:ext cx="11455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557A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8589" name="燕尾形 5"/>
          <p:cNvSpPr/>
          <p:nvPr userDrawn="1"/>
        </p:nvSpPr>
        <p:spPr bwMode="auto">
          <a:xfrm>
            <a:off x="393701" y="384955"/>
            <a:ext cx="368300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48590" name="燕尾形 6"/>
          <p:cNvSpPr/>
          <p:nvPr userDrawn="1"/>
        </p:nvSpPr>
        <p:spPr bwMode="auto">
          <a:xfrm>
            <a:off x="751243" y="386389"/>
            <a:ext cx="368300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199515" y="260350"/>
            <a:ext cx="11167110" cy="15684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SzPct val="150000"/>
            </a:pPr>
            <a:r>
              <a:rPr lang="zh-CN" altLang="en-US" sz="32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指标介绍</a:t>
            </a:r>
            <a:r>
              <a:rPr lang="en-US" altLang="zh-CN" sz="32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——module</a:t>
            </a:r>
            <a:r>
              <a:rPr lang="zh-CN" altLang="en-US" sz="32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级</a:t>
            </a:r>
            <a:endParaRPr lang="zh-CN" sz="32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SzPct val="150000"/>
            </a:pPr>
            <a:endParaRPr lang="zh-CN" sz="32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SzPct val="150000"/>
            </a:pPr>
            <a:endParaRPr lang="zh-CN" sz="32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39090" y="980440"/>
          <a:ext cx="11511280" cy="510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185"/>
                <a:gridCol w="2634615"/>
                <a:gridCol w="2137410"/>
                <a:gridCol w="5894070"/>
              </a:tblGrid>
              <a:tr h="40195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粒度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70840">
                <a:tc rowSpan="10"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pitchFamily="49" charset="-122"/>
                        </a:rPr>
                        <a:t>module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pitchFamily="49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scop(structural coupling)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结构</a:t>
                      </a:r>
                      <a:r>
                        <a:rPr lang="zh-CN" altLang="en-US" sz="1200"/>
                        <a:t>耦合度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scop</a:t>
                      </a:r>
                      <a:r>
                        <a:rPr lang="zh-CN" altLang="en-US" sz="1200"/>
                        <a:t>越大，模块间的</a:t>
                      </a:r>
                      <a:r>
                        <a:rPr lang="zh-CN" altLang="en-US" sz="1200"/>
                        <a:t>结构耦合程度</a:t>
                      </a:r>
                      <a:r>
                        <a:rPr lang="zh-CN" altLang="en-US" sz="1200"/>
                        <a:t>越大。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71475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scoh</a:t>
                      </a:r>
                      <a:r>
                        <a:rPr lang="en-US" altLang="zh-CN" sz="1200">
                          <a:sym typeface="+mn-ea"/>
                        </a:rPr>
                        <a:t>(structural cohesion)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结构</a:t>
                      </a:r>
                      <a:r>
                        <a:rPr lang="zh-CN" altLang="en-US" sz="1200"/>
                        <a:t>内聚度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scoh</a:t>
                      </a:r>
                      <a:r>
                        <a:rPr lang="zh-CN" altLang="en-US" sz="1200"/>
                        <a:t>越大，模块内的</a:t>
                      </a:r>
                      <a:r>
                        <a:rPr lang="zh-CN" altLang="en-US" sz="1200">
                          <a:sym typeface="+mn-ea"/>
                        </a:rPr>
                        <a:t>结构</a:t>
                      </a:r>
                      <a:r>
                        <a:rPr lang="zh-CN" altLang="en-US" sz="1200"/>
                        <a:t>内聚程度</a:t>
                      </a:r>
                      <a:r>
                        <a:rPr lang="zh-CN" altLang="en-US" sz="1200"/>
                        <a:t>越大。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70840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spread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演化分布</a:t>
                      </a:r>
                      <a:r>
                        <a:rPr lang="zh-CN" altLang="en-US" sz="1200"/>
                        <a:t>程度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度量模块中的实体在演化过程中接触的共变集群个数。</a:t>
                      </a:r>
                      <a:r>
                        <a:rPr lang="en-US" altLang="zh-CN" sz="1200"/>
                        <a:t>spread</a:t>
                      </a:r>
                      <a:r>
                        <a:rPr lang="zh-CN" altLang="en-US" sz="1200"/>
                        <a:t>越小，模块性</a:t>
                      </a:r>
                      <a:r>
                        <a:rPr lang="zh-CN" altLang="en-US" sz="1200"/>
                        <a:t>越好。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71475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focus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演化集中</a:t>
                      </a:r>
                      <a:r>
                        <a:rPr lang="zh-CN" altLang="en-US" sz="1200"/>
                        <a:t>程度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度量模块中的实体在演化过程中专注自身演进的程度。</a:t>
                      </a:r>
                      <a:r>
                        <a:rPr lang="en-US" altLang="zh-CN" sz="1200"/>
                        <a:t>focus</a:t>
                      </a:r>
                      <a:r>
                        <a:rPr lang="zh-CN" altLang="en-US" sz="1200"/>
                        <a:t>越大，模块性</a:t>
                      </a:r>
                      <a:r>
                        <a:rPr lang="zh-CN" altLang="en-US" sz="1200"/>
                        <a:t>越好。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70840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icf(intra co-change frequency)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演化内部共变</a:t>
                      </a:r>
                      <a:r>
                        <a:rPr lang="zh-CN" altLang="en-US" sz="1200"/>
                        <a:t>频率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icf</a:t>
                      </a:r>
                      <a:r>
                        <a:rPr lang="zh-CN" altLang="en-US" sz="1200"/>
                        <a:t>越高，模块内的实体更有可能一起</a:t>
                      </a:r>
                      <a:r>
                        <a:rPr lang="zh-CN" altLang="en-US" sz="1200"/>
                        <a:t>演化。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71475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ecf(external co-change frequency)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演化外部共变</a:t>
                      </a:r>
                      <a:r>
                        <a:rPr lang="zh-CN" altLang="en-US" sz="1200"/>
                        <a:t>频率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ecf</a:t>
                      </a:r>
                      <a:r>
                        <a:rPr lang="zh-CN" altLang="en-US" sz="1200"/>
                        <a:t>越低，跨模块边界的实体更有可能独立</a:t>
                      </a:r>
                      <a:r>
                        <a:rPr lang="zh-CN" altLang="en-US" sz="1200"/>
                        <a:t>演化。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618490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rei(ratio of ecf to icf)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演化外部共变频率与内部共变频率的</a:t>
                      </a:r>
                      <a:r>
                        <a:rPr lang="zh-CN" altLang="en-US" sz="1200"/>
                        <a:t>比值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rei</a:t>
                      </a:r>
                      <a:r>
                        <a:rPr lang="zh-CN" altLang="en-US" sz="1200"/>
                        <a:t>越低，说明不同模块一起修改的可能性越低，模块更有可能会独立演化、独立维护。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70840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odd(out-degree dependence)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耦合</a:t>
                      </a:r>
                      <a:r>
                        <a:rPr lang="zh-CN" altLang="en-US" sz="1200"/>
                        <a:t>其他模块程度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odd</a:t>
                      </a:r>
                      <a:r>
                        <a:rPr lang="zh-CN" altLang="en-US" sz="1200"/>
                        <a:t>越大，该模块耦合其他模块的程度越高，模块之间的动态交互度</a:t>
                      </a:r>
                      <a:r>
                        <a:rPr lang="zh-CN" altLang="en-US" sz="1200"/>
                        <a:t>越高。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71475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idd(in-degree dependence)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200"/>
                        <a:t>被</a:t>
                      </a:r>
                      <a:r>
                        <a:rPr lang="zh-CN" altLang="en-US" sz="1200">
                          <a:sym typeface="+mn-ea"/>
                        </a:rPr>
                        <a:t>其他模块</a:t>
                      </a:r>
                      <a:r>
                        <a:rPr lang="zh-CN" altLang="en-US" sz="1200"/>
                        <a:t>耦合程度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idd</a:t>
                      </a:r>
                      <a:r>
                        <a:rPr lang="zh-CN" altLang="en-US" sz="1200"/>
                        <a:t>越大，该模块被耦合的程度越高，模块间的动态交互</a:t>
                      </a:r>
                      <a:r>
                        <a:rPr lang="zh-CN" altLang="en-US" sz="1200"/>
                        <a:t>程度越高。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70840"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DS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(design size in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module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模块中类</a:t>
                      </a:r>
                      <a:r>
                        <a:rPr lang="zh-CN" altLang="en-US" sz="1200">
                          <a:sym typeface="+mn-ea"/>
                        </a:rPr>
                        <a:t>总数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DSM</a:t>
                      </a:r>
                      <a:r>
                        <a:rPr lang="zh-CN" altLang="en-US" sz="1200"/>
                        <a:t>越大，模块越复杂，与外部耦合的可能性</a:t>
                      </a:r>
                      <a:r>
                        <a:rPr lang="zh-CN" altLang="en-US" sz="1200"/>
                        <a:t>越高。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199515" y="260350"/>
            <a:ext cx="11167110" cy="15684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SzPct val="150000"/>
            </a:pPr>
            <a:r>
              <a:rPr lang="zh-CN" altLang="en-US" sz="32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指标介绍</a:t>
            </a:r>
            <a:r>
              <a:rPr lang="en-US" altLang="zh-CN" sz="32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——class</a:t>
            </a:r>
            <a:r>
              <a:rPr lang="zh-CN" altLang="en-US" sz="32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级</a:t>
            </a:r>
            <a:endParaRPr lang="zh-CN" sz="32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SzPct val="150000"/>
            </a:pPr>
            <a:endParaRPr lang="zh-CN" sz="32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SzPct val="150000"/>
            </a:pPr>
            <a:endParaRPr lang="zh-CN" sz="32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63525" y="764540"/>
          <a:ext cx="11407775" cy="596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970"/>
                <a:gridCol w="3560445"/>
                <a:gridCol w="2597785"/>
                <a:gridCol w="447357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粒度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rowSpan="20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class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CBC(Coupling between classes)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类依赖的数量(包含被依赖)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IDCC(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intra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 direct class coupling)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模块内耦合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类数量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EDCC(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external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direct class coupling)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模块外耦合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类数量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c_FAN_IN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类扇入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c_FAN_OUT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类扇出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c_chm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类在消息层的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内聚度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c_chd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类在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领域层的内聚度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NAC(Number of Ancestor Classes)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类继承树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深度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NDC(Number of Descendent Classes)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派生类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个数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NOP(number of polymorphic methods)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多态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方法数量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457200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RFC(Response for a Class)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类的响应数量(本地方法数量+调用外部方法数量)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NOSI(Number of static invocations)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静态方法调用数量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CTM(Coupling through Message Passing)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调用方法个数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(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除自身类中方法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)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NOM(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number of methods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)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类中方法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总数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NOVM(Number of visible methods)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可见方法数量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CIS(Class interface size)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类中公共接口数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privateMethodsQty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私有方法数量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protectedMethodsQty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保护方法数量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staticMethodsQty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静态方法数量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defaultMethodsQty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缺省方法数量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199515" y="260350"/>
            <a:ext cx="11167110" cy="1076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SzPct val="150000"/>
            </a:pPr>
            <a:r>
              <a:rPr lang="zh-CN" altLang="en-US" sz="32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指标介绍</a:t>
            </a:r>
            <a:r>
              <a:rPr lang="en-US" altLang="zh-CN" sz="32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——class</a:t>
            </a:r>
            <a:r>
              <a:rPr lang="zh-CN" altLang="en-US" sz="32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级</a:t>
            </a:r>
            <a:endParaRPr lang="zh-CN" sz="32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SzPct val="150000"/>
            </a:pPr>
            <a:endParaRPr lang="zh-CN" sz="32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35915" y="836295"/>
          <a:ext cx="11447145" cy="5455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510"/>
                <a:gridCol w="2905760"/>
                <a:gridCol w="3681730"/>
                <a:gridCol w="408114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粒度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rowSpan="18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class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abstractMethodsQty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抽象方法数量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finalMethodsQty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final方法数量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synchronizedMethodsQty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synchronized方法数量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TCC(Tight Class Cohesion)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紧类内聚(仅考虑可见方法的直接调用)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若无可见方法，为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；若仅一个可见方法，为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LCC(Loose Class Cohesion)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松类内聚(考虑可见方法的直接调用和间接调用)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 vMerge="1">
                  <a:tcPr anchor="ctr" anchorCtr="0"/>
                </a:tc>
              </a:tr>
              <a:tr h="274955"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LCOM(Lack of Cohesion of Methods)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方法内聚性缺失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383540"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LCOM*(Lack of Cohesion of Methods)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方法内聚性缺失(标准化结果)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取值范围在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0-1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WMC(Weight Method Per Class)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类方法复杂度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之和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384175">
                <a:tc vMerge="1"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c_variablesQty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类中变量数量</a:t>
                      </a:r>
                      <a:endParaRPr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NOF(Number of fields)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字段数量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publicFieldsQty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公有字段数量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privateFieldsQty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私有字段数量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protectedFieldsQty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保护字段数量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staticFieldsQty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静态字段数量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274955"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defaultFieldsQty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缺省字段数量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finalFieldsQty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final字段数量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synchronizedFieldsQty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synchronized字段数量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c_modifiers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类中修饰符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199515" y="260350"/>
            <a:ext cx="11167110" cy="15684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SzPct val="150000"/>
            </a:pPr>
            <a:r>
              <a:rPr lang="zh-CN" altLang="en-US" sz="32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指标介绍</a:t>
            </a:r>
            <a:r>
              <a:rPr lang="en-US" altLang="zh-CN" sz="32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——method</a:t>
            </a:r>
            <a:r>
              <a:rPr lang="zh-CN" altLang="en-US" sz="32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级</a:t>
            </a:r>
            <a:endParaRPr lang="zh-CN" sz="32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SzPct val="150000"/>
            </a:pPr>
            <a:endParaRPr lang="zh-CN" sz="32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SzPct val="150000"/>
            </a:pPr>
            <a:endParaRPr lang="zh-CN" sz="32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35915" y="948690"/>
          <a:ext cx="11447145" cy="4836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510"/>
                <a:gridCol w="2752090"/>
                <a:gridCol w="3285490"/>
                <a:gridCol w="463105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粒度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rowSpan="1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startLine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方法开始位置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CBM(Coupling between methods)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方法依赖的数量(call/override)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 row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IDMC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模块内耦合方法的数量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 vMerge="1">
                  <a:tcPr anchor="ctr" anchorCtr="0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EDMC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模块外耦合方法的数量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 vMerge="1"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m_FAN_IN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方法扇入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 vMerge="1">
                  <a:tcPr anchor="ctr" anchorCtr="0"/>
                </a:tc>
              </a:tr>
              <a:tr h="374650"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m_FAN_OUT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方法扇出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 vMerge="1">
                  <a:tcPr anchor="ctr" anchorCtr="0"/>
                </a:tc>
              </a:tr>
              <a:tr h="374015">
                <a:tc vMerge="1"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IsOverride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是否是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override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(true/false)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74015">
                <a:tc vMerge="1">
                  <a:tcPr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OverridedQty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override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的类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个数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74015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methodsInvokedQty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调用方法的数量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methodsInvokedLocalQty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调用本地方法的数量</a:t>
                      </a:r>
                      <a:endParaRPr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methodsInvokedIndirectLocalQty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间接调用本地方法的数量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74015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</a:rPr>
                        <a:t>m_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variablesQty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方法中变量数量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74650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parametersQty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方法参数数量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74015">
                <a:tc vMerge="1"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 (正文)" charset="0"/>
                          <a:sym typeface="+mn-ea"/>
                        </a:rPr>
                        <a:t>m_modifiers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ahoma (正文)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方法修饰符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2083baf-4e60-460d-9238-c16b496968b5}"/>
  <p:tag name="TABLE_ENDDRAG_ORIGIN_RECT" val="918*401"/>
  <p:tag name="TABLE_ENDDRAG_RECT" val="9*65*918*401"/>
</p:tagLst>
</file>

<file path=ppt/tags/tag2.xml><?xml version="1.0" encoding="utf-8"?>
<p:tagLst xmlns:p="http://schemas.openxmlformats.org/presentationml/2006/main">
  <p:tag name="KSO_WM_UNIT_TABLE_BEAUTIFY" val="smartTable{82083baf-4e60-460d-9238-c16b496968b5}"/>
  <p:tag name="TABLE_ENDDRAG_ORIGIN_RECT" val="898*451"/>
  <p:tag name="TABLE_ENDDRAG_RECT" val="20*60*898*451"/>
</p:tagLst>
</file>

<file path=ppt/tags/tag3.xml><?xml version="1.0" encoding="utf-8"?>
<p:tagLst xmlns:p="http://schemas.openxmlformats.org/presentationml/2006/main">
  <p:tag name="KSO_WM_UNIT_TABLE_BEAUTIFY" val="smartTable{82083baf-4e60-460d-9238-c16b496968b5}"/>
  <p:tag name="TABLE_ENDDRAG_ORIGIN_RECT" val="901*416"/>
  <p:tag name="TABLE_ENDDRAG_RECT" val="26*65*901*416"/>
</p:tagLst>
</file>

<file path=ppt/tags/tag4.xml><?xml version="1.0" encoding="utf-8"?>
<p:tagLst xmlns:p="http://schemas.openxmlformats.org/presentationml/2006/main">
  <p:tag name="KSO_WM_UNIT_TABLE_BEAUTIFY" val="smartTable{82083baf-4e60-460d-9238-c16b496968b5}"/>
  <p:tag name="TABLE_ENDDRAG_ORIGIN_RECT" val="901*301"/>
  <p:tag name="TABLE_ENDDRAG_RECT" val="26*74*901*301"/>
</p:tagLst>
</file>

<file path=ppt/tags/tag5.xml><?xml version="1.0" encoding="utf-8"?>
<p:tagLst xmlns:p="http://schemas.openxmlformats.org/presentationml/2006/main">
  <p:tag name="COMMONDATA" val="eyJoZGlkIjoiOGJjODEwN2I3ZDlkMjlhMDJmYTRhOWRmNTY4NjFiMmEifQ=="/>
</p:tagLst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默认设计模板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25400" cap="flat" cmpd="sng" algn="ctr">
          <a:solidFill>
            <a:schemeClr val="accent1">
              <a:shade val="50000"/>
            </a:schemeClr>
          </a:solidFill>
          <a:prstDash val="sysDot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lang="en-US" altLang="zh-CN" sz="1200" b="0" smtClean="0">
            <a:ln>
              <a:noFill/>
            </a:ln>
            <a:solidFill>
              <a:srgbClr val="FF000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  <a:sym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anose="02010609060101010101" pitchFamily="49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2643</Words>
  <Application>WPS 演示</Application>
  <PresentationFormat>宽屏</PresentationFormat>
  <Paragraphs>537</Paragraphs>
  <Slides>4</Slides>
  <Notes>108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黑体</vt:lpstr>
      <vt:lpstr>微软雅黑</vt:lpstr>
      <vt:lpstr>Tahoma</vt:lpstr>
      <vt:lpstr>Calibri</vt:lpstr>
      <vt:lpstr>Tahoma (正文)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Kevin</dc:creator>
  <cp:lastModifiedBy>Jisoo</cp:lastModifiedBy>
  <cp:revision>13238</cp:revision>
  <dcterms:created xsi:type="dcterms:W3CDTF">2009-10-06T03:58:00Z</dcterms:created>
  <dcterms:modified xsi:type="dcterms:W3CDTF">2022-04-27T01:56:11Z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32CE137D4A0F4E6FA76BAF0F303CDD06</vt:lpwstr>
  </property>
</Properties>
</file>