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616" r:id="rId3"/>
    <p:sldId id="2622" r:id="rId4"/>
    <p:sldId id="2617" r:id="rId5"/>
    <p:sldId id="2618" r:id="rId6"/>
    <p:sldId id="2619" r:id="rId7"/>
    <p:sldId id="2620" r:id="rId8"/>
    <p:sldId id="2621" r:id="rId9"/>
  </p:sldIdLst>
  <p:sldSz cx="12192000" cy="6858000"/>
  <p:notesSz cx="9947275" cy="6858000"/>
  <p:custDataLst>
    <p:tags r:id="rId16"/>
  </p:custDataLst>
  <p:defaultTextStyle>
    <a:defPPr>
      <a:defRPr lang="zh-CN"/>
    </a:defPPr>
    <a:lvl1pPr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1pPr>
    <a:lvl2pPr marL="4572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2pPr>
    <a:lvl3pPr marL="9144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3pPr>
    <a:lvl4pPr marL="13716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4pPr>
    <a:lvl5pPr marL="18288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5pPr>
    <a:lvl6pPr marL="22860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6pPr>
    <a:lvl7pPr marL="27432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7pPr>
    <a:lvl8pPr marL="32004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8pPr>
    <a:lvl9pPr marL="36576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9pPr>
  </p:defaultTextStyle>
  <p:extLst>
    <p:ext uri="{521415D9-36F7-43E2-AB2F-B90AF26B5E84}">
      <p14:sectionLst xmlns:p14="http://schemas.microsoft.com/office/powerpoint/2010/main">
        <p14:section name="默认节" id="{1885842E-5A2B-4469-9F09-FB7FCBA17D1D}">
          <p14:sldIdLst>
            <p14:sldId id="2616"/>
            <p14:sldId id="2622"/>
            <p14:sldId id="2617"/>
            <p14:sldId id="2618"/>
            <p14:sldId id="2619"/>
            <p14:sldId id="2620"/>
            <p14:sldId id="262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34" clrIdx="0"/>
  <p:cmAuthor id="2" name="张 宇云" initials="张" lastIdx="1" clrIdx="1"/>
  <p:cmAuthor id="3" name="20463" initials="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2060"/>
    <a:srgbClr val="0000FF"/>
    <a:srgbClr val="2160B2"/>
    <a:srgbClr val="5B9BD5"/>
    <a:srgbClr val="E7F6FF"/>
    <a:srgbClr val="1557AE"/>
    <a:srgbClr val="D9D9D9"/>
    <a:srgbClr val="E3EA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79015" autoAdjust="0"/>
  </p:normalViewPr>
  <p:slideViewPr>
    <p:cSldViewPr>
      <p:cViewPr varScale="1">
        <p:scale>
          <a:sx n="90" d="100"/>
          <a:sy n="90" d="100"/>
        </p:scale>
        <p:origin x="1158" y="90"/>
      </p:cViewPr>
      <p:guideLst>
        <p:guide orient="horz" pos="2048"/>
        <p:guide pos="3867"/>
      </p:guideLst>
    </p:cSldViewPr>
  </p:slideViewPr>
  <p:outlineViewPr>
    <p:cViewPr>
      <p:scale>
        <a:sx n="33" d="100"/>
        <a:sy n="33" d="100"/>
      </p:scale>
      <p:origin x="0" y="-54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5" d="100"/>
          <a:sy n="125" d="100"/>
        </p:scale>
        <p:origin x="1512"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038" y="0"/>
            <a:ext cx="4311650" cy="344488"/>
          </a:xfrm>
          <a:prstGeom prst="rect">
            <a:avLst/>
          </a:prstGeom>
        </p:spPr>
        <p:txBody>
          <a:bodyPr vert="horz" lIns="91440" tIns="45720" rIns="91440" bIns="45720" rtlCol="0"/>
          <a:lstStyle>
            <a:lvl1pPr algn="r">
              <a:defRPr sz="1200"/>
            </a:lvl1pPr>
          </a:lstStyle>
          <a:p>
            <a:fld id="{BC9D1FD6-10AD-41C3-8C4C-7C950D8FD543}" type="datetimeFigureOut">
              <a:rPr lang="zh-CN" altLang="en-US" smtClean="0"/>
            </a:fld>
            <a:endParaRPr lang="zh-CN" altLang="en-US"/>
          </a:p>
        </p:txBody>
      </p:sp>
      <p:sp>
        <p:nvSpPr>
          <p:cNvPr id="4" name="页脚占位符 3"/>
          <p:cNvSpPr>
            <a:spLocks noGrp="1"/>
          </p:cNvSpPr>
          <p:nvPr>
            <p:ph type="ftr" sz="quarter" idx="2"/>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038" y="6513513"/>
            <a:ext cx="4311650" cy="344487"/>
          </a:xfrm>
          <a:prstGeom prst="rect">
            <a:avLst/>
          </a:prstGeom>
        </p:spPr>
        <p:txBody>
          <a:bodyPr vert="horz" lIns="91440" tIns="45720" rIns="91440" bIns="45720" rtlCol="0" anchor="b"/>
          <a:lstStyle>
            <a:lvl1pPr algn="r">
              <a:defRPr sz="1200"/>
            </a:lvl1pPr>
          </a:lstStyle>
          <a:p>
            <a:fld id="{33B49C96-090A-4778-A480-5A3AEF2A6C2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noChangeArrowheads="1"/>
          </p:cNvSpPr>
          <p:nvPr>
            <p:ph type="hdr" sz="quarter"/>
          </p:nvPr>
        </p:nvSpPr>
        <p:spPr bwMode="auto">
          <a:xfrm>
            <a:off x="0" y="0"/>
            <a:ext cx="4310063" cy="342900"/>
          </a:xfrm>
          <a:prstGeom prst="rect">
            <a:avLst/>
          </a:prstGeom>
          <a:noFill/>
          <a:ln w="9525">
            <a:noFill/>
            <a:miter lim="800000"/>
          </a:ln>
        </p:spPr>
        <p:txBody>
          <a:bodyPr vert="horz" wrap="square" lIns="91440" tIns="45720" rIns="91440" bIns="45720" numCol="1" anchor="t" anchorCtr="0" compatLnSpc="1"/>
          <a:lstStyle>
            <a:lvl1pP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5123" name="日期占位符 2"/>
          <p:cNvSpPr>
            <a:spLocks noGrp="1" noChangeArrowheads="1"/>
          </p:cNvSpPr>
          <p:nvPr>
            <p:ph type="dt" idx="1"/>
          </p:nvPr>
        </p:nvSpPr>
        <p:spPr bwMode="auto">
          <a:xfrm>
            <a:off x="5634038" y="0"/>
            <a:ext cx="4311650" cy="3429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4100" name="幻灯片图像占位符 3"/>
          <p:cNvSpPr>
            <a:spLocks noGrp="1" noRot="1" noChangeAspect="1" noChangeArrowheads="1"/>
          </p:cNvSpPr>
          <p:nvPr>
            <p:ph type="sldImg" idx="2"/>
          </p:nvPr>
        </p:nvSpPr>
        <p:spPr bwMode="auto">
          <a:xfrm>
            <a:off x="2689225" y="514350"/>
            <a:ext cx="4572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5125" name="备注占位符 4"/>
          <p:cNvSpPr>
            <a:spLocks noGrp="1" noChangeArrowheads="1"/>
          </p:cNvSpPr>
          <p:nvPr>
            <p:ph type="body" sz="quarter" idx="3"/>
          </p:nvPr>
        </p:nvSpPr>
        <p:spPr bwMode="auto">
          <a:xfrm>
            <a:off x="995363" y="3257550"/>
            <a:ext cx="7956550" cy="308610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5126" name="页脚占位符 5"/>
          <p:cNvSpPr>
            <a:spLocks noGrp="1" noChangeArrowheads="1"/>
          </p:cNvSpPr>
          <p:nvPr>
            <p:ph type="ftr" sz="quarter" idx="4"/>
          </p:nvPr>
        </p:nvSpPr>
        <p:spPr bwMode="auto">
          <a:xfrm>
            <a:off x="0" y="6515100"/>
            <a:ext cx="4310063" cy="341313"/>
          </a:xfrm>
          <a:prstGeom prst="rect">
            <a:avLst/>
          </a:prstGeom>
          <a:noFill/>
          <a:ln w="9525">
            <a:noFill/>
            <a:miter lim="800000"/>
          </a:ln>
        </p:spPr>
        <p:txBody>
          <a:bodyPr vert="horz" wrap="square" lIns="91440" tIns="45720" rIns="91440" bIns="45720" numCol="1" anchor="b" anchorCtr="0" compatLnSpc="1"/>
          <a:lstStyle>
            <a:lvl1pP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5127" name="灯片编号占位符 6"/>
          <p:cNvSpPr>
            <a:spLocks noGrp="1" noChangeArrowheads="1"/>
          </p:cNvSpPr>
          <p:nvPr>
            <p:ph type="sldNum" sz="quarter" idx="5"/>
          </p:nvPr>
        </p:nvSpPr>
        <p:spPr bwMode="auto">
          <a:xfrm>
            <a:off x="5634038" y="6515100"/>
            <a:ext cx="4311650" cy="341313"/>
          </a:xfrm>
          <a:prstGeom prst="rect">
            <a:avLst/>
          </a:prstGeom>
          <a:noFill/>
          <a:ln w="9525">
            <a:noFill/>
            <a:miter lim="800000"/>
          </a:ln>
        </p:spPr>
        <p:txBody>
          <a:bodyPr vert="horz" wrap="square" lIns="91440" tIns="45720" rIns="91440" bIns="45720" numCol="1" anchor="b" anchorCtr="0" compatLnSpc="1"/>
          <a:lstStyle>
            <a:lvl1pPr algn="r" eaLnBrk="1" hangingPunct="1">
              <a:lnSpc>
                <a:spcPct val="130000"/>
              </a:lnSpc>
              <a:spcBef>
                <a:spcPct val="20000"/>
              </a:spcBef>
              <a:buFont typeface="Arial" panose="020B0604020202020204" pitchFamily="34" charset="0"/>
              <a:buChar char="•"/>
              <a:defRPr sz="1200" b="0" smtClean="0">
                <a:solidFill>
                  <a:srgbClr val="FF0000"/>
                </a:solidFill>
                <a:latin typeface="微软雅黑" panose="020B0503020204020204" pitchFamily="34" charset="-122"/>
                <a:ea typeface="微软雅黑" panose="020B0503020204020204" pitchFamily="34" charset="-122"/>
              </a:defRPr>
            </a:lvl1pPr>
          </a:lstStyle>
          <a:p>
            <a:pPr>
              <a:defRPr/>
            </a:pPr>
            <a:fld id="{CF1D8E48-98DB-4BAA-8DAA-00E694147933}" type="slidenum">
              <a:rPr lang="zh-CN" altLang="en-US" smtClean="0"/>
            </a:fld>
            <a:r>
              <a:rPr lang="en-US" altLang="zh-CN" dirty="0"/>
              <a:t>/75</a:t>
            </a:r>
            <a:endParaRPr lang="zh-CN" alt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流程图: 过程 1"/>
          <p:cNvSpPr/>
          <p:nvPr userDrawn="1"/>
        </p:nvSpPr>
        <p:spPr>
          <a:xfrm rot="5400000">
            <a:off x="5965676" y="631676"/>
            <a:ext cx="260648"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657668" y="5276044"/>
            <a:ext cx="645072" cy="242359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116849" y="6309320"/>
            <a:ext cx="1955815"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2"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幻灯片编号占位符 8"/>
          <p:cNvSpPr>
            <a:spLocks noGrp="1"/>
          </p:cNvSpPr>
          <p:nvPr>
            <p:ph type="sldNum" sz="quarter" idx="10"/>
          </p:nvPr>
        </p:nvSpPr>
        <p:spPr>
          <a:xfrm>
            <a:off x="-24680" y="6237312"/>
            <a:ext cx="844235" cy="365125"/>
          </a:xfrm>
          <a:prstGeom prst="rect">
            <a:avLst/>
          </a:prstGeom>
        </p:spPr>
        <p:txBody>
          <a:bodyPr/>
          <a:lstStyle>
            <a:lvl1pPr>
              <a:defRPr>
                <a:solidFill>
                  <a:srgbClr val="FF0000"/>
                </a:solidFill>
              </a:defRPr>
            </a:lvl1pPr>
          </a:lstStyle>
          <a:p>
            <a:fld id="{50E44C2E-1533-984C-A153-88F3C6857F73}" type="slidenum">
              <a:rPr kumimoji="1" lang="zh-CN" altLang="en-US" smtClean="0"/>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4" descr="E:\WORK\工作\PPT\PPT新校徽\L15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流程图: 过程 1"/>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966186" y="5584561"/>
            <a:ext cx="328612" cy="212301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439401" y="6523038"/>
            <a:ext cx="153881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1"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1048587" name="流程图: 过程 1"/>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48588" name="流程图: 过程 8"/>
          <p:cNvSpPr/>
          <p:nvPr userDrawn="1"/>
        </p:nvSpPr>
        <p:spPr>
          <a:xfrm rot="5400000" flipH="1">
            <a:off x="10966186" y="5584561"/>
            <a:ext cx="328612" cy="212301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pic>
        <p:nvPicPr>
          <p:cNvPr id="2097154" name="图片 3"/>
          <p:cNvPicPr>
            <a:picLocks noChangeAspect="1"/>
          </p:cNvPicPr>
          <p:nvPr userDrawn="1"/>
        </p:nvPicPr>
        <p:blipFill>
          <a:blip r:embed="rId2">
            <a:biLevel thresh="50000"/>
            <a:grayscl/>
          </a:blip>
          <a:srcRect t="77927" r="53951"/>
          <a:stretch>
            <a:fillRect/>
          </a:stretch>
        </p:blipFill>
        <p:spPr bwMode="auto">
          <a:xfrm>
            <a:off x="10439401" y="6523038"/>
            <a:ext cx="1538817" cy="311150"/>
          </a:xfrm>
          <a:prstGeom prst="rect">
            <a:avLst/>
          </a:prstGeom>
          <a:noFill/>
          <a:ln>
            <a:noFill/>
          </a:ln>
        </p:spPr>
      </p:pic>
      <p:cxnSp>
        <p:nvCxnSpPr>
          <p:cNvPr id="3145729"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p:spPr>
      </p:cxnSp>
      <p:sp>
        <p:nvSpPr>
          <p:cNvPr id="1048589" name="燕尾形 5"/>
          <p:cNvSpPr/>
          <p:nvPr userDrawn="1"/>
        </p:nvSpPr>
        <p:spPr bwMode="auto">
          <a:xfrm>
            <a:off x="393701"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048590"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5pPr>
      <a:lvl6pPr marL="3429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6pPr>
      <a:lvl7pPr marL="6858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7pPr>
      <a:lvl8pPr marL="10287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8pPr>
      <a:lvl9pPr marL="13716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530" indent="-214630"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eaLnBrk="0" fontAlgn="base" hangingPunct="0">
        <a:spcBef>
          <a:spcPct val="20000"/>
        </a:spcBef>
        <a:spcAft>
          <a:spcPct val="0"/>
        </a:spcAft>
        <a:buChar char="»"/>
        <a:defRPr sz="1500">
          <a:solidFill>
            <a:schemeClr val="tx1"/>
          </a:solidFill>
          <a:latin typeface="+mn-lt"/>
          <a:ea typeface="+mn-ea"/>
        </a:defRPr>
      </a:lvl6pPr>
      <a:lvl7pPr marL="2228850" indent="-171450" algn="l" rtl="0" eaLnBrk="0" fontAlgn="base" hangingPunct="0">
        <a:spcBef>
          <a:spcPct val="20000"/>
        </a:spcBef>
        <a:spcAft>
          <a:spcPct val="0"/>
        </a:spcAft>
        <a:buChar char="»"/>
        <a:defRPr sz="1500">
          <a:solidFill>
            <a:schemeClr val="tx1"/>
          </a:solidFill>
          <a:latin typeface="+mn-lt"/>
          <a:ea typeface="+mn-ea"/>
        </a:defRPr>
      </a:lvl7pPr>
      <a:lvl8pPr marL="2571750" indent="-171450" algn="l" rtl="0" eaLnBrk="0" fontAlgn="base" hangingPunct="0">
        <a:spcBef>
          <a:spcPct val="20000"/>
        </a:spcBef>
        <a:spcAft>
          <a:spcPct val="0"/>
        </a:spcAft>
        <a:buChar char="»"/>
        <a:defRPr sz="1500">
          <a:solidFill>
            <a:schemeClr val="tx1"/>
          </a:solidFill>
          <a:latin typeface="+mn-lt"/>
          <a:ea typeface="+mn-ea"/>
        </a:defRPr>
      </a:lvl8pPr>
      <a:lvl9pPr marL="2914650" indent="-171450" algn="l"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指标概览</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持续更新</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矩形 4"/>
          <p:cNvSpPr/>
          <p:nvPr/>
        </p:nvSpPr>
        <p:spPr>
          <a:xfrm>
            <a:off x="1782445" y="5373370"/>
            <a:ext cx="9975215" cy="957580"/>
          </a:xfrm>
          <a:prstGeom prst="rect">
            <a:avLst/>
          </a:prstGeom>
          <a:noFill/>
          <a:ln w="9525"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407035" y="2279015"/>
            <a:ext cx="113982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module</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362585" y="4149090"/>
            <a:ext cx="118427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class</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362585" y="5661025"/>
            <a:ext cx="118427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method</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7" name="圆角矩形 86"/>
          <p:cNvSpPr/>
          <p:nvPr/>
        </p:nvSpPr>
        <p:spPr>
          <a:xfrm>
            <a:off x="4648200" y="2590165"/>
            <a:ext cx="5689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rei</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1781810" y="1821180"/>
            <a:ext cx="9982200" cy="1431290"/>
          </a:xfrm>
          <a:prstGeom prst="rect">
            <a:avLst/>
          </a:prstGeom>
          <a:noFill/>
          <a:ln w="127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p:txBody>
      </p:sp>
      <p:sp>
        <p:nvSpPr>
          <p:cNvPr id="56" name="圆角矩形 55"/>
          <p:cNvSpPr/>
          <p:nvPr/>
        </p:nvSpPr>
        <p:spPr>
          <a:xfrm>
            <a:off x="6167755" y="227901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odd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7" name="圆角矩形 56"/>
          <p:cNvSpPr/>
          <p:nvPr/>
        </p:nvSpPr>
        <p:spPr>
          <a:xfrm>
            <a:off x="7104380" y="228155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2" name="圆角矩形 51"/>
          <p:cNvSpPr/>
          <p:nvPr/>
        </p:nvSpPr>
        <p:spPr>
          <a:xfrm>
            <a:off x="4622800" y="227901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icf</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3" name="圆角矩形 52"/>
          <p:cNvSpPr/>
          <p:nvPr/>
        </p:nvSpPr>
        <p:spPr>
          <a:xfrm>
            <a:off x="5290185" y="228155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ecf</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83" name="组合 82"/>
          <p:cNvGrpSpPr/>
          <p:nvPr/>
        </p:nvGrpSpPr>
        <p:grpSpPr>
          <a:xfrm rot="0">
            <a:off x="1919605" y="1159510"/>
            <a:ext cx="9750425" cy="1998345"/>
            <a:chOff x="4754" y="275"/>
            <a:chExt cx="14691" cy="3147"/>
          </a:xfrm>
        </p:grpSpPr>
        <p:sp>
          <p:nvSpPr>
            <p:cNvPr id="34" name="圆角矩形 33"/>
            <p:cNvSpPr/>
            <p:nvPr/>
          </p:nvSpPr>
          <p:spPr>
            <a:xfrm>
              <a:off x="6814" y="2035"/>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scop</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5" name="圆角矩形 34"/>
            <p:cNvSpPr/>
            <p:nvPr/>
          </p:nvSpPr>
          <p:spPr>
            <a:xfrm>
              <a:off x="7826" y="2035"/>
              <a:ext cx="896" cy="37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scoh</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6" name="圆角矩形 35"/>
            <p:cNvSpPr/>
            <p:nvPr/>
          </p:nvSpPr>
          <p:spPr>
            <a:xfrm>
              <a:off x="6815" y="2528"/>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ccop</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7825" y="2528"/>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ccoh</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0" name="圆角矩形 49"/>
            <p:cNvSpPr/>
            <p:nvPr/>
          </p:nvSpPr>
          <p:spPr>
            <a:xfrm>
              <a:off x="6692" y="3055"/>
              <a:ext cx="1018"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spread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1" name="圆角矩形 50"/>
            <p:cNvSpPr/>
            <p:nvPr/>
          </p:nvSpPr>
          <p:spPr>
            <a:xfrm>
              <a:off x="7827" y="3055"/>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focus</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82" name="组合 81"/>
            <p:cNvGrpSpPr/>
            <p:nvPr/>
          </p:nvGrpSpPr>
          <p:grpSpPr>
            <a:xfrm>
              <a:off x="4754" y="275"/>
              <a:ext cx="14691" cy="2620"/>
              <a:chOff x="4754" y="275"/>
              <a:chExt cx="14691" cy="2620"/>
            </a:xfrm>
          </p:grpSpPr>
          <p:sp>
            <p:nvSpPr>
              <p:cNvPr id="47" name="圆角矩形 46"/>
              <p:cNvSpPr/>
              <p:nvPr/>
            </p:nvSpPr>
            <p:spPr>
              <a:xfrm>
                <a:off x="4754" y="2035"/>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ifn</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8" name="圆角矩形 47"/>
              <p:cNvSpPr/>
              <p:nvPr/>
            </p:nvSpPr>
            <p:spPr>
              <a:xfrm>
                <a:off x="5796" y="2035"/>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chm</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9" name="圆角矩形 48"/>
              <p:cNvSpPr/>
              <p:nvPr/>
            </p:nvSpPr>
            <p:spPr>
              <a:xfrm>
                <a:off x="4754" y="2528"/>
                <a:ext cx="896" cy="367"/>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chd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81" name="组合 80"/>
              <p:cNvGrpSpPr/>
              <p:nvPr/>
            </p:nvGrpSpPr>
            <p:grpSpPr>
              <a:xfrm>
                <a:off x="4862" y="275"/>
                <a:ext cx="14583" cy="1647"/>
                <a:chOff x="4862" y="275"/>
                <a:chExt cx="14583" cy="1647"/>
              </a:xfrm>
            </p:grpSpPr>
            <p:grpSp>
              <p:nvGrpSpPr>
                <p:cNvPr id="80" name="组合 79"/>
                <p:cNvGrpSpPr/>
                <p:nvPr/>
              </p:nvGrpSpPr>
              <p:grpSpPr>
                <a:xfrm>
                  <a:off x="4862" y="275"/>
                  <a:ext cx="14583" cy="1647"/>
                  <a:chOff x="4862" y="275"/>
                  <a:chExt cx="14583" cy="1647"/>
                </a:xfrm>
              </p:grpSpPr>
              <p:sp>
                <p:nvSpPr>
                  <p:cNvPr id="29" name="圆角矩形 28"/>
                  <p:cNvSpPr/>
                  <p:nvPr/>
                </p:nvSpPr>
                <p:spPr>
                  <a:xfrm>
                    <a:off x="14844" y="275"/>
                    <a:ext cx="984"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ODD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0" name="圆角矩形 29"/>
                  <p:cNvSpPr/>
                  <p:nvPr/>
                </p:nvSpPr>
                <p:spPr>
                  <a:xfrm>
                    <a:off x="15965" y="275"/>
                    <a:ext cx="790"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1" name="圆角矩形 30"/>
                  <p:cNvSpPr/>
                  <p:nvPr/>
                </p:nvSpPr>
                <p:spPr>
                  <a:xfrm>
                    <a:off x="17774" y="275"/>
                    <a:ext cx="773"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ISG</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2" name="圆角矩形 31"/>
                  <p:cNvSpPr/>
                  <p:nvPr/>
                </p:nvSpPr>
                <p:spPr>
                  <a:xfrm>
                    <a:off x="16906" y="275"/>
                    <a:ext cx="681" cy="454"/>
                  </a:xfrm>
                  <a:prstGeom prst="roundRect">
                    <a:avLst>
                      <a:gd name="adj" fmla="val 16740"/>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ICL</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3" name="圆角矩形 32"/>
                  <p:cNvSpPr/>
                  <p:nvPr/>
                </p:nvSpPr>
                <p:spPr>
                  <a:xfrm>
                    <a:off x="18641" y="275"/>
                    <a:ext cx="804" cy="454"/>
                  </a:xfrm>
                  <a:prstGeom prst="roundRect">
                    <a:avLst>
                      <a:gd name="adj" fmla="val 16740"/>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SCN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63" name="组合 62"/>
                  <p:cNvGrpSpPr/>
                  <p:nvPr/>
                </p:nvGrpSpPr>
                <p:grpSpPr>
                  <a:xfrm rot="0">
                    <a:off x="4862" y="1468"/>
                    <a:ext cx="8969" cy="454"/>
                    <a:chOff x="4862" y="1468"/>
                    <a:chExt cx="8969" cy="454"/>
                  </a:xfrm>
                </p:grpSpPr>
                <p:sp>
                  <p:nvSpPr>
                    <p:cNvPr id="15" name="圆角矩形 14"/>
                    <p:cNvSpPr/>
                    <p:nvPr/>
                  </p:nvSpPr>
                  <p:spPr>
                    <a:xfrm>
                      <a:off x="10847" y="1468"/>
                      <a:ext cx="2984"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InteractionComplexity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0" name="圆角矩形 59"/>
                    <p:cNvSpPr/>
                    <p:nvPr/>
                  </p:nvSpPr>
                  <p:spPr>
                    <a:xfrm>
                      <a:off x="4862" y="1468"/>
                      <a:ext cx="1831"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smtClean="0">
                          <a:ln>
                            <a:noFill/>
                          </a:ln>
                          <a:solidFill>
                            <a:schemeClr val="tx1"/>
                          </a:solidFill>
                          <a:effectLst/>
                          <a:latin typeface="微软雅黑" panose="020B0503020204020204" pitchFamily="34" charset="-122"/>
                          <a:ea typeface="微软雅黑" panose="020B0503020204020204" pitchFamily="34" charset="-122"/>
                          <a:sym typeface="+mn-ea"/>
                        </a:rPr>
                        <a:t>functionality</a:t>
                      </a:r>
                      <a:endParaRPr kumimoji="0" lang="en-US" altLang="zh-CN"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1" name="圆角矩形 60"/>
                    <p:cNvSpPr/>
                    <p:nvPr/>
                  </p:nvSpPr>
                  <p:spPr>
                    <a:xfrm>
                      <a:off x="6815" y="1468"/>
                      <a:ext cx="1909"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modularity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2" name="圆角矩形 61"/>
                    <p:cNvSpPr/>
                    <p:nvPr/>
                  </p:nvSpPr>
                  <p:spPr>
                    <a:xfrm>
                      <a:off x="8827" y="1468"/>
                      <a:ext cx="1941"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evolvability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grpSp>
            <p:sp>
              <p:nvSpPr>
                <p:cNvPr id="74" name="圆角矩形 73"/>
                <p:cNvSpPr/>
                <p:nvPr/>
              </p:nvSpPr>
              <p:spPr>
                <a:xfrm>
                  <a:off x="14092" y="1468"/>
                  <a:ext cx="1021"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DSM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grpSp>
      </p:grpSp>
      <p:sp>
        <p:nvSpPr>
          <p:cNvPr id="94" name="圆角矩形 93"/>
          <p:cNvSpPr/>
          <p:nvPr/>
        </p:nvSpPr>
        <p:spPr>
          <a:xfrm>
            <a:off x="10776585"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Density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5" name="圆角矩形 94"/>
          <p:cNvSpPr/>
          <p:nvPr/>
        </p:nvSpPr>
        <p:spPr>
          <a:xfrm>
            <a:off x="8903970"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M_Ch</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7" name="圆角矩形 96"/>
          <p:cNvSpPr/>
          <p:nvPr/>
        </p:nvSpPr>
        <p:spPr>
          <a:xfrm>
            <a:off x="9840595"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M_Cp</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5" name="圆角矩形 44"/>
          <p:cNvSpPr/>
          <p:nvPr/>
        </p:nvSpPr>
        <p:spPr>
          <a:xfrm>
            <a:off x="285559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6" name="圆角矩形 45"/>
          <p:cNvSpPr/>
          <p:nvPr/>
        </p:nvSpPr>
        <p:spPr>
          <a:xfrm>
            <a:off x="1847850" y="3860800"/>
            <a:ext cx="57531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CTM</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3" name="圆角矩形 92"/>
          <p:cNvSpPr/>
          <p:nvPr/>
        </p:nvSpPr>
        <p:spPr>
          <a:xfrm>
            <a:off x="3811905" y="3500755"/>
            <a:ext cx="88900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EDCC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775460" y="3429000"/>
            <a:ext cx="9972040" cy="1852295"/>
          </a:xfrm>
          <a:prstGeom prst="rect">
            <a:avLst/>
          </a:prstGeom>
          <a:noFill/>
          <a:ln w="12700"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p:txBody>
      </p:sp>
      <p:sp>
        <p:nvSpPr>
          <p:cNvPr id="9" name="圆角矩形 8"/>
          <p:cNvSpPr/>
          <p:nvPr/>
        </p:nvSpPr>
        <p:spPr>
          <a:xfrm>
            <a:off x="4132580" y="3860800"/>
            <a:ext cx="481965" cy="25590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CIS</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 name="圆角矩形 11"/>
          <p:cNvSpPr/>
          <p:nvPr/>
        </p:nvSpPr>
        <p:spPr>
          <a:xfrm>
            <a:off x="6990715" y="3500755"/>
            <a:ext cx="64960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NAC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 name="圆角矩形 12"/>
          <p:cNvSpPr/>
          <p:nvPr/>
        </p:nvSpPr>
        <p:spPr>
          <a:xfrm>
            <a:off x="7698740" y="3500755"/>
            <a:ext cx="57658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NDC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 name="圆角矩形 13"/>
          <p:cNvSpPr/>
          <p:nvPr/>
        </p:nvSpPr>
        <p:spPr>
          <a:xfrm>
            <a:off x="8356600" y="3500755"/>
            <a:ext cx="55499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NOP</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7" name="圆角矩形 16"/>
          <p:cNvSpPr/>
          <p:nvPr/>
        </p:nvSpPr>
        <p:spPr>
          <a:xfrm>
            <a:off x="2513965" y="3860800"/>
            <a:ext cx="7315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NOM</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4" name="矩形 53"/>
          <p:cNvSpPr/>
          <p:nvPr/>
        </p:nvSpPr>
        <p:spPr>
          <a:xfrm>
            <a:off x="407035" y="1033145"/>
            <a:ext cx="113982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project</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1775460" y="908685"/>
            <a:ext cx="9982835" cy="789940"/>
            <a:chOff x="2796" y="1544"/>
            <a:chExt cx="15721" cy="1244"/>
          </a:xfrm>
        </p:grpSpPr>
        <p:sp>
          <p:nvSpPr>
            <p:cNvPr id="64" name="圆角矩形 63"/>
            <p:cNvSpPr/>
            <p:nvPr/>
          </p:nvSpPr>
          <p:spPr>
            <a:xfrm>
              <a:off x="9487" y="1939"/>
              <a:ext cx="1179"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FOCUS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5" name="圆角矩形 64"/>
            <p:cNvSpPr/>
            <p:nvPr/>
          </p:nvSpPr>
          <p:spPr>
            <a:xfrm>
              <a:off x="11679" y="1939"/>
              <a:ext cx="831"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ECF </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6" name="圆角矩形 65"/>
            <p:cNvSpPr/>
            <p:nvPr/>
          </p:nvSpPr>
          <p:spPr>
            <a:xfrm>
              <a:off x="10838" y="1939"/>
              <a:ext cx="697"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ICF</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7" name="矩形 66"/>
            <p:cNvSpPr/>
            <p:nvPr/>
          </p:nvSpPr>
          <p:spPr>
            <a:xfrm>
              <a:off x="2796" y="1544"/>
              <a:ext cx="15721" cy="1244"/>
            </a:xfrm>
            <a:prstGeom prst="rect">
              <a:avLst/>
            </a:prstGeom>
            <a:noFill/>
            <a:ln w="12700"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p:txBody>
        </p:sp>
        <p:sp>
          <p:nvSpPr>
            <p:cNvPr id="68" name="圆角矩形 67"/>
            <p:cNvSpPr/>
            <p:nvPr/>
          </p:nvSpPr>
          <p:spPr>
            <a:xfrm>
              <a:off x="2910" y="1939"/>
              <a:ext cx="841"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IFN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9" name="圆角矩形 68"/>
            <p:cNvSpPr/>
            <p:nvPr/>
          </p:nvSpPr>
          <p:spPr>
            <a:xfrm>
              <a:off x="3817" y="1939"/>
              <a:ext cx="958"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CHM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0" name="圆角矩形 69"/>
            <p:cNvSpPr/>
            <p:nvPr/>
          </p:nvSpPr>
          <p:spPr>
            <a:xfrm>
              <a:off x="4837" y="1939"/>
              <a:ext cx="885"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CHD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1" name="圆角矩形 70"/>
            <p:cNvSpPr/>
            <p:nvPr/>
          </p:nvSpPr>
          <p:spPr>
            <a:xfrm>
              <a:off x="5828" y="1939"/>
              <a:ext cx="944"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SMQ</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2" name="圆角矩形 71"/>
            <p:cNvSpPr/>
            <p:nvPr/>
          </p:nvSpPr>
          <p:spPr>
            <a:xfrm>
              <a:off x="6878" y="1939"/>
              <a:ext cx="1012"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CMQ</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3" name="圆角矩形 72"/>
            <p:cNvSpPr/>
            <p:nvPr/>
          </p:nvSpPr>
          <p:spPr>
            <a:xfrm>
              <a:off x="8012" y="1939"/>
              <a:ext cx="1327"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SPREAD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39" name="圆角矩形 38"/>
          <p:cNvSpPr/>
          <p:nvPr/>
        </p:nvSpPr>
        <p:spPr>
          <a:xfrm>
            <a:off x="8011160" y="1159510"/>
            <a:ext cx="52768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REI</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0" name="圆角矩形 39"/>
          <p:cNvSpPr/>
          <p:nvPr/>
        </p:nvSpPr>
        <p:spPr>
          <a:xfrm>
            <a:off x="4800600" y="3500755"/>
            <a:ext cx="90678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c_FAN_IN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1" name="圆角矩形 40"/>
          <p:cNvSpPr/>
          <p:nvPr/>
        </p:nvSpPr>
        <p:spPr>
          <a:xfrm>
            <a:off x="5807710" y="3500755"/>
            <a:ext cx="10769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c_FAN_OUT</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3" name="圆角矩形 42"/>
          <p:cNvSpPr/>
          <p:nvPr/>
        </p:nvSpPr>
        <p:spPr>
          <a:xfrm>
            <a:off x="1847850"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CBC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4" name="圆角矩形 43"/>
          <p:cNvSpPr/>
          <p:nvPr/>
        </p:nvSpPr>
        <p:spPr>
          <a:xfrm>
            <a:off x="10436860" y="3500755"/>
            <a:ext cx="49657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RFC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6" name="圆角矩形 75"/>
          <p:cNvSpPr/>
          <p:nvPr/>
        </p:nvSpPr>
        <p:spPr>
          <a:xfrm>
            <a:off x="7520940" y="422084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TCC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0" name="圆角矩形 89"/>
          <p:cNvSpPr/>
          <p:nvPr/>
        </p:nvSpPr>
        <p:spPr>
          <a:xfrm>
            <a:off x="8448040" y="422084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6" name="圆角矩形 95"/>
          <p:cNvSpPr/>
          <p:nvPr/>
        </p:nvSpPr>
        <p:spPr>
          <a:xfrm>
            <a:off x="9360535" y="423608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8" name="圆角矩形 97"/>
          <p:cNvSpPr/>
          <p:nvPr/>
        </p:nvSpPr>
        <p:spPr>
          <a:xfrm>
            <a:off x="10272395" y="423608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9" name="圆角矩形 98"/>
          <p:cNvSpPr/>
          <p:nvPr/>
        </p:nvSpPr>
        <p:spPr>
          <a:xfrm>
            <a:off x="11136630" y="4236085"/>
            <a:ext cx="653415" cy="29146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WMC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0" name="圆角矩形 99"/>
          <p:cNvSpPr/>
          <p:nvPr/>
        </p:nvSpPr>
        <p:spPr>
          <a:xfrm>
            <a:off x="11013440" y="3500755"/>
            <a:ext cx="64452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NOSI</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1" name="圆角矩形 100"/>
          <p:cNvSpPr/>
          <p:nvPr/>
        </p:nvSpPr>
        <p:spPr>
          <a:xfrm>
            <a:off x="3206115" y="4580890"/>
            <a:ext cx="558165" cy="24193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NOF</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2" name="圆角矩形 101"/>
          <p:cNvSpPr/>
          <p:nvPr/>
        </p:nvSpPr>
        <p:spPr>
          <a:xfrm>
            <a:off x="5305425" y="4940935"/>
            <a:ext cx="105092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c_modifiers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3" name="圆角矩形 102"/>
          <p:cNvSpPr/>
          <p:nvPr/>
        </p:nvSpPr>
        <p:spPr>
          <a:xfrm>
            <a:off x="4727575" y="3860800"/>
            <a:ext cx="162623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privateMethodsQty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4" name="圆角矩形 103"/>
          <p:cNvSpPr/>
          <p:nvPr/>
        </p:nvSpPr>
        <p:spPr>
          <a:xfrm>
            <a:off x="6456045" y="3860800"/>
            <a:ext cx="186753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protectedMethodsQty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5" name="圆角矩形 104"/>
          <p:cNvSpPr/>
          <p:nvPr/>
        </p:nvSpPr>
        <p:spPr>
          <a:xfrm>
            <a:off x="8449945" y="3860800"/>
            <a:ext cx="153479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staticMethodsQty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6" name="圆角矩形 105"/>
          <p:cNvSpPr/>
          <p:nvPr/>
        </p:nvSpPr>
        <p:spPr>
          <a:xfrm>
            <a:off x="1847850" y="4580890"/>
            <a:ext cx="1269365" cy="27241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c_variablesQty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7" name="圆角矩形 106"/>
          <p:cNvSpPr/>
          <p:nvPr/>
        </p:nvSpPr>
        <p:spPr>
          <a:xfrm>
            <a:off x="3863340" y="4557395"/>
            <a:ext cx="13487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publicFieldsQty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8" name="圆角矩形 107"/>
          <p:cNvSpPr/>
          <p:nvPr/>
        </p:nvSpPr>
        <p:spPr>
          <a:xfrm>
            <a:off x="5324475" y="4580890"/>
            <a:ext cx="14198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privateFieldsQty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09" name="圆角矩形 108"/>
          <p:cNvSpPr/>
          <p:nvPr/>
        </p:nvSpPr>
        <p:spPr>
          <a:xfrm>
            <a:off x="6816090" y="4580890"/>
            <a:ext cx="16103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protectedFieldsQty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0" name="圆角矩形 109"/>
          <p:cNvSpPr/>
          <p:nvPr/>
        </p:nvSpPr>
        <p:spPr>
          <a:xfrm>
            <a:off x="5160010" y="5517515"/>
            <a:ext cx="97917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m_FAN_IN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1" name="圆角矩形 110"/>
          <p:cNvSpPr/>
          <p:nvPr/>
        </p:nvSpPr>
        <p:spPr>
          <a:xfrm>
            <a:off x="6265545" y="5517515"/>
            <a:ext cx="12166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m_FAN_OUT</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2" name="圆角矩形 111"/>
          <p:cNvSpPr/>
          <p:nvPr/>
        </p:nvSpPr>
        <p:spPr>
          <a:xfrm>
            <a:off x="2856230" y="5514340"/>
            <a:ext cx="59817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CBM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4" name="圆角矩形 113"/>
          <p:cNvSpPr/>
          <p:nvPr/>
        </p:nvSpPr>
        <p:spPr>
          <a:xfrm>
            <a:off x="7010400" y="5949315"/>
            <a:ext cx="141605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m_variablesQty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5" name="圆角矩形 114"/>
          <p:cNvSpPr/>
          <p:nvPr/>
        </p:nvSpPr>
        <p:spPr>
          <a:xfrm>
            <a:off x="3562985" y="5514340"/>
            <a:ext cx="735965" cy="26797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6" name="圆角矩形 115"/>
          <p:cNvSpPr/>
          <p:nvPr/>
        </p:nvSpPr>
        <p:spPr>
          <a:xfrm>
            <a:off x="4367530" y="5517515"/>
            <a:ext cx="720090" cy="25654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EDMC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7" name="圆角矩形 116"/>
          <p:cNvSpPr/>
          <p:nvPr/>
        </p:nvSpPr>
        <p:spPr>
          <a:xfrm>
            <a:off x="8580755" y="5949315"/>
            <a:ext cx="130365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parametersQty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8" name="圆角矩形 117"/>
          <p:cNvSpPr/>
          <p:nvPr/>
        </p:nvSpPr>
        <p:spPr>
          <a:xfrm>
            <a:off x="9912985" y="5517515"/>
            <a:ext cx="17094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9" name="圆角矩形 118"/>
          <p:cNvSpPr/>
          <p:nvPr/>
        </p:nvSpPr>
        <p:spPr>
          <a:xfrm>
            <a:off x="1914525" y="5949315"/>
            <a:ext cx="20929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methodsInvokedLocalQty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0" name="圆角矩形 119"/>
          <p:cNvSpPr/>
          <p:nvPr/>
        </p:nvSpPr>
        <p:spPr>
          <a:xfrm>
            <a:off x="4152265" y="5949315"/>
            <a:ext cx="273367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methodsInvokedIndirectLocalQty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6" name="圆角矩形 15"/>
          <p:cNvSpPr/>
          <p:nvPr/>
        </p:nvSpPr>
        <p:spPr>
          <a:xfrm>
            <a:off x="3359785" y="3860800"/>
            <a:ext cx="716280" cy="24828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NOVM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8" name="圆角矩形 17"/>
          <p:cNvSpPr/>
          <p:nvPr/>
        </p:nvSpPr>
        <p:spPr>
          <a:xfrm>
            <a:off x="10056495" y="3860800"/>
            <a:ext cx="170053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defaultMethodsQty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9" name="圆角矩形 18"/>
          <p:cNvSpPr/>
          <p:nvPr/>
        </p:nvSpPr>
        <p:spPr>
          <a:xfrm>
            <a:off x="1847850" y="4220845"/>
            <a:ext cx="1781810" cy="26035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abstractMethodsQty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0" name="圆角矩形 19"/>
          <p:cNvSpPr/>
          <p:nvPr/>
        </p:nvSpPr>
        <p:spPr>
          <a:xfrm>
            <a:off x="3719830" y="4206240"/>
            <a:ext cx="1471295" cy="27686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finalMethodsQty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1" name="圆角矩形 20"/>
          <p:cNvSpPr/>
          <p:nvPr/>
        </p:nvSpPr>
        <p:spPr>
          <a:xfrm>
            <a:off x="5290185" y="4220845"/>
            <a:ext cx="2125980" cy="26225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synchronizedMethodsQty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2" name="圆角矩形 21"/>
          <p:cNvSpPr/>
          <p:nvPr/>
        </p:nvSpPr>
        <p:spPr>
          <a:xfrm>
            <a:off x="8496300" y="4580890"/>
            <a:ext cx="16103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staticFieldsQty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3" name="圆角矩形 22"/>
          <p:cNvSpPr/>
          <p:nvPr/>
        </p:nvSpPr>
        <p:spPr>
          <a:xfrm>
            <a:off x="10192385" y="4592955"/>
            <a:ext cx="1477645" cy="26416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defaultFieldsQty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4" name="圆角矩形 23"/>
          <p:cNvSpPr/>
          <p:nvPr/>
        </p:nvSpPr>
        <p:spPr>
          <a:xfrm>
            <a:off x="1847215" y="4940935"/>
            <a:ext cx="1343660" cy="24765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finalFieldsQty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5" name="圆角矩形 24"/>
          <p:cNvSpPr/>
          <p:nvPr/>
        </p:nvSpPr>
        <p:spPr>
          <a:xfrm>
            <a:off x="3287395" y="4940935"/>
            <a:ext cx="1903730" cy="2755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synchronizedFieldsQty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6" name="圆角矩形 25"/>
          <p:cNvSpPr/>
          <p:nvPr/>
        </p:nvSpPr>
        <p:spPr>
          <a:xfrm>
            <a:off x="1914525" y="5517515"/>
            <a:ext cx="899160" cy="28511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startLine</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7" name="圆角矩形 26"/>
          <p:cNvSpPr/>
          <p:nvPr/>
        </p:nvSpPr>
        <p:spPr>
          <a:xfrm>
            <a:off x="10033635" y="5949315"/>
            <a:ext cx="130365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m_modifiers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 name="圆角矩形 7"/>
          <p:cNvSpPr/>
          <p:nvPr/>
        </p:nvSpPr>
        <p:spPr>
          <a:xfrm>
            <a:off x="7536180" y="5514340"/>
            <a:ext cx="102870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b="0">
                <a:solidFill>
                  <a:schemeClr val="tx1"/>
                </a:solidFill>
                <a:latin typeface="微软雅黑" panose="020B0503020204020204" pitchFamily="34" charset="-122"/>
                <a:ea typeface="微软雅黑" panose="020B0503020204020204" pitchFamily="34" charset="-122"/>
                <a:cs typeface="Tahoma (正文)" charset="0"/>
                <a:sym typeface="+mn-ea"/>
              </a:rPr>
              <a:t>IsOverride</a:t>
            </a:r>
            <a:endParaRPr lang="zh-CN" altLang="en-US" sz="1200" b="0" smtClean="0">
              <a:ln>
                <a:noFill/>
              </a:ln>
              <a:solidFill>
                <a:schemeClr val="tx1"/>
              </a:solidFill>
              <a:effectLst/>
              <a:latin typeface="微软雅黑" panose="020B0503020204020204" pitchFamily="34" charset="-122"/>
              <a:ea typeface="微软雅黑" panose="020B0503020204020204" pitchFamily="34" charset="-122"/>
              <a:cs typeface="Tahoma (正文)" charset="0"/>
              <a:sym typeface="+mn-ea"/>
            </a:endParaRPr>
          </a:p>
        </p:txBody>
      </p:sp>
      <p:sp>
        <p:nvSpPr>
          <p:cNvPr id="28" name="圆角矩形 27"/>
          <p:cNvSpPr/>
          <p:nvPr/>
        </p:nvSpPr>
        <p:spPr>
          <a:xfrm>
            <a:off x="8620125" y="5517515"/>
            <a:ext cx="12649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b="0">
                <a:solidFill>
                  <a:schemeClr val="tx1"/>
                </a:solidFill>
                <a:latin typeface="微软雅黑" panose="020B0503020204020204" pitchFamily="34" charset="-122"/>
                <a:ea typeface="微软雅黑" panose="020B0503020204020204" pitchFamily="34" charset="-122"/>
                <a:cs typeface="Tahoma (正文)" charset="0"/>
                <a:sym typeface="+mn-ea"/>
              </a:rPr>
              <a:t>OverridedQty</a:t>
            </a:r>
            <a:endParaRPr lang="zh-CN" altLang="en-US" sz="1200" b="0" smtClean="0">
              <a:ln>
                <a:noFill/>
              </a:ln>
              <a:solidFill>
                <a:schemeClr val="tx1"/>
              </a:solidFill>
              <a:effectLst/>
              <a:latin typeface="微软雅黑" panose="020B0503020204020204" pitchFamily="34" charset="-122"/>
              <a:ea typeface="微软雅黑" panose="020B0503020204020204" pitchFamily="34" charset="-122"/>
              <a:cs typeface="Tahoma (正文)" charset="0"/>
              <a:sym typeface="+mn-ea"/>
            </a:endParaRPr>
          </a:p>
        </p:txBody>
      </p:sp>
      <p:sp>
        <p:nvSpPr>
          <p:cNvPr id="38" name="圆角矩形 37"/>
          <p:cNvSpPr/>
          <p:nvPr/>
        </p:nvSpPr>
        <p:spPr>
          <a:xfrm>
            <a:off x="8973820" y="3500755"/>
            <a:ext cx="58864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NOI</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2" name="圆角矩形 41"/>
          <p:cNvSpPr/>
          <p:nvPr/>
        </p:nvSpPr>
        <p:spPr>
          <a:xfrm>
            <a:off x="9621520" y="3500755"/>
            <a:ext cx="73279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NOID</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指标关系图</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7" name="文本框 26"/>
          <p:cNvSpPr txBox="1"/>
          <p:nvPr/>
        </p:nvSpPr>
        <p:spPr>
          <a:xfrm>
            <a:off x="4536440" y="3644900"/>
            <a:ext cx="4493260" cy="953135"/>
          </a:xfrm>
          <a:prstGeom prst="rect">
            <a:avLst/>
          </a:prstGeom>
          <a:noFill/>
        </p:spPr>
        <p:txBody>
          <a:bodyPr wrap="none" rtlCol="0">
            <a:spAutoFit/>
          </a:bodyPr>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FAN_OUT高，说明依赖内部类程度高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FAN_IN高，说明被内部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FAN_OUT高，说明依赖外部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(scop)</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FAN_IN高，说明被外部类依赖程度高</a:t>
            </a:r>
            <a:r>
              <a:rPr lang="en-US" altLang="zh-CN" sz="1400">
                <a:solidFill>
                  <a:schemeClr val="tx1"/>
                </a:solidFill>
                <a:sym typeface="+mn-ea"/>
              </a:rPr>
              <a:t>(scop)</a:t>
            </a:r>
            <a:endParaRPr lang="zh-CN" altLang="en-US" sz="1400">
              <a:solidFill>
                <a:schemeClr val="tx1"/>
              </a:solidFill>
            </a:endParaRPr>
          </a:p>
        </p:txBody>
      </p:sp>
      <p:sp>
        <p:nvSpPr>
          <p:cNvPr id="23" name="文本框 22"/>
          <p:cNvSpPr txBox="1"/>
          <p:nvPr/>
        </p:nvSpPr>
        <p:spPr>
          <a:xfrm>
            <a:off x="8040370" y="2493010"/>
            <a:ext cx="4131310" cy="953135"/>
          </a:xfrm>
          <a:prstGeom prst="rect">
            <a:avLst/>
          </a:prstGeom>
          <a:noFill/>
        </p:spPr>
        <p:txBody>
          <a:bodyPr wrap="none" rtlCol="0">
            <a:spAutoFit/>
          </a:bodyPr>
          <a:p>
            <a:pPr algn="l"/>
            <a:r>
              <a:rPr lang="zh-CN" altLang="en-US" sz="1400">
                <a:solidFill>
                  <a:schemeClr val="tx1"/>
                </a:solidFill>
                <a:sym typeface="+mn-ea"/>
              </a:rPr>
              <a:t>ID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m_</a:t>
            </a:r>
            <a:r>
              <a:rPr lang="zh-CN" altLang="en-US" sz="1400">
                <a:solidFill>
                  <a:schemeClr val="tx1"/>
                </a:solidFill>
                <a:sym typeface="+mn-ea"/>
              </a:rPr>
              <a:t>FAN_OUT高，说明依赖内部方法程度高</a:t>
            </a:r>
            <a:endParaRPr lang="zh-CN" altLang="en-US" sz="1400">
              <a:solidFill>
                <a:schemeClr val="tx1"/>
              </a:solidFill>
            </a:endParaRPr>
          </a:p>
          <a:p>
            <a:pPr algn="l"/>
            <a:r>
              <a:rPr lang="zh-CN" altLang="en-US" sz="1400">
                <a:solidFill>
                  <a:schemeClr val="tx1"/>
                </a:solidFill>
                <a:sym typeface="+mn-ea"/>
              </a:rPr>
              <a:t>ID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a:t>
            </a:r>
            <a:r>
              <a:rPr lang="en-US" altLang="zh-CN" sz="1400">
                <a:solidFill>
                  <a:schemeClr val="tx1"/>
                </a:solidFill>
                <a:sym typeface="+mn-ea"/>
              </a:rPr>
              <a:t>_</a:t>
            </a:r>
            <a:r>
              <a:rPr lang="zh-CN" altLang="en-US" sz="1400">
                <a:solidFill>
                  <a:schemeClr val="tx1"/>
                </a:solidFill>
              </a:rPr>
              <a:t>FAN_IN高，说明被内部</a:t>
            </a:r>
            <a:r>
              <a:rPr lang="zh-CN" altLang="en-US" sz="1400">
                <a:solidFill>
                  <a:schemeClr val="tx1"/>
                </a:solidFill>
                <a:sym typeface="+mn-ea"/>
              </a:rPr>
              <a:t>方法</a:t>
            </a:r>
            <a:r>
              <a:rPr lang="zh-CN" altLang="en-US" sz="1400">
                <a:solidFill>
                  <a:schemeClr val="tx1"/>
                </a:solidFill>
              </a:rPr>
              <a:t>依赖程度高</a:t>
            </a:r>
            <a:endParaRPr lang="zh-CN" altLang="en-US" sz="1400">
              <a:solidFill>
                <a:schemeClr val="tx1"/>
              </a:solidFill>
            </a:endParaRPr>
          </a:p>
          <a:p>
            <a:pPr algn="l"/>
            <a:r>
              <a:rPr lang="zh-CN" altLang="en-US" sz="1400">
                <a:solidFill>
                  <a:schemeClr val="tx1"/>
                </a:solidFill>
                <a:sym typeface="+mn-ea"/>
              </a:rPr>
              <a:t>ED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a:t>
            </a:r>
            <a:r>
              <a:rPr lang="en-US" altLang="zh-CN" sz="1400">
                <a:solidFill>
                  <a:schemeClr val="tx1"/>
                </a:solidFill>
                <a:sym typeface="+mn-ea"/>
              </a:rPr>
              <a:t>_</a:t>
            </a:r>
            <a:r>
              <a:rPr lang="zh-CN" altLang="en-US" sz="1400">
                <a:solidFill>
                  <a:schemeClr val="tx1"/>
                </a:solidFill>
              </a:rPr>
              <a:t>FAN_OUT高，说明依赖外部</a:t>
            </a:r>
            <a:r>
              <a:rPr lang="zh-CN" altLang="en-US" sz="1400">
                <a:solidFill>
                  <a:schemeClr val="tx1"/>
                </a:solidFill>
                <a:sym typeface="+mn-ea"/>
              </a:rPr>
              <a:t>方法</a:t>
            </a:r>
            <a:r>
              <a:rPr lang="zh-CN" altLang="en-US" sz="1400">
                <a:solidFill>
                  <a:schemeClr val="tx1"/>
                </a:solidFill>
              </a:rPr>
              <a:t>依赖程度高</a:t>
            </a:r>
            <a:endParaRPr lang="zh-CN" altLang="en-US" sz="1400">
              <a:solidFill>
                <a:schemeClr val="tx1"/>
              </a:solidFill>
            </a:endParaRPr>
          </a:p>
          <a:p>
            <a:pPr algn="l"/>
            <a:r>
              <a:rPr lang="zh-CN" altLang="en-US" sz="1400">
                <a:solidFill>
                  <a:schemeClr val="tx1"/>
                </a:solidFill>
                <a:sym typeface="+mn-ea"/>
              </a:rPr>
              <a:t>ED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&amp;m</a:t>
            </a:r>
            <a:r>
              <a:rPr lang="en-US" altLang="zh-CN" sz="1400">
                <a:solidFill>
                  <a:schemeClr val="tx1"/>
                </a:solidFill>
                <a:sym typeface="+mn-ea"/>
              </a:rPr>
              <a:t>_</a:t>
            </a:r>
            <a:r>
              <a:rPr lang="zh-CN" altLang="en-US" sz="1400">
                <a:solidFill>
                  <a:schemeClr val="tx1"/>
                </a:solidFill>
                <a:sym typeface="+mn-ea"/>
              </a:rPr>
              <a:t>FAN_IN高，说明被外部</a:t>
            </a:r>
            <a:r>
              <a:rPr lang="zh-CN" altLang="en-US" sz="1400">
                <a:solidFill>
                  <a:schemeClr val="tx1"/>
                </a:solidFill>
                <a:sym typeface="+mn-ea"/>
              </a:rPr>
              <a:t>方法</a:t>
            </a:r>
            <a:r>
              <a:rPr lang="zh-CN" altLang="en-US" sz="1400">
                <a:solidFill>
                  <a:schemeClr val="tx1"/>
                </a:solidFill>
                <a:sym typeface="+mn-ea"/>
              </a:rPr>
              <a:t>依赖程度高</a:t>
            </a:r>
            <a:endParaRPr lang="zh-CN" altLang="en-US" sz="1400">
              <a:solidFill>
                <a:schemeClr val="tx1"/>
              </a:solidFill>
            </a:endParaRPr>
          </a:p>
        </p:txBody>
      </p:sp>
      <p:pic>
        <p:nvPicPr>
          <p:cNvPr id="4" name="图片 3" descr="树形结构"/>
          <p:cNvPicPr>
            <a:picLocks noChangeAspect="1"/>
          </p:cNvPicPr>
          <p:nvPr>
            <p:custDataLst>
              <p:tags r:id="rId1"/>
            </p:custDataLst>
          </p:nvPr>
        </p:nvPicPr>
        <p:blipFill>
          <a:blip r:embed="rId2"/>
          <a:srcRect t="11703"/>
          <a:stretch>
            <a:fillRect/>
          </a:stretch>
        </p:blipFill>
        <p:spPr>
          <a:xfrm>
            <a:off x="312420" y="980440"/>
            <a:ext cx="11567160" cy="50304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——project</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119380" y="908685"/>
          <a:ext cx="11944985" cy="5692140"/>
        </p:xfrm>
        <a:graphic>
          <a:graphicData uri="http://schemas.openxmlformats.org/drawingml/2006/table">
            <a:tbl>
              <a:tblPr firstRow="1" bandRow="1">
                <a:tableStyleId>{5C22544A-7EE6-4342-B048-85BDC9FD1C3A}</a:tableStyleId>
              </a:tblPr>
              <a:tblGrid>
                <a:gridCol w="856615"/>
                <a:gridCol w="2519680"/>
                <a:gridCol w="3040380"/>
                <a:gridCol w="5528310"/>
              </a:tblGrid>
              <a:tr h="297180">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5">
                  <a:txBody>
                    <a:bodyPr/>
                    <a:p>
                      <a:pPr algn="ctr"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sym typeface="黑体" panose="02010609060101010101" pitchFamily="49" charset="-122"/>
                        </a:rPr>
                        <a:t>project</a:t>
                      </a:r>
                      <a:endParaRPr lang="en-US" altLang="zh-CN" sz="1200">
                        <a:latin typeface="微软雅黑" panose="020B0503020204020204" pitchFamily="34" charset="-122"/>
                        <a:ea typeface="微软雅黑" panose="020B0503020204020204" pitchFamily="34" charset="-122"/>
                        <a:sym typeface="黑体" panose="02010609060101010101" pitchFamily="49" charset="-122"/>
                      </a:endParaRPr>
                    </a:p>
                  </a:txBody>
                  <a:tcPr anchor="ctr" anchorCtr="0"/>
                </a:tc>
                <a:tc>
                  <a:txBody>
                    <a:bodyPr/>
                    <a:p>
                      <a:pPr algn="l" fontAlgn="auto">
                        <a:lnSpc>
                          <a:spcPct val="100000"/>
                        </a:lnSpc>
                        <a:buClrTx/>
                        <a:buSzTx/>
                        <a:buFontTx/>
                        <a:buNone/>
                      </a:pPr>
                      <a:r>
                        <a:rPr lang="en-US" altLang="zh-CN" sz="1200"/>
                        <a:t>IFN(interface number)</a:t>
                      </a:r>
                      <a:endParaRPr lang="en-US" altLang="zh-CN" sz="1200"/>
                    </a:p>
                  </a:txBody>
                  <a:tcPr anchor="ctr" anchorCtr="0"/>
                </a:tc>
                <a:tc>
                  <a:txBody>
                    <a:bodyPr/>
                    <a:p>
                      <a:pPr algn="l" fontAlgn="auto">
                        <a:lnSpc>
                          <a:spcPct val="100000"/>
                        </a:lnSpc>
                        <a:buClrTx/>
                        <a:buSzTx/>
                        <a:buFontTx/>
                        <a:buNone/>
                      </a:pPr>
                      <a:r>
                        <a:rPr lang="zh-CN" altLang="en-US" sz="1200"/>
                        <a:t>所有模块公开接口数的平均</a:t>
                      </a:r>
                      <a:r>
                        <a:rPr lang="zh-CN" altLang="en-US" sz="1200"/>
                        <a:t>值</a:t>
                      </a:r>
                      <a:endParaRPr lang="zh-CN" altLang="en-US" sz="1200"/>
                    </a:p>
                  </a:txBody>
                  <a:tcPr anchor="ctr" anchorCtr="0"/>
                </a:tc>
                <a:tc>
                  <a:txBody>
                    <a:bodyPr/>
                    <a:p>
                      <a:pPr algn="l" fontAlgn="auto">
                        <a:lnSpc>
                          <a:spcPct val="100000"/>
                        </a:lnSpc>
                        <a:buClrTx/>
                        <a:buSzTx/>
                        <a:buFontTx/>
                        <a:buNone/>
                      </a:pPr>
                      <a:r>
                        <a:rPr lang="en-US" altLang="zh-CN" sz="1200"/>
                        <a:t>IFN</a:t>
                      </a:r>
                      <a:r>
                        <a:rPr lang="zh-CN" altLang="en-US" sz="1200"/>
                        <a:t>越小，</a:t>
                      </a:r>
                      <a:r>
                        <a:rPr lang="zh-CN" altLang="en-US" sz="1200"/>
                        <a:t>总体对外提供的功能越有可能内敛</a:t>
                      </a:r>
                      <a:r>
                        <a:rPr lang="zh-CN" altLang="en-US" sz="1200"/>
                        <a:t>一致。</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t>CHM(cohesion at message level)</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公开接口消息层功能内聚性</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CHM</a:t>
                      </a:r>
                      <a:r>
                        <a:rPr lang="zh-CN" altLang="en-US" sz="1200"/>
                        <a:t>越大，</a:t>
                      </a:r>
                      <a:r>
                        <a:rPr lang="zh-CN" altLang="en-US" sz="1200">
                          <a:sym typeface="+mn-ea"/>
                        </a:rPr>
                        <a:t>总体</a:t>
                      </a:r>
                      <a:r>
                        <a:rPr lang="zh-CN" altLang="en-US" sz="1200"/>
                        <a:t>对外提供的接口越一致，越</a:t>
                      </a:r>
                      <a:r>
                        <a:rPr lang="zh-CN" altLang="en-US" sz="1200"/>
                        <a:t>内聚。</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t>CHD(cohesion at domin level)</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公开接口领域层功能内聚性</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CHD</a:t>
                      </a:r>
                      <a:r>
                        <a:rPr lang="zh-CN" altLang="en-US" sz="1200"/>
                        <a:t>越大，</a:t>
                      </a:r>
                      <a:r>
                        <a:rPr lang="zh-CN" altLang="en-US" sz="1200">
                          <a:sym typeface="+mn-ea"/>
                        </a:rPr>
                        <a:t>总体</a:t>
                      </a:r>
                      <a:r>
                        <a:rPr lang="zh-CN" altLang="en-US" sz="1200"/>
                        <a:t>对外接口在领域上</a:t>
                      </a:r>
                      <a:r>
                        <a:rPr lang="zh-CN" altLang="en-US" sz="1200"/>
                        <a:t>更加内聚。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SMQ(structural modularity)</a:t>
                      </a:r>
                      <a:endParaRPr lang="en-US" altLang="zh-CN" sz="1200"/>
                    </a:p>
                  </a:txBody>
                  <a:tcPr anchor="ctr" anchorCtr="0"/>
                </a:tc>
                <a:tc>
                  <a:txBody>
                    <a:bodyPr/>
                    <a:p>
                      <a:pPr algn="l" fontAlgn="auto">
                        <a:lnSpc>
                          <a:spcPct val="100000"/>
                        </a:lnSpc>
                        <a:buClrTx/>
                        <a:buSzTx/>
                        <a:buFontTx/>
                        <a:buNone/>
                      </a:pPr>
                      <a:r>
                        <a:rPr lang="zh-CN" altLang="en-US" sz="1200">
                          <a:sym typeface="+mn-ea"/>
                        </a:rPr>
                        <a:t>结构模块化</a:t>
                      </a:r>
                      <a:r>
                        <a:rPr lang="zh-CN" altLang="en-US" sz="1200">
                          <a:sym typeface="+mn-ea"/>
                        </a:rPr>
                        <a:t>程度</a:t>
                      </a:r>
                      <a:endParaRPr lang="zh-CN" altLang="en-US" sz="1200">
                        <a:sym typeface="+mn-ea"/>
                      </a:endParaRPr>
                    </a:p>
                  </a:txBody>
                  <a:tcPr anchor="ctr" anchorCtr="0"/>
                </a:tc>
                <a:tc>
                  <a:txBody>
                    <a:bodyPr/>
                    <a:p>
                      <a:pPr algn="l" fontAlgn="auto">
                        <a:lnSpc>
                          <a:spcPct val="100000"/>
                        </a:lnSpc>
                        <a:buClrTx/>
                        <a:buSzTx/>
                        <a:buFontTx/>
                        <a:buNone/>
                      </a:pPr>
                      <a:r>
                        <a:rPr sz="1200"/>
                        <a:t>SMQ 值越大,说明</a:t>
                      </a:r>
                      <a:r>
                        <a:rPr lang="zh-CN" sz="1200"/>
                        <a:t>模块</a:t>
                      </a:r>
                      <a:r>
                        <a:rPr sz="1200"/>
                        <a:t>的模块化程度越高</a:t>
                      </a:r>
                      <a:r>
                        <a:rPr lang="zh-CN" altLang="en-US" sz="1200"/>
                        <a:t>。</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CMQ</a:t>
                      </a:r>
                      <a:r>
                        <a:rPr lang="en-US" altLang="zh-CN" sz="1200">
                          <a:sym typeface="+mn-ea"/>
                        </a:rPr>
                        <a:t>(conceptual modularity)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语义模块化</a:t>
                      </a:r>
                      <a:r>
                        <a:rPr lang="zh-CN" altLang="en-US" sz="1200"/>
                        <a:t>程度</a:t>
                      </a:r>
                      <a:endParaRPr lang="zh-CN" altLang="en-US" sz="1200"/>
                    </a:p>
                  </a:txBody>
                  <a:tcPr anchor="ctr" anchorCtr="0"/>
                </a:tc>
                <a:tc>
                  <a:txBody>
                    <a:bodyPr/>
                    <a:p>
                      <a:pPr algn="l" fontAlgn="auto">
                        <a:lnSpc>
                          <a:spcPct val="100000"/>
                        </a:lnSpc>
                        <a:buClrTx/>
                        <a:buSzTx/>
                        <a:buFontTx/>
                        <a:buNone/>
                      </a:pPr>
                      <a:r>
                        <a:rPr sz="1200"/>
                        <a:t>CMQ 值越大,说明</a:t>
                      </a:r>
                      <a:r>
                        <a:rPr lang="zh-CN" sz="1200"/>
                        <a:t>模块</a:t>
                      </a:r>
                      <a:r>
                        <a:rPr sz="1200"/>
                        <a:t>的模块化程度越高.</a:t>
                      </a:r>
                      <a:endParaRPr sz="1200"/>
                    </a:p>
                  </a:txBody>
                  <a:tcPr anchor="ctr" anchorCtr="0"/>
                </a:tc>
              </a:tr>
              <a:tr h="45720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SPREAD</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演化分布程度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度量模块中的实体在演化过程中接触的共变集群个数。</a:t>
                      </a:r>
                      <a:r>
                        <a:rPr lang="en-US" altLang="zh-CN" sz="1200"/>
                        <a:t>SPREAD</a:t>
                      </a:r>
                      <a:r>
                        <a:rPr lang="zh-CN" altLang="en-US" sz="1200"/>
                        <a:t>越小，</a:t>
                      </a:r>
                      <a:r>
                        <a:rPr lang="zh-CN" altLang="en-US" sz="1200">
                          <a:sym typeface="+mn-ea"/>
                        </a:rPr>
                        <a:t>总体</a:t>
                      </a:r>
                      <a:r>
                        <a:rPr lang="zh-CN" altLang="en-US" sz="1200"/>
                        <a:t>模块性</a:t>
                      </a:r>
                      <a:r>
                        <a:rPr lang="zh-CN" altLang="en-US" sz="1200"/>
                        <a:t>越好。</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FOCUS</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演化集中程度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度量模块中的实体在演化过程中专注自身演进的程度。</a:t>
                      </a:r>
                      <a:r>
                        <a:rPr lang="en-US" altLang="zh-CN" sz="1200"/>
                        <a:t>FOCUS</a:t>
                      </a:r>
                      <a:r>
                        <a:rPr lang="zh-CN" altLang="en-US" sz="1200"/>
                        <a:t>越大，</a:t>
                      </a:r>
                      <a:r>
                        <a:rPr lang="zh-CN" altLang="en-US" sz="1200">
                          <a:sym typeface="+mn-ea"/>
                        </a:rPr>
                        <a:t>总体</a:t>
                      </a:r>
                      <a:r>
                        <a:rPr lang="zh-CN" altLang="en-US" sz="1200"/>
                        <a:t>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ICF(intra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演化内部共变频率</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ICF</a:t>
                      </a:r>
                      <a:r>
                        <a:rPr lang="zh-CN" altLang="en-US" sz="1200"/>
                        <a:t>越高，</a:t>
                      </a:r>
                      <a:r>
                        <a:rPr lang="zh-CN" altLang="en-US" sz="1200">
                          <a:sym typeface="+mn-ea"/>
                        </a:rPr>
                        <a:t>总体</a:t>
                      </a:r>
                      <a:r>
                        <a:rPr lang="zh-CN" altLang="en-US" sz="1200"/>
                        <a:t>模块内的实体更有可能一起</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ECF(external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演化外部共变频率</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ECF</a:t>
                      </a:r>
                      <a:r>
                        <a:rPr lang="zh-CN" altLang="en-US" sz="1200"/>
                        <a:t>越低，</a:t>
                      </a:r>
                      <a:r>
                        <a:rPr lang="zh-CN" altLang="en-US" sz="1200">
                          <a:sym typeface="+mn-ea"/>
                        </a:rPr>
                        <a:t>总体</a:t>
                      </a:r>
                      <a:r>
                        <a:rPr lang="zh-CN" altLang="en-US" sz="1200"/>
                        <a:t>跨模块边界的实体更有可能独立</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REI(ratio of ecf to icf)</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演化外部共变频率与内部共变频率的比值</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REI</a:t>
                      </a:r>
                      <a:r>
                        <a:rPr lang="zh-CN" altLang="en-US" sz="1200"/>
                        <a:t>越低，说明总体不同模块一起修改的可能性越低，</a:t>
                      </a:r>
                      <a:r>
                        <a:rPr lang="zh-CN" altLang="en-US" sz="1200"/>
                        <a:t>各模块更有可能会独立演化、独立维护。</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ODD(out-degree dependence)</a:t>
                      </a:r>
                      <a:endParaRPr lang="en-US" altLang="zh-CN" sz="1200"/>
                    </a:p>
                  </a:txBody>
                  <a:tcPr anchor="ctr" anchorCtr="0"/>
                </a:tc>
                <a:tc>
                  <a:txBody>
                    <a:bodyPr/>
                    <a:p>
                      <a:pPr algn="l" fontAlgn="auto">
                        <a:lnSpc>
                          <a:spcPct val="100000"/>
                        </a:lnSpc>
                        <a:buClrTx/>
                        <a:buSzTx/>
                        <a:buFontTx/>
                        <a:buNone/>
                      </a:pPr>
                      <a:r>
                        <a:rPr lang="en-US" altLang="zh-CN" sz="1200"/>
                        <a:t>ODD</a:t>
                      </a:r>
                      <a:endParaRPr lang="en-US" altLang="zh-CN" sz="1200"/>
                    </a:p>
                  </a:txBody>
                  <a:tcPr anchor="ctr" anchorCtr="0"/>
                </a:tc>
                <a:tc>
                  <a:txBody>
                    <a:bodyPr/>
                    <a:p>
                      <a:pPr algn="l" fontAlgn="auto">
                        <a:lnSpc>
                          <a:spcPct val="100000"/>
                        </a:lnSpc>
                        <a:buClrTx/>
                        <a:buSzTx/>
                        <a:buFontTx/>
                        <a:buNone/>
                      </a:pPr>
                      <a:r>
                        <a:rPr lang="en-US" altLang="zh-CN" sz="1200"/>
                        <a:t>odd</a:t>
                      </a:r>
                      <a:r>
                        <a:rPr lang="zh-CN" altLang="en-US" sz="1200"/>
                        <a:t>越大，</a:t>
                      </a:r>
                      <a:r>
                        <a:rPr lang="zh-CN" altLang="en-US" sz="1200"/>
                        <a:t>总体耦合其他模块的程度越高，模块之间的动态交互度</a:t>
                      </a:r>
                      <a:r>
                        <a:rPr lang="zh-CN" altLang="en-US" sz="1200"/>
                        <a:t>越高。</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IDD(in-degree dependence)</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被</a:t>
                      </a:r>
                      <a:r>
                        <a:rPr lang="zh-CN" altLang="en-US" sz="1200">
                          <a:sym typeface="+mn-ea"/>
                        </a:rPr>
                        <a:t>其他模块</a:t>
                      </a:r>
                      <a:r>
                        <a:rPr lang="zh-CN" altLang="en-US" sz="1200"/>
                        <a:t>耦合程度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IDD</a:t>
                      </a:r>
                      <a:r>
                        <a:rPr lang="zh-CN" altLang="en-US" sz="1200"/>
                        <a:t>越大，</a:t>
                      </a:r>
                      <a:r>
                        <a:rPr lang="zh-CN" altLang="en-US" sz="1200"/>
                        <a:t>总体被耦合的程度越高，模块间的动态交互</a:t>
                      </a:r>
                      <a:r>
                        <a:rPr lang="zh-CN" altLang="en-US" sz="1200"/>
                        <a:t>程度越高。</a:t>
                      </a:r>
                      <a:endParaRPr lang="zh-CN" altLang="en-US" sz="1200"/>
                    </a:p>
                  </a:txBody>
                  <a:tcPr anchor="ctr" anchorCtr="0"/>
                </a:tc>
              </a:tr>
              <a:tr h="274320">
                <a:tc vMerge="1">
                  <a:tcPr anchor="ctr" anchorCtr="0"/>
                </a:tc>
                <a:tc>
                  <a:txBody>
                    <a:bodyPr/>
                    <a:p>
                      <a:pPr algn="l" fontAlgn="auto">
                        <a:lnSpc>
                          <a:spcPct val="100000"/>
                        </a:lnSpc>
                        <a:buNone/>
                      </a:pPr>
                      <a:r>
                        <a:rPr lang="en-US" altLang="zh-CN" sz="1200"/>
                        <a:t>ISG(inter-service length)</a:t>
                      </a:r>
                      <a:endParaRPr lang="en-US" altLang="zh-CN" sz="1200"/>
                    </a:p>
                  </a:txBody>
                  <a:tcPr anchor="ctr" anchorCtr="0"/>
                </a:tc>
                <a:tc>
                  <a:txBody>
                    <a:bodyPr/>
                    <a:p>
                      <a:pPr algn="l" fontAlgn="auto">
                        <a:lnSpc>
                          <a:spcPct val="100000"/>
                        </a:lnSpc>
                        <a:buNone/>
                      </a:pPr>
                      <a:r>
                        <a:rPr lang="zh-CN" altLang="en-US" sz="1200">
                          <a:sym typeface="+mn-ea"/>
                        </a:rPr>
                        <a:t>动态请求模块数</a:t>
                      </a:r>
                      <a:endParaRPr lang="zh-CN" altLang="en-US" sz="1200">
                        <a:sym typeface="+mn-ea"/>
                      </a:endParaRPr>
                    </a:p>
                  </a:txBody>
                  <a:tcPr anchor="ctr" anchorCtr="0"/>
                </a:tc>
                <a:tc>
                  <a:txBody>
                    <a:bodyPr/>
                    <a:p>
                      <a:pPr algn="l" fontAlgn="auto">
                        <a:lnSpc>
                          <a:spcPct val="100000"/>
                        </a:lnSpc>
                        <a:buNone/>
                      </a:pPr>
                      <a:r>
                        <a:rPr lang="zh-CN" altLang="en-US" sz="1200">
                          <a:sym typeface="+mn-ea"/>
                        </a:rPr>
                        <a:t>度量处理用户请求时经过的不同模块的个数。</a:t>
                      </a:r>
                      <a:r>
                        <a:rPr lang="en-US" altLang="zh-CN" sz="1200">
                          <a:sym typeface="+mn-ea"/>
                        </a:rPr>
                        <a:t>ISG</a:t>
                      </a:r>
                      <a:r>
                        <a:rPr lang="zh-CN" altLang="en-US" sz="1200">
                          <a:sym typeface="+mn-ea"/>
                        </a:rPr>
                        <a:t>越大，服务间的交互</a:t>
                      </a:r>
                      <a:r>
                        <a:rPr lang="zh-CN" altLang="en-US" sz="1200">
                          <a:sym typeface="+mn-ea"/>
                        </a:rPr>
                        <a:t>越复杂。</a:t>
                      </a:r>
                      <a:endParaRPr lang="zh-CN" altLang="en-US" sz="1200">
                        <a:sym typeface="+mn-ea"/>
                      </a:endParaRPr>
                    </a:p>
                  </a:txBody>
                  <a:tcPr anchor="ctr" anchorCtr="0"/>
                </a:tc>
              </a:tr>
              <a:tr h="274320">
                <a:tc vMerge="1">
                  <a:tcPr anchor="ctr"/>
                </a:tc>
                <a:tc>
                  <a:txBody>
                    <a:bodyPr/>
                    <a:p>
                      <a:pPr algn="l" fontAlgn="auto">
                        <a:lnSpc>
                          <a:spcPct val="100000"/>
                        </a:lnSpc>
                        <a:buClrTx/>
                        <a:buSzTx/>
                        <a:buFontTx/>
                        <a:buNone/>
                      </a:pPr>
                      <a:r>
                        <a:rPr lang="en-US" altLang="zh-CN" sz="1200"/>
                        <a:t>ICL(inter-service call chain length)</a:t>
                      </a:r>
                      <a:endParaRPr lang="en-US" altLang="zh-CN" sz="1200"/>
                    </a:p>
                  </a:txBody>
                  <a:tcPr anchor="ctr" anchorCtr="0"/>
                </a:tc>
                <a:tc>
                  <a:txBody>
                    <a:bodyPr/>
                    <a:p>
                      <a:pPr algn="l" fontAlgn="auto">
                        <a:lnSpc>
                          <a:spcPct val="100000"/>
                        </a:lnSpc>
                        <a:buNone/>
                      </a:pPr>
                      <a:r>
                        <a:rPr lang="zh-CN" altLang="en-US" sz="1200">
                          <a:sym typeface="+mn-ea"/>
                        </a:rPr>
                        <a:t>动态请求调用链长度</a:t>
                      </a:r>
                      <a:endParaRPr lang="zh-CN" altLang="en-US" sz="1200"/>
                    </a:p>
                  </a:txBody>
                  <a:tcPr anchor="ctr"/>
                </a:tc>
                <a:tc>
                  <a:txBody>
                    <a:bodyPr/>
                    <a:p>
                      <a:pPr algn="l" fontAlgn="auto">
                        <a:lnSpc>
                          <a:spcPct val="100000"/>
                        </a:lnSpc>
                      </a:pPr>
                      <a:r>
                        <a:rPr lang="zh-CN" altLang="en-US" sz="1200"/>
                        <a:t>度量处理用户请求时跨模块调用链长度。</a:t>
                      </a:r>
                      <a:r>
                        <a:rPr lang="en-US" altLang="zh-CN" sz="1200"/>
                        <a:t>ICL</a:t>
                      </a:r>
                      <a:r>
                        <a:rPr lang="zh-CN" altLang="en-US" sz="1200"/>
                        <a:t>越大，服务之间交互复杂度</a:t>
                      </a:r>
                      <a:r>
                        <a:rPr lang="zh-CN" altLang="en-US" sz="1200"/>
                        <a:t>越高。</a:t>
                      </a:r>
                      <a:endParaRPr lang="zh-CN" altLang="en-US" sz="1200"/>
                    </a:p>
                  </a:txBody>
                  <a:tcPr anchor="ctr"/>
                </a:tc>
              </a:tr>
              <a:tr h="457200">
                <a:tc vMerge="1">
                  <a:tcPr anchor="ctr" anchorCtr="0"/>
                </a:tc>
                <a:tc>
                  <a:txBody>
                    <a:bodyPr/>
                    <a:p>
                      <a:pPr algn="l" fontAlgn="auto">
                        <a:lnSpc>
                          <a:spcPct val="100000"/>
                        </a:lnSpc>
                        <a:buNone/>
                      </a:pPr>
                      <a:r>
                        <a:rPr lang="en-US" altLang="zh-CN" sz="1200"/>
                        <a:t>SCN(service cyclic-call number)</a:t>
                      </a:r>
                      <a:endParaRPr lang="en-US" altLang="zh-CN" sz="1200"/>
                    </a:p>
                  </a:txBody>
                  <a:tcPr anchor="ctr" anchorCtr="0"/>
                </a:tc>
                <a:tc>
                  <a:txBody>
                    <a:bodyPr/>
                    <a:p>
                      <a:pPr algn="l" fontAlgn="auto">
                        <a:lnSpc>
                          <a:spcPct val="100000"/>
                        </a:lnSpc>
                        <a:buNone/>
                      </a:pPr>
                      <a:endParaRPr lang="zh-CN" altLang="en-US" sz="1200">
                        <a:sym typeface="+mn-ea"/>
                      </a:endParaRPr>
                    </a:p>
                    <a:p>
                      <a:pPr algn="l" fontAlgn="auto">
                        <a:lnSpc>
                          <a:spcPct val="100000"/>
                        </a:lnSpc>
                        <a:buNone/>
                      </a:pPr>
                      <a:r>
                        <a:rPr lang="zh-CN" altLang="en-US" sz="1200">
                          <a:sym typeface="+mn-ea"/>
                        </a:rPr>
                        <a:t>动态循环调用个数</a:t>
                      </a:r>
                      <a:endParaRPr lang="zh-CN" altLang="en-US" sz="1200"/>
                    </a:p>
                  </a:txBody>
                  <a:tcPr/>
                </a:tc>
                <a:tc>
                  <a:txBody>
                    <a:bodyPr/>
                    <a:p>
                      <a:pPr algn="l" fontAlgn="auto">
                        <a:lnSpc>
                          <a:spcPct val="100000"/>
                        </a:lnSpc>
                        <a:buNone/>
                      </a:pPr>
                      <a:r>
                        <a:rPr lang="zh-CN" altLang="en-US" sz="1200"/>
                        <a:t>度量模块的循环调用个数。</a:t>
                      </a:r>
                      <a:r>
                        <a:rPr lang="en-US" altLang="zh-CN" sz="1200"/>
                        <a:t>SCN</a:t>
                      </a:r>
                      <a:r>
                        <a:rPr lang="zh-CN" altLang="en-US" sz="1200"/>
                        <a:t>越大，模块之间交互复杂度越高，可分析性</a:t>
                      </a:r>
                      <a:r>
                        <a:rPr lang="zh-CN" altLang="en-US" sz="1200"/>
                        <a:t>越差。</a:t>
                      </a:r>
                      <a:endParaRPr lang="zh-CN" altLang="en-US" sz="120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——module</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118745" y="836295"/>
          <a:ext cx="11954510" cy="5783580"/>
        </p:xfrm>
        <a:graphic>
          <a:graphicData uri="http://schemas.openxmlformats.org/drawingml/2006/table">
            <a:tbl>
              <a:tblPr firstRow="1" bandRow="1">
                <a:tableStyleId>{5C22544A-7EE6-4342-B048-85BDC9FD1C3A}</a:tableStyleId>
              </a:tblPr>
              <a:tblGrid>
                <a:gridCol w="1097915"/>
                <a:gridCol w="2699385"/>
                <a:gridCol w="2189480"/>
                <a:gridCol w="5967730"/>
              </a:tblGrid>
              <a:tr h="297180">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8">
                  <a:txBody>
                    <a:bodyPr/>
                    <a:p>
                      <a:pPr algn="ctr"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sym typeface="黑体" panose="02010609060101010101" pitchFamily="49" charset="-122"/>
                        </a:rPr>
                        <a:t>module</a:t>
                      </a:r>
                      <a:endParaRPr lang="en-US" altLang="zh-CN" sz="1200">
                        <a:latin typeface="微软雅黑" panose="020B0503020204020204" pitchFamily="34" charset="-122"/>
                        <a:ea typeface="微软雅黑" panose="020B0503020204020204" pitchFamily="34" charset="-122"/>
                        <a:sym typeface="黑体" panose="02010609060101010101" pitchFamily="49" charset="-122"/>
                      </a:endParaRPr>
                    </a:p>
                  </a:txBody>
                  <a:tcPr anchor="ctr" anchorCtr="0"/>
                </a:tc>
                <a:tc>
                  <a:txBody>
                    <a:bodyPr/>
                    <a:p>
                      <a:pPr algn="l" fontAlgn="auto">
                        <a:lnSpc>
                          <a:spcPct val="100000"/>
                        </a:lnSpc>
                        <a:buClrTx/>
                        <a:buSzTx/>
                        <a:buFontTx/>
                        <a:buNone/>
                      </a:pPr>
                      <a:r>
                        <a:rPr lang="en-US" altLang="zh-CN" sz="1200"/>
                        <a:t>ifn(interface number)</a:t>
                      </a:r>
                      <a:endParaRPr lang="en-US" altLang="zh-CN" sz="1200"/>
                    </a:p>
                  </a:txBody>
                  <a:tcPr anchor="ctr" anchorCtr="0"/>
                </a:tc>
                <a:tc>
                  <a:txBody>
                    <a:bodyPr/>
                    <a:p>
                      <a:pPr algn="l" fontAlgn="auto">
                        <a:lnSpc>
                          <a:spcPct val="100000"/>
                        </a:lnSpc>
                        <a:buClrTx/>
                        <a:buSzTx/>
                        <a:buFontTx/>
                        <a:buNone/>
                      </a:pPr>
                      <a:r>
                        <a:rPr lang="zh-CN" altLang="en-US" sz="1200"/>
                        <a:t>公开接口</a:t>
                      </a:r>
                      <a:r>
                        <a:rPr lang="zh-CN" altLang="en-US" sz="1200"/>
                        <a:t>数</a:t>
                      </a:r>
                      <a:endParaRPr lang="zh-CN" altLang="en-US" sz="1200"/>
                    </a:p>
                  </a:txBody>
                  <a:tcPr anchor="ctr" anchorCtr="0"/>
                </a:tc>
                <a:tc>
                  <a:txBody>
                    <a:bodyPr/>
                    <a:p>
                      <a:pPr algn="l" fontAlgn="auto">
                        <a:lnSpc>
                          <a:spcPct val="100000"/>
                        </a:lnSpc>
                        <a:buClrTx/>
                        <a:buSzTx/>
                        <a:buFontTx/>
                        <a:buNone/>
                      </a:pPr>
                      <a:r>
                        <a:rPr lang="en-US" altLang="zh-CN" sz="1200"/>
                        <a:t>ifn</a:t>
                      </a:r>
                      <a:r>
                        <a:rPr lang="zh-CN" altLang="en-US" sz="1200"/>
                        <a:t>越小，模块对外提供的功能越有可能内敛</a:t>
                      </a:r>
                      <a:r>
                        <a:rPr lang="zh-CN" altLang="en-US" sz="1200"/>
                        <a:t>一致。</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chm(cohesion at message level)</a:t>
                      </a:r>
                      <a:endParaRPr lang="en-US" altLang="zh-CN" sz="1200"/>
                    </a:p>
                  </a:txBody>
                  <a:tcPr anchor="ctr" anchorCtr="0"/>
                </a:tc>
                <a:tc>
                  <a:txBody>
                    <a:bodyPr/>
                    <a:p>
                      <a:pPr algn="l" fontAlgn="auto">
                        <a:lnSpc>
                          <a:spcPct val="100000"/>
                        </a:lnSpc>
                        <a:buClrTx/>
                        <a:buSzTx/>
                        <a:buFontTx/>
                        <a:buNone/>
                      </a:pPr>
                      <a:r>
                        <a:rPr lang="zh-CN" altLang="en-US" sz="1200"/>
                        <a:t>公开接口消息层功能</a:t>
                      </a:r>
                      <a:r>
                        <a:rPr lang="zh-CN" altLang="en-US" sz="1200"/>
                        <a:t>内聚性</a:t>
                      </a:r>
                      <a:endParaRPr lang="zh-CN" altLang="en-US" sz="1200"/>
                    </a:p>
                  </a:txBody>
                  <a:tcPr anchor="ctr" anchorCtr="0"/>
                </a:tc>
                <a:tc>
                  <a:txBody>
                    <a:bodyPr/>
                    <a:p>
                      <a:pPr algn="l" fontAlgn="auto">
                        <a:lnSpc>
                          <a:spcPct val="100000"/>
                        </a:lnSpc>
                        <a:buClrTx/>
                        <a:buSzTx/>
                        <a:buFontTx/>
                        <a:buNone/>
                      </a:pPr>
                      <a:r>
                        <a:rPr lang="en-US" altLang="zh-CN" sz="1200"/>
                        <a:t>chm</a:t>
                      </a:r>
                      <a:r>
                        <a:rPr lang="zh-CN" altLang="en-US" sz="1200"/>
                        <a:t>越大，说明模块对外提供的接口越一致，越</a:t>
                      </a:r>
                      <a:r>
                        <a:rPr lang="zh-CN" altLang="en-US" sz="1200"/>
                        <a:t>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chd(cohesion at domin level)</a:t>
                      </a:r>
                      <a:endParaRPr lang="en-US" altLang="zh-CN" sz="1200"/>
                    </a:p>
                  </a:txBody>
                  <a:tcPr anchor="ctr" anchorCtr="0"/>
                </a:tc>
                <a:tc>
                  <a:txBody>
                    <a:bodyPr/>
                    <a:p>
                      <a:pPr algn="l" fontAlgn="auto">
                        <a:lnSpc>
                          <a:spcPct val="100000"/>
                        </a:lnSpc>
                        <a:buClrTx/>
                        <a:buSzTx/>
                        <a:buFontTx/>
                        <a:buNone/>
                      </a:pPr>
                      <a:r>
                        <a:rPr lang="zh-CN" altLang="en-US" sz="1200"/>
                        <a:t>公开接口领域层功能</a:t>
                      </a:r>
                      <a:r>
                        <a:rPr lang="zh-CN" altLang="en-US" sz="1200"/>
                        <a:t>内聚性</a:t>
                      </a:r>
                      <a:endParaRPr lang="zh-CN" altLang="en-US" sz="1200"/>
                    </a:p>
                  </a:txBody>
                  <a:tcPr anchor="ctr" anchorCtr="0"/>
                </a:tc>
                <a:tc>
                  <a:txBody>
                    <a:bodyPr/>
                    <a:p>
                      <a:pPr algn="l" fontAlgn="auto">
                        <a:lnSpc>
                          <a:spcPct val="100000"/>
                        </a:lnSpc>
                        <a:buClrTx/>
                        <a:buSzTx/>
                        <a:buFontTx/>
                        <a:buNone/>
                      </a:pPr>
                      <a:r>
                        <a:rPr lang="en-US" altLang="zh-CN" sz="1200"/>
                        <a:t>chd</a:t>
                      </a:r>
                      <a:r>
                        <a:rPr lang="zh-CN" altLang="en-US" sz="1200"/>
                        <a:t>越大，说明模块对外接口在领域上</a:t>
                      </a:r>
                      <a:r>
                        <a:rPr lang="zh-CN" altLang="en-US" sz="1200"/>
                        <a:t>更加内聚。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scop(structural coupling)</a:t>
                      </a:r>
                      <a:endParaRPr lang="en-US" altLang="zh-CN" sz="1200"/>
                    </a:p>
                  </a:txBody>
                  <a:tcPr anchor="ctr" anchorCtr="0"/>
                </a:tc>
                <a:tc>
                  <a:txBody>
                    <a:bodyPr/>
                    <a:p>
                      <a:pPr algn="l" fontAlgn="auto">
                        <a:lnSpc>
                          <a:spcPct val="100000"/>
                        </a:lnSpc>
                        <a:buClrTx/>
                        <a:buSzTx/>
                        <a:buFontTx/>
                        <a:buNone/>
                      </a:pPr>
                      <a:r>
                        <a:rPr lang="zh-CN" altLang="en-US" sz="1200"/>
                        <a:t>结构</a:t>
                      </a:r>
                      <a:r>
                        <a:rPr lang="zh-CN" altLang="en-US" sz="1200"/>
                        <a:t>耦合度</a:t>
                      </a:r>
                      <a:endParaRPr lang="zh-CN" altLang="en-US" sz="1200"/>
                    </a:p>
                  </a:txBody>
                  <a:tcPr anchor="ctr" anchorCtr="0"/>
                </a:tc>
                <a:tc>
                  <a:txBody>
                    <a:bodyPr/>
                    <a:p>
                      <a:pPr algn="l" fontAlgn="auto">
                        <a:lnSpc>
                          <a:spcPct val="100000"/>
                        </a:lnSpc>
                        <a:buClrTx/>
                        <a:buSzTx/>
                        <a:buFontTx/>
                        <a:buNone/>
                      </a:pPr>
                      <a:r>
                        <a:rPr lang="en-US" altLang="zh-CN" sz="1200"/>
                        <a:t>scop</a:t>
                      </a:r>
                      <a:r>
                        <a:rPr lang="zh-CN" altLang="en-US" sz="1200"/>
                        <a:t>越大，模块间的</a:t>
                      </a:r>
                      <a:r>
                        <a:rPr lang="zh-CN" altLang="en-US" sz="1200"/>
                        <a:t>结构耦合程度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scoh</a:t>
                      </a:r>
                      <a:r>
                        <a:rPr lang="en-US" altLang="zh-CN" sz="1200">
                          <a:sym typeface="+mn-ea"/>
                        </a:rPr>
                        <a:t>(structural cohesion)</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结构</a:t>
                      </a:r>
                      <a:r>
                        <a:rPr lang="zh-CN" altLang="en-US" sz="1200"/>
                        <a:t>内聚度</a:t>
                      </a:r>
                      <a:endParaRPr lang="zh-CN" altLang="en-US" sz="1200"/>
                    </a:p>
                  </a:txBody>
                  <a:tcPr anchor="ctr" anchorCtr="0"/>
                </a:tc>
                <a:tc>
                  <a:txBody>
                    <a:bodyPr/>
                    <a:p>
                      <a:pPr algn="l" fontAlgn="auto">
                        <a:lnSpc>
                          <a:spcPct val="100000"/>
                        </a:lnSpc>
                        <a:buClrTx/>
                        <a:buSzTx/>
                        <a:buFontTx/>
                        <a:buNone/>
                      </a:pPr>
                      <a:r>
                        <a:rPr lang="en-US" altLang="zh-CN" sz="1200"/>
                        <a:t>scoh</a:t>
                      </a:r>
                      <a:r>
                        <a:rPr lang="zh-CN" altLang="en-US" sz="1200"/>
                        <a:t>越大，模块内的</a:t>
                      </a:r>
                      <a:r>
                        <a:rPr lang="zh-CN" altLang="en-US" sz="1200">
                          <a:sym typeface="+mn-ea"/>
                        </a:rPr>
                        <a:t>结构</a:t>
                      </a:r>
                      <a:r>
                        <a:rPr lang="zh-CN" altLang="en-US" sz="1200"/>
                        <a:t>内聚程度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ccop</a:t>
                      </a:r>
                      <a:r>
                        <a:rPr lang="en-US" altLang="zh-CN" sz="1200">
                          <a:sym typeface="+mn-ea"/>
                        </a:rPr>
                        <a:t>(conceptual coupling)</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a:t>
                      </a:r>
                      <a:r>
                        <a:rPr lang="zh-CN" altLang="en-US" sz="1200"/>
                        <a:t>耦合度</a:t>
                      </a:r>
                      <a:endParaRPr lang="zh-CN" altLang="en-US" sz="1200"/>
                    </a:p>
                  </a:txBody>
                  <a:tcPr anchor="ctr" anchorCtr="0"/>
                </a:tc>
                <a:tc>
                  <a:txBody>
                    <a:bodyPr/>
                    <a:p>
                      <a:pPr algn="l" fontAlgn="auto">
                        <a:lnSpc>
                          <a:spcPct val="100000"/>
                        </a:lnSpc>
                        <a:buClrTx/>
                        <a:buSzTx/>
                        <a:buFontTx/>
                        <a:buNone/>
                      </a:pPr>
                      <a:r>
                        <a:rPr lang="en-US" altLang="zh-CN" sz="1200"/>
                        <a:t>ccop</a:t>
                      </a:r>
                      <a:r>
                        <a:rPr lang="zh-CN" altLang="en-US" sz="1200"/>
                        <a:t>越大，模块间的</a:t>
                      </a:r>
                      <a:r>
                        <a:rPr lang="zh-CN" altLang="en-US" sz="1200">
                          <a:sym typeface="+mn-ea"/>
                        </a:rPr>
                        <a:t>语义</a:t>
                      </a:r>
                      <a:r>
                        <a:rPr lang="zh-CN" altLang="en-US" sz="1200"/>
                        <a:t>耦合程度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ccoh</a:t>
                      </a:r>
                      <a:r>
                        <a:rPr lang="en-US" altLang="zh-CN" sz="1200">
                          <a:sym typeface="+mn-ea"/>
                        </a:rPr>
                        <a:t>(conceptual cohesion)</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a:t>
                      </a:r>
                      <a:r>
                        <a:rPr lang="zh-CN" altLang="en-US" sz="1200"/>
                        <a:t>内聚度</a:t>
                      </a:r>
                      <a:endParaRPr lang="zh-CN" altLang="en-US" sz="1200"/>
                    </a:p>
                  </a:txBody>
                  <a:tcPr anchor="ctr" anchorCtr="0"/>
                </a:tc>
                <a:tc>
                  <a:txBody>
                    <a:bodyPr/>
                    <a:p>
                      <a:pPr algn="l" fontAlgn="auto">
                        <a:lnSpc>
                          <a:spcPct val="100000"/>
                        </a:lnSpc>
                        <a:buClrTx/>
                        <a:buSzTx/>
                        <a:buFontTx/>
                        <a:buNone/>
                      </a:pPr>
                      <a:r>
                        <a:rPr lang="en-US" altLang="zh-CN" sz="1200"/>
                        <a:t>ccoh</a:t>
                      </a:r>
                      <a:r>
                        <a:rPr lang="zh-CN" altLang="en-US" sz="1200"/>
                        <a:t>越大，模块内的</a:t>
                      </a:r>
                      <a:r>
                        <a:rPr lang="zh-CN" altLang="en-US" sz="1200">
                          <a:sym typeface="+mn-ea"/>
                        </a:rPr>
                        <a:t>语义</a:t>
                      </a:r>
                      <a:r>
                        <a:rPr lang="zh-CN" altLang="en-US" sz="1200"/>
                        <a:t>内聚程度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spread</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演化分布</a:t>
                      </a:r>
                      <a:r>
                        <a:rPr lang="zh-CN" altLang="en-US" sz="1200"/>
                        <a:t>程度</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度量模块中的实体在演化过程中接触的共变集群个数。</a:t>
                      </a:r>
                      <a:r>
                        <a:rPr lang="en-US" altLang="zh-CN" sz="1200"/>
                        <a:t>spread</a:t>
                      </a:r>
                      <a:r>
                        <a:rPr lang="zh-CN" altLang="en-US" sz="1200"/>
                        <a:t>越小，模块性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focus</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演化集中</a:t>
                      </a:r>
                      <a:r>
                        <a:rPr lang="zh-CN" altLang="en-US" sz="1200"/>
                        <a:t>程度</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度量模块中的实体在演化过程中专注自身演进的程度。</a:t>
                      </a:r>
                      <a:r>
                        <a:rPr lang="en-US" altLang="zh-CN" sz="1200"/>
                        <a:t>focus</a:t>
                      </a:r>
                      <a:r>
                        <a:rPr lang="zh-CN" altLang="en-US" sz="1200"/>
                        <a:t>越大，模块性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icf(intra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演化内部共变</a:t>
                      </a:r>
                      <a:r>
                        <a:rPr lang="zh-CN" altLang="en-US" sz="1200"/>
                        <a:t>频率</a:t>
                      </a:r>
                      <a:endParaRPr lang="zh-CN" altLang="en-US" sz="1200"/>
                    </a:p>
                  </a:txBody>
                  <a:tcPr anchor="ctr" anchorCtr="0"/>
                </a:tc>
                <a:tc>
                  <a:txBody>
                    <a:bodyPr/>
                    <a:p>
                      <a:pPr algn="l" fontAlgn="auto">
                        <a:lnSpc>
                          <a:spcPct val="100000"/>
                        </a:lnSpc>
                        <a:buClrTx/>
                        <a:buSzTx/>
                        <a:buFontTx/>
                        <a:buNone/>
                      </a:pPr>
                      <a:r>
                        <a:rPr lang="en-US" altLang="zh-CN" sz="1200"/>
                        <a:t>icf</a:t>
                      </a:r>
                      <a:r>
                        <a:rPr lang="zh-CN" altLang="en-US" sz="1200"/>
                        <a:t>越高，模块内的实体更有可能一起</a:t>
                      </a:r>
                      <a:r>
                        <a:rPr lang="zh-CN" altLang="en-US" sz="1200"/>
                        <a:t>演化。</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ecf(external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演化外部共变</a:t>
                      </a:r>
                      <a:r>
                        <a:rPr lang="zh-CN" altLang="en-US" sz="1200"/>
                        <a:t>频率</a:t>
                      </a:r>
                      <a:endParaRPr lang="zh-CN" altLang="en-US" sz="1200"/>
                    </a:p>
                  </a:txBody>
                  <a:tcPr anchor="ctr" anchorCtr="0"/>
                </a:tc>
                <a:tc>
                  <a:txBody>
                    <a:bodyPr/>
                    <a:p>
                      <a:pPr algn="l" fontAlgn="auto">
                        <a:lnSpc>
                          <a:spcPct val="100000"/>
                        </a:lnSpc>
                        <a:buClrTx/>
                        <a:buSzTx/>
                        <a:buFontTx/>
                        <a:buNone/>
                      </a:pPr>
                      <a:r>
                        <a:rPr lang="en-US" altLang="zh-CN" sz="1200"/>
                        <a:t>ecf</a:t>
                      </a:r>
                      <a:r>
                        <a:rPr lang="zh-CN" altLang="en-US" sz="1200"/>
                        <a:t>越低，跨模块边界的实体更有可能独立</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rei(ratio of ecf to icf)</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演化外部共变频率与内部共变频率的</a:t>
                      </a:r>
                      <a:r>
                        <a:rPr lang="zh-CN" altLang="en-US" sz="1200"/>
                        <a:t>比值</a:t>
                      </a:r>
                      <a:endParaRPr lang="zh-CN" altLang="en-US" sz="1200"/>
                    </a:p>
                  </a:txBody>
                  <a:tcPr anchor="ctr" anchorCtr="0"/>
                </a:tc>
                <a:tc>
                  <a:txBody>
                    <a:bodyPr/>
                    <a:p>
                      <a:pPr algn="l" fontAlgn="auto">
                        <a:lnSpc>
                          <a:spcPct val="100000"/>
                        </a:lnSpc>
                        <a:buClrTx/>
                        <a:buSzTx/>
                        <a:buFontTx/>
                        <a:buNone/>
                      </a:pPr>
                      <a:r>
                        <a:rPr lang="en-US" altLang="zh-CN" sz="1200"/>
                        <a:t>rei</a:t>
                      </a:r>
                      <a:r>
                        <a:rPr lang="zh-CN" altLang="en-US" sz="1200"/>
                        <a:t>越低，说明不同模块一起修改的可能性越低，模块更有可能会独立演化、独立维护。</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odd(out-degree dependence)</a:t>
                      </a:r>
                      <a:endParaRPr lang="en-US" altLang="zh-CN" sz="1200"/>
                    </a:p>
                  </a:txBody>
                  <a:tcPr anchor="ctr" anchorCtr="0"/>
                </a:tc>
                <a:tc>
                  <a:txBody>
                    <a:bodyPr/>
                    <a:p>
                      <a:pPr algn="l" fontAlgn="auto">
                        <a:lnSpc>
                          <a:spcPct val="100000"/>
                        </a:lnSpc>
                        <a:buClrTx/>
                        <a:buSzTx/>
                        <a:buFontTx/>
                        <a:buNone/>
                      </a:pPr>
                      <a:r>
                        <a:rPr lang="zh-CN" altLang="en-US" sz="1200"/>
                        <a:t>耦合</a:t>
                      </a:r>
                      <a:r>
                        <a:rPr lang="zh-CN" altLang="en-US" sz="1200"/>
                        <a:t>其他模块程度</a:t>
                      </a:r>
                      <a:endParaRPr lang="zh-CN" altLang="en-US" sz="1200"/>
                    </a:p>
                  </a:txBody>
                  <a:tcPr anchor="ctr" anchorCtr="0"/>
                </a:tc>
                <a:tc>
                  <a:txBody>
                    <a:bodyPr/>
                    <a:p>
                      <a:pPr algn="l" fontAlgn="auto">
                        <a:lnSpc>
                          <a:spcPct val="100000"/>
                        </a:lnSpc>
                        <a:buClrTx/>
                        <a:buSzTx/>
                        <a:buFontTx/>
                        <a:buNone/>
                      </a:pPr>
                      <a:r>
                        <a:rPr lang="en-US" altLang="zh-CN" sz="1200"/>
                        <a:t>odd</a:t>
                      </a:r>
                      <a:r>
                        <a:rPr lang="zh-CN" altLang="en-US" sz="1200"/>
                        <a:t>越大，该模块耦合其他模块的程度越高，模块之间的动态交互度</a:t>
                      </a:r>
                      <a:r>
                        <a:rPr lang="zh-CN" altLang="en-US" sz="1200"/>
                        <a:t>越高。</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idd(in-degree dependence)</a:t>
                      </a:r>
                      <a:endParaRPr lang="en-US" altLang="zh-CN" sz="1200"/>
                    </a:p>
                  </a:txBody>
                  <a:tcPr anchor="ctr" anchorCtr="0"/>
                </a:tc>
                <a:tc>
                  <a:txBody>
                    <a:bodyPr/>
                    <a:p>
                      <a:pPr algn="l" fontAlgn="auto">
                        <a:lnSpc>
                          <a:spcPct val="100000"/>
                        </a:lnSpc>
                        <a:buClrTx/>
                        <a:buSzTx/>
                        <a:buFontTx/>
                        <a:buNone/>
                      </a:pPr>
                      <a:r>
                        <a:rPr lang="zh-CN" altLang="en-US" sz="1200"/>
                        <a:t>被</a:t>
                      </a:r>
                      <a:r>
                        <a:rPr lang="zh-CN" altLang="en-US" sz="1200">
                          <a:sym typeface="+mn-ea"/>
                        </a:rPr>
                        <a:t>其他模块</a:t>
                      </a:r>
                      <a:r>
                        <a:rPr lang="zh-CN" altLang="en-US" sz="1200"/>
                        <a:t>耦合程度</a:t>
                      </a:r>
                      <a:endParaRPr lang="zh-CN" altLang="en-US" sz="1200"/>
                    </a:p>
                  </a:txBody>
                  <a:tcPr anchor="ctr" anchorCtr="0"/>
                </a:tc>
                <a:tc>
                  <a:txBody>
                    <a:bodyPr/>
                    <a:p>
                      <a:pPr algn="l" fontAlgn="auto">
                        <a:lnSpc>
                          <a:spcPct val="100000"/>
                        </a:lnSpc>
                        <a:buClrTx/>
                        <a:buSzTx/>
                        <a:buFontTx/>
                        <a:buNone/>
                      </a:pPr>
                      <a:r>
                        <a:rPr lang="en-US" altLang="zh-CN" sz="1200"/>
                        <a:t>idd</a:t>
                      </a:r>
                      <a:r>
                        <a:rPr lang="zh-CN" altLang="en-US" sz="1200"/>
                        <a:t>越大，该模块被耦合的程度越高，模块间的动态交互</a:t>
                      </a:r>
                      <a:r>
                        <a:rPr lang="zh-CN" altLang="en-US" sz="1200"/>
                        <a:t>程度越高。</a:t>
                      </a:r>
                      <a:endParaRPr lang="zh-CN" altLang="en-US" sz="1200"/>
                    </a:p>
                  </a:txBody>
                  <a:tcPr anchor="ctr" anchorCtr="0"/>
                </a:tc>
              </a:tr>
              <a:tr h="274320">
                <a:tc vMerge="1">
                  <a:tcPr anchor="ctr" anchorCtr="0"/>
                </a:tc>
                <a:tc>
                  <a:txBody>
                    <a:bodyPr/>
                    <a:p>
                      <a:pPr algn="l">
                        <a:buClrTx/>
                        <a:buSzTx/>
                        <a:buFontTx/>
                        <a:buNone/>
                      </a:pPr>
                      <a:r>
                        <a:rPr lang="zh-CN" altLang="en-US" sz="1200">
                          <a:solidFill>
                            <a:srgbClr val="FF0000"/>
                          </a:solidFill>
                        </a:rPr>
                        <a:t>DS</a:t>
                      </a:r>
                      <a:r>
                        <a:rPr lang="en-US" altLang="zh-CN" sz="1200">
                          <a:solidFill>
                            <a:srgbClr val="FF0000"/>
                          </a:solidFill>
                        </a:rPr>
                        <a:t>M</a:t>
                      </a:r>
                      <a:r>
                        <a:rPr lang="zh-CN" altLang="en-US" sz="1200">
                          <a:solidFill>
                            <a:srgbClr val="FF0000"/>
                          </a:solidFill>
                        </a:rPr>
                        <a:t>(design size in </a:t>
                      </a:r>
                      <a:r>
                        <a:rPr lang="en-US" altLang="zh-CN" sz="1200">
                          <a:solidFill>
                            <a:srgbClr val="FF0000"/>
                          </a:solidFill>
                        </a:rPr>
                        <a:t>module</a:t>
                      </a:r>
                      <a:r>
                        <a:rPr lang="zh-CN" altLang="en-US" sz="1200">
                          <a:solidFill>
                            <a:srgbClr val="FF0000"/>
                          </a:solidFill>
                        </a:rPr>
                        <a:t>)</a:t>
                      </a:r>
                      <a:endParaRPr lang="zh-CN" altLang="en-US" sz="1200">
                        <a:solidFill>
                          <a:srgbClr val="FF0000"/>
                        </a:solidFill>
                      </a:endParaRPr>
                    </a:p>
                  </a:txBody>
                  <a:tcPr anchor="ctr" anchorCtr="0"/>
                </a:tc>
                <a:tc>
                  <a:txBody>
                    <a:bodyPr/>
                    <a:p>
                      <a:pPr algn="l">
                        <a:buNone/>
                      </a:pPr>
                      <a:r>
                        <a:rPr lang="zh-CN" altLang="en-US" sz="1200">
                          <a:sym typeface="+mn-ea"/>
                        </a:rPr>
                        <a:t>模块中类</a:t>
                      </a:r>
                      <a:r>
                        <a:rPr lang="zh-CN" altLang="en-US" sz="1200">
                          <a:sym typeface="+mn-ea"/>
                        </a:rPr>
                        <a:t>总数</a:t>
                      </a:r>
                      <a:endParaRPr lang="zh-CN" altLang="en-US" sz="1200">
                        <a:sym typeface="+mn-ea"/>
                      </a:endParaRPr>
                    </a:p>
                  </a:txBody>
                  <a:tcPr anchor="ctr" anchorCtr="0"/>
                </a:tc>
                <a:tc>
                  <a:txBody>
                    <a:bodyPr/>
                    <a:p>
                      <a:pPr algn="l">
                        <a:buNone/>
                      </a:pPr>
                      <a:r>
                        <a:rPr lang="en-US" altLang="zh-CN" sz="1200"/>
                        <a:t>DSM</a:t>
                      </a:r>
                      <a:r>
                        <a:rPr lang="zh-CN" altLang="en-US" sz="1200"/>
                        <a:t>越大，模块越复杂，与外部耦合的可能性</a:t>
                      </a:r>
                      <a:r>
                        <a:rPr lang="zh-CN" altLang="en-US" sz="1200"/>
                        <a:t>越高。</a:t>
                      </a:r>
                      <a:endParaRPr lang="zh-CN" altLang="en-US" sz="1200"/>
                    </a:p>
                  </a:txBody>
                  <a:tcPr anchor="ctr" anchorCtr="0"/>
                </a:tc>
              </a:tr>
              <a:tr h="274320">
                <a:tc vMerge="1">
                  <a:tcPr anchor="ctr" anchorCtr="0"/>
                </a:tc>
                <a:tc>
                  <a:txBody>
                    <a:bodyPr/>
                    <a:p>
                      <a:pPr algn="l">
                        <a:buClrTx/>
                        <a:buSzTx/>
                        <a:buFontTx/>
                        <a:buNone/>
                      </a:pPr>
                      <a:r>
                        <a:rPr lang="en-US" altLang="zh-CN" sz="1200">
                          <a:solidFill>
                            <a:srgbClr val="FF0000"/>
                          </a:solidFill>
                        </a:rPr>
                        <a:t>Density</a:t>
                      </a:r>
                      <a:endParaRPr lang="en-US" altLang="zh-CN" sz="1200">
                        <a:solidFill>
                          <a:srgbClr val="FF0000"/>
                        </a:solidFill>
                      </a:endParaRPr>
                    </a:p>
                  </a:txBody>
                  <a:tcPr anchor="ctr" anchorCtr="0"/>
                </a:tc>
                <a:tc>
                  <a:txBody>
                    <a:bodyPr/>
                    <a:p>
                      <a:pPr algn="l">
                        <a:buNone/>
                      </a:pPr>
                      <a:r>
                        <a:rPr lang="zh-CN" altLang="en-US" sz="1200">
                          <a:sym typeface="+mn-ea"/>
                        </a:rPr>
                        <a:t>模块内部关联程度</a:t>
                      </a:r>
                      <a:endParaRPr lang="zh-CN" altLang="en-US" sz="1200"/>
                    </a:p>
                  </a:txBody>
                  <a:tcPr anchor="ctr" anchorCtr="0"/>
                </a:tc>
                <a:tc>
                  <a:txBody>
                    <a:bodyPr/>
                    <a:p>
                      <a:pPr algn="l">
                        <a:buNone/>
                      </a:pPr>
                      <a:r>
                        <a:rPr lang="zh-CN" altLang="en-US" sz="1200"/>
                        <a:t>从整体上评估模块质量，密度值越高，模块质量</a:t>
                      </a:r>
                      <a:r>
                        <a:rPr lang="zh-CN" altLang="en-US" sz="1200"/>
                        <a:t>越好。</a:t>
                      </a:r>
                      <a:endParaRPr lang="zh-CN" altLang="en-US" sz="1200"/>
                    </a:p>
                  </a:txBody>
                  <a:tcPr anchor="ctr" anchorCtr="0"/>
                </a:tc>
              </a:tr>
              <a:tr h="4572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M_Ch(Cohesion in method-level)</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基于方法粒度模块</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内聚性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度量基于方法粒度的模块内部平均连接密度，以反映模块的内聚性和性能相似性。</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M_Ch</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越高，模块质量</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4572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M_Cp</a:t>
                      </a: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(Coupling in method-level)</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基于方法粒度模块</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耦合性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度量基于方法粒度的模块间的平均连接</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稀疏度耦合度，以反映模块的功能耦合性和性能差异性。</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M_Cp</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低，模块质量越高。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——class</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262890" y="617220"/>
          <a:ext cx="11447145" cy="5561965"/>
        </p:xfrm>
        <a:graphic>
          <a:graphicData uri="http://schemas.openxmlformats.org/drawingml/2006/table">
            <a:tbl>
              <a:tblPr firstRow="1" bandRow="1">
                <a:tableStyleId>{5C22544A-7EE6-4342-B048-85BDC9FD1C3A}</a:tableStyleId>
              </a:tblPr>
              <a:tblGrid>
                <a:gridCol w="778510"/>
                <a:gridCol w="3573145"/>
                <a:gridCol w="2606675"/>
                <a:gridCol w="4488815"/>
              </a:tblGrid>
              <a:tr h="30480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81940">
                <a:tc rowSpan="18">
                  <a:txBody>
                    <a:bodyPr/>
                    <a:p>
                      <a:pPr algn="ctr">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CBC(Coupling between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类依赖的数量(包含被依赖)</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IDCC(</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intra</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 direct class coupling)</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模块内耦合</a:t>
                      </a:r>
                      <a:r>
                        <a:rPr lang="zh-CN" altLang="en-US" sz="1200">
                          <a:latin typeface="微软雅黑" panose="020B0503020204020204" pitchFamily="34" charset="-122"/>
                          <a:ea typeface="微软雅黑" panose="020B0503020204020204" pitchFamily="34" charset="-122"/>
                        </a:rPr>
                        <a:t>类数量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EDCC(</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external </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direct class coupling)</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模块外耦合</a:t>
                      </a:r>
                      <a:r>
                        <a:rPr lang="zh-CN" altLang="en-US" sz="1200">
                          <a:latin typeface="微软雅黑" panose="020B0503020204020204" pitchFamily="34" charset="-122"/>
                          <a:ea typeface="微软雅黑" panose="020B0503020204020204" pitchFamily="34" charset="-122"/>
                        </a:rPr>
                        <a:t>类数量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c_FAN_IN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类扇入</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281940">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c_FAN_OUT</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类扇出</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NAC(Number of Ancestor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类继承树</a:t>
                      </a:r>
                      <a:r>
                        <a:rPr lang="zh-CN" altLang="en-US" sz="1200">
                          <a:latin typeface="微软雅黑" panose="020B0503020204020204" pitchFamily="34" charset="-122"/>
                          <a:ea typeface="微软雅黑" panose="020B0503020204020204" pitchFamily="34" charset="-122"/>
                          <a:sym typeface="+mn-ea"/>
                        </a:rPr>
                        <a:t>深度</a:t>
                      </a:r>
                      <a:endParaRPr lang="zh-CN" altLang="en-US" sz="12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28194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NDC(Number of Descendent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派生类</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个数</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NOP(number of polymorphic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多态</a:t>
                      </a:r>
                      <a:r>
                        <a:rPr lang="zh-CN" altLang="en-US" sz="1200">
                          <a:latin typeface="微软雅黑" panose="020B0503020204020204" pitchFamily="34" charset="-122"/>
                          <a:ea typeface="微软雅黑" panose="020B0503020204020204" pitchFamily="34" charset="-122"/>
                        </a:rPr>
                        <a:t>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4699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RFC(Response for a Class)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类的响应数量(本地方法数量+调用外部方法数量)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NOSI(Number of static invocations)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静态方法调用数量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CTM(Coupling through Message Passing)</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调用方法个数</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除自身类中方法</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NOM(</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number of methods</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类中方法</a:t>
                      </a:r>
                      <a:r>
                        <a:rPr lang="zh-CN" altLang="en-US" sz="1200">
                          <a:latin typeface="微软雅黑" panose="020B0503020204020204" pitchFamily="34" charset="-122"/>
                          <a:ea typeface="微软雅黑" panose="020B0503020204020204" pitchFamily="34" charset="-122"/>
                        </a:rPr>
                        <a:t>总数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NOVM(Number of visible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可见方法数量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CIS(Class interface size)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类中公共接口数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privateMethodsQty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私有方法数量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protectedMethodsQty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保护方法数量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staticMethodsQty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静态方法数量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defaultMethodsQty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缺省方法数量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——class</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335915" y="836295"/>
          <a:ext cx="11447145" cy="5455285"/>
        </p:xfrm>
        <a:graphic>
          <a:graphicData uri="http://schemas.openxmlformats.org/drawingml/2006/table">
            <a:tbl>
              <a:tblPr firstRow="1" bandRow="1">
                <a:tableStyleId>{5C22544A-7EE6-4342-B048-85BDC9FD1C3A}</a:tableStyleId>
              </a:tblPr>
              <a:tblGrid>
                <a:gridCol w="778510"/>
                <a:gridCol w="2905760"/>
                <a:gridCol w="3681730"/>
                <a:gridCol w="4081145"/>
              </a:tblGrid>
              <a:tr h="29718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8">
                  <a:txBody>
                    <a:bodyPr/>
                    <a:p>
                      <a:pPr algn="ctr">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abstractMethodsQty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抽象方法数量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finalMethodsQty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final方法数量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synchronizedMethodsQty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synchronized方法数量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TCC(Tight Class Cohesion)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紧类内聚(仅考虑可见方法的直接调用)</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rowSpan="2">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若无可见方法，为</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；若仅一个可见方法，为</a:t>
                      </a:r>
                      <a:r>
                        <a:rPr lang="en-US" altLang="zh-CN" sz="1200">
                          <a:latin typeface="微软雅黑" panose="020B0503020204020204" pitchFamily="34" charset="-122"/>
                          <a:ea typeface="微软雅黑" panose="020B0503020204020204" pitchFamily="34" charset="-122"/>
                        </a:rPr>
                        <a:t>1</a:t>
                      </a:r>
                      <a:endParaRPr lang="en-US" altLang="zh-CN" sz="1200">
                        <a:latin typeface="微软雅黑" panose="020B0503020204020204" pitchFamily="34" charset="-122"/>
                        <a:ea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LCC(Loose Class Cohesion)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松类内聚(考虑可见方法的直接调用和间接调用)</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vMerge="1">
                  <a:tcPr anchor="ctr" anchorCtr="0"/>
                </a:tc>
              </a:tr>
              <a:tr h="274955">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LCOM(Lack of Cohesion of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方法内聚性缺失</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基础数据缺失</a:t>
                      </a:r>
                      <a:r>
                        <a:rPr lang="en-US" altLang="zh-CN"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383540">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LCOM*(Lack of Cohesion of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方法内聚性缺失(标准化结果)</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取值范围在</a:t>
                      </a:r>
                      <a:r>
                        <a:rPr lang="en-US" altLang="zh-CN" sz="1200">
                          <a:latin typeface="微软雅黑" panose="020B0503020204020204" pitchFamily="34" charset="-122"/>
                          <a:ea typeface="微软雅黑" panose="020B0503020204020204" pitchFamily="34" charset="-122"/>
                        </a:rPr>
                        <a:t>0-1</a:t>
                      </a:r>
                      <a:r>
                        <a:rPr lang="zh-CN" altLang="en-US" sz="1200">
                          <a:latin typeface="微软雅黑" panose="020B0503020204020204" pitchFamily="34" charset="-122"/>
                          <a:ea typeface="微软雅黑" panose="020B0503020204020204" pitchFamily="34" charset="-122"/>
                        </a:rPr>
                        <a:t>之间</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基础数据缺失</a:t>
                      </a:r>
                      <a:r>
                        <a:rPr lang="en-US" altLang="zh-CN"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WMC(Weight Method Per 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类方法复杂度</a:t>
                      </a:r>
                      <a:r>
                        <a:rPr lang="zh-CN" altLang="en-US" sz="1200">
                          <a:latin typeface="微软雅黑" panose="020B0503020204020204" pitchFamily="34" charset="-122"/>
                          <a:ea typeface="微软雅黑" panose="020B0503020204020204" pitchFamily="34" charset="-122"/>
                          <a:sym typeface="+mn-ea"/>
                        </a:rPr>
                        <a:t>之和</a:t>
                      </a:r>
                      <a:endParaRPr lang="zh-CN" altLang="en-US" sz="12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384175">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c_variablesQty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sz="1200">
                          <a:latin typeface="微软雅黑" panose="020B0503020204020204" pitchFamily="34" charset="-122"/>
                          <a:ea typeface="微软雅黑" panose="020B0503020204020204" pitchFamily="34" charset="-122"/>
                          <a:cs typeface="微软雅黑" panose="020B0503020204020204" pitchFamily="34" charset="-122"/>
                          <a:sym typeface="+mn-ea"/>
                        </a:rPr>
                        <a:t>类中变量数量</a:t>
                      </a:r>
                      <a:endParaRPr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NOF(Number of fields)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publicFieldsQty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公有字段数量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privateFieldsQty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私有字段数量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protectedFieldsQty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保护字段数量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staticFieldsQty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静态字段数量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95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defaultFieldsQty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缺省字段数量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finalFieldsQty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final字段数量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synchronizedFieldsQty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synchronized字段数量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c_modifiers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类中修饰符</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——method</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335915" y="948690"/>
          <a:ext cx="11447145" cy="4836795"/>
        </p:xfrm>
        <a:graphic>
          <a:graphicData uri="http://schemas.openxmlformats.org/drawingml/2006/table">
            <a:tbl>
              <a:tblPr firstRow="1" bandRow="1">
                <a:tableStyleId>{5C22544A-7EE6-4342-B048-85BDC9FD1C3A}</a:tableStyleId>
              </a:tblPr>
              <a:tblGrid>
                <a:gridCol w="778510"/>
                <a:gridCol w="2752090"/>
                <a:gridCol w="3285490"/>
                <a:gridCol w="4631055"/>
              </a:tblGrid>
              <a:tr h="29718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4">
                  <a:txBody>
                    <a:bodyPr/>
                    <a:p>
                      <a:pPr algn="ctr">
                        <a:buNone/>
                      </a:pPr>
                      <a:r>
                        <a:rPr lang="en-US" altLang="zh-CN" sz="1200">
                          <a:solidFill>
                            <a:srgbClr val="FF0000"/>
                          </a:solidFill>
                          <a:latin typeface="微软雅黑" panose="020B0503020204020204" pitchFamily="34" charset="-122"/>
                          <a:ea typeface="微软雅黑" panose="020B0503020204020204" pitchFamily="34" charset="-122"/>
                        </a:rPr>
                        <a:t>method</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startLine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方法开始位置</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274320">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CBM(Coupling between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方法依赖的数量(call/override)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rowSpan="5">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有关依赖的几个指标必须映射到类，这样才是有分析价值的，因为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scoh/scop</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在计算时是基于类之间的依赖来进行的，通过分析这几个指标的变化可以得知到底是哪个方法的依赖关系导致了最终结果的改变，这样就可以定位到方法。不计算对自己本身的</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依赖。</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27432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IDMC</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模块内耦合方法的数量</a:t>
                      </a:r>
                      <a:endParaRPr lang="zh-CN" altLang="en-US" sz="1200">
                        <a:latin typeface="微软雅黑" panose="020B0503020204020204" pitchFamily="34" charset="-122"/>
                        <a:ea typeface="微软雅黑" panose="020B0503020204020204" pitchFamily="34" charset="-122"/>
                      </a:endParaRPr>
                    </a:p>
                  </a:txBody>
                  <a:tcPr anchor="ctr" anchorCtr="0"/>
                </a:tc>
                <a:tc vMerge="1">
                  <a:tcPr anchor="ctr" anchorCtr="0"/>
                </a:tc>
              </a:tr>
              <a:tr h="274320">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EDMC</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模块外耦合方法的数量</a:t>
                      </a:r>
                      <a:endParaRPr lang="zh-CN" altLang="en-US" sz="1200">
                        <a:latin typeface="微软雅黑" panose="020B0503020204020204" pitchFamily="34" charset="-122"/>
                        <a:ea typeface="微软雅黑" panose="020B0503020204020204" pitchFamily="34" charset="-122"/>
                      </a:endParaRPr>
                    </a:p>
                  </a:txBody>
                  <a:tcPr anchor="ctr" anchorCtr="0"/>
                </a:tc>
                <a:tc vMerge="1">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m_FAN_IN</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方法扇入</a:t>
                      </a:r>
                      <a:endParaRPr lang="zh-CN" altLang="en-US" sz="1200">
                        <a:latin typeface="微软雅黑" panose="020B0503020204020204" pitchFamily="34" charset="-122"/>
                        <a:ea typeface="微软雅黑" panose="020B0503020204020204" pitchFamily="34" charset="-122"/>
                        <a:sym typeface="+mn-ea"/>
                      </a:endParaRPr>
                    </a:p>
                  </a:txBody>
                  <a:tcPr anchor="ctr" anchorCtr="0"/>
                </a:tc>
                <a:tc vMerge="1">
                  <a:tcPr anchor="ctr" anchorCtr="0"/>
                </a:tc>
              </a:tr>
              <a:tr h="37465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m_FAN_OUT</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方法扇出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vMerge="1">
                  <a:tcPr anchor="ctr" anchorCtr="0"/>
                </a:tc>
              </a:tr>
              <a:tr h="374015">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IsOverride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是否是</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方法</a:t>
                      </a:r>
                      <a:r>
                        <a:rPr lang="en-US" altLang="zh-CN" sz="1200">
                          <a:latin typeface="微软雅黑" panose="020B0503020204020204" pitchFamily="34" charset="-122"/>
                          <a:ea typeface="微软雅黑" panose="020B0503020204020204" pitchFamily="34" charset="-122"/>
                        </a:rPr>
                        <a:t>(true/false)</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映射到类级别。</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会引起方法与外部的依赖有所增加。不</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计算对自己本身的依赖。</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OverridedQty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被</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的类</a:t>
                      </a:r>
                      <a:r>
                        <a:rPr lang="zh-CN" altLang="en-US" sz="1200">
                          <a:latin typeface="微软雅黑" panose="020B0503020204020204" pitchFamily="34" charset="-122"/>
                          <a:ea typeface="微软雅黑" panose="020B0503020204020204" pitchFamily="34" charset="-122"/>
                        </a:rPr>
                        <a:t>个数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sym typeface="+mn-ea"/>
                        </a:rPr>
                        <a:t>映射到类级别。被</a:t>
                      </a:r>
                      <a:r>
                        <a:rPr lang="en-US" altLang="zh-CN" sz="1200">
                          <a:latin typeface="微软雅黑" panose="020B0503020204020204" pitchFamily="34" charset="-122"/>
                          <a:ea typeface="微软雅黑" panose="020B0503020204020204" pitchFamily="34" charset="-122"/>
                          <a:sym typeface="+mn-ea"/>
                        </a:rPr>
                        <a:t>override</a:t>
                      </a:r>
                      <a:r>
                        <a:rPr lang="zh-CN" altLang="en-US" sz="1200">
                          <a:latin typeface="微软雅黑" panose="020B0503020204020204" pitchFamily="34" charset="-122"/>
                          <a:ea typeface="微软雅黑" panose="020B0503020204020204" pitchFamily="34" charset="-122"/>
                          <a:sym typeface="+mn-ea"/>
                        </a:rPr>
                        <a:t>会引起方法与外部的依赖有所增加。不</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计算对自己本身的依赖。</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methodsInvokedQty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调用方法的数量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methodsInvokedLocalQty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sz="1200">
                          <a:latin typeface="微软雅黑" panose="020B0503020204020204" pitchFamily="34" charset="-122"/>
                          <a:ea typeface="微软雅黑" panose="020B0503020204020204" pitchFamily="34" charset="-122"/>
                          <a:cs typeface="微软雅黑" panose="020B0503020204020204" pitchFamily="34" charset="-122"/>
                          <a:sym typeface="+mn-ea"/>
                        </a:rPr>
                        <a:t>调用本地方法的数量</a:t>
                      </a:r>
                      <a:endParaRPr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methodsInvokedIndirectLocalQty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间接调用本地方法的数量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m_</a:t>
                      </a: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variablesQty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方法中变量数量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37465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parametersQty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方法参数数量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m_modifiers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方法修饰符</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9457,&quot;width&quot;:19200}"/>
</p:tagLst>
</file>

<file path=ppt/tags/tag2.xml><?xml version="1.0" encoding="utf-8"?>
<p:tagLst xmlns:p="http://schemas.openxmlformats.org/presentationml/2006/main">
  <p:tag name="KSO_WM_UNIT_TABLE_BEAUTIFY" val="smartTable{82083baf-4e60-460d-9238-c16b496968b5}"/>
  <p:tag name="TABLE_ENDDRAG_ORIGIN_RECT" val="940*412"/>
  <p:tag name="TABLE_ENDDRAG_RECT" val="9*71*940*412"/>
</p:tagLst>
</file>

<file path=ppt/tags/tag3.xml><?xml version="1.0" encoding="utf-8"?>
<p:tagLst xmlns:p="http://schemas.openxmlformats.org/presentationml/2006/main">
  <p:tag name="KSO_WM_UNIT_TABLE_BEAUTIFY" val="smartTable{82083baf-4e60-460d-9238-c16b496968b5}"/>
  <p:tag name="TABLE_ENDDRAG_ORIGIN_RECT" val="941*428"/>
  <p:tag name="TABLE_ENDDRAG_RECT" val="9*65*941*429"/>
</p:tagLst>
</file>

<file path=ppt/tags/tag4.xml><?xml version="1.0" encoding="utf-8"?>
<p:tagLst xmlns:p="http://schemas.openxmlformats.org/presentationml/2006/main">
  <p:tag name="KSO_WM_UNIT_TABLE_BEAUTIFY" val="smartTable{82083baf-4e60-460d-9238-c16b496968b5}"/>
  <p:tag name="TABLE_ENDDRAG_ORIGIN_RECT" val="901*437"/>
  <p:tag name="TABLE_ENDDRAG_RECT" val="20*48*901*437"/>
</p:tagLst>
</file>

<file path=ppt/tags/tag5.xml><?xml version="1.0" encoding="utf-8"?>
<p:tagLst xmlns:p="http://schemas.openxmlformats.org/presentationml/2006/main">
  <p:tag name="KSO_WM_UNIT_TABLE_BEAUTIFY" val="smartTable{82083baf-4e60-460d-9238-c16b496968b5}"/>
  <p:tag name="TABLE_ENDDRAG_ORIGIN_RECT" val="901*416"/>
  <p:tag name="TABLE_ENDDRAG_RECT" val="26*65*901*416"/>
</p:tagLst>
</file>

<file path=ppt/tags/tag6.xml><?xml version="1.0" encoding="utf-8"?>
<p:tagLst xmlns:p="http://schemas.openxmlformats.org/presentationml/2006/main">
  <p:tag name="KSO_WM_UNIT_TABLE_BEAUTIFY" val="smartTable{82083baf-4e60-460d-9238-c16b496968b5}"/>
  <p:tag name="TABLE_ENDDRAG_ORIGIN_RECT" val="901*301"/>
  <p:tag name="TABLE_ENDDRAG_RECT" val="26*74*901*301"/>
</p:tagLst>
</file>

<file path=ppt/tags/tag7.xml><?xml version="1.0" encoding="utf-8"?>
<p:tagLst xmlns:p="http://schemas.openxmlformats.org/presentationml/2006/main">
  <p:tag name="COMMONDATA" val="eyJoZGlkIjoiOGJjODEwN2I3ZDlkMjlhMDJmYTRhOWRmNTY4NjFiMmEifQ=="/>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默认设计模板">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cmpd="sng" algn="ctr">
          <a:solidFill>
            <a:schemeClr val="accent1">
              <a:shade val="50000"/>
            </a:schemeClr>
          </a:solidFill>
          <a:prstDash val="sysDot"/>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bg1"/>
            </a:solidFill>
            <a:effectLst/>
            <a:latin typeface="黑体" panose="02010609060101010101" pitchFamily="49"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5953</Words>
  <Application>WPS 演示</Application>
  <PresentationFormat>宽屏</PresentationFormat>
  <Paragraphs>925</Paragraphs>
  <Slides>7</Slides>
  <Notes>108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黑体</vt:lpstr>
      <vt:lpstr>微软雅黑</vt:lpstr>
      <vt:lpstr>Tahoma</vt:lpstr>
      <vt:lpstr>Calibri</vt:lpstr>
      <vt:lpstr>Tahoma (正文)</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Jisoo</cp:lastModifiedBy>
  <cp:revision>13230</cp:revision>
  <dcterms:created xsi:type="dcterms:W3CDTF">2009-10-06T03:58:00Z</dcterms:created>
  <dcterms:modified xsi:type="dcterms:W3CDTF">2022-05-12T06:33:23Z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32CE137D4A0F4E6FA76BAF0F303CDD06</vt:lpwstr>
  </property>
  <property fmtid="{D5CDD505-2E9C-101B-9397-08002B2CF9AE}" pid="4" name="commondata">
    <vt:lpwstr>eyJoZGlkIjoiOGJjODEwN2I3ZDlkMjlhMDJmYTRhOWRmNTY4NjFiMmEifQ==</vt:lpwstr>
  </property>
</Properties>
</file>