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69" r:id="rId4"/>
    <p:sldId id="270" r:id="rId5"/>
    <p:sldId id="260" r:id="rId6"/>
    <p:sldId id="272" r:id="rId7"/>
    <p:sldId id="273" r:id="rId8"/>
    <p:sldId id="279" r:id="rId9"/>
    <p:sldId id="280" r:id="rId10"/>
    <p:sldId id="281" r:id="rId11"/>
    <p:sldId id="274" r:id="rId12"/>
    <p:sldId id="275" r:id="rId13"/>
    <p:sldId id="276" r:id="rId14"/>
    <p:sldId id="278" r:id="rId15"/>
    <p:sldId id="277" r:id="rId16"/>
    <p:sldId id="268" r:id="rId17"/>
    <p:sldId id="282" r:id="rId18"/>
    <p:sldId id="28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515D"/>
    <a:srgbClr val="0099FF"/>
    <a:srgbClr val="FFFF00"/>
    <a:srgbClr val="990000"/>
    <a:srgbClr val="4E4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6C367-1680-4202-87F8-8833205A6A2C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4F843-17C2-4B47-99D8-478E55CB87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6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4F843-17C2-4B47-99D8-478E55CB87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31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96678-0A9F-0A3E-84C2-5C98C7F9A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99630F-0BAC-8E6D-C98C-C47BA87A70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F11D1A-00EC-09AA-FFD6-7F8AA64D0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C3510D-952F-141A-33DB-F82A57405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4F843-17C2-4B47-99D8-478E55CB87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5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0DF9E-56B2-3FAE-9083-39BDFA4C2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038FC-7D2C-4382-EB79-96B552782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7891A-AE6C-16AF-FDEF-F448F9DE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9ADA-BC70-4F2F-9960-2F80E8DA6769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91614-7B03-3DB9-A05D-F239EA83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192DF-6AAC-2CA5-1C28-03D8D1B2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6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96A78-B749-2190-29F6-253D56E7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07454-6E5D-B611-1278-7B1EE3B11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2FE32-B093-FAC0-4034-2E7D454D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98770-75BF-401B-A401-804F97709D93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5395A-4D44-E70B-BE64-97C3C73A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A2B87-23BC-7500-1C46-0D03FD5F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54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9FF82B-F696-F3F3-B39B-DA71F7993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2A8D6-AB11-07B4-8C03-73E355CB7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98C02-ABFA-7275-8302-6C30D9CD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C8293-5D1F-4189-A269-C5A7371D0CBE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6A18C-EED3-1EE3-DCCA-D6D7A86D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0961B-6ABA-82D3-9677-1954F55B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5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54000-116A-7873-1A7E-507F8CC4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B0FA5-F89E-80F8-5DC0-38CC0DA7F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639CE-8E65-FC1E-3FFB-A8860857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B527-32D1-4C75-BF69-8FEDB85AAF7D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BDFD1-C4CA-350A-BEF8-7E2741C3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89522-CBAC-3CD8-129D-8B3CBAF3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7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07D5F-C93D-3181-FE34-6B6AD3C3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4B58D-CC2B-07EA-CC01-C18291F12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40D25-D1F1-423F-609C-798C118B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D034F-B459-4242-9CA7-302C31DE77AB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FB26E-0BC7-1BD8-EDFD-84573189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85347-D267-D9C6-82DD-38327991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10D37-E537-F771-7AD7-85F2C84F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70591-E5C6-5D1F-CA46-E2BD97AE5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24BDA6-F0DC-5F73-FAF9-C428AF803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569746-2E4C-433E-CC6B-FF9F8AE2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143C-3EA4-4AC9-B6A8-52B5CE316620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ACF10-AC9B-405B-BE4C-D8CE4F98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508F1-1133-807C-2205-076DC773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CAFC-B47F-B8C4-9438-B134BAFB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8FF2CC-2C85-8A20-6BF0-E1FDA1D6D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0418A-DA8C-EED8-A23A-B2A074173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F8FF84-92A9-2885-8796-129187507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2FB2D-A8A7-33D6-F069-B9B38D7A3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3E9597-D9A2-781A-0333-7CDC9399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F4BB6-2C27-4812-806A-7D8982096CAD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C07A96-8E5B-DB03-7389-EE40901F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66FBAF-52F4-263A-F962-85E7CF84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1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3AF94-6604-B268-D107-99CB24C4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D4F8E6-3164-15A2-60E0-DE7A474D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DA7-2088-427A-AFE4-5740AA04B397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FD2309-372C-34DC-5B00-400A00D8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DB04A9-96D6-A534-08B1-AA207DD4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1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800F7B-0685-FED4-0B25-435E49B5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AA04-E951-4896-A89A-883B44FF13B9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431E6C-8700-DEDE-F56E-9345057A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210587-6CD3-D3D7-D8EB-153BF1BE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76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92F5F-E91E-1AF7-51F4-1E63B211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0EAF3-4005-F344-A6DC-4F1B9AD0C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D90A2-0E14-190D-CCDF-45DAA127D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7E8E7-1422-9BA5-9F44-1D5731E6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90993-A2B4-479B-AF71-E37EA5F7405B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0C0EC-F9CE-C4A5-33DE-8C2C2009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2C4606-5560-F147-AA55-9721F9B7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2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7BC8B-F014-012A-90CB-5B008CC8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837E63-144E-228D-8F67-B5A35BC60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9E97D-3B5E-328D-5B17-1814BE31D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DB4EB-845A-9922-68D1-98951BF6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9FAB-E687-4FA0-9022-6B353A542915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CB365B-151C-78E5-4079-FEA65A24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EBC50-0A9B-4D3F-F8EB-3BBA559D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45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22737B-DF2B-D6F5-388A-A53A9BF3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E3D7DB-75B1-DEC6-7E76-1F71A8434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369C8-8E54-EF36-93BA-9804B1854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43422-02DA-4F91-9930-3F68155C98BB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F2A59-5B11-783D-517F-3D53A7852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20F16-C58A-24D5-DEEF-4BD417795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0C235-6A55-405D-8E8F-00C84A5ACC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42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0815F-00EE-A72E-6DE7-578E1BA5C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9259" y="1122363"/>
            <a:ext cx="9144000" cy="2387600"/>
          </a:xfrm>
        </p:spPr>
        <p:txBody>
          <a:bodyPr/>
          <a:lstStyle/>
          <a:p>
            <a:pPr algn="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Foreground Segmentation</a:t>
            </a:r>
            <a:b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Image Processing Course Design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5D1CB0-222F-0795-BD70-23DFB36AD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9259" y="3779838"/>
            <a:ext cx="9144000" cy="1655762"/>
          </a:xfrm>
        </p:spPr>
        <p:txBody>
          <a:bodyPr/>
          <a:lstStyle/>
          <a:p>
            <a:pPr algn="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赵媛媛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2300013077</a:t>
            </a:r>
          </a:p>
          <a:p>
            <a:pPr algn="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2025/6/4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955442-8B27-428F-9DDC-0BD4482C4F0B}"/>
              </a:ext>
            </a:extLst>
          </p:cNvPr>
          <p:cNvSpPr/>
          <p:nvPr/>
        </p:nvSpPr>
        <p:spPr>
          <a:xfrm>
            <a:off x="1524000" y="1122363"/>
            <a:ext cx="664029" cy="2387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51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B9CDE-334D-AF07-D039-CD0CCFEE7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AF03C-8DF6-DE68-D3D7-88D6F9D1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连通区域过滤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68DE2C-ED68-9566-9F22-D99617EC1609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B60910-3A2A-E415-E8AA-4D6D9689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657D-026D-43C8-8418-2CD18372D4D6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248CF-D773-9049-11E5-836B2B3F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01846-69DF-5507-73B0-99FB24210DC4}"/>
              </a:ext>
            </a:extLst>
          </p:cNvPr>
          <p:cNvSpPr txBox="1">
            <a:spLocks/>
          </p:cNvSpPr>
          <p:nvPr/>
        </p:nvSpPr>
        <p:spPr>
          <a:xfrm>
            <a:off x="908050" y="2004808"/>
            <a:ext cx="10560050" cy="332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 sz="29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在二值图像中，可能存在一些孤立的小区域或噪声点，这些区域通常是分割算法的误差</a:t>
            </a:r>
          </a:p>
          <a:p>
            <a:pPr marL="0" indent="0" algn="l">
              <a:buNone/>
            </a:pPr>
            <a:r>
              <a:rPr lang="zh-CN" altLang="en-US" sz="29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连通区域过滤可以通过分析区域的大小或密度，剔除这些不需要的区域</a:t>
            </a:r>
          </a:p>
          <a:p>
            <a:pPr marL="0" indent="0">
              <a:buNone/>
            </a:pPr>
            <a:endParaRPr lang="zh-CN" altLang="en-US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2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14E89-627E-BBE6-ABEE-D8C227CCC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760ED-1126-D1B3-3DF6-FE83CD88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 Growing</a:t>
            </a:r>
            <a:endParaRPr lang="zh-CN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FC42C-FFCD-3CEA-8D12-3D3A192FD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354"/>
            <a:ext cx="6737350" cy="3326649"/>
          </a:xfrm>
        </p:spPr>
        <p:txBody>
          <a:bodyPr>
            <a:normAutofit/>
          </a:bodyPr>
          <a:lstStyle/>
          <a:p>
            <a:pPr marL="571500" indent="-571500">
              <a:buAutoNum type="romanLcParenBoth"/>
            </a:pP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71500" indent="-571500">
              <a:buAutoNum type="romanLcParenBoth"/>
            </a:pPr>
            <a:endParaRPr lang="zh-CN" altLang="en-US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63A359-B953-D672-92D3-791812DBBCB7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A9303-B679-B030-DBC7-35F5E76A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657D-026D-43C8-8418-2CD18372D4D6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C3674-7505-122E-94B9-59FA1533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9F8CD9-6128-72F2-4A90-97DFC5C5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2151704"/>
            <a:ext cx="4087056" cy="2654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275EF467-0587-541D-7825-B041865449A9}"/>
              </a:ext>
            </a:extLst>
          </p:cNvPr>
          <p:cNvSpPr/>
          <p:nvPr/>
        </p:nvSpPr>
        <p:spPr>
          <a:xfrm>
            <a:off x="4569656" y="3065728"/>
            <a:ext cx="711200" cy="488950"/>
          </a:xfrm>
          <a:prstGeom prst="rightArrow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F54D594-6273-51F9-0672-DD49669694AE}"/>
              </a:ext>
            </a:extLst>
          </p:cNvPr>
          <p:cNvSpPr txBox="1">
            <a:spLocks/>
          </p:cNvSpPr>
          <p:nvPr/>
        </p:nvSpPr>
        <p:spPr>
          <a:xfrm>
            <a:off x="5280856" y="2517677"/>
            <a:ext cx="6737350" cy="332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前景和背景的差异主要体现在颜色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纹理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轮廓上，于是选择合适的方法检测了颜色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纹理的相似性，结合边缘检测进行区域生长</a:t>
            </a:r>
          </a:p>
        </p:txBody>
      </p:sp>
    </p:spTree>
    <p:extLst>
      <p:ext uri="{BB962C8B-B14F-4D97-AF65-F5344CB8AC3E}">
        <p14:creationId xmlns:p14="http://schemas.microsoft.com/office/powerpoint/2010/main" val="324611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46750-B95F-AFF0-0559-6915D73D5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416D8-AEB0-5631-C2C0-D64E55F6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 Growing</a:t>
            </a:r>
            <a:endParaRPr lang="zh-CN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132841-BC46-DC70-80A8-1EF230A2EBE2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067E97-5AFB-8F5A-4A72-8527AADC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657D-026D-43C8-8418-2CD18372D4D6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A8ADF-BB31-8FF2-2C62-5437BB72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1CCC5CD4-71FF-5910-7260-F527EB0B8762}"/>
              </a:ext>
            </a:extLst>
          </p:cNvPr>
          <p:cNvSpPr txBox="1">
            <a:spLocks/>
          </p:cNvSpPr>
          <p:nvPr/>
        </p:nvSpPr>
        <p:spPr>
          <a:xfrm>
            <a:off x="1528619" y="1584227"/>
            <a:ext cx="6737350" cy="450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AutoNum type="romanLcParenBoth"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颜色</a:t>
            </a: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AutoNum type="romanLcParenBoth"/>
            </a:pP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AutoNum type="romanLcParenBoth"/>
            </a:pP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AutoNum type="romanLcParenBoth"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纹理</a:t>
            </a: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AutoNum type="romanLcParenBoth"/>
            </a:pP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AutoNum type="romanLcParenBoth"/>
            </a:pP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AutoNum type="romanLcParenBoth"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轮廓</a:t>
            </a: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	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双边滤波 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+ Canny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检测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1E629D-103E-5B00-BD62-58E7F6B146A1}"/>
              </a:ext>
            </a:extLst>
          </p:cNvPr>
          <p:cNvSpPr txBox="1"/>
          <p:nvPr/>
        </p:nvSpPr>
        <p:spPr>
          <a:xfrm>
            <a:off x="1993901" y="2189495"/>
            <a:ext cx="7143749" cy="64633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seed_color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image_lab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color_dist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linalg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mean_color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9C681F5-1B65-FB99-1812-20CDE269CAA6}"/>
              </a:ext>
            </a:extLst>
          </p:cNvPr>
          <p:cNvSpPr txBox="1"/>
          <p:nvPr/>
        </p:nvSpPr>
        <p:spPr>
          <a:xfrm>
            <a:off x="1993901" y="3650311"/>
            <a:ext cx="8502649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skimage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feature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local_binary_pattern</a:t>
            </a:r>
            <a:endParaRPr lang="en-US" altLang="zh-CN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lbp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local_binary_pattern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image_gray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'uniform’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texture_dist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texture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mean_texture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58DAFD5-ADF4-99D5-0799-1E15562D9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644" y="4756474"/>
            <a:ext cx="2094056" cy="1828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00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F99C2-EBA1-01EE-BCE9-422C524CC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D78B5-964B-4EBB-2651-99E1BB3B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Morphological Refinement</a:t>
            </a:r>
            <a:endParaRPr lang="zh-CN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2A329-193D-9EC0-97D0-E565B52EAD9D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BA284-2377-9F5C-34B8-121867B6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657D-026D-43C8-8418-2CD18372D4D6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14FA8-06A6-5849-336E-EED001C5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94EDAF3-EF2D-7A91-9DDD-1B025DBADA88}"/>
              </a:ext>
            </a:extLst>
          </p:cNvPr>
          <p:cNvSpPr txBox="1">
            <a:spLocks/>
          </p:cNvSpPr>
          <p:nvPr/>
        </p:nvSpPr>
        <p:spPr>
          <a:xfrm>
            <a:off x="5306869" y="1838495"/>
            <a:ext cx="6256481" cy="332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650926-6C5E-FD97-8CA7-9125B9DD3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19" y="1990626"/>
            <a:ext cx="3297710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B56A22A-ED91-19BD-B904-BF144BD72459}"/>
              </a:ext>
            </a:extLst>
          </p:cNvPr>
          <p:cNvSpPr txBox="1"/>
          <p:nvPr/>
        </p:nvSpPr>
        <p:spPr>
          <a:xfrm>
            <a:off x="1624277" y="5013323"/>
            <a:ext cx="2615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 Grow Result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405AB4C-F4D3-D1C7-60F4-47361E080B0D}"/>
              </a:ext>
            </a:extLst>
          </p:cNvPr>
          <p:cNvSpPr txBox="1">
            <a:spLocks/>
          </p:cNvSpPr>
          <p:nvPr/>
        </p:nvSpPr>
        <p:spPr>
          <a:xfrm>
            <a:off x="5166556" y="2250977"/>
            <a:ext cx="6737350" cy="332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观察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Region Grow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的结果可以看出，背景里有许多孔洞和孤立的噪声，这可能是图像的背景复杂性导致的，于是采用一些图形学优化方法，比如闭运算和开运算来处理这些细节</a:t>
            </a:r>
          </a:p>
        </p:txBody>
      </p:sp>
    </p:spTree>
    <p:extLst>
      <p:ext uri="{BB962C8B-B14F-4D97-AF65-F5344CB8AC3E}">
        <p14:creationId xmlns:p14="http://schemas.microsoft.com/office/powerpoint/2010/main" val="359522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177DD-B03C-CCEC-A879-5405573DC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AFF30-B37F-FFD5-6651-F98A1576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Morphological Refinement</a:t>
            </a:r>
            <a:endParaRPr lang="zh-CN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916212-6CCD-E893-C665-BFEF1B06BA43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88F410-4C5A-F6BE-9A44-A69ADBDB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657D-026D-43C8-8418-2CD18372D4D6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39483-657D-442E-D139-083E8130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785E30E-2B04-9E41-C987-8876FBEC5F15}"/>
              </a:ext>
            </a:extLst>
          </p:cNvPr>
          <p:cNvSpPr txBox="1">
            <a:spLocks/>
          </p:cNvSpPr>
          <p:nvPr/>
        </p:nvSpPr>
        <p:spPr>
          <a:xfrm>
            <a:off x="5306869" y="1838495"/>
            <a:ext cx="6256481" cy="332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17BDAD-F5CE-6E20-AF4A-6E5A5FD6A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1" y="1853700"/>
            <a:ext cx="2905555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E3BF650-2E6B-6BE5-DE6D-9BF39A732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600" y="1853700"/>
            <a:ext cx="2749932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1BD026C-3EC7-DEDC-1CA3-E4CD4391C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48" y="4220162"/>
            <a:ext cx="2845833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C4B6364-01E2-5830-BF04-D5B92D84E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222" y="2213700"/>
            <a:ext cx="4719457" cy="36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33C6560-F62D-1252-C259-62BFA7089A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1" y="4220162"/>
            <a:ext cx="2969756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8587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E2519-9509-7674-3F42-CD8AB2998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022A7-D82A-A925-6368-438375E44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Morphological Refinement</a:t>
            </a:r>
            <a:endParaRPr lang="zh-CN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18B593-755C-D9A3-68D1-B614F629DE59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4F7FE-A81B-6D93-608E-C4125A17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657D-026D-43C8-8418-2CD18372D4D6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60692-37E7-3E85-4374-047E175C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F749EC9-B5D6-5125-F1CD-F56DD8D39AC3}"/>
              </a:ext>
            </a:extLst>
          </p:cNvPr>
          <p:cNvSpPr txBox="1">
            <a:spLocks/>
          </p:cNvSpPr>
          <p:nvPr/>
        </p:nvSpPr>
        <p:spPr>
          <a:xfrm>
            <a:off x="5306869" y="1838495"/>
            <a:ext cx="6256481" cy="332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94F219-FE24-8EEF-01C7-8BD34F5AF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19" y="1990626"/>
            <a:ext cx="3297710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1590F6-BF2E-E807-F680-14827EC9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478" y="1989000"/>
            <a:ext cx="3297710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3EE6B77-5B98-0EEE-B6A6-2A7F51F03259}"/>
              </a:ext>
            </a:extLst>
          </p:cNvPr>
          <p:cNvSpPr txBox="1"/>
          <p:nvPr/>
        </p:nvSpPr>
        <p:spPr>
          <a:xfrm>
            <a:off x="8435109" y="5013323"/>
            <a:ext cx="254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Refined Segmentation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8903BBF-90AA-E5CE-1CCB-75698BA0DB1F}"/>
              </a:ext>
            </a:extLst>
          </p:cNvPr>
          <p:cNvSpPr txBox="1"/>
          <p:nvPr/>
        </p:nvSpPr>
        <p:spPr>
          <a:xfrm>
            <a:off x="1624277" y="5013323"/>
            <a:ext cx="2615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 Grow Result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695C3A4-330E-469D-BA8A-CC9A8442A4ED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4343729" y="3429000"/>
            <a:ext cx="3621749" cy="16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0F88B4DA-F553-6F76-AA54-C4593F2A8F33}"/>
              </a:ext>
            </a:extLst>
          </p:cNvPr>
          <p:cNvSpPr txBox="1">
            <a:spLocks/>
          </p:cNvSpPr>
          <p:nvPr/>
        </p:nvSpPr>
        <p:spPr>
          <a:xfrm>
            <a:off x="4343729" y="2898676"/>
            <a:ext cx="3856794" cy="75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一次闭运算一次开运算</a:t>
            </a:r>
          </a:p>
        </p:txBody>
      </p:sp>
    </p:spTree>
    <p:extLst>
      <p:ext uri="{BB962C8B-B14F-4D97-AF65-F5344CB8AC3E}">
        <p14:creationId xmlns:p14="http://schemas.microsoft.com/office/powerpoint/2010/main" val="3737800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383B8-388E-F554-C67B-5FDFE08C6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579C1-CEE9-2FE9-9C37-CB6928FE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libri" panose="020F0502020204030204" pitchFamily="34" charset="0"/>
              </a:rPr>
              <a:t>总结与反思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B98226-3800-B15F-0F0C-166F1BE07C5F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80028-F8DE-0E84-4D5E-47441B66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74F9-B49B-4227-869E-18800F56BB46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A2173-15B9-B191-7DB0-B90177CF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5FC83F-00CA-7D25-7255-E4CBE58D5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203"/>
            <a:ext cx="10839450" cy="612523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在开始时发现单纯的</a:t>
            </a:r>
            <a:r>
              <a:rPr lang="en-US" altLang="zh-CN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Otsu Threshold</a:t>
            </a:r>
            <a:r>
              <a:rPr lang="zh-CN" altLang="en-US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的效果不好，于是采用结合</a:t>
            </a:r>
            <a:r>
              <a:rPr lang="en-US" altLang="zh-CN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Seed Segmentation</a:t>
            </a:r>
            <a:r>
              <a:rPr lang="zh-CN" altLang="en-US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的方法，选取高置信的种子，利用了颜色</a:t>
            </a:r>
            <a:r>
              <a:rPr lang="en-US" altLang="zh-CN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形态学等信息，也结合局部方差加权了阈值</a:t>
            </a:r>
            <a:endParaRPr lang="en-US" altLang="zh-CN" sz="30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在</a:t>
            </a:r>
            <a:r>
              <a:rPr lang="en-US" altLang="zh-CN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Region Growing</a:t>
            </a:r>
            <a:r>
              <a:rPr lang="zh-CN" altLang="en-US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的过程中利用颜色</a:t>
            </a:r>
            <a:r>
              <a:rPr lang="en-US" altLang="zh-CN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纹理</a:t>
            </a:r>
            <a:r>
              <a:rPr lang="en-US" altLang="zh-CN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轮廓进行</a:t>
            </a:r>
            <a:r>
              <a:rPr lang="en-US" altLang="zh-CN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Seeds</a:t>
            </a:r>
            <a:r>
              <a:rPr lang="zh-CN" altLang="en-US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的生长，其中出现很多问题，例如轮廓不连通无法阻止</a:t>
            </a:r>
            <a:r>
              <a:rPr lang="en-US" altLang="zh-CN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Seeds</a:t>
            </a:r>
            <a:r>
              <a:rPr lang="zh-CN" altLang="en-US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生长等问题，又加了</a:t>
            </a:r>
            <a:r>
              <a:rPr lang="en-US" altLang="zh-CN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denoise</a:t>
            </a:r>
            <a:r>
              <a:rPr lang="zh-CN" altLang="en-US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和形态学的一些方法改善了效果</a:t>
            </a:r>
            <a:endParaRPr lang="en-US" altLang="zh-CN" sz="30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在各种中间结果可视化，进而调整算法和参数的过程中，更理解了图像的一些特征和相对的处理方法</a:t>
            </a:r>
            <a:endParaRPr lang="en-US" altLang="zh-CN" sz="30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仍然需要根据不同图像特征和中间结果来手动调整参数，没有做到自适应性很强的参数设置</a:t>
            </a: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532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F23B-E975-F243-150F-0924C01AE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0370B-9300-53A0-1EC1-850E2D93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  <a:endParaRPr lang="zh-CN" altLang="en-US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5335AD-5B7A-42DC-64FE-AE330FCC9544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B0EE3-E3C5-F1A9-868B-7570E683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74F9-B49B-4227-869E-18800F56BB46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66EC3-7D85-55E7-3E9E-88654266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7B93B-0614-6747-053B-874390767C84}"/>
              </a:ext>
            </a:extLst>
          </p:cNvPr>
          <p:cNvSpPr txBox="1">
            <a:spLocks/>
          </p:cNvSpPr>
          <p:nvPr/>
        </p:nvSpPr>
        <p:spPr>
          <a:xfrm>
            <a:off x="990600" y="2062804"/>
            <a:ext cx="10718800" cy="3087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30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算法实现概览 </a:t>
            </a:r>
            <a:r>
              <a:rPr lang="en-US" altLang="zh-CN" sz="30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Algorithm Overview &amp; Introduction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30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种子分割算法 </a:t>
            </a:r>
            <a:r>
              <a:rPr lang="en-US" altLang="zh-CN" sz="30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Seed Segmentation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6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与阈值算法的结合选择种子 </a:t>
            </a:r>
            <a:r>
              <a:rPr lang="en-US" altLang="zh-CN" sz="26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Enhanced Otsu Threshold Seed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30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区域生长算法 </a:t>
            </a:r>
            <a:r>
              <a:rPr lang="en-US" altLang="zh-CN" sz="30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Region Growing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6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颜色</a:t>
            </a:r>
            <a:r>
              <a:rPr lang="en-US" altLang="zh-CN" sz="26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26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纹理</a:t>
            </a:r>
            <a:r>
              <a:rPr lang="en-US" altLang="zh-CN" sz="26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26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轮廓 </a:t>
            </a:r>
            <a:endParaRPr lang="en-US" altLang="zh-CN" sz="260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30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形态学优化 </a:t>
            </a:r>
            <a:r>
              <a:rPr lang="en-US" altLang="zh-CN" sz="30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Morphological Refinement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6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闭运算</a:t>
            </a:r>
            <a:r>
              <a:rPr lang="en-US" altLang="zh-CN" sz="26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26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开运算</a:t>
            </a:r>
            <a:endParaRPr lang="en-US" altLang="zh-CN" sz="260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30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总结与思考</a:t>
            </a:r>
            <a:endParaRPr lang="en-US" altLang="zh-CN" sz="260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lang="en-US" altLang="zh-CN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07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EFEF8-4683-C5C6-4899-05D2A4B43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666C4-9C4A-9582-A9F2-889A40733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9259" y="1122363"/>
            <a:ext cx="9144000" cy="2387600"/>
          </a:xfrm>
        </p:spPr>
        <p:txBody>
          <a:bodyPr/>
          <a:lstStyle/>
          <a:p>
            <a:pPr algn="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Tanks for Listening</a:t>
            </a:r>
            <a:b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Foreground Segmentation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3D1F6D-0017-BD76-42BD-76BF9D5E7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9259" y="3779838"/>
            <a:ext cx="9144000" cy="1655762"/>
          </a:xfrm>
        </p:spPr>
        <p:txBody>
          <a:bodyPr/>
          <a:lstStyle/>
          <a:p>
            <a:pPr algn="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赵媛媛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2300013077</a:t>
            </a:r>
          </a:p>
          <a:p>
            <a:pPr algn="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2025/6/4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332556-66E1-E3B7-4E96-C9682D20E461}"/>
              </a:ext>
            </a:extLst>
          </p:cNvPr>
          <p:cNvSpPr/>
          <p:nvPr/>
        </p:nvSpPr>
        <p:spPr>
          <a:xfrm>
            <a:off x="1524000" y="1122363"/>
            <a:ext cx="664029" cy="2387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78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4D07-8B48-02EE-F36D-2C7D61132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A7FC-64B9-6766-3198-21872310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zh-CN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3511A-553A-DA52-D398-4E12E92D3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404"/>
            <a:ext cx="10718800" cy="308704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zh-CN" altLang="en-US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算法实现概览 </a:t>
            </a:r>
            <a:r>
              <a:rPr lang="en-US" altLang="zh-CN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Algorithm Overview &amp; Introduction</a:t>
            </a:r>
          </a:p>
          <a:p>
            <a:pPr marL="514350" indent="-514350">
              <a:buAutoNum type="arabicPeriod"/>
            </a:pPr>
            <a:r>
              <a:rPr lang="zh-CN" altLang="en-US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种子分割算法 </a:t>
            </a:r>
            <a:r>
              <a:rPr lang="en-US" altLang="zh-CN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Seed Segmentation</a:t>
            </a:r>
          </a:p>
          <a:p>
            <a:pPr marL="971550" lvl="1" indent="-514350">
              <a:buAutoNum type="arabicPeriod"/>
            </a:pPr>
            <a:r>
              <a:rPr lang="zh-CN" altLang="en-US" sz="26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与阈值算法的结合选择种子 </a:t>
            </a:r>
            <a:r>
              <a:rPr lang="en-US" altLang="zh-CN" sz="26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Enhanced Otsu Threshold Seed</a:t>
            </a:r>
          </a:p>
          <a:p>
            <a:pPr marL="514350" indent="-514350">
              <a:buAutoNum type="arabicPeriod"/>
            </a:pPr>
            <a:r>
              <a:rPr lang="zh-CN" altLang="en-US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区域生长算法 </a:t>
            </a:r>
            <a:r>
              <a:rPr lang="en-US" altLang="zh-CN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Region Growing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6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颜色</a:t>
            </a:r>
            <a:r>
              <a:rPr lang="en-US" altLang="zh-CN" sz="26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26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纹理</a:t>
            </a:r>
            <a:r>
              <a:rPr lang="en-US" altLang="zh-CN" sz="26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26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轮廓 </a:t>
            </a:r>
            <a:endParaRPr lang="en-US" altLang="zh-CN" sz="26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形态学优化 </a:t>
            </a:r>
            <a:r>
              <a:rPr lang="en-US" altLang="zh-CN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Morphological Refinement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6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闭运算</a:t>
            </a:r>
            <a:r>
              <a:rPr lang="en-US" altLang="zh-CN" sz="26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26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开运算</a:t>
            </a:r>
            <a:endParaRPr lang="en-US" altLang="zh-CN" sz="26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3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总结与思考</a:t>
            </a:r>
            <a:endParaRPr lang="en-US" altLang="zh-CN" sz="26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zh-CN" altLang="en-US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77D592-A52F-C9B1-B304-ED0A2F71AC7D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365275-8251-DAB5-8BCE-1A7A21AD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657D-026D-43C8-8418-2CD18372D4D6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53BEB-9259-3247-DB0B-926876AE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68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9B8C1-9639-5C25-56DF-F042466A7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1C4F94-EFCD-E0E9-0ED5-5B98ABA74A98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89981385-5FA0-711B-13AD-18E56FEF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Overview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254A19A-A211-2B7D-B73D-1D2565149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323973"/>
            <a:ext cx="2061069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35D5CE1-FFC8-A513-4333-CA0705972B36}"/>
              </a:ext>
            </a:extLst>
          </p:cNvPr>
          <p:cNvSpPr txBox="1"/>
          <p:nvPr/>
        </p:nvSpPr>
        <p:spPr>
          <a:xfrm>
            <a:off x="1046019" y="4194591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Image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D1606F4-7375-4DB0-9EB1-1009AAEB7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60" y="3670587"/>
            <a:ext cx="1236641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2B4E7AD-3CFD-AAF3-FA55-FFFC2A105356}"/>
              </a:ext>
            </a:extLst>
          </p:cNvPr>
          <p:cNvSpPr txBox="1"/>
          <p:nvPr/>
        </p:nvSpPr>
        <p:spPr>
          <a:xfrm>
            <a:off x="3515655" y="4741255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Denoised Image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C4DF11E-25B5-88BA-FECC-EB80F3355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781" y="1686139"/>
            <a:ext cx="1648855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76FE4822-2A95-718A-77A7-11D4B6CA1741}"/>
              </a:ext>
            </a:extLst>
          </p:cNvPr>
          <p:cNvSpPr txBox="1"/>
          <p:nvPr/>
        </p:nvSpPr>
        <p:spPr>
          <a:xfrm>
            <a:off x="6191252" y="3126139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Otsu Mask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28400DF-D8FD-1326-B209-1F99317759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60" y="1686139"/>
            <a:ext cx="1648855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3BA0CC1-66D2-B384-1BEC-4376A3FC814D}"/>
              </a:ext>
            </a:extLst>
          </p:cNvPr>
          <p:cNvSpPr txBox="1"/>
          <p:nvPr/>
        </p:nvSpPr>
        <p:spPr>
          <a:xfrm>
            <a:off x="3475761" y="3126141"/>
            <a:ext cx="222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 (Brightness Channel)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2DC9EC3D-7814-ACB1-3697-C3214A24C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351" y="1287331"/>
            <a:ext cx="824427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C2ED05B-47DF-95CD-EEDE-C0AC3C6AC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014" y="1282000"/>
            <a:ext cx="824427" cy="72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3417DC2-DAA1-0D12-C14C-379F7416C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256" y="1686139"/>
            <a:ext cx="1648855" cy="14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10638A5A-C3CA-E7D4-3EF3-200B390E8BAB}"/>
              </a:ext>
            </a:extLst>
          </p:cNvPr>
          <p:cNvSpPr txBox="1"/>
          <p:nvPr/>
        </p:nvSpPr>
        <p:spPr>
          <a:xfrm>
            <a:off x="10319910" y="3119211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Seeds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0F17DE85-FBC5-5FF0-E3C9-2AA028658B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360" y="5171861"/>
            <a:ext cx="1236641" cy="1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69925040-376A-63DC-4C6C-9E2860A47F3C}"/>
              </a:ext>
            </a:extLst>
          </p:cNvPr>
          <p:cNvSpPr txBox="1"/>
          <p:nvPr/>
        </p:nvSpPr>
        <p:spPr>
          <a:xfrm>
            <a:off x="3985037" y="6181255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Edges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CEE0CE05-3910-598C-F138-AAB869908C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996" y="4025921"/>
            <a:ext cx="2061069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0F0FA78B-4592-3B85-97DA-A61733E87A3E}"/>
              </a:ext>
            </a:extLst>
          </p:cNvPr>
          <p:cNvSpPr txBox="1"/>
          <p:nvPr/>
        </p:nvSpPr>
        <p:spPr>
          <a:xfrm>
            <a:off x="6170349" y="5855098"/>
            <a:ext cx="222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 Grow Result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5B8A948D-44D1-741A-8B8C-6DA97FA949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79" y="4025921"/>
            <a:ext cx="2061069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87911EF3-DFAE-9780-167E-FE9FEEC73381}"/>
              </a:ext>
            </a:extLst>
          </p:cNvPr>
          <p:cNvSpPr txBox="1"/>
          <p:nvPr/>
        </p:nvSpPr>
        <p:spPr>
          <a:xfrm>
            <a:off x="8913385" y="5854577"/>
            <a:ext cx="254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Refined Segmentation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68EF5EB-89E3-3D1F-B67E-87F11BB99441}"/>
              </a:ext>
            </a:extLst>
          </p:cNvPr>
          <p:cNvCxnSpPr>
            <a:stCxn id="20" idx="3"/>
            <a:endCxn id="29" idx="1"/>
          </p:cNvCxnSpPr>
          <p:nvPr/>
        </p:nvCxnSpPr>
        <p:spPr>
          <a:xfrm flipV="1">
            <a:off x="2899270" y="2406139"/>
            <a:ext cx="805090" cy="81783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1E96BC4-BC81-2EC1-1672-A44A1B6A25FE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2899270" y="3223973"/>
            <a:ext cx="805090" cy="98661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3D339B7-F703-AF7B-25DF-90E45A21256F}"/>
              </a:ext>
            </a:extLst>
          </p:cNvPr>
          <p:cNvCxnSpPr>
            <a:stCxn id="20" idx="3"/>
            <a:endCxn id="39" idx="1"/>
          </p:cNvCxnSpPr>
          <p:nvPr/>
        </p:nvCxnSpPr>
        <p:spPr>
          <a:xfrm>
            <a:off x="2899270" y="3223973"/>
            <a:ext cx="805090" cy="248788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2F07264-6C72-1B3D-A6F7-CDFB97D17264}"/>
              </a:ext>
            </a:extLst>
          </p:cNvPr>
          <p:cNvCxnSpPr>
            <a:stCxn id="29" idx="3"/>
            <a:endCxn id="26" idx="1"/>
          </p:cNvCxnSpPr>
          <p:nvPr/>
        </p:nvCxnSpPr>
        <p:spPr>
          <a:xfrm>
            <a:off x="5353215" y="2406139"/>
            <a:ext cx="55756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D2A53D8-275F-3A13-8CA4-6FFCAA1124D8}"/>
              </a:ext>
            </a:extLst>
          </p:cNvPr>
          <p:cNvCxnSpPr>
            <a:stCxn id="26" idx="3"/>
            <a:endCxn id="36" idx="1"/>
          </p:cNvCxnSpPr>
          <p:nvPr/>
        </p:nvCxnSpPr>
        <p:spPr>
          <a:xfrm>
            <a:off x="7559636" y="2406139"/>
            <a:ext cx="228262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E532E96-0CAC-7DC7-9558-365C4E58F395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238750" y="4925921"/>
            <a:ext cx="93524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C1366B6-C1B6-4994-E952-78FCB7EE0DAC}"/>
              </a:ext>
            </a:extLst>
          </p:cNvPr>
          <p:cNvCxnSpPr>
            <a:stCxn id="42" idx="3"/>
            <a:endCxn id="45" idx="1"/>
          </p:cNvCxnSpPr>
          <p:nvPr/>
        </p:nvCxnSpPr>
        <p:spPr>
          <a:xfrm>
            <a:off x="8235065" y="4925921"/>
            <a:ext cx="746414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28381FE-94A1-742B-140F-FEEE7254BC63}"/>
              </a:ext>
            </a:extLst>
          </p:cNvPr>
          <p:cNvCxnSpPr>
            <a:cxnSpLocks/>
          </p:cNvCxnSpPr>
          <p:nvPr/>
        </p:nvCxnSpPr>
        <p:spPr>
          <a:xfrm>
            <a:off x="10591800" y="3488543"/>
            <a:ext cx="0" cy="349250"/>
          </a:xfrm>
          <a:prstGeom prst="lin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6F50A02-4EB8-F3B6-7997-C997208D1BC8}"/>
              </a:ext>
            </a:extLst>
          </p:cNvPr>
          <p:cNvCxnSpPr>
            <a:cxnSpLocks/>
          </p:cNvCxnSpPr>
          <p:nvPr/>
        </p:nvCxnSpPr>
        <p:spPr>
          <a:xfrm flipH="1">
            <a:off x="5699416" y="3837793"/>
            <a:ext cx="4892384" cy="0"/>
          </a:xfrm>
          <a:prstGeom prst="lin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20D46AC-AC9C-46B8-66F2-C71666CD9103}"/>
              </a:ext>
            </a:extLst>
          </p:cNvPr>
          <p:cNvCxnSpPr/>
          <p:nvPr/>
        </p:nvCxnSpPr>
        <p:spPr>
          <a:xfrm>
            <a:off x="5699416" y="3837793"/>
            <a:ext cx="6957" cy="108812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627734E0-CF72-DA6C-3AA9-8F16749A60EA}"/>
              </a:ext>
            </a:extLst>
          </p:cNvPr>
          <p:cNvSpPr txBox="1"/>
          <p:nvPr/>
        </p:nvSpPr>
        <p:spPr>
          <a:xfrm>
            <a:off x="7892229" y="2048952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Thresholding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日期占位符 87">
            <a:extLst>
              <a:ext uri="{FF2B5EF4-FFF2-40B4-BE49-F238E27FC236}">
                <a16:creationId xmlns:a16="http://schemas.microsoft.com/office/drawing/2014/main" id="{E4CC0FC5-821E-D121-FF48-F92E463E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25B2-70C6-4769-8450-35C450E8FE15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89" name="灯片编号占位符 88">
            <a:extLst>
              <a:ext uri="{FF2B5EF4-FFF2-40B4-BE49-F238E27FC236}">
                <a16:creationId xmlns:a16="http://schemas.microsoft.com/office/drawing/2014/main" id="{1F4BCBCF-DE71-9A39-1F51-D6C4E9D7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0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04450-1DA9-CCF9-6A2D-F1BEEACF8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CA302E-AA07-B380-483F-A3EAB684C053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1B59A02-38E8-8F87-C464-C4125868EDC0}"/>
              </a:ext>
            </a:extLst>
          </p:cNvPr>
          <p:cNvGrpSpPr/>
          <p:nvPr/>
        </p:nvGrpSpPr>
        <p:grpSpPr>
          <a:xfrm>
            <a:off x="1797051" y="221641"/>
            <a:ext cx="7238999" cy="2783724"/>
            <a:chOff x="838201" y="1282000"/>
            <a:chExt cx="11324105" cy="540743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881B6A8-AD95-5FEB-7294-F5DFCC80C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1" y="2323973"/>
              <a:ext cx="2061069" cy="180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11223D1-C51B-32E8-0734-08515C199E95}"/>
                </a:ext>
              </a:extLst>
            </p:cNvPr>
            <p:cNvSpPr txBox="1"/>
            <p:nvPr/>
          </p:nvSpPr>
          <p:spPr>
            <a:xfrm>
              <a:off x="1046019" y="4194591"/>
              <a:ext cx="1911928" cy="508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Original Image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D0BDEE2A-3757-88BC-A5D0-49EBD7A56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360" y="3670587"/>
              <a:ext cx="1236641" cy="108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ACF7DAF-A746-5E61-F6EA-AC80797AC282}"/>
                </a:ext>
              </a:extLst>
            </p:cNvPr>
            <p:cNvSpPr txBox="1"/>
            <p:nvPr/>
          </p:nvSpPr>
          <p:spPr>
            <a:xfrm>
              <a:off x="3853502" y="4687523"/>
              <a:ext cx="1911928" cy="1046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Denoised </a:t>
              </a:r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Image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F8F7A00E-DE0C-2235-CEDB-EF47A0E2B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0781" y="1686139"/>
              <a:ext cx="1648855" cy="144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8138EAB-F9D5-2FA1-35C9-8CA0541D0193}"/>
                </a:ext>
              </a:extLst>
            </p:cNvPr>
            <p:cNvSpPr txBox="1"/>
            <p:nvPr/>
          </p:nvSpPr>
          <p:spPr>
            <a:xfrm>
              <a:off x="6191251" y="3126139"/>
              <a:ext cx="1911928" cy="508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Otsu Mask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EA47FEEB-BA3A-DE15-F147-88BD50FCE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360" y="1686139"/>
              <a:ext cx="1648855" cy="144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5F8DD52-5E3A-083B-25BC-9C098DF3F5EC}"/>
                </a:ext>
              </a:extLst>
            </p:cNvPr>
            <p:cNvSpPr txBox="1"/>
            <p:nvPr/>
          </p:nvSpPr>
          <p:spPr>
            <a:xfrm>
              <a:off x="3475761" y="3126141"/>
              <a:ext cx="2223656" cy="508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L (Brightness Channel)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4D48ECBB-F824-B346-0806-076FF2B7D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9351" y="1287331"/>
              <a:ext cx="824427" cy="72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365A8CE9-218A-2BB0-2BC0-55AA008FB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014" y="1282000"/>
              <a:ext cx="824427" cy="72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582498A3-35AD-50F9-2B94-0ADD26398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2256" y="1686139"/>
              <a:ext cx="1648855" cy="144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8F2273B-4B93-329D-0017-42AE24E4DF33}"/>
                </a:ext>
              </a:extLst>
            </p:cNvPr>
            <p:cNvSpPr txBox="1"/>
            <p:nvPr/>
          </p:nvSpPr>
          <p:spPr>
            <a:xfrm>
              <a:off x="10250378" y="3045202"/>
              <a:ext cx="1911928" cy="508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Seeds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1435A5A-3671-6CD6-6DD3-45EA12D5D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4360" y="5171861"/>
              <a:ext cx="1236641" cy="108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93DBB2F-2271-E326-2F11-3BDB5B727B4C}"/>
                </a:ext>
              </a:extLst>
            </p:cNvPr>
            <p:cNvSpPr txBox="1"/>
            <p:nvPr/>
          </p:nvSpPr>
          <p:spPr>
            <a:xfrm>
              <a:off x="3985036" y="6181256"/>
              <a:ext cx="1911928" cy="508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Edges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E59981CC-B8D8-0220-4E44-B265A8AA4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96" y="4025921"/>
              <a:ext cx="2061069" cy="180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B34DC26-A625-8C93-8040-217DEB426FD9}"/>
                </a:ext>
              </a:extLst>
            </p:cNvPr>
            <p:cNvSpPr txBox="1"/>
            <p:nvPr/>
          </p:nvSpPr>
          <p:spPr>
            <a:xfrm>
              <a:off x="6170349" y="5855098"/>
              <a:ext cx="2223944" cy="508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Region Grow Result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E39442B8-010F-877E-713B-90692164C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1479" y="4025921"/>
              <a:ext cx="2061069" cy="180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1184299-F642-5D22-A8D3-0D809A3D4B0F}"/>
                </a:ext>
              </a:extLst>
            </p:cNvPr>
            <p:cNvSpPr txBox="1"/>
            <p:nvPr/>
          </p:nvSpPr>
          <p:spPr>
            <a:xfrm>
              <a:off x="8913385" y="5854577"/>
              <a:ext cx="2544325" cy="508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Refined Segmentation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B1E9A60-0A2A-815D-8CEE-96DA5024FE90}"/>
                </a:ext>
              </a:extLst>
            </p:cNvPr>
            <p:cNvCxnSpPr>
              <a:stCxn id="20" idx="3"/>
              <a:endCxn id="29" idx="1"/>
            </p:cNvCxnSpPr>
            <p:nvPr/>
          </p:nvCxnSpPr>
          <p:spPr>
            <a:xfrm flipV="1">
              <a:off x="2899270" y="2406139"/>
              <a:ext cx="805090" cy="81783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0CD34E8-36E7-D4A6-5C01-C34696299912}"/>
                </a:ext>
              </a:extLst>
            </p:cNvPr>
            <p:cNvCxnSpPr>
              <a:stCxn id="20" idx="3"/>
              <a:endCxn id="23" idx="1"/>
            </p:cNvCxnSpPr>
            <p:nvPr/>
          </p:nvCxnSpPr>
          <p:spPr>
            <a:xfrm>
              <a:off x="2899270" y="3223973"/>
              <a:ext cx="805090" cy="986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A9282961-1537-FCF3-E64C-1E9FD8027CC3}"/>
                </a:ext>
              </a:extLst>
            </p:cNvPr>
            <p:cNvCxnSpPr>
              <a:stCxn id="20" idx="3"/>
              <a:endCxn id="39" idx="1"/>
            </p:cNvCxnSpPr>
            <p:nvPr/>
          </p:nvCxnSpPr>
          <p:spPr>
            <a:xfrm>
              <a:off x="2899270" y="3223973"/>
              <a:ext cx="805090" cy="2487888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6CA244F-B8E1-5057-A374-D7C9588A7C1D}"/>
                </a:ext>
              </a:extLst>
            </p:cNvPr>
            <p:cNvCxnSpPr>
              <a:stCxn id="29" idx="3"/>
              <a:endCxn id="26" idx="1"/>
            </p:cNvCxnSpPr>
            <p:nvPr/>
          </p:nvCxnSpPr>
          <p:spPr>
            <a:xfrm>
              <a:off x="5353215" y="2406139"/>
              <a:ext cx="557566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05CEFC39-F0CB-5715-B112-246C7ED089F7}"/>
                </a:ext>
              </a:extLst>
            </p:cNvPr>
            <p:cNvCxnSpPr>
              <a:stCxn id="26" idx="3"/>
              <a:endCxn id="36" idx="1"/>
            </p:cNvCxnSpPr>
            <p:nvPr/>
          </p:nvCxnSpPr>
          <p:spPr>
            <a:xfrm>
              <a:off x="7559636" y="2406139"/>
              <a:ext cx="2282620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8357C1F6-8634-9CEB-2737-9B2531B1C96E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5238750" y="4925921"/>
              <a:ext cx="935246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A6FF4AFA-19ED-5508-C25B-3DC1AA573B45}"/>
                </a:ext>
              </a:extLst>
            </p:cNvPr>
            <p:cNvCxnSpPr>
              <a:stCxn id="42" idx="3"/>
              <a:endCxn id="45" idx="1"/>
            </p:cNvCxnSpPr>
            <p:nvPr/>
          </p:nvCxnSpPr>
          <p:spPr>
            <a:xfrm>
              <a:off x="8235065" y="4925921"/>
              <a:ext cx="746414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3BDA6816-E9B1-802E-CF16-CF1E3C834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91801" y="3488543"/>
              <a:ext cx="0" cy="349250"/>
            </a:xfrm>
            <a:prstGeom prst="line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198DE95-DDE8-3753-A715-92E1951FD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9416" y="3837793"/>
              <a:ext cx="4892384" cy="0"/>
            </a:xfrm>
            <a:prstGeom prst="line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AD334F76-DEC5-FA07-16BA-0736DAF9F293}"/>
                </a:ext>
              </a:extLst>
            </p:cNvPr>
            <p:cNvCxnSpPr/>
            <p:nvPr/>
          </p:nvCxnSpPr>
          <p:spPr>
            <a:xfrm>
              <a:off x="5699416" y="3837793"/>
              <a:ext cx="6957" cy="1088128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5508CA21-D947-535C-7479-A839D2BFFF4D}"/>
                </a:ext>
              </a:extLst>
            </p:cNvPr>
            <p:cNvSpPr txBox="1"/>
            <p:nvPr/>
          </p:nvSpPr>
          <p:spPr>
            <a:xfrm>
              <a:off x="7892229" y="1962606"/>
              <a:ext cx="1911928" cy="508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Thresholding</a:t>
              </a:r>
              <a:endParaRPr lang="zh-CN" altLang="en-US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D49E05-DD20-C176-D19C-7485F6D1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DBEB-26AD-437D-9F4B-27867856567E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473743-B4C9-9AB5-7097-98C21840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4726114-76DD-2F3F-B58E-9C6773F5D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139" y="3159637"/>
            <a:ext cx="10718800" cy="308704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zh-CN" altLang="en-US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主要采用</a:t>
            </a:r>
            <a:r>
              <a:rPr lang="en-US" altLang="zh-CN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Seed Segmentation</a:t>
            </a:r>
            <a:r>
              <a:rPr lang="zh-CN" altLang="en-US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和</a:t>
            </a:r>
            <a:r>
              <a:rPr lang="en-US" altLang="zh-CN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Region Grow</a:t>
            </a:r>
            <a:r>
              <a:rPr lang="zh-CN" altLang="en-US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的方法获得前景</a:t>
            </a:r>
            <a:r>
              <a:rPr lang="en-US" altLang="zh-CN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Mask</a:t>
            </a:r>
          </a:p>
          <a:p>
            <a:pPr marL="514350" indent="-514350">
              <a:buAutoNum type="arabicPeriod"/>
            </a:pPr>
            <a:r>
              <a:rPr lang="zh-CN" altLang="en-US" sz="2400" dirty="0">
                <a:highlight>
                  <a:srgbClr val="FFFF00"/>
                </a:highlight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获得</a:t>
            </a:r>
            <a:r>
              <a:rPr lang="en-US" altLang="zh-CN" sz="2400" dirty="0">
                <a:highlight>
                  <a:srgbClr val="FFFF00"/>
                </a:highlight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Seed</a:t>
            </a:r>
            <a:r>
              <a:rPr lang="zh-CN" altLang="en-US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的过程：</a:t>
            </a:r>
            <a:endParaRPr lang="en-US" altLang="zh-CN" sz="24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加权</a:t>
            </a: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Otsu</a:t>
            </a: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方法（最大化类间方差）获得大致背景</a:t>
            </a: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Mask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进行颜色筛选</a:t>
            </a: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形态学优化</a:t>
            </a: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连通区域过滤获得高置信背景</a:t>
            </a: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Seed</a:t>
            </a:r>
          </a:p>
          <a:p>
            <a:pPr marL="514350" indent="-514350">
              <a:buAutoNum type="arabicPeriod"/>
            </a:pPr>
            <a:r>
              <a:rPr lang="zh-CN" altLang="en-US" sz="2400" dirty="0">
                <a:highlight>
                  <a:srgbClr val="0099FF"/>
                </a:highlight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区域生长</a:t>
            </a:r>
            <a:r>
              <a:rPr lang="zh-CN" altLang="en-US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的过程：</a:t>
            </a:r>
            <a:endParaRPr lang="en-US" altLang="zh-CN" sz="24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971550" lvl="1" indent="-514350">
              <a:buAutoNum type="arabicPeriod"/>
            </a:pP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使用</a:t>
            </a: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Denoised</a:t>
            </a: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图像获取颜色</a:t>
            </a: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纹理</a:t>
            </a: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边缘信息</a:t>
            </a:r>
            <a:endParaRPr lang="en-US" altLang="zh-CN" sz="20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971550" lvl="1" indent="-514350">
              <a:buAutoNum type="arabicPeriod"/>
            </a:pP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将</a:t>
            </a: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Seed</a:t>
            </a: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生长至颜色</a:t>
            </a:r>
            <a:r>
              <a:rPr lang="en-US" altLang="zh-CN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20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纹理相似且不在边缘上的区域</a:t>
            </a:r>
            <a:endParaRPr lang="en-US" altLang="zh-CN" sz="20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sz="24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进行形态学优化</a:t>
            </a:r>
            <a:endParaRPr lang="en-US" altLang="zh-CN" sz="24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971550" lvl="1" indent="-514350">
              <a:buAutoNum type="arabicPeriod"/>
            </a:pPr>
            <a:r>
              <a:rPr lang="zh-CN" altLang="en-US" sz="21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填充孔洞</a:t>
            </a:r>
            <a:r>
              <a:rPr lang="en-US" altLang="zh-CN" sz="21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21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去除孤立噪声</a:t>
            </a:r>
            <a:endParaRPr lang="en-US" altLang="zh-CN" sz="2100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zh-CN" altLang="en-US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1B9E01-0C13-9B17-40F3-59A6AEE70AC0}"/>
              </a:ext>
            </a:extLst>
          </p:cNvPr>
          <p:cNvSpPr/>
          <p:nvPr/>
        </p:nvSpPr>
        <p:spPr>
          <a:xfrm>
            <a:off x="3483126" y="106978"/>
            <a:ext cx="5491328" cy="134428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C6BA8D-0BF1-34C4-F9EE-F3496387EA9C}"/>
              </a:ext>
            </a:extLst>
          </p:cNvPr>
          <p:cNvSpPr/>
          <p:nvPr/>
        </p:nvSpPr>
        <p:spPr>
          <a:xfrm>
            <a:off x="3475773" y="1446583"/>
            <a:ext cx="3288644" cy="1484574"/>
          </a:xfrm>
          <a:prstGeom prst="rect">
            <a:avLst/>
          </a:prstGeom>
          <a:solidFill>
            <a:srgbClr val="0099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0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A186-6B71-6967-9F84-DD34B7D6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7E5A3-FC87-59A5-C101-0B674D0E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Seed Segmentation</a:t>
            </a:r>
            <a:endParaRPr lang="zh-CN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004CE-E15C-12B1-C08D-A107175E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2151704"/>
            <a:ext cx="6737350" cy="332664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相较单纯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Thresholding Segmentation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有更好的表现，可以利用颜色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纹理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边缘等信息</a:t>
            </a: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相较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Clustering Segmentation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更好直观理解，是背景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Seed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生长直到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segment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整张图片的过程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FFBF31-2CE2-C185-65A7-A7D28A3D4C35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90BABB-137B-96A5-80FA-4B3CE401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657D-026D-43C8-8418-2CD18372D4D6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4D7A4A-837F-C88F-6EE8-4E068BEC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33AEEB-1BC4-97AB-A156-1392C754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2151704"/>
            <a:ext cx="4087056" cy="2654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099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93BCC-3B36-03AB-DAB0-CA51C1024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A94E4-B5D8-0858-9BA7-0BD67264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Seed Segmentation</a:t>
            </a:r>
            <a:endParaRPr lang="zh-CN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85203-BC70-2380-D2BC-DBEE16CA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2151704"/>
            <a:ext cx="6737350" cy="332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在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L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通道上进行，结合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Otsu Threshold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方法，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Histogram-based segmentation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，最大化类间方差获取初步的背景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Mask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，可视化中间结果发现单纯利用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Threshold Mask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作为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Seed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会引入大量错误的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Seed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，所以加入了 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(</a:t>
            </a:r>
            <a:r>
              <a:rPr lang="en-US" altLang="zh-CN" dirty="0" err="1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) 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颜色筛选 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(ii) 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形态学优化 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(iii) 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连通区域过滤</a:t>
            </a: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A97530-DC6B-E3C3-891D-A22910DF28D1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A5375-D293-B51A-334D-FBA6D059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657D-026D-43C8-8418-2CD18372D4D6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8EF79-67C3-B592-CEF6-3469425F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CC4059-36F1-3590-4A7C-F585E533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2151704"/>
            <a:ext cx="4087056" cy="2654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A295F717-4248-1E67-D316-58E02973FCDF}"/>
              </a:ext>
            </a:extLst>
          </p:cNvPr>
          <p:cNvSpPr/>
          <p:nvPr/>
        </p:nvSpPr>
        <p:spPr>
          <a:xfrm>
            <a:off x="4464050" y="2698750"/>
            <a:ext cx="711200" cy="488950"/>
          </a:xfrm>
          <a:prstGeom prst="rightArrow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0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369D2-0BDF-A052-0F8F-597CFBDA8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80C2F-27C8-E05D-5C34-803ECB58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Seed Segmentation</a:t>
            </a:r>
            <a:endParaRPr lang="zh-CN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4AB5C-909E-3300-E97A-9454195B8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354"/>
            <a:ext cx="6737350" cy="3326649"/>
          </a:xfrm>
        </p:spPr>
        <p:txBody>
          <a:bodyPr>
            <a:normAutofit/>
          </a:bodyPr>
          <a:lstStyle/>
          <a:p>
            <a:pPr marL="571500" indent="-571500">
              <a:buAutoNum type="romanLcParenBoth"/>
            </a:pP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Enhanced Otsu Threshold Mask</a:t>
            </a:r>
          </a:p>
          <a:p>
            <a:pPr marL="571500" indent="-571500">
              <a:buFont typeface="Arial" panose="020B0604020202020204" pitchFamily="34" charset="0"/>
              <a:buAutoNum type="romanLcParenBoth"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颜色筛选</a:t>
            </a: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71500" indent="-571500">
              <a:buAutoNum type="romanLcParenBoth"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形态学优化</a:t>
            </a: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AutoNum type="romanLcParenBoth"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连通区域过滤</a:t>
            </a: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AutoNum type="romanLcParenBoth"/>
            </a:pP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71500" indent="-571500">
              <a:buAutoNum type="romanLcParenBoth"/>
            </a:pP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571500" indent="-571500">
              <a:buAutoNum type="romanLcParenBoth"/>
            </a:pPr>
            <a:endParaRPr lang="zh-CN" altLang="en-US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AB8755-17B1-578E-AB0B-AB6EECE32200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26759-979C-412C-0071-EF56F966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657D-026D-43C8-8418-2CD18372D4D6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6366B-2E81-58CD-872B-8FF837D4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E88F48-1406-BF8E-EA39-08DD98F2C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80" y="3906801"/>
            <a:ext cx="2473281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A1FCA9C-63BD-4711-6480-B409CDB92FF7}"/>
              </a:ext>
            </a:extLst>
          </p:cNvPr>
          <p:cNvSpPr txBox="1"/>
          <p:nvPr/>
        </p:nvSpPr>
        <p:spPr>
          <a:xfrm>
            <a:off x="6687129" y="6123544"/>
            <a:ext cx="267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 Thresholding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A898F0F-CB2C-758C-303A-1A5D004BF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80" y="1218387"/>
            <a:ext cx="2473283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8AAF96-0CB8-D3EC-40CD-98032C49C8C8}"/>
              </a:ext>
            </a:extLst>
          </p:cNvPr>
          <p:cNvSpPr txBox="1"/>
          <p:nvPr/>
        </p:nvSpPr>
        <p:spPr>
          <a:xfrm>
            <a:off x="7088911" y="3435130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Otsu Mask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68FB15-AFE5-6FEE-D4AF-14C7B8086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346" y="1218387"/>
            <a:ext cx="2473281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6BB8D1C-E26C-DDAF-38FB-B378BE474FE2}"/>
              </a:ext>
            </a:extLst>
          </p:cNvPr>
          <p:cNvSpPr txBox="1"/>
          <p:nvPr/>
        </p:nvSpPr>
        <p:spPr>
          <a:xfrm>
            <a:off x="9576379" y="3435130"/>
            <a:ext cx="226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Otsu Mask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B71E1F4-0849-711E-C6C5-A3CD83A151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344" y="3897385"/>
            <a:ext cx="2473283" cy="21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DABD283-7B77-0F11-9750-2C8701F16243}"/>
              </a:ext>
            </a:extLst>
          </p:cNvPr>
          <p:cNvSpPr txBox="1"/>
          <p:nvPr/>
        </p:nvSpPr>
        <p:spPr>
          <a:xfrm>
            <a:off x="10273146" y="6123544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Seeds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08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A29B7-309E-105F-066B-64710F7CD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CA7A4-A32A-B1AF-8E9F-1CD32F0E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Otsu Threshold Mask</a:t>
            </a:r>
            <a:endParaRPr lang="zh-CN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194125-D774-B179-7C4B-B75A6C131DDE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88F6D2-63B3-0EAE-FD79-C811728D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657D-026D-43C8-8418-2CD18372D4D6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A1D46-16E7-2659-CA8F-CC306051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5DE1B43-0C4F-47AB-D098-D9834DC5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1474232"/>
            <a:ext cx="6750050" cy="3790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813A0E0-FFAC-12A3-A3D4-95C17E8E6919}"/>
                  </a:ext>
                </a:extLst>
              </p:cNvPr>
              <p:cNvSpPr txBox="1"/>
              <p:nvPr/>
            </p:nvSpPr>
            <p:spPr>
              <a:xfrm>
                <a:off x="3756331" y="5435938"/>
                <a:ext cx="2755306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argmax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 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813A0E0-FFAC-12A3-A3D4-95C17E8E6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331" y="5435938"/>
                <a:ext cx="2755306" cy="374526"/>
              </a:xfrm>
              <a:prstGeom prst="rect">
                <a:avLst/>
              </a:prstGeom>
              <a:blipFill>
                <a:blip r:embed="rId3"/>
                <a:stretch>
                  <a:fillRect l="-1991" t="-163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内容占位符 2">
                <a:extLst>
                  <a:ext uri="{FF2B5EF4-FFF2-40B4-BE49-F238E27FC236}">
                    <a16:creationId xmlns:a16="http://schemas.microsoft.com/office/drawing/2014/main" id="{6101BFC1-3457-5F07-B463-902C366229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950" y="1814308"/>
                <a:ext cx="3107494" cy="3326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dirty="0">
                    <a:latin typeface="Calibri" panose="020F0502020204030204" pitchFamily="34" charset="0"/>
                    <a:ea typeface="楷体" panose="02010609060101010101" pitchFamily="49" charset="-122"/>
                    <a:cs typeface="Calibri" panose="020F0502020204030204" pitchFamily="34" charset="0"/>
                  </a:rPr>
                  <a:t>动态阈值：</a:t>
                </a:r>
                <a:endParaRPr lang="en-US" altLang="zh-CN" dirty="0"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libri" panose="020F0502020204030204" pitchFamily="34" charset="0"/>
                    <a:ea typeface="楷体" panose="02010609060101010101" pitchFamily="49" charset="-122"/>
                    <a:cs typeface="Calibri" panose="020F0502020204030204" pitchFamily="34" charset="0"/>
                  </a:rPr>
                  <a:t>局部方差较小时，选取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楷体" panose="02010609060101010101" pitchFamily="49" charset="-122"/>
                    <a:cs typeface="Calibri" panose="020F0502020204030204" pitchFamily="34" charset="0"/>
                  </a:rPr>
                  <a:t>作为阈值；局部方差较大时，选取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1.2×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楷体" panose="02010609060101010101" pitchFamily="49" charset="-122"/>
                    <a:cs typeface="Calibri" panose="020F0502020204030204" pitchFamily="34" charset="0"/>
                  </a:rPr>
                  <a:t>作为阈值</a:t>
                </a:r>
              </a:p>
            </p:txBody>
          </p:sp>
        </mc:Choice>
        <mc:Fallback xmlns="">
          <p:sp>
            <p:nvSpPr>
              <p:cNvPr id="23" name="内容占位符 2">
                <a:extLst>
                  <a:ext uri="{FF2B5EF4-FFF2-40B4-BE49-F238E27FC236}">
                    <a16:creationId xmlns:a16="http://schemas.microsoft.com/office/drawing/2014/main" id="{6101BFC1-3457-5F07-B463-902C36622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50" y="1814308"/>
                <a:ext cx="3107494" cy="3326649"/>
              </a:xfrm>
              <a:prstGeom prst="rect">
                <a:avLst/>
              </a:prstGeom>
              <a:blipFill>
                <a:blip r:embed="rId4"/>
                <a:stretch>
                  <a:fillRect l="-3922" t="-4037" r="-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11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65CCD-A11D-9187-56A7-1E196C8FD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B990A-1961-1186-810B-9F78C494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 Filter</a:t>
            </a:r>
            <a:endParaRPr lang="zh-CN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9136CB-3467-9573-1A58-94EB0E949D8A}"/>
              </a:ext>
            </a:extLst>
          </p:cNvPr>
          <p:cNvSpPr/>
          <p:nvPr/>
        </p:nvSpPr>
        <p:spPr>
          <a:xfrm>
            <a:off x="838201" y="365125"/>
            <a:ext cx="415636" cy="132556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58AAD-36E6-BAD9-EADE-A7D6C4EA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657D-026D-43C8-8418-2CD18372D4D6}" type="datetime1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EF939-12C3-7072-57D2-0A37329C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0C235-6A55-405D-8E8F-00C84A5ACC1D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A59BA-B0F6-015D-0068-2B8534583C59}"/>
              </a:ext>
            </a:extLst>
          </p:cNvPr>
          <p:cNvSpPr txBox="1">
            <a:spLocks/>
          </p:cNvSpPr>
          <p:nvPr/>
        </p:nvSpPr>
        <p:spPr>
          <a:xfrm>
            <a:off x="908050" y="2004808"/>
            <a:ext cx="10560050" cy="332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9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前景通常由颜色相似的像素组成，而背景的颜色可能与前景有显著差异</a:t>
            </a:r>
          </a:p>
          <a:p>
            <a:pPr marL="0" indent="0">
              <a:buNone/>
            </a:pPr>
            <a:r>
              <a:rPr lang="zh-CN" altLang="en-US" sz="2900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筛选颜色相似性可以确保分割出的区域颜色一致，避免将背景或其他不相关的区域误分为前景</a:t>
            </a:r>
          </a:p>
          <a:p>
            <a:pPr marL="0" indent="0">
              <a:buNone/>
            </a:pP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在</a:t>
            </a:r>
            <a:r>
              <a:rPr lang="en-US" altLang="zh-CN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A/B</a:t>
            </a:r>
            <a:r>
              <a:rPr lang="zh-CN" altLang="en-US" dirty="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通道上进行</a:t>
            </a:r>
            <a:endParaRPr lang="en-US" altLang="zh-CN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delta_E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np.sqrt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((A - 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mean_A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)**2 + (B - 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mean_B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)**2)</a:t>
            </a:r>
          </a:p>
          <a:p>
            <a:pPr marL="0" indent="0">
              <a:buNone/>
            </a:pPr>
            <a:endParaRPr lang="zh-CN" altLang="en-US" dirty="0"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8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865</Words>
  <Application>Microsoft Office PowerPoint</Application>
  <PresentationFormat>宽屏</PresentationFormat>
  <Paragraphs>142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楷体</vt:lpstr>
      <vt:lpstr>Arial</vt:lpstr>
      <vt:lpstr>Calibri</vt:lpstr>
      <vt:lpstr>Cambria Math</vt:lpstr>
      <vt:lpstr>Consolas</vt:lpstr>
      <vt:lpstr>Office 主题​​</vt:lpstr>
      <vt:lpstr>Foreground Segmentation Digital Image Processing Course Design</vt:lpstr>
      <vt:lpstr>Contents</vt:lpstr>
      <vt:lpstr>Algorithm Overview</vt:lpstr>
      <vt:lpstr>PowerPoint 演示文稿</vt:lpstr>
      <vt:lpstr>Seed Segmentation</vt:lpstr>
      <vt:lpstr>Seed Segmentation</vt:lpstr>
      <vt:lpstr>Seed Segmentation</vt:lpstr>
      <vt:lpstr>Enhanced Otsu Threshold Mask</vt:lpstr>
      <vt:lpstr>Color Filter</vt:lpstr>
      <vt:lpstr>连通区域过滤</vt:lpstr>
      <vt:lpstr>Region Growing</vt:lpstr>
      <vt:lpstr>Region Growing</vt:lpstr>
      <vt:lpstr>Morphological Refinement</vt:lpstr>
      <vt:lpstr>Morphological Refinement</vt:lpstr>
      <vt:lpstr>Morphological Refinement</vt:lpstr>
      <vt:lpstr>总结与反思</vt:lpstr>
      <vt:lpstr>Summary</vt:lpstr>
      <vt:lpstr>Tanks for Listening Foreground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圆圆 赵</dc:creator>
  <cp:lastModifiedBy>圆圆 赵</cp:lastModifiedBy>
  <cp:revision>12</cp:revision>
  <dcterms:created xsi:type="dcterms:W3CDTF">2025-03-17T10:33:00Z</dcterms:created>
  <dcterms:modified xsi:type="dcterms:W3CDTF">2025-06-01T03:07:32Z</dcterms:modified>
</cp:coreProperties>
</file>