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62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F50"/>
    <a:srgbClr val="990000"/>
    <a:srgbClr val="4D5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6C367-1680-4202-87F8-8833205A6A2C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4F843-17C2-4B47-99D8-478E55CB8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66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4F843-17C2-4B47-99D8-478E55CB876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313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0DF9E-56B2-3FAE-9083-39BDFA4C2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1038FC-7D2C-4382-EB79-96B552782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7891A-AE6C-16AF-FDEF-F448F9DE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2A6B-5BC9-4A7F-AF2E-4A41749D9C73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91614-7B03-3DB9-A05D-F239EA83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192DF-6AAC-2CA5-1C28-03D8D1B2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6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96A78-B749-2190-29F6-253D56E7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207454-6E5D-B611-1278-7B1EE3B11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2FE32-B093-FAC0-4034-2E7D454D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2A6B-5BC9-4A7F-AF2E-4A41749D9C73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5395A-4D44-E70B-BE64-97C3C73A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A2B87-23BC-7500-1C46-0D03FD5F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54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9FF82B-F696-F3F3-B39B-DA71F7993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C2A8D6-AB11-07B4-8C03-73E355CB7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98C02-ABFA-7275-8302-6C30D9CD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2A6B-5BC9-4A7F-AF2E-4A41749D9C73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6A18C-EED3-1EE3-DCCA-D6D7A86D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F0961B-6ABA-82D3-9677-1954F55B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5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54000-116A-7873-1A7E-507F8CC4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B0FA5-F89E-80F8-5DC0-38CC0DA7F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639CE-8E65-FC1E-3FFB-A8860857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2A6B-5BC9-4A7F-AF2E-4A41749D9C73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BDFD1-C4CA-350A-BEF8-7E2741C3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389522-CBAC-3CD8-129D-8B3CBAF3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27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07D5F-C93D-3181-FE34-6B6AD3C3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54B58D-CC2B-07EA-CC01-C18291F12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40D25-D1F1-423F-609C-798C118B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2A6B-5BC9-4A7F-AF2E-4A41749D9C73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FB26E-0BC7-1BD8-EDFD-84573189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85347-D267-D9C6-82DD-38327991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10D37-E537-F771-7AD7-85F2C84F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70591-E5C6-5D1F-CA46-E2BD97AE5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24BDA6-F0DC-5F73-FAF9-C428AF803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569746-2E4C-433E-CC6B-FF9F8AE2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2A6B-5BC9-4A7F-AF2E-4A41749D9C73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CACF10-AC9B-405B-BE4C-D8CE4F98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508F1-1133-807C-2205-076DC773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9CAFC-B47F-B8C4-9438-B134BAFB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8FF2CC-2C85-8A20-6BF0-E1FDA1D6D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B0418A-DA8C-EED8-A23A-B2A074173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F8FF84-92A9-2885-8796-129187507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52FB2D-A8A7-33D6-F069-B9B38D7A3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3E9597-D9A2-781A-0333-7CDC9399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2A6B-5BC9-4A7F-AF2E-4A41749D9C73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C07A96-8E5B-DB03-7389-EE40901F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66FBAF-52F4-263A-F962-85E7CF84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91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3AF94-6604-B268-D107-99CB24C4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D4F8E6-3164-15A2-60E0-DE7A474D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2A6B-5BC9-4A7F-AF2E-4A41749D9C73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FD2309-372C-34DC-5B00-400A00D8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DB04A9-96D6-A534-08B1-AA207DD4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1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800F7B-0685-FED4-0B25-435E49B5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2A6B-5BC9-4A7F-AF2E-4A41749D9C73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431E6C-8700-DEDE-F56E-9345057A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210587-6CD3-D3D7-D8EB-153BF1BE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76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92F5F-E91E-1AF7-51F4-1E63B211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B0EAF3-4005-F344-A6DC-4F1B9AD0C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2D90A2-0E14-190D-CCDF-45DAA127D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B7E8E7-1422-9BA5-9F44-1D5731E6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2A6B-5BC9-4A7F-AF2E-4A41749D9C73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40C0EC-F9CE-C4A5-33DE-8C2C2009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2C4606-5560-F147-AA55-9721F9B7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2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7BC8B-F014-012A-90CB-5B008CC8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837E63-144E-228D-8F67-B5A35BC60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E9E97D-3B5E-328D-5B17-1814BE31D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8DB4EB-845A-9922-68D1-98951BF6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2A6B-5BC9-4A7F-AF2E-4A41749D9C73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CB365B-151C-78E5-4079-FEA65A24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4EBC50-0A9B-4D3F-F8EB-3BBA559D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45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22737B-DF2B-D6F5-388A-A53A9BF3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E3D7DB-75B1-DEC6-7E76-1F71A8434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369C8-8E54-EF36-93BA-9804B1854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F2A6B-5BC9-4A7F-AF2E-4A41749D9C73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F2A59-5B11-783D-517F-3D53A7852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20F16-C58A-24D5-DEEF-4BD417795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0C235-6A55-405D-8E8F-00C84A5A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42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2.mathworks.cn/help/releases/R2024b/images/ref/inpaintexemplar.html?searchHighlight=inpaintExemplar&amp;s_tid=doc_srchtitle#mw_9873ea44-f15b-4dec-aeb6-20f6ea0682a4" TargetMode="External"/><Relationship Id="rId3" Type="http://schemas.openxmlformats.org/officeDocument/2006/relationships/hyperlink" Target="https://ww2.mathworks.cn/help/releases/R2024b/images/ref/regionfill.html?searchHighlight=regionfill&amp;s_tid=doc_srchtitle#bulk8a1-1-J" TargetMode="External"/><Relationship Id="rId7" Type="http://schemas.openxmlformats.org/officeDocument/2006/relationships/hyperlink" Target="https://ww2.mathworks.cn/help/releases/R2024b/images/ref/inpaintexemplar.html?searchHighlight=inpaintExemplar&amp;s_tid=doc_srchtitle#mw_25a6726e-f794-44ff-903b-a9df9e3e6b4b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2.mathworks.cn/help/releases/R2024b/images/ref/inpaintexemplar.html?searchHighlight=inpaintExemplar&amp;s_tid=doc_srchtitle#mw_ce58fe6e-4d6c-4cb1-90b0-2496e388266e" TargetMode="External"/><Relationship Id="rId5" Type="http://schemas.openxmlformats.org/officeDocument/2006/relationships/hyperlink" Target="https://ww2.mathworks.cn/help/releases/R2024b/images/ref/regionfill.html?searchHighlight=regionfill&amp;s_tid=doc_srchtitle#bulk8a1-1-mask" TargetMode="External"/><Relationship Id="rId4" Type="http://schemas.openxmlformats.org/officeDocument/2006/relationships/hyperlink" Target="https://ww2.mathworks.cn/help/releases/R2024b/images/ref/regionfill.html?searchHighlight=regionfill&amp;s_tid=doc_srchtitle#bulk8a1-1-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0815F-00EE-A72E-6DE7-578E1BA5C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Homework3 Report</a:t>
            </a:r>
            <a:b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Interpolation &amp; Image Inpainting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5D1CB0-222F-0795-BD70-23DFB36ADB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赵媛媛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2300013077</a:t>
            </a:r>
          </a:p>
          <a:p>
            <a:pPr algn="r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2025/3/21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955442-8B27-428F-9DDC-0BD4482C4F0B}"/>
              </a:ext>
            </a:extLst>
          </p:cNvPr>
          <p:cNvSpPr/>
          <p:nvPr/>
        </p:nvSpPr>
        <p:spPr>
          <a:xfrm>
            <a:off x="1524000" y="1122363"/>
            <a:ext cx="664029" cy="2387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451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EFEF3-D82E-8850-EE62-389868679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30AA3-25E0-7F1D-BA97-833AD09F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7" y="365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2.3 </a:t>
            </a:r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regionfill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v.s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ea typeface="Menlo"/>
                <a:cs typeface="Calibri" panose="020F0502020204030204" pitchFamily="34" charset="0"/>
              </a:rPr>
              <a:t>inpaintExemplar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7E4C4C-2896-DCDF-4470-C609D28D8799}"/>
              </a:ext>
            </a:extLst>
          </p:cNvPr>
          <p:cNvSpPr/>
          <p:nvPr/>
        </p:nvSpPr>
        <p:spPr>
          <a:xfrm>
            <a:off x="838201" y="365125"/>
            <a:ext cx="415636" cy="13255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993977-99F5-0C0F-1CBE-84F4F73D8AEC}"/>
              </a:ext>
            </a:extLst>
          </p:cNvPr>
          <p:cNvSpPr txBox="1"/>
          <p:nvPr/>
        </p:nvSpPr>
        <p:spPr>
          <a:xfrm>
            <a:off x="2252610" y="5722374"/>
            <a:ext cx="3650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regionfill</a:t>
            </a: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result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B3DDA3D-7C7D-4510-1BCA-AB7FE97B4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79" y="2108863"/>
            <a:ext cx="5238750" cy="34956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8791F22-0E09-00BD-4D79-2EC66C61A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52" y="2108863"/>
            <a:ext cx="5238750" cy="349567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F8DE93AD-CBC1-81E6-6512-7A9C06D52C7C}"/>
              </a:ext>
            </a:extLst>
          </p:cNvPr>
          <p:cNvSpPr txBox="1"/>
          <p:nvPr/>
        </p:nvSpPr>
        <p:spPr>
          <a:xfrm>
            <a:off x="7661297" y="5722373"/>
            <a:ext cx="3650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inpaintExemplar</a:t>
            </a: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result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03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F4584-CC0B-E6E8-FCAA-195E51EA3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5BA7F-8E19-051F-3101-19F8ABF4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7" y="365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2.3 </a:t>
            </a:r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regionfill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v.s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ea typeface="Menlo"/>
                <a:cs typeface="Calibri" panose="020F0502020204030204" pitchFamily="34" charset="0"/>
              </a:rPr>
              <a:t>inpaintExemplar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57DEC3-947C-86C8-BE89-3D339A759403}"/>
              </a:ext>
            </a:extLst>
          </p:cNvPr>
          <p:cNvSpPr/>
          <p:nvPr/>
        </p:nvSpPr>
        <p:spPr>
          <a:xfrm>
            <a:off x="838201" y="365125"/>
            <a:ext cx="415636" cy="13255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DF3CD8F-8C03-E48A-5DB4-A1245E5C7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74839"/>
              </p:ext>
            </p:extLst>
          </p:nvPr>
        </p:nvGraphicFramePr>
        <p:xfrm>
          <a:off x="1880609" y="2045849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445756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099013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570148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394101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599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Image Pairs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Colmar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Eguisheim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Giverny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Yvoire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43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PSNR(dB)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32.51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27.44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29.31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70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SSIM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29589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A09D945-E92D-1D8D-4E0D-B319A1A8D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97197"/>
              </p:ext>
            </p:extLst>
          </p:nvPr>
        </p:nvGraphicFramePr>
        <p:xfrm>
          <a:off x="1880609" y="395262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445756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099013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570148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394101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599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Image Pairs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Colmar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Eguisheim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Giverny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Yvoire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43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PSNR(dB)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29.24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24.45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25.64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70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SSIM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29589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AAAA7E5-3CCA-CBF6-EACE-4CA362625189}"/>
              </a:ext>
            </a:extLst>
          </p:cNvPr>
          <p:cNvSpPr txBox="1"/>
          <p:nvPr/>
        </p:nvSpPr>
        <p:spPr>
          <a:xfrm>
            <a:off x="4987820" y="3186163"/>
            <a:ext cx="191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regionfill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result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0EDDA1-4610-1705-FF4A-4F4B41D22E55}"/>
              </a:ext>
            </a:extLst>
          </p:cNvPr>
          <p:cNvSpPr txBox="1"/>
          <p:nvPr/>
        </p:nvSpPr>
        <p:spPr>
          <a:xfrm>
            <a:off x="4660816" y="5090512"/>
            <a:ext cx="256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inpaintExemplar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result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622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27F6A-AFEC-66C1-B66B-BA3DE1F5A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3306E-30AA-7FA3-EB2E-74D48662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7" y="365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更多场景下的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Inpainting </a:t>
            </a:r>
            <a:endParaRPr lang="zh-CN" altLang="en-US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B26AC2-D9B4-CBC9-FEB6-E59EF3E85A66}"/>
              </a:ext>
            </a:extLst>
          </p:cNvPr>
          <p:cNvSpPr/>
          <p:nvPr/>
        </p:nvSpPr>
        <p:spPr>
          <a:xfrm>
            <a:off x="838201" y="365125"/>
            <a:ext cx="415636" cy="13255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40DABB-A335-160F-7D22-1BC824779FA5}"/>
              </a:ext>
            </a:extLst>
          </p:cNvPr>
          <p:cNvSpPr txBox="1"/>
          <p:nvPr/>
        </p:nvSpPr>
        <p:spPr>
          <a:xfrm>
            <a:off x="1253837" y="2107360"/>
            <a:ext cx="976167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需要</a:t>
            </a:r>
            <a:r>
              <a:rPr lang="en-US" altLang="zh-C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inpaint</a:t>
            </a:r>
            <a:r>
              <a:rPr lang="zh-CN" altLang="en-US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的区域可能并不是一个固定的颜色，而是相近的一个颜色范围，需要把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mask region</a:t>
            </a:r>
            <a:r>
              <a:rPr lang="zh-CN" altLang="en-US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设置成一个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threshold</a:t>
            </a:r>
            <a:r>
              <a:rPr lang="zh-CN" altLang="en-US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，或者手动设置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mask</a:t>
            </a:r>
            <a:r>
              <a:rPr lang="zh-CN" altLang="en-US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。</a:t>
            </a:r>
            <a:endParaRPr lang="en-US" altLang="zh-C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当需要</a:t>
            </a:r>
            <a:r>
              <a:rPr lang="en-US" altLang="zh-C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inpaint</a:t>
            </a:r>
            <a:r>
              <a:rPr lang="zh-CN" altLang="en-US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的区域比较大或者纹理复杂时，</a:t>
            </a:r>
            <a:r>
              <a:rPr lang="en-US" altLang="zh-C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regionfill</a:t>
            </a:r>
            <a:r>
              <a:rPr lang="zh-CN" altLang="en-US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并不能有很好的结果。相较而言，</a:t>
            </a:r>
            <a:r>
              <a:rPr lang="zh-CN" altLang="en-US" sz="2000" b="0" i="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regionfill</a:t>
            </a:r>
            <a:r>
              <a:rPr lang="zh-CN" altLang="en-US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适用于</a:t>
            </a:r>
            <a:r>
              <a:rPr lang="zh-CN" altLang="en-US" sz="2000" b="0" i="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小区域，结构简单，周围纹理均匀，需要快速处理；</a:t>
            </a:r>
            <a:r>
              <a:rPr lang="en-US" altLang="zh-CN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inpaintExemplar</a:t>
            </a:r>
            <a:r>
              <a:rPr lang="zh-CN" altLang="en-US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使用</a:t>
            </a:r>
            <a:r>
              <a:rPr lang="zh-CN" altLang="en-US" sz="2000" b="0" i="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大区域，复杂纹理，需要从其他区域复制纹理，处理时间较长但效果更好。</a:t>
            </a:r>
            <a:endParaRPr lang="en-US" altLang="zh-CN" sz="20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简单的线性插值或者复制的方法无法弥补语义缺失，更真实的图像需要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Generative model</a:t>
            </a:r>
            <a:r>
              <a:rPr lang="zh-CN" altLang="en-US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的加权插值。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60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383B8-388E-F554-C67B-5FDFE08C6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579C1-CEE9-2FE9-9C37-CB6928FE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7" y="365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zh-CN" altLang="en-US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B98226-3800-B15F-0F0C-166F1BE07C5F}"/>
              </a:ext>
            </a:extLst>
          </p:cNvPr>
          <p:cNvSpPr/>
          <p:nvPr/>
        </p:nvSpPr>
        <p:spPr>
          <a:xfrm>
            <a:off x="838201" y="365125"/>
            <a:ext cx="415636" cy="13255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079AE-7530-7ECF-C899-1C190383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0403"/>
            <a:ext cx="11230670" cy="424211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完成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hw3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作业要求的过程</a:t>
            </a:r>
            <a:endParaRPr lang="en-US" altLang="zh-CN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971550" lvl="1" indent="-514350"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观察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damaged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区域的特点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71550" lvl="1" indent="-514350"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调用函数修复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masked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区域</a:t>
            </a: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对于调用的</a:t>
            </a:r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函数的实现的解读</a:t>
            </a:r>
            <a:endParaRPr lang="en-US" altLang="zh-CN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971550" lvl="1" indent="-514350">
              <a:buAutoNum type="arabicPeriod"/>
            </a:pPr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regionfill</a:t>
            </a: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AutoNum type="arabicPeriod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ea typeface="Menlo"/>
                <a:cs typeface="Calibri" panose="020F0502020204030204" pitchFamily="34" charset="0"/>
              </a:rPr>
              <a:t>inpaintExemplar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Calibri" panose="020F0502020204030204" pitchFamily="34" charset="0"/>
              <a:ea typeface="Menlo"/>
              <a:cs typeface="Calibri" panose="020F0502020204030204" pitchFamily="34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regionfill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v.s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ea typeface="Menlo"/>
                <a:cs typeface="Calibri" panose="020F0502020204030204" pitchFamily="34" charset="0"/>
              </a:rPr>
              <a:t>inpaintExemplar</a:t>
            </a: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对于更多场景下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Inpainting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的思考</a:t>
            </a:r>
            <a:endParaRPr lang="en-US" altLang="zh-CN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971550" lvl="1" indent="-514350">
              <a:buAutoNum type="arabicPeriod"/>
            </a:pP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Masked region</a:t>
            </a:r>
          </a:p>
          <a:p>
            <a:pPr marL="971550" lvl="1" indent="-514350">
              <a:buAutoNum type="arabicPeriod"/>
            </a:pP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不同的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inpainting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方法的适用场景</a:t>
            </a:r>
            <a:endParaRPr lang="en-US" altLang="zh-CN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971550" lvl="1" indent="-514350">
              <a:buAutoNum type="arabicPeriod"/>
            </a:pP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Generative model</a:t>
            </a:r>
          </a:p>
          <a:p>
            <a:pPr marL="971550" lvl="1" indent="-514350">
              <a:buAutoNum type="arabicPeriod"/>
            </a:pPr>
            <a:endParaRPr lang="zh-CN" altLang="en-US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53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FC891-A0E1-0AD6-A09F-C07C54F3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7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zh-CN" altLang="en-US" sz="4800" dirty="0">
                <a:latin typeface="楷体" panose="02010609060101010101" pitchFamily="49" charset="-122"/>
                <a:ea typeface="楷体" panose="02010609060101010101" pitchFamily="49" charset="-122"/>
              </a:rPr>
              <a:t>创意型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BFDFE-9A02-FAA8-6A54-92A119B91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64" y="2228325"/>
            <a:ext cx="4054748" cy="280995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针对附件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imagePairs_inpainting.zip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中的四组图像对，自行设计算法和编码完成一个图像修补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(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inpainting)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的程序</a:t>
            </a:r>
            <a:r>
              <a:rPr lang="zh-CN" altLang="en-US" dirty="0"/>
              <a:t>。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A31224-3615-CFA1-A6A9-1B9B424DE854}"/>
              </a:ext>
            </a:extLst>
          </p:cNvPr>
          <p:cNvSpPr/>
          <p:nvPr/>
        </p:nvSpPr>
        <p:spPr>
          <a:xfrm>
            <a:off x="838201" y="365125"/>
            <a:ext cx="415636" cy="13255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84D02F-ADD9-57EA-B8B1-398940779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46" y="901635"/>
            <a:ext cx="3237058" cy="216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0AEE586-74A9-1D8B-A2B3-C2E325E6B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46" y="3479310"/>
            <a:ext cx="3053983" cy="2160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F9AA943-15EE-8C37-1EF5-74BDF897C7B6}"/>
              </a:ext>
            </a:extLst>
          </p:cNvPr>
          <p:cNvSpPr txBox="1"/>
          <p:nvPr/>
        </p:nvSpPr>
        <p:spPr>
          <a:xfrm>
            <a:off x="7517405" y="5826152"/>
            <a:ext cx="2658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pairs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CB64C8D-C740-6516-AF61-29930F816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298" y="901635"/>
            <a:ext cx="3237057" cy="216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91704E1-D69C-4C2B-178A-AE23A6FF46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298" y="3479310"/>
            <a:ext cx="3053985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7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6A186-6B71-6967-9F84-DD34B7D68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7E5A3-FC87-59A5-C101-0B674D0E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7" y="365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zh-CN" alt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004CE-E15C-12B1-C08D-A107175E6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404"/>
            <a:ext cx="10515600" cy="209236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完成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hw3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作业要求的过程</a:t>
            </a: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对于调用的</a:t>
            </a:r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函数的实现的解读</a:t>
            </a: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对于更多场景下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Inpainting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的思考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FFBF31-2CE2-C185-65A7-A7D28A3D4C35}"/>
              </a:ext>
            </a:extLst>
          </p:cNvPr>
          <p:cNvSpPr/>
          <p:nvPr/>
        </p:nvSpPr>
        <p:spPr>
          <a:xfrm>
            <a:off x="838201" y="365125"/>
            <a:ext cx="415636" cy="13255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9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24793-ABF1-C742-D1F0-6688E8172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967B7-055E-A3AB-ED90-4A478969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7" y="365124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1.1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观察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damaged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区域的特点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5AAB4C-BF9B-0AC1-D436-2A9DC1247B24}"/>
              </a:ext>
            </a:extLst>
          </p:cNvPr>
          <p:cNvSpPr/>
          <p:nvPr/>
        </p:nvSpPr>
        <p:spPr>
          <a:xfrm>
            <a:off x="838201" y="365125"/>
            <a:ext cx="415636" cy="13255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0F15F7-5865-D60C-D4C8-F014BCA64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04" y="2016522"/>
            <a:ext cx="5746096" cy="38342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98CC822-988C-C39E-7445-0FEC1CF3E0E2}"/>
              </a:ext>
            </a:extLst>
          </p:cNvPr>
          <p:cNvSpPr txBox="1"/>
          <p:nvPr/>
        </p:nvSpPr>
        <p:spPr>
          <a:xfrm>
            <a:off x="6205752" y="1858426"/>
            <a:ext cx="2821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红色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RGB(255,0,0)</a:t>
            </a:r>
            <a:endParaRPr lang="zh-CN" altLang="en-US" sz="2800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33111A-2971-D6F4-7CC7-61BB2238325A}"/>
              </a:ext>
            </a:extLst>
          </p:cNvPr>
          <p:cNvSpPr/>
          <p:nvPr/>
        </p:nvSpPr>
        <p:spPr>
          <a:xfrm>
            <a:off x="7139210" y="2003160"/>
            <a:ext cx="278559" cy="2785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06B2171-3FAA-594C-FDE2-7DA08FDAC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752" y="2812534"/>
            <a:ext cx="5904000" cy="6487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EAD7F2C-252F-9BA5-BCB0-3C7CC1F13372}"/>
              </a:ext>
            </a:extLst>
          </p:cNvPr>
          <p:cNvSpPr txBox="1"/>
          <p:nvPr/>
        </p:nvSpPr>
        <p:spPr>
          <a:xfrm>
            <a:off x="6205752" y="3666491"/>
            <a:ext cx="4122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Assumption: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原始图像中不存在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RGB=(255,0,0)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的像素，或者可以忽略。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3D4162F-D650-F480-E096-3200FA16D8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413"/>
          <a:stretch/>
        </p:blipFill>
        <p:spPr>
          <a:xfrm>
            <a:off x="6205752" y="4801425"/>
            <a:ext cx="5904000" cy="11322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978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2C442-77BD-1286-3602-B634CF0A4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1FC35-41EF-9E44-BAD1-5AAC8F00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7" y="365124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1.1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观察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damaged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区域的特点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242833-17CF-C9BF-A87D-84B27CCCF11E}"/>
              </a:ext>
            </a:extLst>
          </p:cNvPr>
          <p:cNvSpPr/>
          <p:nvPr/>
        </p:nvSpPr>
        <p:spPr>
          <a:xfrm>
            <a:off x="838201" y="365125"/>
            <a:ext cx="415636" cy="13255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36A0AC6-5B5E-AE6C-F56D-5C90954E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413"/>
          <a:stretch/>
        </p:blipFill>
        <p:spPr>
          <a:xfrm>
            <a:off x="5702383" y="3039926"/>
            <a:ext cx="5904000" cy="11322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4CD172A-91D4-77D4-20E6-45E43C95C7D7}"/>
              </a:ext>
            </a:extLst>
          </p:cNvPr>
          <p:cNvSpPr txBox="1"/>
          <p:nvPr/>
        </p:nvSpPr>
        <p:spPr>
          <a:xfrm>
            <a:off x="2301140" y="5710951"/>
            <a:ext cx="3276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mask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0D5F0B-6315-E3CC-ECF4-89CCDC1F0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85" y="2215276"/>
            <a:ext cx="52387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8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AD37F-192A-3971-2DE5-CF49A6EFB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D9D76-B5E9-3C61-2573-241DD538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7" y="365124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1.2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调用函数修复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masked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区域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878D3F-9757-306D-4AD4-0FD8320ED166}"/>
              </a:ext>
            </a:extLst>
          </p:cNvPr>
          <p:cNvSpPr/>
          <p:nvPr/>
        </p:nvSpPr>
        <p:spPr>
          <a:xfrm>
            <a:off x="838201" y="365125"/>
            <a:ext cx="415636" cy="13255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7A7055-00D5-A648-DD16-AA4C3C898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73" y="1646664"/>
            <a:ext cx="8373887" cy="19539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708ABCB-A595-23FB-5449-9E6A251B8DF3}"/>
              </a:ext>
            </a:extLst>
          </p:cNvPr>
          <p:cNvSpPr/>
          <p:nvPr/>
        </p:nvSpPr>
        <p:spPr>
          <a:xfrm>
            <a:off x="4647794" y="2750502"/>
            <a:ext cx="2258750" cy="5813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8DF2DD7-6484-8CEB-01FD-AA552C768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467" y="3827231"/>
            <a:ext cx="864000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" panose="020F0502020204030204" pitchFamily="2" charset="0"/>
              </a:rPr>
              <a:t>Description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76A8"/>
                </a:solidFill>
                <a:effectLst/>
                <a:latin typeface="Arial Unicode MS"/>
                <a:ea typeface="Menlo"/>
                <a:hlinkClick r:id="rId3"/>
              </a:rPr>
              <a:t>J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Menlo"/>
              </a:rPr>
              <a:t> =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latin typeface="Arial Unicode MS"/>
                <a:ea typeface="Menlo"/>
              </a:rPr>
              <a:t>regionfill(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76A8"/>
                </a:solidFill>
                <a:effectLst/>
                <a:highlight>
                  <a:srgbClr val="FFFF00"/>
                </a:highlight>
                <a:latin typeface="Arial Unicode MS"/>
                <a:ea typeface="Menlo"/>
                <a:hlinkClick r:id="rId4"/>
              </a:rPr>
              <a:t>I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latin typeface="Arial Unicode MS"/>
                <a:ea typeface="Menl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76A8"/>
                </a:solidFill>
                <a:effectLst/>
                <a:highlight>
                  <a:srgbClr val="FFFF00"/>
                </a:highlight>
                <a:latin typeface="Arial Unicode MS"/>
                <a:ea typeface="Menlo"/>
                <a:hlinkClick r:id="rId5"/>
              </a:rPr>
              <a:t>mask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latin typeface="Arial Unicode MS"/>
                <a:ea typeface="Menlo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ea typeface="Roboto" panose="020F0502020204030204" pitchFamily="2" charset="0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Roboto" panose="020F0502020204030204" pitchFamily="2" charset="0"/>
              </a:rPr>
              <a:t>fills the regions in image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Menlo"/>
              </a:rPr>
              <a:t>I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Roboto" panose="020F0502020204030204" pitchFamily="2" charset="0"/>
              </a:rPr>
              <a:t> specified by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Menlo"/>
              </a:rPr>
              <a:t>mask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Roboto" panose="020F0502020204030204" pitchFamily="2" charset="0"/>
              </a:rPr>
              <a:t>. Nonzero pixels in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Menlo"/>
              </a:rPr>
              <a:t>mask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Roboto" panose="020F0502020204030204" pitchFamily="2" charset="0"/>
              </a:rPr>
              <a:t> designate the pixels of image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Menlo"/>
              </a:rPr>
              <a:t>I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Roboto" panose="020F0502020204030204" pitchFamily="2" charset="0"/>
              </a:rPr>
              <a:t> to fill. You can use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Menlo"/>
              </a:rPr>
              <a:t>regionfill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Roboto" panose="020F0502020204030204" pitchFamily="2" charset="0"/>
              </a:rPr>
              <a:t> to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ea typeface="Roboto" panose="020F0502020204030204" pitchFamily="2" charset="0"/>
              </a:rPr>
              <a:t>remove objects in an image or to replace invalid pixel values using their neighbors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Roboto" panose="020F0502020204030204" pitchFamily="2" charset="0"/>
              </a:rPr>
              <a:t>.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9BEE9AF-0352-74CE-A8CD-0BB0EDB34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467" y="5079563"/>
            <a:ext cx="8640000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</a:rPr>
              <a:t>Description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76A8"/>
                </a:solidFill>
                <a:effectLst/>
                <a:latin typeface="Arial Unicode MS"/>
                <a:ea typeface="Menlo"/>
                <a:hlinkClick r:id="rId6"/>
              </a:rPr>
              <a:t>J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Menlo"/>
              </a:rPr>
              <a:t> =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latin typeface="Arial Unicode MS"/>
                <a:ea typeface="Menlo"/>
              </a:rPr>
              <a:t>inpaintExemplar(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76A8"/>
                </a:solidFill>
                <a:effectLst/>
                <a:highlight>
                  <a:srgbClr val="FFFF00"/>
                </a:highlight>
                <a:latin typeface="Arial Unicode MS"/>
                <a:ea typeface="Menlo"/>
                <a:hlinkClick r:id="rId7"/>
              </a:rPr>
              <a:t>I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latin typeface="Arial Unicode MS"/>
                <a:ea typeface="Menl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76A8"/>
                </a:solidFill>
                <a:effectLst/>
                <a:highlight>
                  <a:srgbClr val="FFFF00"/>
                </a:highlight>
                <a:latin typeface="Arial Unicode MS"/>
                <a:ea typeface="Menlo"/>
                <a:hlinkClick r:id="rId8"/>
              </a:rPr>
              <a:t>mask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latin typeface="Arial Unicode MS"/>
                <a:ea typeface="Menlo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ea typeface="Roboto" panose="02000000000000000000" pitchFamily="2" charset="0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Roboto" panose="02000000000000000000" pitchFamily="2" charset="0"/>
              </a:rPr>
              <a:t>fills specific regions in the input image using the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ea typeface="Roboto" panose="02000000000000000000" pitchFamily="2" charset="0"/>
              </a:rPr>
              <a:t>exemplar-based inpainting method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Roboto" panose="02000000000000000000" pitchFamily="2" charset="0"/>
              </a:rPr>
              <a:t>.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Menlo"/>
              </a:rPr>
              <a:t>mask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Roboto" panose="02000000000000000000" pitchFamily="2" charset="0"/>
              </a:rPr>
              <a:t> is a logical image that denotes the target regions in the image to be filled using inpainting.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1EED3D-8E22-881C-F556-1A2B02A298A0}"/>
              </a:ext>
            </a:extLst>
          </p:cNvPr>
          <p:cNvSpPr txBox="1"/>
          <p:nvPr/>
        </p:nvSpPr>
        <p:spPr>
          <a:xfrm>
            <a:off x="3454240" y="4697445"/>
            <a:ext cx="6442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插值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FC834F-ADB4-86F1-521E-C6B63377429D}"/>
              </a:ext>
            </a:extLst>
          </p:cNvPr>
          <p:cNvSpPr txBox="1"/>
          <p:nvPr/>
        </p:nvSpPr>
        <p:spPr>
          <a:xfrm>
            <a:off x="10186432" y="5659562"/>
            <a:ext cx="6442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复制</a:t>
            </a:r>
          </a:p>
        </p:txBody>
      </p:sp>
    </p:spTree>
    <p:extLst>
      <p:ext uri="{BB962C8B-B14F-4D97-AF65-F5344CB8AC3E}">
        <p14:creationId xmlns:p14="http://schemas.microsoft.com/office/powerpoint/2010/main" val="120076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26B4A-5922-13BC-533B-EB8AFAAA8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158D6AA-93E5-8E78-E229-FA1096231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37" y="1336048"/>
            <a:ext cx="8929135" cy="526030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CD5EF61-5B01-4BBE-2BED-46899D40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7" y="365124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2.1 </a:t>
            </a:r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regionfill</a:t>
            </a:r>
            <a:endParaRPr lang="zh-CN" altLang="en-US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ECDD54-5862-3D73-3F4C-F5844DB141FC}"/>
              </a:ext>
            </a:extLst>
          </p:cNvPr>
          <p:cNvSpPr/>
          <p:nvPr/>
        </p:nvSpPr>
        <p:spPr>
          <a:xfrm>
            <a:off x="838201" y="365125"/>
            <a:ext cx="415636" cy="13255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6BB4B5-402B-BDA1-0EAA-66C516A4ADCF}"/>
              </a:ext>
            </a:extLst>
          </p:cNvPr>
          <p:cNvSpPr txBox="1"/>
          <p:nvPr/>
        </p:nvSpPr>
        <p:spPr>
          <a:xfrm>
            <a:off x="9161025" y="5467251"/>
            <a:ext cx="287516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https://blogs.mathworks.com/steve/2015/06/17/region-filling-and-laplaces-equation/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4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693FF-034A-EDFD-C359-85D8DD764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94D71-B978-6D02-2696-5325A8996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7" y="365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2.1 </a:t>
            </a:r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regionfill</a:t>
            </a:r>
            <a:b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400" b="0" i="0" dirty="0">
                <a:solidFill>
                  <a:srgbClr val="6A6A6A"/>
                </a:solidFill>
                <a:effectLst/>
                <a:latin typeface="Roboto" panose="02000000000000000000" pitchFamily="2" charset="0"/>
              </a:rPr>
              <a:t>Fill specified regions in image using </a:t>
            </a:r>
            <a:r>
              <a:rPr lang="en-US" altLang="zh-CN" sz="2400" b="0" i="0" dirty="0">
                <a:solidFill>
                  <a:srgbClr val="6A6A6A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inward interpolation</a:t>
            </a:r>
            <a:endParaRPr lang="zh-CN" altLang="en-US" dirty="0">
              <a:highlight>
                <a:srgbClr val="FFFF00"/>
              </a:highlight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5D2153-E987-A458-4473-838C7626C109}"/>
              </a:ext>
            </a:extLst>
          </p:cNvPr>
          <p:cNvSpPr/>
          <p:nvPr/>
        </p:nvSpPr>
        <p:spPr>
          <a:xfrm>
            <a:off x="838201" y="365125"/>
            <a:ext cx="415636" cy="13255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F60FEF3-F144-FA2D-3F0B-1ED6A4A76B76}"/>
                  </a:ext>
                </a:extLst>
              </p:cNvPr>
              <p:cNvSpPr txBox="1"/>
              <p:nvPr/>
            </p:nvSpPr>
            <p:spPr>
              <a:xfrm>
                <a:off x="838201" y="1858143"/>
                <a:ext cx="10815353" cy="4798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𝐿𝑎𝑝𝑙𝑎𝑐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𝑒𝑞𝑢𝑎𝑡𝑖𝑜𝑛</m:t>
                    </m:r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(∗)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𝐷𝑖𝑠𝑐𝑟𝑒𝑡𝑖𝑧𝑒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𝐿𝑒𝑡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−1,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−2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,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−2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CN" sz="20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+1, 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−1,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,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US" altLang="zh-CN" sz="20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F60FEF3-F144-FA2D-3F0B-1ED6A4A76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858143"/>
                <a:ext cx="10815353" cy="4798173"/>
              </a:xfrm>
              <a:prstGeom prst="rect">
                <a:avLst/>
              </a:prstGeom>
              <a:blipFill>
                <a:blip r:embed="rId2"/>
                <a:stretch>
                  <a:fillRect l="-507" t="-1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06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253F3-D8C4-594A-316B-E240DE511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D832B92-D299-2390-D173-AD8A46631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55" y="2658844"/>
            <a:ext cx="8384744" cy="419915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D66D8D6-C620-0B31-5B0B-3CE0A018F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7" y="36512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2.2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ea typeface="Menlo"/>
                <a:cs typeface="Calibri" panose="020F0502020204030204" pitchFamily="34" charset="0"/>
              </a:rPr>
              <a:t>inpaintExemplar</a:t>
            </a:r>
            <a:b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700" b="0" i="0" dirty="0">
                <a:solidFill>
                  <a:srgbClr val="6A6A6A"/>
                </a:solidFill>
                <a:effectLst/>
                <a:latin typeface="Roboto" panose="02000000000000000000" pitchFamily="2" charset="0"/>
              </a:rPr>
              <a:t>Restore specific image regions using </a:t>
            </a:r>
            <a:r>
              <a:rPr lang="en-US" altLang="zh-CN" sz="2700" b="0" i="0" dirty="0">
                <a:solidFill>
                  <a:srgbClr val="6A6A6A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exemplar-based</a:t>
            </a:r>
            <a:r>
              <a:rPr lang="en-US" altLang="zh-CN" sz="2700" b="0" i="0" dirty="0">
                <a:solidFill>
                  <a:srgbClr val="6A6A6A"/>
                </a:solidFill>
                <a:effectLst/>
                <a:latin typeface="Roboto" panose="02000000000000000000" pitchFamily="2" charset="0"/>
              </a:rPr>
              <a:t> image inpainting</a:t>
            </a:r>
            <a:endParaRPr lang="zh-CN" altLang="en-US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EF0F95-E4D0-E0C4-A23B-D5469D6B96BF}"/>
              </a:ext>
            </a:extLst>
          </p:cNvPr>
          <p:cNvSpPr/>
          <p:nvPr/>
        </p:nvSpPr>
        <p:spPr>
          <a:xfrm>
            <a:off x="838201" y="365125"/>
            <a:ext cx="415636" cy="13255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B575BF-07D8-0A13-41FA-4BF74D081DF6}"/>
              </a:ext>
            </a:extLst>
          </p:cNvPr>
          <p:cNvSpPr txBox="1"/>
          <p:nvPr/>
        </p:nvSpPr>
        <p:spPr>
          <a:xfrm>
            <a:off x="1374607" y="1495872"/>
            <a:ext cx="1051560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None/>
            </a:pPr>
            <a:r>
              <a:rPr lang="en-US" altLang="zh-CN" sz="2400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Algorithms</a:t>
            </a:r>
          </a:p>
          <a:p>
            <a:pPr algn="l">
              <a:spcAft>
                <a:spcPts val="375"/>
              </a:spcAft>
            </a:pPr>
            <a:r>
              <a:rPr lang="en-US" altLang="zh-CN" sz="24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 the target patch, search for the best-matching patch in the source region by using the sum of square difference (SSD).</a:t>
            </a:r>
          </a:p>
        </p:txBody>
      </p:sp>
    </p:spTree>
    <p:extLst>
      <p:ext uri="{BB962C8B-B14F-4D97-AF65-F5344CB8AC3E}">
        <p14:creationId xmlns:p14="http://schemas.microsoft.com/office/powerpoint/2010/main" val="34403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583</Words>
  <Application>Microsoft Office PowerPoint</Application>
  <PresentationFormat>宽屏</PresentationFormat>
  <Paragraphs>91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 Unicode MS</vt:lpstr>
      <vt:lpstr>等线</vt:lpstr>
      <vt:lpstr>等线 Light</vt:lpstr>
      <vt:lpstr>楷体</vt:lpstr>
      <vt:lpstr>Arial</vt:lpstr>
      <vt:lpstr>Calibri</vt:lpstr>
      <vt:lpstr>Cambria Math</vt:lpstr>
      <vt:lpstr>Roboto</vt:lpstr>
      <vt:lpstr>Office 主题​​</vt:lpstr>
      <vt:lpstr>Homework3 Report Interpolation &amp; Image Inpainting</vt:lpstr>
      <vt:lpstr>@创意型</vt:lpstr>
      <vt:lpstr>Contents</vt:lpstr>
      <vt:lpstr>1.1 观察damaged区域的特点</vt:lpstr>
      <vt:lpstr>1.1 观察damaged区域的特点</vt:lpstr>
      <vt:lpstr>1.2 调用函数修复masked区域</vt:lpstr>
      <vt:lpstr>2.1 regionfill</vt:lpstr>
      <vt:lpstr>2.1 regionfill Fill specified regions in image using inward interpolation</vt:lpstr>
      <vt:lpstr>2.2 inpaintExemplar Restore specific image regions using exemplar-based image inpainting</vt:lpstr>
      <vt:lpstr>2.3 regionfill v.s. inpaintExemplar </vt:lpstr>
      <vt:lpstr>2.3 regionfill v.s. inpaintExemplar </vt:lpstr>
      <vt:lpstr>3. 更多场景下的Image Inpainting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圆圆 赵</dc:creator>
  <cp:lastModifiedBy>圆圆 赵</cp:lastModifiedBy>
  <cp:revision>10</cp:revision>
  <dcterms:created xsi:type="dcterms:W3CDTF">2025-03-17T10:33:00Z</dcterms:created>
  <dcterms:modified xsi:type="dcterms:W3CDTF">2025-03-21T08:30:46Z</dcterms:modified>
</cp:coreProperties>
</file>