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sldIdLst>
    <p:sldId id="256" r:id="rId2"/>
    <p:sldId id="257" r:id="rId3"/>
    <p:sldId id="291" r:id="rId4"/>
    <p:sldId id="259" r:id="rId5"/>
    <p:sldId id="292" r:id="rId6"/>
    <p:sldId id="297" r:id="rId7"/>
    <p:sldId id="260" r:id="rId8"/>
    <p:sldId id="294" r:id="rId9"/>
    <p:sldId id="293" r:id="rId10"/>
    <p:sldId id="261" r:id="rId11"/>
    <p:sldId id="296" r:id="rId12"/>
    <p:sldId id="29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7"/>
    <p:restoredTop sz="94695"/>
  </p:normalViewPr>
  <p:slideViewPr>
    <p:cSldViewPr snapToGrid="0">
      <p:cViewPr varScale="1">
        <p:scale>
          <a:sx n="124" d="100"/>
          <a:sy n="124" d="100"/>
        </p:scale>
        <p:origin x="1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254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69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740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65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08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28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504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5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89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1056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7378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smtClean="0"/>
              <a:t>12/16/24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10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B1F1-CC7C-FD41-F8EE-A770B2B8D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期末考试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FD5ADB-26EC-951B-3B72-D58762039D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4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0A42093-FFB4-8BA4-0302-A5F82898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读谱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E6FF14-1E6C-1D27-B77A-313193DF4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80855"/>
            <a:ext cx="7668577" cy="2296289"/>
          </a:xfrm>
          <a:prstGeom prst="rect">
            <a:avLst/>
          </a:prstGeom>
        </p:spPr>
      </p:pic>
      <p:pic>
        <p:nvPicPr>
          <p:cNvPr id="12" name="图片 9">
            <a:extLst>
              <a:ext uri="{FF2B5EF4-FFF2-40B4-BE49-F238E27FC236}">
                <a16:creationId xmlns:a16="http://schemas.microsoft.com/office/drawing/2014/main" id="{AD095FE1-2ED1-29E0-1821-AF4D7533B5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67" y="5054151"/>
            <a:ext cx="3854065" cy="99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5899-8E0D-AB69-DC7C-C01A13C7E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读谱</a:t>
            </a:r>
          </a:p>
        </p:txBody>
      </p:sp>
      <p:pic>
        <p:nvPicPr>
          <p:cNvPr id="4" name="图片 4">
            <a:extLst>
              <a:ext uri="{FF2B5EF4-FFF2-40B4-BE49-F238E27FC236}">
                <a16:creationId xmlns:a16="http://schemas.microsoft.com/office/drawing/2014/main" id="{07DCA62D-7F1C-72DB-9BA7-3E7D4441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3190"/>
            <a:ext cx="9144000" cy="2431619"/>
          </a:xfrm>
          <a:prstGeom prst="rect">
            <a:avLst/>
          </a:prstGeom>
        </p:spPr>
      </p:pic>
      <p:sp>
        <p:nvSpPr>
          <p:cNvPr id="5" name="任意多边形: 形状 8">
            <a:extLst>
              <a:ext uri="{FF2B5EF4-FFF2-40B4-BE49-F238E27FC236}">
                <a16:creationId xmlns:a16="http://schemas.microsoft.com/office/drawing/2014/main" id="{D2B4F8C6-DBC2-4548-4EDF-B05FCC16F9AE}"/>
              </a:ext>
            </a:extLst>
          </p:cNvPr>
          <p:cNvSpPr/>
          <p:nvPr/>
        </p:nvSpPr>
        <p:spPr>
          <a:xfrm>
            <a:off x="2133600" y="2625509"/>
            <a:ext cx="975360" cy="1828800"/>
          </a:xfrm>
          <a:custGeom>
            <a:avLst/>
            <a:gdLst>
              <a:gd name="connsiteX0" fmla="*/ 802640 w 1361440"/>
              <a:gd name="connsiteY0" fmla="*/ 0 h 2225040"/>
              <a:gd name="connsiteX1" fmla="*/ 1361440 w 1361440"/>
              <a:gd name="connsiteY1" fmla="*/ 0 h 2225040"/>
              <a:gd name="connsiteX2" fmla="*/ 1361440 w 1361440"/>
              <a:gd name="connsiteY2" fmla="*/ 2225040 h 2225040"/>
              <a:gd name="connsiteX3" fmla="*/ 0 w 1361440"/>
              <a:gd name="connsiteY3" fmla="*/ 2225040 h 2225040"/>
              <a:gd name="connsiteX4" fmla="*/ 0 w 1361440"/>
              <a:gd name="connsiteY4" fmla="*/ 1097280 h 2225040"/>
              <a:gd name="connsiteX5" fmla="*/ 802640 w 1361440"/>
              <a:gd name="connsiteY5" fmla="*/ 1097280 h 2225040"/>
              <a:gd name="connsiteX6" fmla="*/ 802640 w 1361440"/>
              <a:gd name="connsiteY6" fmla="*/ 0 h 2225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1440" h="2225040">
                <a:moveTo>
                  <a:pt x="802640" y="0"/>
                </a:moveTo>
                <a:lnTo>
                  <a:pt x="1361440" y="0"/>
                </a:lnTo>
                <a:lnTo>
                  <a:pt x="1361440" y="2225040"/>
                </a:lnTo>
                <a:lnTo>
                  <a:pt x="0" y="2225040"/>
                </a:lnTo>
                <a:lnTo>
                  <a:pt x="0" y="1097280"/>
                </a:lnTo>
                <a:lnTo>
                  <a:pt x="802640" y="1097280"/>
                </a:lnTo>
                <a:lnTo>
                  <a:pt x="802640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6" name="矩形 10">
            <a:extLst>
              <a:ext uri="{FF2B5EF4-FFF2-40B4-BE49-F238E27FC236}">
                <a16:creationId xmlns:a16="http://schemas.microsoft.com/office/drawing/2014/main" id="{72025133-319B-BE58-1E27-BA60B8148A0E}"/>
              </a:ext>
            </a:extLst>
          </p:cNvPr>
          <p:cNvSpPr/>
          <p:nvPr/>
        </p:nvSpPr>
        <p:spPr>
          <a:xfrm>
            <a:off x="4221480" y="2625509"/>
            <a:ext cx="723900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7" name="矩形 11">
            <a:extLst>
              <a:ext uri="{FF2B5EF4-FFF2-40B4-BE49-F238E27FC236}">
                <a16:creationId xmlns:a16="http://schemas.microsoft.com/office/drawing/2014/main" id="{0B4671F3-F951-1A42-CFC9-7558841B9640}"/>
              </a:ext>
            </a:extLst>
          </p:cNvPr>
          <p:cNvSpPr/>
          <p:nvPr/>
        </p:nvSpPr>
        <p:spPr>
          <a:xfrm>
            <a:off x="5859780" y="2625509"/>
            <a:ext cx="1390650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8" name="矩形 12">
            <a:extLst>
              <a:ext uri="{FF2B5EF4-FFF2-40B4-BE49-F238E27FC236}">
                <a16:creationId xmlns:a16="http://schemas.microsoft.com/office/drawing/2014/main" id="{8DECC85D-2DA3-EADE-E58D-68CE4F5331C5}"/>
              </a:ext>
            </a:extLst>
          </p:cNvPr>
          <p:cNvSpPr/>
          <p:nvPr/>
        </p:nvSpPr>
        <p:spPr>
          <a:xfrm>
            <a:off x="8149590" y="2625509"/>
            <a:ext cx="723900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9" name="文本框 14">
            <a:extLst>
              <a:ext uri="{FF2B5EF4-FFF2-40B4-BE49-F238E27FC236}">
                <a16:creationId xmlns:a16="http://schemas.microsoft.com/office/drawing/2014/main" id="{50B45FA3-72E3-CFD5-9305-5047F87B32CE}"/>
              </a:ext>
            </a:extLst>
          </p:cNvPr>
          <p:cNvSpPr txBox="1"/>
          <p:nvPr/>
        </p:nvSpPr>
        <p:spPr>
          <a:xfrm>
            <a:off x="2438400" y="456098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15">
            <a:extLst>
              <a:ext uri="{FF2B5EF4-FFF2-40B4-BE49-F238E27FC236}">
                <a16:creationId xmlns:a16="http://schemas.microsoft.com/office/drawing/2014/main" id="{61DCA0A4-D1C8-A318-7B2E-8F47817E9CC3}"/>
              </a:ext>
            </a:extLst>
          </p:cNvPr>
          <p:cNvSpPr txBox="1"/>
          <p:nvPr/>
        </p:nvSpPr>
        <p:spPr>
          <a:xfrm>
            <a:off x="4389120" y="456098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1" name="文本框 16">
            <a:extLst>
              <a:ext uri="{FF2B5EF4-FFF2-40B4-BE49-F238E27FC236}">
                <a16:creationId xmlns:a16="http://schemas.microsoft.com/office/drawing/2014/main" id="{E9A742E5-D17F-EE9F-B1DF-CC4E7B7B4016}"/>
              </a:ext>
            </a:extLst>
          </p:cNvPr>
          <p:cNvSpPr txBox="1"/>
          <p:nvPr/>
        </p:nvSpPr>
        <p:spPr>
          <a:xfrm>
            <a:off x="6372225" y="456098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C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2" name="文本框 17">
            <a:extLst>
              <a:ext uri="{FF2B5EF4-FFF2-40B4-BE49-F238E27FC236}">
                <a16:creationId xmlns:a16="http://schemas.microsoft.com/office/drawing/2014/main" id="{15CF73D2-921F-FE83-AD31-36C5271FF20C}"/>
              </a:ext>
            </a:extLst>
          </p:cNvPr>
          <p:cNvSpPr txBox="1"/>
          <p:nvPr/>
        </p:nvSpPr>
        <p:spPr>
          <a:xfrm>
            <a:off x="8328660" y="4560988"/>
            <a:ext cx="36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D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" name="文本框 13">
            <a:extLst>
              <a:ext uri="{FF2B5EF4-FFF2-40B4-BE49-F238E27FC236}">
                <a16:creationId xmlns:a16="http://schemas.microsoft.com/office/drawing/2014/main" id="{6EFE4709-7898-E66A-9342-FDC660AA422E}"/>
              </a:ext>
            </a:extLst>
          </p:cNvPr>
          <p:cNvSpPr txBox="1"/>
          <p:nvPr/>
        </p:nvSpPr>
        <p:spPr>
          <a:xfrm>
            <a:off x="2001520" y="488627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降</a:t>
            </a:r>
            <a:r>
              <a:rPr lang="en-US" altLang="zh-CN" dirty="0"/>
              <a:t>D</a:t>
            </a:r>
            <a:r>
              <a:rPr lang="zh-CN" altLang="en-US" dirty="0"/>
              <a:t>大三</a:t>
            </a:r>
          </a:p>
        </p:txBody>
      </p:sp>
      <p:sp>
        <p:nvSpPr>
          <p:cNvPr id="14" name="文本框 18">
            <a:extLst>
              <a:ext uri="{FF2B5EF4-FFF2-40B4-BE49-F238E27FC236}">
                <a16:creationId xmlns:a16="http://schemas.microsoft.com/office/drawing/2014/main" id="{76C0CB7C-E49A-9849-800C-D2B20ACD9F1F}"/>
              </a:ext>
            </a:extLst>
          </p:cNvPr>
          <p:cNvSpPr txBox="1"/>
          <p:nvPr/>
        </p:nvSpPr>
        <p:spPr>
          <a:xfrm>
            <a:off x="3925570" y="488627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A</a:t>
            </a:r>
            <a:r>
              <a:rPr lang="zh-CN" altLang="en-US" dirty="0"/>
              <a:t>减减七</a:t>
            </a:r>
          </a:p>
        </p:txBody>
      </p:sp>
      <p:sp>
        <p:nvSpPr>
          <p:cNvPr id="15" name="文本框 19">
            <a:extLst>
              <a:ext uri="{FF2B5EF4-FFF2-40B4-BE49-F238E27FC236}">
                <a16:creationId xmlns:a16="http://schemas.microsoft.com/office/drawing/2014/main" id="{38314248-1A31-6123-7538-F2FBDD54FDF9}"/>
              </a:ext>
            </a:extLst>
          </p:cNvPr>
          <p:cNvSpPr txBox="1"/>
          <p:nvPr/>
        </p:nvSpPr>
        <p:spPr>
          <a:xfrm>
            <a:off x="5760720" y="4866628"/>
            <a:ext cx="168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降</a:t>
            </a:r>
            <a:r>
              <a:rPr lang="en-US" altLang="zh-CN" dirty="0"/>
              <a:t>B</a:t>
            </a:r>
            <a:r>
              <a:rPr lang="zh-CN" altLang="en-US" dirty="0"/>
              <a:t>小小七</a:t>
            </a:r>
          </a:p>
        </p:txBody>
      </p:sp>
      <p:sp>
        <p:nvSpPr>
          <p:cNvPr id="16" name="文本框 20">
            <a:extLst>
              <a:ext uri="{FF2B5EF4-FFF2-40B4-BE49-F238E27FC236}">
                <a16:creationId xmlns:a16="http://schemas.microsoft.com/office/drawing/2014/main" id="{06E09CA3-DC64-F320-9FA4-004D9E8B4F05}"/>
              </a:ext>
            </a:extLst>
          </p:cNvPr>
          <p:cNvSpPr txBox="1"/>
          <p:nvPr/>
        </p:nvSpPr>
        <p:spPr>
          <a:xfrm>
            <a:off x="7793617" y="4881507"/>
            <a:ext cx="147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降</a:t>
            </a:r>
            <a:r>
              <a:rPr lang="en-US" altLang="zh-CN" dirty="0"/>
              <a:t>A</a:t>
            </a:r>
            <a:r>
              <a:rPr lang="zh-CN" altLang="en-US" dirty="0"/>
              <a:t>大小七</a:t>
            </a:r>
          </a:p>
        </p:txBody>
      </p:sp>
    </p:spTree>
    <p:extLst>
      <p:ext uri="{BB962C8B-B14F-4D97-AF65-F5344CB8AC3E}">
        <p14:creationId xmlns:p14="http://schemas.microsoft.com/office/powerpoint/2010/main" val="2711436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65BF-2654-7685-C73A-98F909DF5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十二音技术</a:t>
            </a:r>
          </a:p>
        </p:txBody>
      </p:sp>
      <p:pic>
        <p:nvPicPr>
          <p:cNvPr id="4" name="内容占位符 7">
            <a:extLst>
              <a:ext uri="{FF2B5EF4-FFF2-40B4-BE49-F238E27FC236}">
                <a16:creationId xmlns:a16="http://schemas.microsoft.com/office/drawing/2014/main" id="{6BA4D6B3-0BBD-77D0-42D2-AD108F7CD2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47500"/>
            <a:ext cx="7886700" cy="3701188"/>
          </a:xfrm>
          <a:prstGeom prst="rect">
            <a:avLst/>
          </a:prstGeom>
        </p:spPr>
      </p:pic>
      <p:sp>
        <p:nvSpPr>
          <p:cNvPr id="5" name="椭圆 8">
            <a:extLst>
              <a:ext uri="{FF2B5EF4-FFF2-40B4-BE49-F238E27FC236}">
                <a16:creationId xmlns:a16="http://schemas.microsoft.com/office/drawing/2014/main" id="{190A167B-AD57-50F5-7D44-091D642F7F2F}"/>
              </a:ext>
            </a:extLst>
          </p:cNvPr>
          <p:cNvSpPr/>
          <p:nvPr/>
        </p:nvSpPr>
        <p:spPr>
          <a:xfrm>
            <a:off x="786129" y="5286532"/>
            <a:ext cx="413227" cy="41322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58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FC8B-7521-4032-B849-6E3F7DC8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考试时间地点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0AB6-932D-74F0-980E-B37A37D5C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12</a:t>
            </a:r>
            <a:r>
              <a:rPr lang="zh-CN" altLang="en-US" sz="2000" dirty="0"/>
              <a:t>月</a:t>
            </a:r>
            <a:r>
              <a:rPr lang="en-US" altLang="zh-CN" sz="2000" dirty="0"/>
              <a:t>23</a:t>
            </a:r>
            <a:r>
              <a:rPr lang="zh-CN" altLang="en-US" sz="2000" dirty="0"/>
              <a:t>日（星期一）晚</a:t>
            </a:r>
            <a:r>
              <a:rPr lang="en-US" altLang="zh-CN" sz="2000" dirty="0"/>
              <a:t>20:40</a:t>
            </a:r>
            <a:r>
              <a:rPr lang="zh-CN" altLang="en-US" sz="2000" dirty="0"/>
              <a:t>，考试时间共</a:t>
            </a:r>
            <a:r>
              <a:rPr lang="en-US" altLang="zh-CN" sz="2000" dirty="0"/>
              <a:t>120</a:t>
            </a:r>
            <a:r>
              <a:rPr lang="zh-CN" altLang="en-US" sz="2000" dirty="0"/>
              <a:t>分钟。</a:t>
            </a:r>
            <a:endParaRPr lang="en-US" altLang="zh-CN" sz="2000" dirty="0"/>
          </a:p>
          <a:p>
            <a:r>
              <a:rPr lang="zh-CN" altLang="en-US" sz="2000" dirty="0"/>
              <a:t>考场：</a:t>
            </a:r>
            <a:endParaRPr lang="en-US" altLang="zh-CN" sz="2000" dirty="0"/>
          </a:p>
          <a:p>
            <a:pPr lvl="1"/>
            <a:r>
              <a:rPr lang="zh-CN" altLang="en-US" sz="1800" dirty="0"/>
              <a:t>理教</a:t>
            </a:r>
            <a:r>
              <a:rPr lang="en-US" altLang="zh-CN" sz="1800" dirty="0"/>
              <a:t>303</a:t>
            </a:r>
          </a:p>
          <a:p>
            <a:pPr lvl="1"/>
            <a:r>
              <a:rPr lang="zh-CN" altLang="en-US" sz="1800" dirty="0"/>
              <a:t>理教</a:t>
            </a:r>
            <a:r>
              <a:rPr lang="en-US" altLang="zh-CN" sz="1800" dirty="0"/>
              <a:t>306</a:t>
            </a:r>
          </a:p>
          <a:p>
            <a:pPr lvl="1"/>
            <a:r>
              <a:rPr lang="zh-CN" altLang="en-US" sz="1800" dirty="0"/>
              <a:t>理教</a:t>
            </a:r>
            <a:r>
              <a:rPr lang="en-US" altLang="zh-CN" sz="1800" dirty="0"/>
              <a:t>309</a:t>
            </a:r>
          </a:p>
          <a:p>
            <a:pPr lvl="1"/>
            <a:r>
              <a:rPr lang="zh-CN" altLang="en-US" sz="1800" dirty="0"/>
              <a:t>理教</a:t>
            </a:r>
            <a:r>
              <a:rPr lang="en-US" altLang="zh-CN" sz="1800" dirty="0"/>
              <a:t>108</a:t>
            </a:r>
          </a:p>
          <a:p>
            <a:r>
              <a:rPr lang="zh-CN" altLang="en-US" sz="2000" dirty="0"/>
              <a:t>具体的考场安排会发布至教学网，请大家务必注意，考试时也会在黑板上写明考场的同学，请不要走错考场！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89039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F2A43-B3DF-BBB3-01B8-D5A564558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0B6F-0BA8-5E83-D676-22711F0F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注意事项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36FDC-EA36-3DAC-1818-9E5AA72F4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1. </a:t>
            </a:r>
            <a:r>
              <a:rPr lang="zh-CN" altLang="en-US" sz="2400" dirty="0">
                <a:latin typeface="+mn-ea"/>
              </a:rPr>
              <a:t>请同学们尽可能至少提前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分钟进入考场。迟到超过</a:t>
            </a:r>
            <a:r>
              <a:rPr lang="en-US" altLang="zh-CN" sz="2400" dirty="0">
                <a:latin typeface="+mn-ea"/>
              </a:rPr>
              <a:t>15</a:t>
            </a:r>
            <a:r>
              <a:rPr lang="zh-CN" altLang="en-US" sz="2400" dirty="0">
                <a:latin typeface="+mn-ea"/>
              </a:rPr>
              <a:t>分钟不可进入考场。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2. </a:t>
            </a:r>
            <a:r>
              <a:rPr lang="zh-CN" altLang="en-US" sz="2400" dirty="0">
                <a:latin typeface="+mn-ea"/>
              </a:rPr>
              <a:t>考试开始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分钟后方可提前交卷；考试结束前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分钟不再允许提前交卷。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3. </a:t>
            </a:r>
            <a:r>
              <a:rPr lang="zh-CN" altLang="en-US" sz="2400" dirty="0">
                <a:latin typeface="+mn-ea"/>
              </a:rPr>
              <a:t>考试必须携带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学生证或校园卡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】</a:t>
            </a:r>
            <a:r>
              <a:rPr lang="zh-CN" altLang="en-US" sz="2400" dirty="0">
                <a:latin typeface="+mn-ea"/>
              </a:rPr>
              <a:t>，开考后放置于桌面，供监考人员审查。无学生证者不得参加考试。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4. </a:t>
            </a:r>
            <a:r>
              <a:rPr lang="zh-CN" altLang="en-US" sz="2400" dirty="0">
                <a:latin typeface="+mn-ea"/>
              </a:rPr>
              <a:t>考试为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【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闭卷考试</a:t>
            </a:r>
            <a:r>
              <a:rPr lang="en-US" altLang="zh-CN" sz="2400" b="1" dirty="0">
                <a:solidFill>
                  <a:srgbClr val="FF0000"/>
                </a:solidFill>
                <a:latin typeface="+mn-ea"/>
              </a:rPr>
              <a:t>】</a:t>
            </a:r>
            <a:r>
              <a:rPr lang="zh-CN" altLang="en-US" sz="2400" dirty="0">
                <a:latin typeface="+mn-ea"/>
              </a:rPr>
              <a:t>，考生自行携带的纸质资料必须放置于监考人员指定的位置。考试提供足量草算纸。</a:t>
            </a:r>
          </a:p>
          <a:p>
            <a:pPr marL="0" indent="0">
              <a:buNone/>
            </a:pPr>
            <a:r>
              <a:rPr lang="en-US" altLang="zh-CN" sz="2400" dirty="0">
                <a:latin typeface="+mn-ea"/>
              </a:rPr>
              <a:t>5. </a:t>
            </a:r>
            <a:r>
              <a:rPr lang="zh-CN" altLang="en-US" sz="2400" dirty="0">
                <a:latin typeface="+mn-ea"/>
              </a:rPr>
              <a:t>考试时不允许使用任何电子设备，不允许使用计算器。</a:t>
            </a:r>
          </a:p>
        </p:txBody>
      </p:sp>
    </p:spTree>
    <p:extLst>
      <p:ext uri="{BB962C8B-B14F-4D97-AF65-F5344CB8AC3E}">
        <p14:creationId xmlns:p14="http://schemas.microsoft.com/office/powerpoint/2010/main" val="3319722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67A3-E35C-4437-172D-008000FE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题型及考试范围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0435-EF8F-539F-BAC8-4A8FA4B9C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CN" sz="2400" dirty="0">
                <a:latin typeface="+mn-ea"/>
              </a:rPr>
              <a:t>一</a:t>
            </a:r>
            <a:r>
              <a:rPr lang="zh-CN" altLang="en-US" sz="2400" dirty="0">
                <a:latin typeface="+mn-ea"/>
              </a:rPr>
              <a:t>、单项选择题（每题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分，共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分，</a:t>
            </a:r>
            <a:r>
              <a:rPr lang="en-US" altLang="zh-CN" sz="2400" dirty="0">
                <a:latin typeface="+mn-ea"/>
              </a:rPr>
              <a:t>10</a:t>
            </a:r>
            <a:r>
              <a:rPr lang="zh-CN" altLang="en-US" sz="2400" dirty="0">
                <a:latin typeface="+mn-ea"/>
              </a:rPr>
              <a:t>题）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二、单项选择题（每题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分，共</a:t>
            </a:r>
            <a:r>
              <a:rPr lang="en-US" altLang="zh-CN" sz="2400" dirty="0">
                <a:latin typeface="+mn-ea"/>
              </a:rPr>
              <a:t>40</a:t>
            </a:r>
            <a:r>
              <a:rPr lang="zh-CN" altLang="en-US" sz="2400" dirty="0">
                <a:latin typeface="+mn-ea"/>
              </a:rPr>
              <a:t>分，</a:t>
            </a:r>
            <a:r>
              <a:rPr lang="en-US" altLang="zh-CN" sz="2400" dirty="0">
                <a:latin typeface="+mn-ea"/>
              </a:rPr>
              <a:t>20</a:t>
            </a:r>
            <a:r>
              <a:rPr lang="zh-CN" altLang="en-US" sz="2400" dirty="0">
                <a:latin typeface="+mn-ea"/>
              </a:rPr>
              <a:t>题）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三、判断题（每题</a:t>
            </a:r>
            <a:r>
              <a:rPr lang="en-US" altLang="zh-CN" sz="2400" dirty="0">
                <a:latin typeface="+mn-ea"/>
              </a:rPr>
              <a:t>2</a:t>
            </a:r>
            <a:r>
              <a:rPr lang="zh-CN" altLang="en-US" sz="2400" dirty="0">
                <a:latin typeface="+mn-ea"/>
              </a:rPr>
              <a:t>分，共</a:t>
            </a:r>
            <a:r>
              <a:rPr lang="en-US" altLang="zh-CN" sz="2400" dirty="0">
                <a:latin typeface="+mn-ea"/>
              </a:rPr>
              <a:t>30</a:t>
            </a:r>
            <a:r>
              <a:rPr lang="zh-CN" altLang="en-US" sz="2400" dirty="0">
                <a:latin typeface="+mn-ea"/>
              </a:rPr>
              <a:t>分，</a:t>
            </a:r>
            <a:r>
              <a:rPr lang="en-US" altLang="zh-CN" sz="2400" dirty="0">
                <a:latin typeface="+mn-ea"/>
              </a:rPr>
              <a:t>15</a:t>
            </a:r>
            <a:r>
              <a:rPr lang="zh-CN" altLang="en-US" sz="2400" dirty="0">
                <a:latin typeface="+mn-ea"/>
              </a:rPr>
              <a:t>题）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zh-CN" altLang="en-US" sz="2400" dirty="0">
                <a:latin typeface="+mn-ea"/>
              </a:rPr>
              <a:t>附加题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40</a:t>
            </a:r>
            <a:r>
              <a:rPr lang="zh-CN" altLang="en-US" sz="2400" dirty="0"/>
              <a:t>道王老师授课内容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r>
              <a:rPr lang="en-US" altLang="zh-CN" sz="2400" dirty="0"/>
              <a:t>5</a:t>
            </a:r>
            <a:r>
              <a:rPr lang="zh-CN" altLang="en-US" sz="2400" dirty="0"/>
              <a:t>道毕老师授课内容</a:t>
            </a:r>
          </a:p>
        </p:txBody>
      </p:sp>
    </p:spTree>
    <p:extLst>
      <p:ext uri="{BB962C8B-B14F-4D97-AF65-F5344CB8AC3E}">
        <p14:creationId xmlns:p14="http://schemas.microsoft.com/office/powerpoint/2010/main" val="333385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01419-A054-5237-F7EE-0F247233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F962-E5BD-4085-B7C2-2D1A8E0D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题型及考试范围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974F2-4376-F4C7-2CA6-6E9B2607A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4420970"/>
          </a:xfrm>
        </p:spPr>
        <p:txBody>
          <a:bodyPr numCol="2">
            <a:normAutofit/>
          </a:bodyPr>
          <a:lstStyle/>
          <a:p>
            <a:r>
              <a:rPr lang="zh-CN" altLang="en-US" sz="2400" dirty="0"/>
              <a:t>音乐基础知识</a:t>
            </a:r>
            <a:endParaRPr lang="en-US" altLang="zh-CN" sz="2400" dirty="0"/>
          </a:p>
          <a:p>
            <a:r>
              <a:rPr lang="zh-CN" altLang="en-US" sz="2400" dirty="0"/>
              <a:t>律学</a:t>
            </a:r>
            <a:endParaRPr lang="en-US" altLang="zh-CN" sz="2400" dirty="0"/>
          </a:p>
          <a:p>
            <a:r>
              <a:rPr lang="zh-CN" altLang="en-US" sz="2400" dirty="0"/>
              <a:t>调式、音阶、和弦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掌握？理解？了解？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节拍与节奏</a:t>
            </a:r>
            <a:endParaRPr lang="en-US" altLang="zh-CN" sz="2400" dirty="0"/>
          </a:p>
          <a:p>
            <a:r>
              <a:rPr lang="zh-CN" altLang="en-CN" sz="2400" dirty="0"/>
              <a:t>一维振动</a:t>
            </a:r>
            <a:r>
              <a:rPr lang="zh-CN" altLang="en-US" sz="2400" dirty="0"/>
              <a:t>方程</a:t>
            </a:r>
            <a:endParaRPr lang="en-US" altLang="zh-CN" sz="2400" dirty="0"/>
          </a:p>
          <a:p>
            <a:r>
              <a:rPr lang="zh-CN" altLang="en-US" sz="2400" dirty="0"/>
              <a:t>机器作曲</a:t>
            </a:r>
            <a:endParaRPr lang="en-US" altLang="zh-CN" sz="2400" dirty="0"/>
          </a:p>
          <a:p>
            <a:r>
              <a:rPr lang="zh-CN" altLang="en-US" sz="2400" dirty="0"/>
              <a:t>旋律与对称</a:t>
            </a:r>
            <a:endParaRPr lang="en-US" altLang="zh-CN" sz="2400" dirty="0"/>
          </a:p>
          <a:p>
            <a:r>
              <a:rPr lang="zh-CN" altLang="en-US" sz="2400" dirty="0"/>
              <a:t>音乐集合理论</a:t>
            </a:r>
            <a:endParaRPr lang="en-US" altLang="zh-CN" sz="2400" dirty="0"/>
          </a:p>
          <a:p>
            <a:r>
              <a:rPr lang="zh-CN" altLang="en-US" sz="2400" dirty="0"/>
              <a:t>新黎曼理论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作业题？往年题？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75655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1EDA3-E2FA-178E-C345-25D4052AF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99B6-FF0D-D653-CAD8-5D519523F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出分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59C23-09CF-1737-FAAE-880F9621E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103120"/>
            <a:ext cx="7680960" cy="4420970"/>
          </a:xfrm>
        </p:spPr>
        <p:txBody>
          <a:bodyPr numCol="1">
            <a:normAutofit/>
          </a:bodyPr>
          <a:lstStyle/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zh-CN" altLang="en-US" sz="2400" dirty="0"/>
              <a:t>特此声明，在成绩公布之前，助教团任何成员不会在任何公共社交平台（如树洞、</a:t>
            </a:r>
            <a:r>
              <a:rPr lang="en-US" altLang="zh-CN" sz="2400" dirty="0"/>
              <a:t>BBS</a:t>
            </a:r>
            <a:r>
              <a:rPr lang="zh-CN" altLang="en-US" sz="2400" dirty="0"/>
              <a:t>等）发布任何与音数有关的通知或消息！</a:t>
            </a:r>
            <a:endParaRPr lang="en-US" altLang="zh-C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6054F-79CA-6671-991E-A51D7BEA0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19" y="2103120"/>
            <a:ext cx="6778562" cy="132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184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3047-F2BB-29C6-EEAF-9A2DFB5137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 dirty="0"/>
              <a:t>作业讲解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042E4-2C20-23B9-7371-368CFF62D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27083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ECC9-561D-F60E-D6A0-38F49C36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调号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203C0-B7F0-D242-E130-AAEB899798EC}"/>
              </a:ext>
            </a:extLst>
          </p:cNvPr>
          <p:cNvSpPr txBox="1"/>
          <p:nvPr/>
        </p:nvSpPr>
        <p:spPr>
          <a:xfrm>
            <a:off x="5633885" y="3927138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+mn-ea"/>
              </a:rPr>
              <a:t>小调与其关系大调调号一致</a:t>
            </a:r>
            <a:r>
              <a:rPr lang="zh-CN" altLang="en-US" dirty="0">
                <a:latin typeface="+mn-ea"/>
              </a:rPr>
              <a:t>！</a:t>
            </a:r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和声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旋律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自然均不改变调号</a:t>
            </a:r>
            <a:endParaRPr lang="en-CN" dirty="0">
              <a:latin typeface="+mn-ea"/>
            </a:endParaRPr>
          </a:p>
        </p:txBody>
      </p:sp>
      <p:pic>
        <p:nvPicPr>
          <p:cNvPr id="8" name="图片 9">
            <a:extLst>
              <a:ext uri="{FF2B5EF4-FFF2-40B4-BE49-F238E27FC236}">
                <a16:creationId xmlns:a16="http://schemas.microsoft.com/office/drawing/2014/main" id="{D418199B-AA16-81D3-186A-0C77572C4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12" y="1898769"/>
            <a:ext cx="4921450" cy="4889862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0E457C-D327-5882-6B8C-D6A4F70F82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13972" y="477416"/>
            <a:ext cx="51054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1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8F08B-F6ED-EBAA-A91B-C79AC3DAB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B8463C6-B812-8652-CFBF-C5EC6B65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读谱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0DE4B-C531-E982-7BF2-AE4DFB7DF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48" y="1853246"/>
            <a:ext cx="7248704" cy="461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443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222</TotalTime>
  <Words>364</Words>
  <Application>Microsoft Macintosh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</vt:lpstr>
      <vt:lpstr>期末考试</vt:lpstr>
      <vt:lpstr>考试时间地点</vt:lpstr>
      <vt:lpstr>注意事项</vt:lpstr>
      <vt:lpstr>题型及考试范围</vt:lpstr>
      <vt:lpstr>题型及考试范围</vt:lpstr>
      <vt:lpstr>出分</vt:lpstr>
      <vt:lpstr>作业讲解</vt:lpstr>
      <vt:lpstr>调号</vt:lpstr>
      <vt:lpstr>读谱</vt:lpstr>
      <vt:lpstr>读谱</vt:lpstr>
      <vt:lpstr>读谱</vt:lpstr>
      <vt:lpstr>十二音技术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Mingshuo Ding</dc:creator>
  <cp:lastModifiedBy>Mingshuo Ding</cp:lastModifiedBy>
  <cp:revision>60</cp:revision>
  <dcterms:created xsi:type="dcterms:W3CDTF">2024-11-04T11:18:45Z</dcterms:created>
  <dcterms:modified xsi:type="dcterms:W3CDTF">2024-12-16T12:53:39Z</dcterms:modified>
</cp:coreProperties>
</file>