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66" r:id="rId9"/>
    <p:sldId id="267" r:id="rId10"/>
    <p:sldId id="268" r:id="rId11"/>
    <p:sldId id="261" r:id="rId12"/>
    <p:sldId id="270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BEDA8-5F62-1E79-3537-14804F618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082CB3-58FD-E063-0FAB-AE42878D5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E4807-9739-FD25-2C51-4D763678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C8A27-49C7-8794-1BA3-D7DECD98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A6BA9-76AB-3D4B-124A-91B51EE5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93380-7E70-002C-CAFD-7773C182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FCE2C-2B79-78A7-D3F3-65D8B5D7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8EF37-34CE-545D-9193-982F8CC4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C75A8-6B6C-FB9B-6A00-07AEC9B8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C320D-7E0E-A5CA-C6B4-1D8A5C34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3B0162-8F7C-BEDE-E5B3-89FBB90FB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F52DF-8DF4-FF44-B0F9-CE7274B2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59400-0392-EE82-70C6-35A1F509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940FE-A89F-EEA7-7BFF-798B543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0BA1D-42D3-8E15-CB8E-D54337BE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8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2144-7AEE-62DE-A854-EF6827C7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7BD64-7679-1C88-CADF-CC5603D4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EE76-FCBC-FBC1-A371-90DA55AC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711F7-4F0F-462C-EC3C-DAEB3E8F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0D9A1-9FE1-9B9A-1453-F18A9541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25977-B023-5EFE-476E-784B1F4F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729851-57D1-CC61-907D-C3CCC3C2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73BC5-E7D2-33EA-7065-4764E20E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962A9-09B3-56B8-992B-D44EE767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FA5D2-B5C6-6680-2D13-8515EB2D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5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981F6-4629-3F91-1073-165079B7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286A5-1021-320A-1D6F-42FE1A691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C3B79-3DD2-C117-E6EF-8B2E8EBD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1A928-E5A8-62EA-61AA-0AA7CE2A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172EB-D1AB-6F8A-8CF6-B32AD8DD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9A0E5-9F0B-E15E-9663-ADA66129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7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6BE82-943E-A840-C913-880F6ACA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BA8FE-FC78-7AC9-44D1-6FDB9E27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FD99D-EEDA-9629-35A5-470A69A46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C0C46-0034-830D-AED1-A44FDDEC9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CC2FA6-BF8E-0BE6-E96D-40781BACE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753464-1920-AA48-C903-D1A3BD97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8F43F0-4192-4BDA-2B70-0273F194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FF6409-8BAC-CBAC-CC9E-D9C682C2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7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3157E-9278-F8D8-45FE-DC635B92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ACAB90-FE55-0315-E902-D1533BF1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8B8FF-5413-F4B9-99FA-37F4CF7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ACABA0-2657-3FE2-0C7D-B43811AC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2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24EDC8-CB54-B745-A29B-B32D5006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C13E3-92C4-63C9-8F20-C9FAB450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D11E1-DC33-B361-9098-430896A1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5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73BD2-DC2A-F412-3D7E-1A65E5BA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D5ACA-6EC7-B13A-89CF-D5E460C7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CEB0B-354F-6D2F-455F-DA14A538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A5DF1-845F-D543-6F6A-CC71C3BD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63F62-CFDB-C810-691C-A672F0F7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3F9BE-459A-D578-47FF-CEB8929B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3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9B34-A3B4-FBA5-E84E-68EF6FA6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BA0099-FB37-7F3A-1C43-2E0FFF378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F4C62-7A51-6D10-D70A-B5F244307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80D83-5420-F048-7183-DDDC1E6E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18A41-6377-32E7-1EE2-2AB6439F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8A28B-DB54-0D4C-2F52-8981DD89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E8D3DB-B335-37E2-19A3-6988E72E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1C663-CB1B-268D-87EC-3051EF4EE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8FA3C-2537-5F94-16B1-1753CEEFA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FBEFF-6B0E-44A2-BACE-74899EB61E47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54FAE-675B-A6A8-1A16-E690E5733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716B8-257E-CAD0-B721-A24FAD30F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8A6D6-5124-4645-9536-AD17A202C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747BA-A1CD-B8C3-1935-BAD57AAAA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信息学中的概率统计习题课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F8B8B-49F2-7267-524E-B1C1CC218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叶昊洋</a:t>
            </a:r>
            <a:endParaRPr lang="en-US" altLang="zh-CN" dirty="0"/>
          </a:p>
          <a:p>
            <a:r>
              <a:rPr lang="en-US" altLang="zh-CN" dirty="0"/>
              <a:t>2024.10.29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95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B45AA-07E5-ED0F-0904-1FD0615F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661E8-AAD6-98E4-E9AD-6506CD1D7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方法一：使用切比雪夫不等式</a:t>
            </a:r>
            <a:endParaRPr lang="en-US" altLang="zh-CN" dirty="0"/>
          </a:p>
          <a:p>
            <a:pPr lvl="1"/>
            <a:r>
              <a:rPr lang="zh-CN" altLang="en-US" dirty="0"/>
              <a:t>需注意</a:t>
            </a:r>
            <a:r>
              <a:rPr lang="en-US" altLang="zh-CN" dirty="0"/>
              <a:t>sigma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时该不等式不成立</a:t>
            </a:r>
            <a:endParaRPr lang="en-US" altLang="zh-CN" dirty="0"/>
          </a:p>
          <a:p>
            <a:r>
              <a:rPr lang="zh-CN" altLang="en-US" dirty="0"/>
              <a:t>方法二：中位数性质（估算方差）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30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2A7305-0DB0-1273-FC7C-134B450C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85" y="1169194"/>
            <a:ext cx="10138029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C5E9E5-E141-F090-B2A0-DAF581A3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26" y="1069181"/>
            <a:ext cx="9959148" cy="47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8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92D73-F7C6-07DF-B01B-90E26F1B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03B39-5920-A21C-F63B-5E0B53DF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Concentration Inequality</a:t>
            </a:r>
          </a:p>
          <a:p>
            <a:r>
              <a:rPr lang="en-US" altLang="zh-CN" dirty="0"/>
              <a:t>Balls and Bins</a:t>
            </a:r>
          </a:p>
        </p:txBody>
      </p:sp>
    </p:spTree>
    <p:extLst>
      <p:ext uri="{BB962C8B-B14F-4D97-AF65-F5344CB8AC3E}">
        <p14:creationId xmlns:p14="http://schemas.microsoft.com/office/powerpoint/2010/main" val="398236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C2B7F-C698-6334-1AD8-B7CF6FCB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Concentration Inequality — Chernoff Bound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0F519-96AB-9D84-096B-2FB65068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非负随机变量：</a:t>
            </a:r>
            <a:r>
              <a:rPr lang="en-US" altLang="zh-CN" dirty="0"/>
              <a:t>Markov</a:t>
            </a:r>
          </a:p>
          <a:p>
            <a:r>
              <a:rPr lang="zh-CN" altLang="en-US" dirty="0"/>
              <a:t>具有二阶矩的随机变量：</a:t>
            </a:r>
            <a:r>
              <a:rPr lang="en-US" altLang="zh-CN" dirty="0"/>
              <a:t>Chebyshev</a:t>
            </a:r>
          </a:p>
          <a:p>
            <a:r>
              <a:rPr lang="zh-CN" altLang="en-US" dirty="0"/>
              <a:t>独立随机变量（统计均值）：</a:t>
            </a:r>
            <a:r>
              <a:rPr lang="en-US" altLang="zh-CN" dirty="0"/>
              <a:t>Chernoff</a:t>
            </a:r>
          </a:p>
          <a:p>
            <a:pPr lvl="1"/>
            <a:r>
              <a:rPr lang="zh-CN" altLang="en-US" dirty="0"/>
              <a:t>矩生成函数</a:t>
            </a:r>
            <a:r>
              <a:rPr lang="en-US" altLang="zh-CN" dirty="0"/>
              <a:t>+Markov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51607-2FF2-0EFD-DA08-9570B56D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22" y="3684672"/>
            <a:ext cx="6162139" cy="5501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4BFBB0-8A94-A7ED-99F0-6D9C0BA5C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0629"/>
            <a:ext cx="10029497" cy="149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4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ED842-2FE8-A6D2-C9EA-B4560973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Balls and Bins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E63AD2-E05D-C67B-8580-AC846F94A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041" y="2053218"/>
            <a:ext cx="9631659" cy="26473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1497BB-7CE7-B76B-402C-5B1569EE6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41" y="4700568"/>
            <a:ext cx="9631658" cy="9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0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4E68-296D-1F95-CD1C-8F0453BA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7356"/>
            <a:ext cx="10515600" cy="3632546"/>
          </a:xfrm>
        </p:spPr>
        <p:txBody>
          <a:bodyPr/>
          <a:lstStyle/>
          <a:p>
            <a:r>
              <a:rPr lang="zh-CN" altLang="en-US" dirty="0"/>
              <a:t>其他合理答案也可以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BFFE47-9E77-736D-347D-8DE830D3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49410" cy="12204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D4B979-35E0-AB09-329F-2DFC3E771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78" y="2978564"/>
            <a:ext cx="9775620" cy="4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4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5D6001-6446-7507-750F-DA17D76A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79" y="1381453"/>
            <a:ext cx="10538042" cy="40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6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92F55-F917-98CF-BF4D-CE05C051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3563"/>
            <a:ext cx="10515600" cy="533399"/>
          </a:xfrm>
        </p:spPr>
        <p:txBody>
          <a:bodyPr/>
          <a:lstStyle/>
          <a:p>
            <a:r>
              <a:rPr lang="zh-CN" altLang="en-US" dirty="0"/>
              <a:t>注意计算！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45139D-CB83-F22E-B9C4-6575D7DE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50" y="365125"/>
            <a:ext cx="10038700" cy="49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1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9BE5A6-A53A-D799-8F8E-BD541A79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4338"/>
            <a:ext cx="1067354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8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E1E76-A2D9-6392-F5A5-760017DA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A35C8-73CE-97D8-1A2B-B6F25584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第三问需要用两次</a:t>
            </a:r>
            <a:r>
              <a:rPr lang="en-US" altLang="zh-CN" dirty="0"/>
              <a:t>union bound</a:t>
            </a:r>
          </a:p>
          <a:p>
            <a:pPr lvl="1"/>
            <a:r>
              <a:rPr lang="zh-CN" altLang="en-US" dirty="0"/>
              <a:t>第一次：最大值</a:t>
            </a:r>
            <a:endParaRPr lang="en-US" altLang="zh-CN" dirty="0"/>
          </a:p>
          <a:p>
            <a:pPr lvl="1"/>
            <a:r>
              <a:rPr lang="zh-CN" altLang="en-US" dirty="0"/>
              <a:t>第二次：</a:t>
            </a:r>
            <a:r>
              <a:rPr lang="en-US" altLang="zh-CN" dirty="0"/>
              <a:t>X </a:t>
            </a:r>
            <a:r>
              <a:rPr lang="zh-CN" altLang="en-US" dirty="0"/>
              <a:t>最大可能值为</a:t>
            </a:r>
            <a:r>
              <a:rPr lang="en-US" altLang="zh-CN" dirty="0"/>
              <a:t>n</a:t>
            </a:r>
            <a:r>
              <a:rPr lang="zh-CN" altLang="en-US" dirty="0"/>
              <a:t>，结合第二问放缩</a:t>
            </a:r>
            <a:endParaRPr lang="en-US" altLang="zh-CN" dirty="0"/>
          </a:p>
          <a:p>
            <a:r>
              <a:rPr lang="en-US" altLang="zh-CN" dirty="0"/>
              <a:t>Stirling</a:t>
            </a:r>
            <a:r>
              <a:rPr lang="zh-CN" altLang="en-US" dirty="0"/>
              <a:t>公式 </a:t>
            </a:r>
            <a:r>
              <a:rPr lang="en-US" altLang="zh-CN" dirty="0"/>
              <a:t>or </a:t>
            </a:r>
            <a:r>
              <a:rPr lang="zh-CN" altLang="en-US" dirty="0"/>
              <a:t>两边取</a:t>
            </a:r>
            <a:r>
              <a:rPr lang="en-US" altLang="zh-CN" dirty="0"/>
              <a:t>ln</a:t>
            </a:r>
            <a:r>
              <a:rPr lang="zh-CN" altLang="en-US" dirty="0"/>
              <a:t>比较大小 </a:t>
            </a:r>
            <a:r>
              <a:rPr lang="en-US" altLang="zh-CN" dirty="0"/>
              <a:t>or </a:t>
            </a:r>
            <a:r>
              <a:rPr lang="zh-CN" altLang="en-US" dirty="0"/>
              <a:t>其他合理的放缩方式</a:t>
            </a:r>
            <a:endParaRPr lang="en-US" altLang="zh-CN" dirty="0"/>
          </a:p>
          <a:p>
            <a:r>
              <a:rPr lang="zh-CN" altLang="en-US" dirty="0"/>
              <a:t>第四问：结合第三问分段计算即可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83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2755A1-3EDC-67DE-749E-50A05CE1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995362"/>
            <a:ext cx="89439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AE424A-EEB8-B4C8-FC46-18302420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07" y="1971675"/>
            <a:ext cx="9913985" cy="29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1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8E3792-A598-ED04-5F33-FB16ED27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81" y="1540669"/>
            <a:ext cx="10681038" cy="37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137</Words>
  <Application>Microsoft Office PowerPoint</Application>
  <PresentationFormat>宽屏</PresentationFormat>
  <Paragraphs>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信息学中的概率统计习题课</vt:lpstr>
      <vt:lpstr>PowerPoint 演示文稿</vt:lpstr>
      <vt:lpstr>PowerPoint 演示文稿</vt:lpstr>
      <vt:lpstr>PowerPoint 演示文稿</vt:lpstr>
      <vt:lpstr>PowerPoint 演示文稿</vt:lpstr>
      <vt:lpstr>第三题</vt:lpstr>
      <vt:lpstr>PowerPoint 演示文稿</vt:lpstr>
      <vt:lpstr>PowerPoint 演示文稿</vt:lpstr>
      <vt:lpstr>PowerPoint 演示文稿</vt:lpstr>
      <vt:lpstr>第五题</vt:lpstr>
      <vt:lpstr>PowerPoint 演示文稿</vt:lpstr>
      <vt:lpstr>PowerPoint 演示文稿</vt:lpstr>
      <vt:lpstr>拓展</vt:lpstr>
      <vt:lpstr>Concentration Inequality — Chernoff Bound</vt:lpstr>
      <vt:lpstr>Balls and Bins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昊洋 叶</dc:creator>
  <cp:lastModifiedBy>昊洋 叶</cp:lastModifiedBy>
  <cp:revision>1</cp:revision>
  <dcterms:created xsi:type="dcterms:W3CDTF">2024-10-29T07:29:14Z</dcterms:created>
  <dcterms:modified xsi:type="dcterms:W3CDTF">2024-10-29T12:05:26Z</dcterms:modified>
</cp:coreProperties>
</file>