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8" r:id="rId4"/>
    <p:sldId id="259" r:id="rId5"/>
    <p:sldId id="1004" r:id="rId6"/>
    <p:sldId id="428" r:id="rId7"/>
    <p:sldId id="260" r:id="rId8"/>
    <p:sldId id="581" r:id="rId9"/>
    <p:sldId id="261" r:id="rId10"/>
    <p:sldId id="2542" r:id="rId11"/>
    <p:sldId id="661" r:id="rId12"/>
    <p:sldId id="2584" r:id="rId13"/>
    <p:sldId id="262" r:id="rId14"/>
    <p:sldId id="1285" r:id="rId15"/>
    <p:sldId id="1498" r:id="rId16"/>
    <p:sldId id="323" r:id="rId17"/>
    <p:sldId id="385" r:id="rId18"/>
    <p:sldId id="1885" r:id="rId19"/>
    <p:sldId id="2598" r:id="rId20"/>
    <p:sldId id="2596" r:id="rId21"/>
    <p:sldId id="26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4"/>
  </p:normalViewPr>
  <p:slideViewPr>
    <p:cSldViewPr snapToGrid="0" snapToObjects="1">
      <p:cViewPr varScale="1">
        <p:scale>
          <a:sx n="81" d="100"/>
          <a:sy n="81" d="100"/>
        </p:scale>
        <p:origin x="58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05DDE548-4C07-8849-8CE8-3D53C24F64FA}"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5DDE548-4C07-8849-8CE8-3D53C24F64FA}"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5DDE548-4C07-8849-8CE8-3D53C24F64FA}"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5DDE548-4C07-8849-8CE8-3D53C24F64FA}"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05DDE548-4C07-8849-8CE8-3D53C24F64FA}"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05DDE548-4C07-8849-8CE8-3D53C24F64FA}"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05DDE548-4C07-8849-8CE8-3D53C24F64FA}" type="datetimeFigureOut">
              <a:rPr/>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05DDE548-4C07-8849-8CE8-3D53C24F64FA}" type="datetimeFigureOut">
              <a:rPr/>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DDE548-4C07-8849-8CE8-3D53C24F64FA}" type="datetimeFigureOut">
              <a:rPr/>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05DDE548-4C07-8849-8CE8-3D53C24F64FA}"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05DDE548-4C07-8849-8CE8-3D53C24F64FA}"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5E2B0E58-F71D-A24C-AB6A-B6DF38BF616B}" type="slidenum">
              <a:rPr/>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E548-4C07-8849-8CE8-3D53C24F64FA}" type="datetimeFigureOut">
              <a:rPr/>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B0E58-F71D-A24C-AB6A-B6DF38BF616B}" type="slidenum">
              <a:rPr/>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632130" y="2714171"/>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1239736" y="933044"/>
            <a:ext cx="3848098" cy="4785585"/>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深度视觉·原创设计 https://www.docer.com/works?userid=22383862"/>
          <p:cNvSpPr txBox="1"/>
          <p:nvPr/>
        </p:nvSpPr>
        <p:spPr>
          <a:xfrm>
            <a:off x="5087620" y="2262505"/>
            <a:ext cx="6979920" cy="1198880"/>
          </a:xfrm>
          <a:prstGeom prst="rect">
            <a:avLst/>
          </a:prstGeom>
          <a:noFill/>
        </p:spPr>
        <p:txBody>
          <a:bodyPr wrap="square" rtlCol="0">
            <a:spAutoFit/>
          </a:bodyPr>
          <a:lstStyle/>
          <a:p>
            <a:r>
              <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体育馆场地预约</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深度视觉·原创设计 https://www.docer.com/works?userid=22383862"/>
          <p:cNvSpPr txBox="1"/>
          <p:nvPr/>
        </p:nvSpPr>
        <p:spPr>
          <a:xfrm>
            <a:off x="5753860" y="3638643"/>
            <a:ext cx="5359388" cy="583565"/>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r>
              <a:rPr lang="zh-CN" altLang="en-US" sz="320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rPr>
              <a:t>软件工程</a:t>
            </a:r>
            <a:r>
              <a:rPr lang="en-US" altLang="zh-CN" sz="320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rPr>
              <a:t>Team Project</a:t>
            </a:r>
            <a:endParaRPr lang="en-US" altLang="zh-CN" sz="3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0" name="深度视觉·原创设计 https://www.docer.com/works?userid=22383862"/>
          <p:cNvSpPr/>
          <p:nvPr/>
        </p:nvSpPr>
        <p:spPr>
          <a:xfrm>
            <a:off x="5753860" y="4575628"/>
            <a:ext cx="2039816" cy="443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导师：</a:t>
            </a:r>
            <a:r>
              <a:rPr lang="en-GB" altLang="zh-CN"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 </a:t>
            </a:r>
            <a:r>
              <a:rPr lang="zh-CN" altLang="en-GB"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黄云洁</a:t>
            </a:r>
            <a:endParaRPr lang="zh-CN" altLang="en-GB"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深度视觉·原创设计 https://www.docer.com/works?userid=22383862"/>
          <p:cNvSpPr/>
          <p:nvPr/>
        </p:nvSpPr>
        <p:spPr>
          <a:xfrm>
            <a:off x="8007475" y="5122363"/>
            <a:ext cx="2039816" cy="443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小组汇报</a:t>
            </a:r>
            <a:endParaRPr lang="zh-CN"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6" name="图片 5"/>
          <p:cNvPicPr>
            <a:picLocks noChangeAspect="1"/>
          </p:cNvPicPr>
          <p:nvPr/>
        </p:nvPicPr>
        <p:blipFill>
          <a:blip r:embed="rId1"/>
          <a:stretch>
            <a:fillRect/>
          </a:stretch>
        </p:blipFill>
        <p:spPr>
          <a:xfrm>
            <a:off x="1306195" y="2105660"/>
            <a:ext cx="3714115" cy="2470150"/>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3000">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1500" fill="hold"/>
                                            <p:tgtEl>
                                              <p:spTgt spid="8"/>
                                            </p:tgtEl>
                                            <p:attrNameLst>
                                              <p:attrName>ppt_x</p:attrName>
                                            </p:attrNameLst>
                                          </p:cBhvr>
                                          <p:tavLst>
                                            <p:tav tm="0">
                                              <p:val>
                                                <p:strVal val="1+#ppt_w/2"/>
                                              </p:val>
                                            </p:tav>
                                            <p:tav tm="100000">
                                              <p:val>
                                                <p:strVal val="#ppt_x"/>
                                              </p:val>
                                            </p:tav>
                                          </p:tavLst>
                                        </p:anim>
                                        <p:anim calcmode="lin" valueType="num" p14:bounceEnd="33000">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1+#ppt_w/2"/>
                                              </p:val>
                                            </p:tav>
                                            <p:tav tm="100000">
                                              <p:val>
                                                <p:strVal val="#ppt_x"/>
                                              </p:val>
                                            </p:tav>
                                          </p:tavLst>
                                        </p:anim>
                                        <p:anim calcmode="lin" valueType="num">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2" name="深度视觉·原创设计 https://www.docer.com/works?userid=22383862"/>
          <p:cNvSpPr txBox="1"/>
          <p:nvPr/>
        </p:nvSpPr>
        <p:spPr>
          <a:xfrm>
            <a:off x="824502" y="2258695"/>
            <a:ext cx="2418080" cy="768350"/>
          </a:xfrm>
          <a:prstGeom prst="rect">
            <a:avLst/>
          </a:prstGeom>
          <a:noFill/>
        </p:spPr>
        <p:txBody>
          <a:bodyPr wrap="none" rtlCol="0">
            <a:spAutoFit/>
          </a:bodyPr>
          <a:lstStyle>
            <a:defPPr>
              <a:defRPr lang="en-US"/>
            </a:defPPr>
            <a:lvl1pPr>
              <a:defRPr sz="4000">
                <a:solidFill>
                  <a:schemeClr val="tx2"/>
                </a:solidFill>
                <a:ea typeface="Montserrat" charset="0"/>
                <a:cs typeface="Montserrat" charset="0"/>
              </a:defRPr>
            </a:lvl1pPr>
          </a:lstStyle>
          <a:p>
            <a:pPr algn="l"/>
            <a:r>
              <a:rPr lang="en-US" sz="4400" dirty="0">
                <a:solidFill>
                  <a:schemeClr val="accent1"/>
                </a:solidFill>
                <a:latin typeface="Source Han Sans CN" panose="020B0500000000000000" pitchFamily="34" charset="-128"/>
                <a:ea typeface="Source Han Sans CN" panose="020B0500000000000000" pitchFamily="34" charset="-128"/>
              </a:rPr>
              <a:t>用户中心</a:t>
            </a:r>
            <a:endParaRPr lang="en-US" sz="4400" dirty="0">
              <a:solidFill>
                <a:schemeClr val="accent1"/>
              </a:solidFill>
              <a:latin typeface="Source Han Sans CN" panose="020B0500000000000000" pitchFamily="34" charset="-128"/>
              <a:ea typeface="Source Han Sans CN" panose="020B0500000000000000" pitchFamily="34" charset="-128"/>
            </a:endParaRPr>
          </a:p>
        </p:txBody>
      </p:sp>
      <p:sp>
        <p:nvSpPr>
          <p:cNvPr id="23" name="深度视觉·原创设计 https://www.docer.com/works?userid=22383862"/>
          <p:cNvSpPr txBox="1"/>
          <p:nvPr/>
        </p:nvSpPr>
        <p:spPr>
          <a:xfrm>
            <a:off x="4078242" y="2258807"/>
            <a:ext cx="2418080" cy="768350"/>
          </a:xfrm>
          <a:prstGeom prst="rect">
            <a:avLst/>
          </a:prstGeom>
          <a:noFill/>
        </p:spPr>
        <p:txBody>
          <a:bodyPr wrap="none" rtlCol="0">
            <a:spAutoFit/>
          </a:bodyPr>
          <a:lstStyle>
            <a:defPPr>
              <a:defRPr lang="en-US"/>
            </a:defPPr>
            <a:lvl1pPr>
              <a:defRPr sz="4000">
                <a:solidFill>
                  <a:schemeClr val="tx2"/>
                </a:solidFill>
                <a:ea typeface="Montserrat" charset="0"/>
                <a:cs typeface="Montserrat" charset="0"/>
              </a:defRPr>
            </a:lvl1pPr>
          </a:lstStyle>
          <a:p>
            <a:r>
              <a:rPr lang="zh-CN" altLang="en-US" sz="4400" dirty="0">
                <a:solidFill>
                  <a:schemeClr val="accent1"/>
                </a:solidFill>
                <a:latin typeface="Source Han Sans CN" panose="020B0500000000000000" pitchFamily="34" charset="-128"/>
                <a:ea typeface="宋体" panose="02010600030101010101" pitchFamily="2" charset="-122"/>
              </a:rPr>
              <a:t>冲突处理</a:t>
            </a:r>
            <a:endParaRPr lang="zh-CN" altLang="en-US" sz="4400" dirty="0">
              <a:solidFill>
                <a:schemeClr val="accent1"/>
              </a:solidFill>
              <a:latin typeface="Source Han Sans CN" panose="020B0500000000000000" pitchFamily="34" charset="-128"/>
              <a:ea typeface="宋体" panose="02010600030101010101" pitchFamily="2" charset="-122"/>
            </a:endParaRPr>
          </a:p>
        </p:txBody>
      </p:sp>
      <p:sp>
        <p:nvSpPr>
          <p:cNvPr id="24" name="深度视觉·原创设计 https://www.docer.com/works?userid=22383862"/>
          <p:cNvSpPr/>
          <p:nvPr/>
        </p:nvSpPr>
        <p:spPr>
          <a:xfrm>
            <a:off x="982980" y="3317240"/>
            <a:ext cx="2207260" cy="859155"/>
          </a:xfrm>
          <a:prstGeom prst="rect">
            <a:avLst/>
          </a:prstGeom>
        </p:spPr>
        <p:txBody>
          <a:bodyPr wrap="square" lIns="91433" tIns="45716" rIns="91433" bIns="45716">
            <a:spAutoFit/>
          </a:bodyPr>
          <a:lstStyle/>
          <a:p>
            <a:pPr lvl="0" algn="l">
              <a:lnSpc>
                <a:spcPts val="2000"/>
              </a:lnSpc>
              <a:defRPr/>
            </a:pPr>
            <a:r>
              <a:rPr lang="zh-CN" altLang="en-US" sz="16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显示团体自己的基本资料、预约历史、当前预约等信息</a:t>
            </a:r>
            <a:endParaRPr lang="zh-CN" altLang="en-US" sz="16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25" name="深度视觉·原创设计 https://www.docer.com/works?userid=22383862"/>
          <p:cNvSpPr/>
          <p:nvPr/>
        </p:nvSpPr>
        <p:spPr>
          <a:xfrm>
            <a:off x="4077970" y="3317240"/>
            <a:ext cx="2393315" cy="859155"/>
          </a:xfrm>
          <a:prstGeom prst="rect">
            <a:avLst/>
          </a:prstGeom>
        </p:spPr>
        <p:txBody>
          <a:bodyPr wrap="square" lIns="91433" tIns="45716" rIns="91433" bIns="45716">
            <a:spAutoFit/>
          </a:bodyPr>
          <a:lstStyle/>
          <a:p>
            <a:pPr lvl="0" algn="l">
              <a:lnSpc>
                <a:spcPts val="2000"/>
              </a:lnSpc>
              <a:defRPr/>
            </a:pPr>
            <a:r>
              <a:rPr lang="zh-CN" altLang="en-US" sz="16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因为设计为只能预约空闲场地，不存在上课团体冲突，先到先得</a:t>
            </a:r>
            <a:endParaRPr lang="zh-CN" altLang="en-US" sz="16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26" name="深度视觉·原创设计 https://www.docer.com/works?userid=22383862"/>
          <p:cNvSpPr txBox="1"/>
          <p:nvPr/>
        </p:nvSpPr>
        <p:spPr>
          <a:xfrm>
            <a:off x="982898" y="1010690"/>
            <a:ext cx="4608498" cy="85915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1.简约实用的界面设计和预约流程。</a:t>
            </a:r>
            <a:endParaRPr lang="zh-CN" altLang="en-US" sz="16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2.馆内导航，地图显示。</a:t>
            </a:r>
            <a:endParaRPr lang="zh-CN" altLang="en-US" sz="16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3.批条导出打印。</a:t>
            </a:r>
            <a:endParaRPr kumimoji="0" lang="zh-CN" altLang="en-US" sz="16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grpSp>
        <p:nvGrpSpPr>
          <p:cNvPr id="31" name="深度视觉·原创设计 https://www.docer.com/works?userid=22383862"/>
          <p:cNvGrpSpPr/>
          <p:nvPr/>
        </p:nvGrpSpPr>
        <p:grpSpPr>
          <a:xfrm>
            <a:off x="3352597" y="2097864"/>
            <a:ext cx="593679" cy="3199410"/>
            <a:chOff x="563974" y="1443262"/>
            <a:chExt cx="445375" cy="2400183"/>
          </a:xfrm>
        </p:grpSpPr>
        <p:grpSp>
          <p:nvGrpSpPr>
            <p:cNvPr id="32" name="Group 65"/>
            <p:cNvGrpSpPr/>
            <p:nvPr/>
          </p:nvGrpSpPr>
          <p:grpSpPr>
            <a:xfrm flipV="1">
              <a:off x="738116" y="2022058"/>
              <a:ext cx="97093" cy="1821387"/>
              <a:chOff x="7642357" y="2752214"/>
              <a:chExt cx="129457" cy="2428516"/>
            </a:xfrm>
          </p:grpSpPr>
          <p:cxnSp>
            <p:nvCxnSpPr>
              <p:cNvPr id="33" name="深度视觉·原创设计 https://www.docer.com/works?userid=22383862"/>
              <p:cNvCxnSpPr/>
              <p:nvPr/>
            </p:nvCxnSpPr>
            <p:spPr>
              <a:xfrm flipV="1">
                <a:off x="7707086" y="2902857"/>
                <a:ext cx="0" cy="227787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深度视觉·原创设计 https://www.docer.com/works?userid=22383862"/>
              <p:cNvSpPr/>
              <p:nvPr/>
            </p:nvSpPr>
            <p:spPr>
              <a:xfrm>
                <a:off x="7642357" y="2752214"/>
                <a:ext cx="129457" cy="129457"/>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sz="1405" dirty="0"/>
              </a:p>
            </p:txBody>
          </p:sp>
        </p:grpSp>
        <p:sp>
          <p:nvSpPr>
            <p:cNvPr id="35" name="深度视觉·原创设计 https://www.docer.com/works?userid=22383862"/>
            <p:cNvSpPr/>
            <p:nvPr/>
          </p:nvSpPr>
          <p:spPr>
            <a:xfrm>
              <a:off x="563974" y="1443262"/>
              <a:ext cx="445375" cy="445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sz="2400" dirty="0"/>
            </a:p>
          </p:txBody>
        </p:sp>
        <p:sp>
          <p:nvSpPr>
            <p:cNvPr id="36" name="深度视觉·原创设计 https://www.docer.com/works?userid=22383862"/>
            <p:cNvSpPr>
              <a:spLocks noChangeArrowheads="1"/>
            </p:cNvSpPr>
            <p:nvPr/>
          </p:nvSpPr>
          <p:spPr bwMode="auto">
            <a:xfrm>
              <a:off x="675503" y="1563755"/>
              <a:ext cx="222316" cy="204388"/>
            </a:xfrm>
            <a:custGeom>
              <a:avLst/>
              <a:gdLst>
                <a:gd name="T0" fmla="*/ 600 w 601"/>
                <a:gd name="T1" fmla="*/ 226 h 552"/>
                <a:gd name="T2" fmla="*/ 600 w 601"/>
                <a:gd name="T3" fmla="*/ 226 h 552"/>
                <a:gd name="T4" fmla="*/ 522 w 601"/>
                <a:gd name="T5" fmla="*/ 304 h 552"/>
                <a:gd name="T6" fmla="*/ 452 w 601"/>
                <a:gd name="T7" fmla="*/ 226 h 552"/>
                <a:gd name="T8" fmla="*/ 452 w 601"/>
                <a:gd name="T9" fmla="*/ 226 h 552"/>
                <a:gd name="T10" fmla="*/ 452 w 601"/>
                <a:gd name="T11" fmla="*/ 226 h 552"/>
                <a:gd name="T12" fmla="*/ 452 w 601"/>
                <a:gd name="T13" fmla="*/ 226 h 552"/>
                <a:gd name="T14" fmla="*/ 374 w 601"/>
                <a:gd name="T15" fmla="*/ 304 h 552"/>
                <a:gd name="T16" fmla="*/ 296 w 601"/>
                <a:gd name="T17" fmla="*/ 226 h 552"/>
                <a:gd name="T18" fmla="*/ 296 w 601"/>
                <a:gd name="T19" fmla="*/ 226 h 552"/>
                <a:gd name="T20" fmla="*/ 296 w 601"/>
                <a:gd name="T21" fmla="*/ 226 h 552"/>
                <a:gd name="T22" fmla="*/ 296 w 601"/>
                <a:gd name="T23" fmla="*/ 226 h 552"/>
                <a:gd name="T24" fmla="*/ 296 w 601"/>
                <a:gd name="T25" fmla="*/ 226 h 552"/>
                <a:gd name="T26" fmla="*/ 226 w 601"/>
                <a:gd name="T27" fmla="*/ 304 h 552"/>
                <a:gd name="T28" fmla="*/ 148 w 601"/>
                <a:gd name="T29" fmla="*/ 226 h 552"/>
                <a:gd name="T30" fmla="*/ 148 w 601"/>
                <a:gd name="T31" fmla="*/ 226 h 552"/>
                <a:gd name="T32" fmla="*/ 148 w 601"/>
                <a:gd name="T33" fmla="*/ 226 h 552"/>
                <a:gd name="T34" fmla="*/ 148 w 601"/>
                <a:gd name="T35" fmla="*/ 226 h 552"/>
                <a:gd name="T36" fmla="*/ 148 w 601"/>
                <a:gd name="T37" fmla="*/ 226 h 552"/>
                <a:gd name="T38" fmla="*/ 70 w 601"/>
                <a:gd name="T39" fmla="*/ 304 h 552"/>
                <a:gd name="T40" fmla="*/ 0 w 601"/>
                <a:gd name="T41" fmla="*/ 226 h 552"/>
                <a:gd name="T42" fmla="*/ 0 w 601"/>
                <a:gd name="T43" fmla="*/ 226 h 552"/>
                <a:gd name="T44" fmla="*/ 0 w 601"/>
                <a:gd name="T45" fmla="*/ 226 h 552"/>
                <a:gd name="T46" fmla="*/ 0 w 601"/>
                <a:gd name="T47" fmla="*/ 226 h 552"/>
                <a:gd name="T48" fmla="*/ 49 w 601"/>
                <a:gd name="T49" fmla="*/ 84 h 552"/>
                <a:gd name="T50" fmla="*/ 551 w 601"/>
                <a:gd name="T51" fmla="*/ 84 h 552"/>
                <a:gd name="T52" fmla="*/ 600 w 601"/>
                <a:gd name="T53" fmla="*/ 226 h 552"/>
                <a:gd name="T54" fmla="*/ 508 w 601"/>
                <a:gd name="T55" fmla="*/ 56 h 552"/>
                <a:gd name="T56" fmla="*/ 508 w 601"/>
                <a:gd name="T57" fmla="*/ 56 h 552"/>
                <a:gd name="T58" fmla="*/ 91 w 601"/>
                <a:gd name="T59" fmla="*/ 56 h 552"/>
                <a:gd name="T60" fmla="*/ 63 w 601"/>
                <a:gd name="T61" fmla="*/ 28 h 552"/>
                <a:gd name="T62" fmla="*/ 91 w 601"/>
                <a:gd name="T63" fmla="*/ 0 h 552"/>
                <a:gd name="T64" fmla="*/ 508 w 601"/>
                <a:gd name="T65" fmla="*/ 0 h 552"/>
                <a:gd name="T66" fmla="*/ 537 w 601"/>
                <a:gd name="T67" fmla="*/ 28 h 552"/>
                <a:gd name="T68" fmla="*/ 508 w 601"/>
                <a:gd name="T69" fmla="*/ 56 h 552"/>
                <a:gd name="T70" fmla="*/ 84 w 601"/>
                <a:gd name="T71" fmla="*/ 332 h 552"/>
                <a:gd name="T72" fmla="*/ 84 w 601"/>
                <a:gd name="T73" fmla="*/ 332 h 552"/>
                <a:gd name="T74" fmla="*/ 84 w 601"/>
                <a:gd name="T75" fmla="*/ 332 h 552"/>
                <a:gd name="T76" fmla="*/ 91 w 601"/>
                <a:gd name="T77" fmla="*/ 332 h 552"/>
                <a:gd name="T78" fmla="*/ 91 w 601"/>
                <a:gd name="T79" fmla="*/ 332 h 552"/>
                <a:gd name="T80" fmla="*/ 98 w 601"/>
                <a:gd name="T81" fmla="*/ 332 h 552"/>
                <a:gd name="T82" fmla="*/ 113 w 601"/>
                <a:gd name="T83" fmla="*/ 325 h 552"/>
                <a:gd name="T84" fmla="*/ 113 w 601"/>
                <a:gd name="T85" fmla="*/ 325 h 552"/>
                <a:gd name="T86" fmla="*/ 113 w 601"/>
                <a:gd name="T87" fmla="*/ 325 h 552"/>
                <a:gd name="T88" fmla="*/ 113 w 601"/>
                <a:gd name="T89" fmla="*/ 466 h 552"/>
                <a:gd name="T90" fmla="*/ 487 w 601"/>
                <a:gd name="T91" fmla="*/ 466 h 552"/>
                <a:gd name="T92" fmla="*/ 487 w 601"/>
                <a:gd name="T93" fmla="*/ 325 h 552"/>
                <a:gd name="T94" fmla="*/ 487 w 601"/>
                <a:gd name="T95" fmla="*/ 325 h 552"/>
                <a:gd name="T96" fmla="*/ 487 w 601"/>
                <a:gd name="T97" fmla="*/ 325 h 552"/>
                <a:gd name="T98" fmla="*/ 501 w 601"/>
                <a:gd name="T99" fmla="*/ 332 h 552"/>
                <a:gd name="T100" fmla="*/ 508 w 601"/>
                <a:gd name="T101" fmla="*/ 332 h 552"/>
                <a:gd name="T102" fmla="*/ 508 w 601"/>
                <a:gd name="T103" fmla="*/ 332 h 552"/>
                <a:gd name="T104" fmla="*/ 515 w 601"/>
                <a:gd name="T105" fmla="*/ 332 h 552"/>
                <a:gd name="T106" fmla="*/ 515 w 601"/>
                <a:gd name="T107" fmla="*/ 332 h 552"/>
                <a:gd name="T108" fmla="*/ 522 w 601"/>
                <a:gd name="T109" fmla="*/ 332 h 552"/>
                <a:gd name="T110" fmla="*/ 544 w 601"/>
                <a:gd name="T111" fmla="*/ 332 h 552"/>
                <a:gd name="T112" fmla="*/ 544 w 601"/>
                <a:gd name="T113" fmla="*/ 523 h 552"/>
                <a:gd name="T114" fmla="*/ 515 w 601"/>
                <a:gd name="T115" fmla="*/ 551 h 552"/>
                <a:gd name="T116" fmla="*/ 84 w 601"/>
                <a:gd name="T117" fmla="*/ 551 h 552"/>
                <a:gd name="T118" fmla="*/ 56 w 601"/>
                <a:gd name="T119" fmla="*/ 523 h 552"/>
                <a:gd name="T120" fmla="*/ 56 w 601"/>
                <a:gd name="T121" fmla="*/ 332 h 552"/>
                <a:gd name="T122" fmla="*/ 70 w 601"/>
                <a:gd name="T123" fmla="*/ 332 h 552"/>
                <a:gd name="T124" fmla="*/ 84 w 601"/>
                <a:gd name="T125" fmla="*/ 332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1" h="552">
                  <a:moveTo>
                    <a:pt x="600" y="226"/>
                  </a:moveTo>
                  <a:lnTo>
                    <a:pt x="600" y="226"/>
                  </a:lnTo>
                  <a:cubicBezTo>
                    <a:pt x="600" y="268"/>
                    <a:pt x="565" y="304"/>
                    <a:pt x="522" y="304"/>
                  </a:cubicBezTo>
                  <a:cubicBezTo>
                    <a:pt x="480" y="304"/>
                    <a:pt x="452" y="268"/>
                    <a:pt x="452" y="226"/>
                  </a:cubicBezTo>
                  <a:lnTo>
                    <a:pt x="452" y="226"/>
                  </a:lnTo>
                  <a:lnTo>
                    <a:pt x="452" y="226"/>
                  </a:lnTo>
                  <a:lnTo>
                    <a:pt x="452" y="226"/>
                  </a:lnTo>
                  <a:cubicBezTo>
                    <a:pt x="452" y="268"/>
                    <a:pt x="417" y="304"/>
                    <a:pt x="374" y="304"/>
                  </a:cubicBezTo>
                  <a:cubicBezTo>
                    <a:pt x="332" y="304"/>
                    <a:pt x="296" y="268"/>
                    <a:pt x="296" y="226"/>
                  </a:cubicBezTo>
                  <a:lnTo>
                    <a:pt x="296" y="226"/>
                  </a:lnTo>
                  <a:lnTo>
                    <a:pt x="296" y="226"/>
                  </a:lnTo>
                  <a:lnTo>
                    <a:pt x="296" y="226"/>
                  </a:lnTo>
                  <a:lnTo>
                    <a:pt x="296" y="226"/>
                  </a:lnTo>
                  <a:cubicBezTo>
                    <a:pt x="296" y="268"/>
                    <a:pt x="268" y="304"/>
                    <a:pt x="226" y="304"/>
                  </a:cubicBezTo>
                  <a:cubicBezTo>
                    <a:pt x="183" y="304"/>
                    <a:pt x="148" y="268"/>
                    <a:pt x="148" y="226"/>
                  </a:cubicBezTo>
                  <a:lnTo>
                    <a:pt x="148" y="226"/>
                  </a:lnTo>
                  <a:lnTo>
                    <a:pt x="148" y="226"/>
                  </a:lnTo>
                  <a:lnTo>
                    <a:pt x="148" y="226"/>
                  </a:lnTo>
                  <a:lnTo>
                    <a:pt x="148" y="226"/>
                  </a:lnTo>
                  <a:cubicBezTo>
                    <a:pt x="148" y="268"/>
                    <a:pt x="113" y="304"/>
                    <a:pt x="70" y="304"/>
                  </a:cubicBezTo>
                  <a:cubicBezTo>
                    <a:pt x="28" y="304"/>
                    <a:pt x="0" y="268"/>
                    <a:pt x="0" y="226"/>
                  </a:cubicBezTo>
                  <a:lnTo>
                    <a:pt x="0" y="226"/>
                  </a:lnTo>
                  <a:lnTo>
                    <a:pt x="0" y="226"/>
                  </a:lnTo>
                  <a:lnTo>
                    <a:pt x="0" y="226"/>
                  </a:lnTo>
                  <a:cubicBezTo>
                    <a:pt x="49" y="84"/>
                    <a:pt x="49" y="84"/>
                    <a:pt x="49" y="84"/>
                  </a:cubicBezTo>
                  <a:cubicBezTo>
                    <a:pt x="551" y="84"/>
                    <a:pt x="551" y="84"/>
                    <a:pt x="551" y="84"/>
                  </a:cubicBezTo>
                  <a:cubicBezTo>
                    <a:pt x="600" y="226"/>
                    <a:pt x="600" y="226"/>
                    <a:pt x="600" y="226"/>
                  </a:cubicBezTo>
                  <a:close/>
                  <a:moveTo>
                    <a:pt x="508" y="56"/>
                  </a:moveTo>
                  <a:lnTo>
                    <a:pt x="508" y="56"/>
                  </a:lnTo>
                  <a:cubicBezTo>
                    <a:pt x="91" y="56"/>
                    <a:pt x="91" y="56"/>
                    <a:pt x="91" y="56"/>
                  </a:cubicBezTo>
                  <a:cubicBezTo>
                    <a:pt x="77" y="56"/>
                    <a:pt x="63" y="49"/>
                    <a:pt x="63" y="28"/>
                  </a:cubicBezTo>
                  <a:cubicBezTo>
                    <a:pt x="63" y="14"/>
                    <a:pt x="77" y="0"/>
                    <a:pt x="91" y="0"/>
                  </a:cubicBezTo>
                  <a:cubicBezTo>
                    <a:pt x="508" y="0"/>
                    <a:pt x="508" y="0"/>
                    <a:pt x="508" y="0"/>
                  </a:cubicBezTo>
                  <a:cubicBezTo>
                    <a:pt x="522" y="0"/>
                    <a:pt x="537" y="14"/>
                    <a:pt x="537" y="28"/>
                  </a:cubicBezTo>
                  <a:cubicBezTo>
                    <a:pt x="537" y="49"/>
                    <a:pt x="522" y="56"/>
                    <a:pt x="508" y="56"/>
                  </a:cubicBezTo>
                  <a:close/>
                  <a:moveTo>
                    <a:pt x="84" y="332"/>
                  </a:moveTo>
                  <a:lnTo>
                    <a:pt x="84" y="332"/>
                  </a:lnTo>
                  <a:lnTo>
                    <a:pt x="84" y="332"/>
                  </a:lnTo>
                  <a:cubicBezTo>
                    <a:pt x="84" y="332"/>
                    <a:pt x="84" y="332"/>
                    <a:pt x="91" y="332"/>
                  </a:cubicBezTo>
                  <a:lnTo>
                    <a:pt x="91" y="332"/>
                  </a:lnTo>
                  <a:cubicBezTo>
                    <a:pt x="91" y="332"/>
                    <a:pt x="91" y="332"/>
                    <a:pt x="98" y="332"/>
                  </a:cubicBezTo>
                  <a:cubicBezTo>
                    <a:pt x="98" y="325"/>
                    <a:pt x="106" y="325"/>
                    <a:pt x="113" y="325"/>
                  </a:cubicBezTo>
                  <a:lnTo>
                    <a:pt x="113" y="325"/>
                  </a:lnTo>
                  <a:lnTo>
                    <a:pt x="113" y="325"/>
                  </a:lnTo>
                  <a:cubicBezTo>
                    <a:pt x="113" y="466"/>
                    <a:pt x="113" y="466"/>
                    <a:pt x="113" y="466"/>
                  </a:cubicBezTo>
                  <a:cubicBezTo>
                    <a:pt x="487" y="466"/>
                    <a:pt x="487" y="466"/>
                    <a:pt x="487" y="466"/>
                  </a:cubicBezTo>
                  <a:cubicBezTo>
                    <a:pt x="487" y="325"/>
                    <a:pt x="487" y="325"/>
                    <a:pt x="487" y="325"/>
                  </a:cubicBezTo>
                  <a:lnTo>
                    <a:pt x="487" y="325"/>
                  </a:lnTo>
                  <a:lnTo>
                    <a:pt x="487" y="325"/>
                  </a:lnTo>
                  <a:cubicBezTo>
                    <a:pt x="494" y="325"/>
                    <a:pt x="494" y="325"/>
                    <a:pt x="501" y="332"/>
                  </a:cubicBezTo>
                  <a:cubicBezTo>
                    <a:pt x="501" y="332"/>
                    <a:pt x="501" y="332"/>
                    <a:pt x="508" y="332"/>
                  </a:cubicBezTo>
                  <a:lnTo>
                    <a:pt x="508" y="332"/>
                  </a:lnTo>
                  <a:lnTo>
                    <a:pt x="515" y="332"/>
                  </a:lnTo>
                  <a:lnTo>
                    <a:pt x="515" y="332"/>
                  </a:lnTo>
                  <a:lnTo>
                    <a:pt x="522" y="332"/>
                  </a:lnTo>
                  <a:cubicBezTo>
                    <a:pt x="530" y="332"/>
                    <a:pt x="537" y="332"/>
                    <a:pt x="544" y="332"/>
                  </a:cubicBezTo>
                  <a:cubicBezTo>
                    <a:pt x="544" y="523"/>
                    <a:pt x="544" y="523"/>
                    <a:pt x="544" y="523"/>
                  </a:cubicBezTo>
                  <a:cubicBezTo>
                    <a:pt x="544" y="537"/>
                    <a:pt x="530" y="551"/>
                    <a:pt x="515" y="551"/>
                  </a:cubicBezTo>
                  <a:cubicBezTo>
                    <a:pt x="84" y="551"/>
                    <a:pt x="84" y="551"/>
                    <a:pt x="84" y="551"/>
                  </a:cubicBezTo>
                  <a:cubicBezTo>
                    <a:pt x="63" y="551"/>
                    <a:pt x="56" y="537"/>
                    <a:pt x="56" y="523"/>
                  </a:cubicBezTo>
                  <a:cubicBezTo>
                    <a:pt x="56" y="332"/>
                    <a:pt x="56" y="332"/>
                    <a:pt x="56" y="332"/>
                  </a:cubicBezTo>
                  <a:cubicBezTo>
                    <a:pt x="63" y="332"/>
                    <a:pt x="63" y="332"/>
                    <a:pt x="70" y="332"/>
                  </a:cubicBezTo>
                  <a:cubicBezTo>
                    <a:pt x="77" y="332"/>
                    <a:pt x="77" y="332"/>
                    <a:pt x="84" y="332"/>
                  </a:cubicBezTo>
                  <a:close/>
                </a:path>
              </a:pathLst>
            </a:custGeom>
            <a:solidFill>
              <a:schemeClr val="accent2"/>
            </a:solidFill>
            <a:ln>
              <a:noFill/>
            </a:ln>
            <a:effectLst/>
          </p:spPr>
          <p:txBody>
            <a:bodyPr wrap="none" anchor="ctr"/>
            <a:p>
              <a:pPr>
                <a:defRPr/>
              </a:pPr>
              <a:endParaRPr lang="en-US" sz="2400" dirty="0"/>
            </a:p>
          </p:txBody>
        </p:sp>
      </p:grpSp>
      <p:sp>
        <p:nvSpPr>
          <p:cNvPr id="37" name="深度视觉·原创设计 https://www.docer.com/works?userid=22383862"/>
          <p:cNvSpPr/>
          <p:nvPr/>
        </p:nvSpPr>
        <p:spPr>
          <a:xfrm rot="18900000">
            <a:off x="8750097" y="559218"/>
            <a:ext cx="1207546" cy="1207546"/>
          </a:xfrm>
          <a:prstGeom prst="rtTriangl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8" name="深度视觉·原创设计 https://www.docer.com/works?userid=22383862"/>
          <p:cNvSpPr txBox="1"/>
          <p:nvPr/>
        </p:nvSpPr>
        <p:spPr>
          <a:xfrm>
            <a:off x="7579995" y="309245"/>
            <a:ext cx="3548380" cy="537210"/>
          </a:xfrm>
          <a:prstGeom prst="rect">
            <a:avLst/>
          </a:prstGeom>
          <a:noFill/>
          <a:ln>
            <a:noFill/>
          </a:ln>
        </p:spPr>
        <p:txBody>
          <a:bodyPr spcFirstLastPara="1" wrap="square" lIns="91425" tIns="45700" rIns="91425" bIns="45700" anchor="t" anchorCtr="0">
            <a:noAutofit/>
          </a:bodyPr>
          <a:p>
            <a:pPr marL="0" marR="0" lvl="0" indent="0" algn="dist" rtl="0">
              <a:spcBef>
                <a:spcPts val="0"/>
              </a:spcBef>
              <a:spcAft>
                <a:spcPts val="0"/>
              </a:spcAft>
              <a:buNone/>
            </a:pPr>
            <a:r>
              <a:rPr lang="zh-CN" altLang="en-US" sz="2800" b="0" i="0" u="none" strike="noStrike" cap="none">
                <a:solidFill>
                  <a:schemeClr val="bg1">
                    <a:lumMod val="50000"/>
                  </a:schemeClr>
                </a:solidFill>
                <a:latin typeface="Source Han Sans SC" panose="020B0500000000000000" pitchFamily="34" charset="-128"/>
                <a:ea typeface="宋体" panose="02010600030101010101" pitchFamily="2" charset="-122"/>
                <a:cs typeface="Lato"/>
                <a:sym typeface="Lato"/>
              </a:rPr>
              <a:t>运行环境</a:t>
            </a:r>
            <a:endParaRPr lang="zh-CN" altLang="en-US" sz="2800" b="0" i="0" u="none" strike="noStrike" cap="none">
              <a:solidFill>
                <a:schemeClr val="bg1">
                  <a:lumMod val="50000"/>
                </a:schemeClr>
              </a:solidFill>
              <a:latin typeface="Source Han Sans SC" panose="020B0500000000000000" pitchFamily="34" charset="-128"/>
              <a:ea typeface="宋体" panose="02010600030101010101" pitchFamily="2" charset="-122"/>
              <a:cs typeface="Lato"/>
              <a:sym typeface="Lato"/>
            </a:endParaRPr>
          </a:p>
        </p:txBody>
      </p:sp>
      <p:sp>
        <p:nvSpPr>
          <p:cNvPr id="39" name="深度视觉·原创设计 https://www.docer.com/works?userid=22383862"/>
          <p:cNvSpPr txBox="1"/>
          <p:nvPr/>
        </p:nvSpPr>
        <p:spPr>
          <a:xfrm>
            <a:off x="312420" y="309245"/>
            <a:ext cx="3548380" cy="537210"/>
          </a:xfrm>
          <a:prstGeom prst="rect">
            <a:avLst/>
          </a:prstGeom>
          <a:noFill/>
          <a:ln>
            <a:noFill/>
          </a:ln>
        </p:spPr>
        <p:txBody>
          <a:bodyPr spcFirstLastPara="1" wrap="square" lIns="91425" tIns="45700" rIns="91425" bIns="45700" anchor="t" anchorCtr="0">
            <a:noAutofit/>
          </a:bodyPr>
          <a:p>
            <a:pPr marL="0" marR="0" lvl="0" indent="0" algn="dist" rtl="0">
              <a:spcBef>
                <a:spcPts val="0"/>
              </a:spcBef>
              <a:spcAft>
                <a:spcPts val="0"/>
              </a:spcAft>
              <a:buNone/>
            </a:pPr>
            <a:r>
              <a:rPr lang="zh-CN" altLang="en-US" sz="2800" b="0" i="0" u="none" strike="noStrike" cap="none">
                <a:solidFill>
                  <a:schemeClr val="bg1">
                    <a:lumMod val="50000"/>
                  </a:schemeClr>
                </a:solidFill>
                <a:latin typeface="Source Han Sans SC" panose="020B0500000000000000" pitchFamily="34" charset="-128"/>
                <a:ea typeface="宋体" panose="02010600030101010101" pitchFamily="2" charset="-122"/>
                <a:cs typeface="Lato"/>
                <a:sym typeface="Lato"/>
              </a:rPr>
              <a:t>高级功能</a:t>
            </a:r>
            <a:endParaRPr lang="zh-CN" altLang="en-US" sz="2800" b="0" i="0" u="none" strike="noStrike" cap="none">
              <a:solidFill>
                <a:schemeClr val="bg1">
                  <a:lumMod val="50000"/>
                </a:schemeClr>
              </a:solidFill>
              <a:latin typeface="Source Han Sans SC" panose="020B0500000000000000" pitchFamily="34" charset="-128"/>
              <a:ea typeface="宋体" panose="02010600030101010101" pitchFamily="2" charset="-122"/>
              <a:cs typeface="Lato"/>
              <a:sym typeface="Lato"/>
            </a:endParaRPr>
          </a:p>
        </p:txBody>
      </p:sp>
      <p:sp>
        <p:nvSpPr>
          <p:cNvPr id="40" name="深度视觉·原创设计 https://www.docer.com/works?userid=22383862"/>
          <p:cNvSpPr/>
          <p:nvPr/>
        </p:nvSpPr>
        <p:spPr>
          <a:xfrm>
            <a:off x="8157845" y="2691765"/>
            <a:ext cx="2393315" cy="1372235"/>
          </a:xfrm>
          <a:prstGeom prst="rect">
            <a:avLst/>
          </a:prstGeom>
        </p:spPr>
        <p:txBody>
          <a:bodyPr wrap="square" lIns="91433" tIns="45716" rIns="91433" bIns="45716">
            <a:spAutoFit/>
          </a:bodyPr>
          <a:p>
            <a:pPr lvl="0" algn="l">
              <a:lnSpc>
                <a:spcPts val="2000"/>
              </a:lnSpc>
              <a:defRPr/>
            </a:pPr>
            <a:r>
              <a:rPr lang="zh-CN" altLang="en-US" sz="16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任何可以使用兼容浏览器的设备，移动端、windows、mac、平板等。</a:t>
            </a:r>
            <a:endParaRPr lang="zh-CN" altLang="en-US" sz="16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lvl="0" algn="l">
              <a:lnSpc>
                <a:spcPts val="2000"/>
              </a:lnSpc>
              <a:defRPr/>
            </a:pPr>
            <a:r>
              <a:rPr lang="zh-CN" altLang="en-US" sz="16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仅可使用校内网进行登录、查询、预约。</a:t>
            </a:r>
            <a:endParaRPr lang="zh-CN" altLang="en-US" sz="16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4054"/>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ppt_w</p:attrName>
                                        </p:attrNameLst>
                                      </p:cBhvr>
                                      <p:tavLst>
                                        <p:tav tm="0">
                                          <p:val>
                                            <p:fltVal val="0"/>
                                          </p:val>
                                        </p:tav>
                                        <p:tav tm="100000">
                                          <p:val>
                                            <p:strVal val="#ppt_w"/>
                                          </p:val>
                                        </p:tav>
                                      </p:tavLst>
                                    </p:anim>
                                    <p:anim calcmode="lin" valueType="num">
                                      <p:cBhvr>
                                        <p:cTn id="8" dur="250" fill="hold"/>
                                        <p:tgtEl>
                                          <p:spTgt spid="24"/>
                                        </p:tgtEl>
                                        <p:attrNameLst>
                                          <p:attrName>ppt_h</p:attrName>
                                        </p:attrNameLst>
                                      </p:cBhvr>
                                      <p:tavLst>
                                        <p:tav tm="0">
                                          <p:val>
                                            <p:fltVal val="0"/>
                                          </p:val>
                                        </p:tav>
                                        <p:tav tm="100000">
                                          <p:val>
                                            <p:strVal val="#ppt_h"/>
                                          </p:val>
                                        </p:tav>
                                      </p:tavLst>
                                    </p:anim>
                                    <p:animEffect transition="in" filter="fade">
                                      <p:cBhvr>
                                        <p:cTn id="9" dur="250"/>
                                        <p:tgtEl>
                                          <p:spTgt spid="24"/>
                                        </p:tgtEl>
                                      </p:cBhvr>
                                    </p:animEffect>
                                  </p:childTnLst>
                                </p:cTn>
                              </p:par>
                            </p:childTnLst>
                          </p:cTn>
                        </p:par>
                        <p:par>
                          <p:cTn id="10" fill="hold">
                            <p:stCondLst>
                              <p:cond delay="483"/>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25"/>
                                        </p:tgtEl>
                                        <p:attrNameLst>
                                          <p:attrName>style.visibility</p:attrName>
                                        </p:attrNameLst>
                                      </p:cBhvr>
                                      <p:to>
                                        <p:strVal val="visible"/>
                                      </p:to>
                                    </p:set>
                                    <p:anim calcmode="lin" valueType="num">
                                      <p:cBhvr>
                                        <p:cTn id="13" dur="250" fill="hold"/>
                                        <p:tgtEl>
                                          <p:spTgt spid="25"/>
                                        </p:tgtEl>
                                        <p:attrNameLst>
                                          <p:attrName>ppt_w</p:attrName>
                                        </p:attrNameLst>
                                      </p:cBhvr>
                                      <p:tavLst>
                                        <p:tav tm="0">
                                          <p:val>
                                            <p:fltVal val="0"/>
                                          </p:val>
                                        </p:tav>
                                        <p:tav tm="100000">
                                          <p:val>
                                            <p:strVal val="#ppt_w"/>
                                          </p:val>
                                        </p:tav>
                                      </p:tavLst>
                                    </p:anim>
                                    <p:anim calcmode="lin" valueType="num">
                                      <p:cBhvr>
                                        <p:cTn id="14" dur="250" fill="hold"/>
                                        <p:tgtEl>
                                          <p:spTgt spid="25"/>
                                        </p:tgtEl>
                                        <p:attrNameLst>
                                          <p:attrName>ppt_h</p:attrName>
                                        </p:attrNameLst>
                                      </p:cBhvr>
                                      <p:tavLst>
                                        <p:tav tm="0">
                                          <p:val>
                                            <p:fltVal val="0"/>
                                          </p:val>
                                        </p:tav>
                                        <p:tav tm="100000">
                                          <p:val>
                                            <p:strVal val="#ppt_h"/>
                                          </p:val>
                                        </p:tav>
                                      </p:tavLst>
                                    </p:anim>
                                    <p:animEffect transition="in" filter="fade">
                                      <p:cBhvr>
                                        <p:cTn id="15" dur="250"/>
                                        <p:tgtEl>
                                          <p:spTgt spid="2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par>
                          <p:cTn id="19" fill="hold">
                            <p:stCondLst>
                              <p:cond delay="1006"/>
                            </p:stCondLst>
                            <p:childTnLst>
                              <p:par>
                                <p:cTn id="20" presetID="53" presetClass="entr" presetSubtype="16" fill="hold" grpId="0" nodeType="afterEffect">
                                  <p:stCondLst>
                                    <p:cond delay="0"/>
                                  </p:stCondLst>
                                  <p:iterate type="lt">
                                    <p:tmPct val="4054"/>
                                  </p:iterate>
                                  <p:childTnLst>
                                    <p:set>
                                      <p:cBhvr>
                                        <p:cTn id="21" dur="1" fill="hold">
                                          <p:stCondLst>
                                            <p:cond delay="0"/>
                                          </p:stCondLst>
                                        </p:cTn>
                                        <p:tgtEl>
                                          <p:spTgt spid="40"/>
                                        </p:tgtEl>
                                        <p:attrNameLst>
                                          <p:attrName>style.visibility</p:attrName>
                                        </p:attrNameLst>
                                      </p:cBhvr>
                                      <p:to>
                                        <p:strVal val="visible"/>
                                      </p:to>
                                    </p:set>
                                    <p:anim calcmode="lin" valueType="num">
                                      <p:cBhvr>
                                        <p:cTn id="22" dur="250" fill="hold"/>
                                        <p:tgtEl>
                                          <p:spTgt spid="40"/>
                                        </p:tgtEl>
                                        <p:attrNameLst>
                                          <p:attrName>ppt_w</p:attrName>
                                        </p:attrNameLst>
                                      </p:cBhvr>
                                      <p:tavLst>
                                        <p:tav tm="0">
                                          <p:val>
                                            <p:fltVal val="0"/>
                                          </p:val>
                                        </p:tav>
                                        <p:tav tm="100000">
                                          <p:val>
                                            <p:strVal val="#ppt_w"/>
                                          </p:val>
                                        </p:tav>
                                      </p:tavLst>
                                    </p:anim>
                                    <p:anim calcmode="lin" valueType="num">
                                      <p:cBhvr>
                                        <p:cTn id="23" dur="250" fill="hold"/>
                                        <p:tgtEl>
                                          <p:spTgt spid="40"/>
                                        </p:tgtEl>
                                        <p:attrNameLst>
                                          <p:attrName>ppt_h</p:attrName>
                                        </p:attrNameLst>
                                      </p:cBhvr>
                                      <p:tavLst>
                                        <p:tav tm="0">
                                          <p:val>
                                            <p:fltVal val="0"/>
                                          </p:val>
                                        </p:tav>
                                        <p:tav tm="100000">
                                          <p:val>
                                            <p:strVal val="#ppt_h"/>
                                          </p:val>
                                        </p:tav>
                                      </p:tavLst>
                                    </p:anim>
                                    <p:animEffect transition="in" filter="fade">
                                      <p:cBhvr>
                                        <p:cTn id="24"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深度视觉·原创设计 https://www.docer.com/works?userid=22383862"/>
          <p:cNvSpPr/>
          <p:nvPr/>
        </p:nvSpPr>
        <p:spPr bwMode="auto">
          <a:xfrm>
            <a:off x="4149312" y="1724529"/>
            <a:ext cx="755703" cy="755703"/>
          </a:xfrm>
          <a:prstGeom prst="ellipse">
            <a:avLst/>
          </a:prstGeom>
          <a:solidFill>
            <a:schemeClr val="accent1"/>
          </a:solidFill>
          <a:ln>
            <a:noFill/>
          </a:ln>
          <a:effectLst/>
        </p:spPr>
        <p:txBody>
          <a:bodyPr wrap="none" rtlCol="0" anchor="ctr"/>
          <a:lstStyle/>
          <a:p>
            <a:pPr algn="ctr"/>
            <a:endParaRPr lang="en-US"/>
          </a:p>
        </p:txBody>
      </p:sp>
      <p:sp>
        <p:nvSpPr>
          <p:cNvPr id="11" name="深度视觉·原创设计 https://www.docer.com/works?userid=22383862"/>
          <p:cNvSpPr/>
          <p:nvPr/>
        </p:nvSpPr>
        <p:spPr bwMode="auto">
          <a:xfrm>
            <a:off x="4171763" y="3130315"/>
            <a:ext cx="755703" cy="755703"/>
          </a:xfrm>
          <a:prstGeom prst="ellipse">
            <a:avLst/>
          </a:prstGeom>
          <a:solidFill>
            <a:schemeClr val="accent2"/>
          </a:solidFill>
          <a:ln>
            <a:noFill/>
          </a:ln>
          <a:effectLst/>
        </p:spPr>
        <p:txBody>
          <a:bodyPr wrap="none" rtlCol="0" anchor="ctr"/>
          <a:lstStyle/>
          <a:p>
            <a:pPr algn="ctr"/>
            <a:endParaRPr lang="en-US"/>
          </a:p>
        </p:txBody>
      </p:sp>
      <p:sp>
        <p:nvSpPr>
          <p:cNvPr id="14" name="深度视觉·原创设计 https://www.docer.com/works?userid=22383862"/>
          <p:cNvSpPr/>
          <p:nvPr/>
        </p:nvSpPr>
        <p:spPr bwMode="auto">
          <a:xfrm>
            <a:off x="4171763" y="4536101"/>
            <a:ext cx="755703" cy="755703"/>
          </a:xfrm>
          <a:prstGeom prst="ellipse">
            <a:avLst/>
          </a:prstGeom>
          <a:solidFill>
            <a:schemeClr val="accent1"/>
          </a:solidFill>
          <a:ln>
            <a:noFill/>
          </a:ln>
          <a:effectLst/>
        </p:spPr>
        <p:txBody>
          <a:bodyPr wrap="none" rtlCol="0" anchor="ctr"/>
          <a:lstStyle/>
          <a:p>
            <a:pPr algn="ctr"/>
            <a:endParaRPr lang="en-US"/>
          </a:p>
        </p:txBody>
      </p:sp>
      <p:sp>
        <p:nvSpPr>
          <p:cNvPr id="20" name="深度视觉·原创设计 https://www.docer.com/works?userid=22383862"/>
          <p:cNvSpPr>
            <a:spLocks noChangeArrowheads="1"/>
          </p:cNvSpPr>
          <p:nvPr/>
        </p:nvSpPr>
        <p:spPr bwMode="auto">
          <a:xfrm>
            <a:off x="4375624" y="1950794"/>
            <a:ext cx="324828" cy="303172"/>
          </a:xfrm>
          <a:custGeom>
            <a:avLst/>
            <a:gdLst>
              <a:gd name="T0" fmla="*/ 231 w 462"/>
              <a:gd name="T1" fmla="*/ 25 h 433"/>
              <a:gd name="T2" fmla="*/ 209 w 462"/>
              <a:gd name="T3" fmla="*/ 241 h 433"/>
              <a:gd name="T4" fmla="*/ 220 w 462"/>
              <a:gd name="T5" fmla="*/ 245 h 433"/>
              <a:gd name="T6" fmla="*/ 242 w 462"/>
              <a:gd name="T7" fmla="*/ 245 h 433"/>
              <a:gd name="T8" fmla="*/ 447 w 462"/>
              <a:gd name="T9" fmla="*/ 154 h 433"/>
              <a:gd name="T10" fmla="*/ 458 w 462"/>
              <a:gd name="T11" fmla="*/ 144 h 433"/>
              <a:gd name="T12" fmla="*/ 458 w 462"/>
              <a:gd name="T13" fmla="*/ 118 h 433"/>
              <a:gd name="T14" fmla="*/ 253 w 462"/>
              <a:gd name="T15" fmla="*/ 7 h 433"/>
              <a:gd name="T16" fmla="*/ 242 w 462"/>
              <a:gd name="T17" fmla="*/ 3 h 433"/>
              <a:gd name="T18" fmla="*/ 220 w 462"/>
              <a:gd name="T19" fmla="*/ 3 h 433"/>
              <a:gd name="T20" fmla="*/ 15 w 462"/>
              <a:gd name="T21" fmla="*/ 111 h 433"/>
              <a:gd name="T22" fmla="*/ 4 w 462"/>
              <a:gd name="T23" fmla="*/ 118 h 433"/>
              <a:gd name="T24" fmla="*/ 4 w 462"/>
              <a:gd name="T25" fmla="*/ 144 h 433"/>
              <a:gd name="T26" fmla="*/ 231 w 462"/>
              <a:gd name="T27" fmla="*/ 25 h 433"/>
              <a:gd name="T28" fmla="*/ 231 w 462"/>
              <a:gd name="T29" fmla="*/ 216 h 433"/>
              <a:gd name="T30" fmla="*/ 231 w 462"/>
              <a:gd name="T31" fmla="*/ 25 h 433"/>
              <a:gd name="T32" fmla="*/ 33 w 462"/>
              <a:gd name="T33" fmla="*/ 317 h 433"/>
              <a:gd name="T34" fmla="*/ 0 w 462"/>
              <a:gd name="T35" fmla="*/ 302 h 433"/>
              <a:gd name="T36" fmla="*/ 4 w 462"/>
              <a:gd name="T37" fmla="*/ 320 h 433"/>
              <a:gd name="T38" fmla="*/ 15 w 462"/>
              <a:gd name="T39" fmla="*/ 338 h 433"/>
              <a:gd name="T40" fmla="*/ 209 w 462"/>
              <a:gd name="T41" fmla="*/ 425 h 433"/>
              <a:gd name="T42" fmla="*/ 231 w 462"/>
              <a:gd name="T43" fmla="*/ 432 h 433"/>
              <a:gd name="T44" fmla="*/ 253 w 462"/>
              <a:gd name="T45" fmla="*/ 425 h 433"/>
              <a:gd name="T46" fmla="*/ 447 w 462"/>
              <a:gd name="T47" fmla="*/ 338 h 433"/>
              <a:gd name="T48" fmla="*/ 458 w 462"/>
              <a:gd name="T49" fmla="*/ 320 h 433"/>
              <a:gd name="T50" fmla="*/ 461 w 462"/>
              <a:gd name="T51" fmla="*/ 302 h 433"/>
              <a:gd name="T52" fmla="*/ 231 w 462"/>
              <a:gd name="T53" fmla="*/ 407 h 433"/>
              <a:gd name="T54" fmla="*/ 209 w 462"/>
              <a:gd name="T55" fmla="*/ 335 h 433"/>
              <a:gd name="T56" fmla="*/ 220 w 462"/>
              <a:gd name="T57" fmla="*/ 338 h 433"/>
              <a:gd name="T58" fmla="*/ 242 w 462"/>
              <a:gd name="T59" fmla="*/ 338 h 433"/>
              <a:gd name="T60" fmla="*/ 447 w 462"/>
              <a:gd name="T61" fmla="*/ 245 h 433"/>
              <a:gd name="T62" fmla="*/ 454 w 462"/>
              <a:gd name="T63" fmla="*/ 241 h 433"/>
              <a:gd name="T64" fmla="*/ 461 w 462"/>
              <a:gd name="T65" fmla="*/ 209 h 433"/>
              <a:gd name="T66" fmla="*/ 429 w 462"/>
              <a:gd name="T67" fmla="*/ 223 h 433"/>
              <a:gd name="T68" fmla="*/ 33 w 462"/>
              <a:gd name="T69" fmla="*/ 223 h 433"/>
              <a:gd name="T70" fmla="*/ 0 w 462"/>
              <a:gd name="T71" fmla="*/ 209 h 433"/>
              <a:gd name="T72" fmla="*/ 4 w 462"/>
              <a:gd name="T73" fmla="*/ 230 h 433"/>
              <a:gd name="T74" fmla="*/ 15 w 462"/>
              <a:gd name="T75" fmla="*/ 245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2" h="433">
                <a:moveTo>
                  <a:pt x="231" y="25"/>
                </a:moveTo>
                <a:lnTo>
                  <a:pt x="231" y="25"/>
                </a:lnTo>
                <a:close/>
                <a:moveTo>
                  <a:pt x="15" y="154"/>
                </a:moveTo>
                <a:lnTo>
                  <a:pt x="209" y="241"/>
                </a:lnTo>
                <a:lnTo>
                  <a:pt x="209" y="241"/>
                </a:lnTo>
                <a:lnTo>
                  <a:pt x="220" y="245"/>
                </a:lnTo>
                <a:lnTo>
                  <a:pt x="231" y="248"/>
                </a:lnTo>
                <a:lnTo>
                  <a:pt x="242" y="245"/>
                </a:lnTo>
                <a:lnTo>
                  <a:pt x="253" y="241"/>
                </a:lnTo>
                <a:lnTo>
                  <a:pt x="447" y="154"/>
                </a:lnTo>
                <a:lnTo>
                  <a:pt x="447" y="154"/>
                </a:lnTo>
                <a:lnTo>
                  <a:pt x="458" y="144"/>
                </a:lnTo>
                <a:lnTo>
                  <a:pt x="458" y="133"/>
                </a:lnTo>
                <a:lnTo>
                  <a:pt x="458" y="118"/>
                </a:lnTo>
                <a:lnTo>
                  <a:pt x="447" y="111"/>
                </a:lnTo>
                <a:lnTo>
                  <a:pt x="253" y="7"/>
                </a:lnTo>
                <a:lnTo>
                  <a:pt x="253" y="7"/>
                </a:lnTo>
                <a:lnTo>
                  <a:pt x="242" y="3"/>
                </a:lnTo>
                <a:lnTo>
                  <a:pt x="231" y="0"/>
                </a:lnTo>
                <a:lnTo>
                  <a:pt x="220" y="3"/>
                </a:lnTo>
                <a:lnTo>
                  <a:pt x="209" y="7"/>
                </a:lnTo>
                <a:lnTo>
                  <a:pt x="15" y="111"/>
                </a:lnTo>
                <a:lnTo>
                  <a:pt x="15" y="111"/>
                </a:lnTo>
                <a:lnTo>
                  <a:pt x="4" y="118"/>
                </a:lnTo>
                <a:lnTo>
                  <a:pt x="4" y="133"/>
                </a:lnTo>
                <a:lnTo>
                  <a:pt x="4" y="144"/>
                </a:lnTo>
                <a:lnTo>
                  <a:pt x="15" y="154"/>
                </a:lnTo>
                <a:close/>
                <a:moveTo>
                  <a:pt x="231" y="25"/>
                </a:moveTo>
                <a:lnTo>
                  <a:pt x="429" y="133"/>
                </a:lnTo>
                <a:lnTo>
                  <a:pt x="231" y="216"/>
                </a:lnTo>
                <a:lnTo>
                  <a:pt x="33" y="133"/>
                </a:lnTo>
                <a:lnTo>
                  <a:pt x="231" y="25"/>
                </a:lnTo>
                <a:close/>
                <a:moveTo>
                  <a:pt x="231" y="407"/>
                </a:moveTo>
                <a:lnTo>
                  <a:pt x="33" y="317"/>
                </a:lnTo>
                <a:lnTo>
                  <a:pt x="33" y="317"/>
                </a:lnTo>
                <a:lnTo>
                  <a:pt x="0" y="302"/>
                </a:lnTo>
                <a:lnTo>
                  <a:pt x="0" y="302"/>
                </a:lnTo>
                <a:lnTo>
                  <a:pt x="4" y="320"/>
                </a:lnTo>
                <a:lnTo>
                  <a:pt x="8" y="331"/>
                </a:lnTo>
                <a:lnTo>
                  <a:pt x="15" y="338"/>
                </a:lnTo>
                <a:lnTo>
                  <a:pt x="209" y="425"/>
                </a:lnTo>
                <a:lnTo>
                  <a:pt x="209" y="425"/>
                </a:lnTo>
                <a:lnTo>
                  <a:pt x="220" y="428"/>
                </a:lnTo>
                <a:lnTo>
                  <a:pt x="231" y="432"/>
                </a:lnTo>
                <a:lnTo>
                  <a:pt x="242" y="428"/>
                </a:lnTo>
                <a:lnTo>
                  <a:pt x="253" y="425"/>
                </a:lnTo>
                <a:lnTo>
                  <a:pt x="447" y="338"/>
                </a:lnTo>
                <a:lnTo>
                  <a:pt x="447" y="338"/>
                </a:lnTo>
                <a:lnTo>
                  <a:pt x="454" y="331"/>
                </a:lnTo>
                <a:lnTo>
                  <a:pt x="458" y="320"/>
                </a:lnTo>
                <a:lnTo>
                  <a:pt x="461" y="302"/>
                </a:lnTo>
                <a:lnTo>
                  <a:pt x="461" y="302"/>
                </a:lnTo>
                <a:lnTo>
                  <a:pt x="429" y="317"/>
                </a:lnTo>
                <a:lnTo>
                  <a:pt x="231" y="407"/>
                </a:lnTo>
                <a:close/>
                <a:moveTo>
                  <a:pt x="15" y="245"/>
                </a:moveTo>
                <a:lnTo>
                  <a:pt x="209" y="335"/>
                </a:lnTo>
                <a:lnTo>
                  <a:pt x="209" y="335"/>
                </a:lnTo>
                <a:lnTo>
                  <a:pt x="220" y="338"/>
                </a:lnTo>
                <a:lnTo>
                  <a:pt x="231" y="338"/>
                </a:lnTo>
                <a:lnTo>
                  <a:pt x="242" y="338"/>
                </a:lnTo>
                <a:lnTo>
                  <a:pt x="253" y="335"/>
                </a:lnTo>
                <a:lnTo>
                  <a:pt x="447" y="245"/>
                </a:lnTo>
                <a:lnTo>
                  <a:pt x="447" y="245"/>
                </a:lnTo>
                <a:lnTo>
                  <a:pt x="454" y="241"/>
                </a:lnTo>
                <a:lnTo>
                  <a:pt x="458" y="230"/>
                </a:lnTo>
                <a:lnTo>
                  <a:pt x="461" y="209"/>
                </a:lnTo>
                <a:lnTo>
                  <a:pt x="461" y="209"/>
                </a:lnTo>
                <a:lnTo>
                  <a:pt x="429" y="223"/>
                </a:lnTo>
                <a:lnTo>
                  <a:pt x="231" y="317"/>
                </a:lnTo>
                <a:lnTo>
                  <a:pt x="33" y="223"/>
                </a:lnTo>
                <a:lnTo>
                  <a:pt x="33" y="223"/>
                </a:lnTo>
                <a:lnTo>
                  <a:pt x="0" y="209"/>
                </a:lnTo>
                <a:lnTo>
                  <a:pt x="0" y="209"/>
                </a:lnTo>
                <a:lnTo>
                  <a:pt x="4" y="230"/>
                </a:lnTo>
                <a:lnTo>
                  <a:pt x="8" y="237"/>
                </a:lnTo>
                <a:lnTo>
                  <a:pt x="15" y="245"/>
                </a:lnTo>
                <a:close/>
              </a:path>
            </a:pathLst>
          </a:custGeom>
          <a:solidFill>
            <a:schemeClr val="bg1"/>
          </a:solidFill>
          <a:ln>
            <a:noFill/>
          </a:ln>
          <a:effectLst/>
        </p:spPr>
        <p:txBody>
          <a:bodyPr wrap="none" anchor="ctr"/>
          <a:lstStyle/>
          <a:p>
            <a:endParaRPr lang="en-US"/>
          </a:p>
        </p:txBody>
      </p:sp>
      <p:sp>
        <p:nvSpPr>
          <p:cNvPr id="21" name="深度视觉·原创设计 https://www.docer.com/works?userid=22383862"/>
          <p:cNvSpPr>
            <a:spLocks noChangeArrowheads="1"/>
          </p:cNvSpPr>
          <p:nvPr/>
        </p:nvSpPr>
        <p:spPr bwMode="auto">
          <a:xfrm>
            <a:off x="4403622" y="3363540"/>
            <a:ext cx="268832" cy="289252"/>
          </a:xfrm>
          <a:custGeom>
            <a:avLst/>
            <a:gdLst>
              <a:gd name="T0" fmla="*/ 256 w 347"/>
              <a:gd name="T1" fmla="*/ 235 h 376"/>
              <a:gd name="T2" fmla="*/ 212 w 347"/>
              <a:gd name="T3" fmla="*/ 263 h 376"/>
              <a:gd name="T4" fmla="*/ 141 w 347"/>
              <a:gd name="T5" fmla="*/ 206 h 376"/>
              <a:gd name="T6" fmla="*/ 141 w 347"/>
              <a:gd name="T7" fmla="*/ 166 h 376"/>
              <a:gd name="T8" fmla="*/ 230 w 347"/>
              <a:gd name="T9" fmla="*/ 130 h 376"/>
              <a:gd name="T10" fmla="*/ 274 w 347"/>
              <a:gd name="T11" fmla="*/ 145 h 376"/>
              <a:gd name="T12" fmla="*/ 303 w 347"/>
              <a:gd name="T13" fmla="*/ 138 h 376"/>
              <a:gd name="T14" fmla="*/ 335 w 347"/>
              <a:gd name="T15" fmla="*/ 112 h 376"/>
              <a:gd name="T16" fmla="*/ 346 w 347"/>
              <a:gd name="T17" fmla="*/ 73 h 376"/>
              <a:gd name="T18" fmla="*/ 339 w 347"/>
              <a:gd name="T19" fmla="*/ 44 h 376"/>
              <a:gd name="T20" fmla="*/ 313 w 347"/>
              <a:gd name="T21" fmla="*/ 11 h 376"/>
              <a:gd name="T22" fmla="*/ 274 w 347"/>
              <a:gd name="T23" fmla="*/ 0 h 376"/>
              <a:gd name="T24" fmla="*/ 245 w 347"/>
              <a:gd name="T25" fmla="*/ 8 h 376"/>
              <a:gd name="T26" fmla="*/ 212 w 347"/>
              <a:gd name="T27" fmla="*/ 33 h 376"/>
              <a:gd name="T28" fmla="*/ 202 w 347"/>
              <a:gd name="T29" fmla="*/ 73 h 376"/>
              <a:gd name="T30" fmla="*/ 126 w 347"/>
              <a:gd name="T31" fmla="*/ 138 h 376"/>
              <a:gd name="T32" fmla="*/ 101 w 347"/>
              <a:gd name="T33" fmla="*/ 123 h 376"/>
              <a:gd name="T34" fmla="*/ 72 w 347"/>
              <a:gd name="T35" fmla="*/ 116 h 376"/>
              <a:gd name="T36" fmla="*/ 32 w 347"/>
              <a:gd name="T37" fmla="*/ 127 h 376"/>
              <a:gd name="T38" fmla="*/ 7 w 347"/>
              <a:gd name="T39" fmla="*/ 159 h 376"/>
              <a:gd name="T40" fmla="*/ 0 w 347"/>
              <a:gd name="T41" fmla="*/ 188 h 376"/>
              <a:gd name="T42" fmla="*/ 11 w 347"/>
              <a:gd name="T43" fmla="*/ 228 h 376"/>
              <a:gd name="T44" fmla="*/ 43 w 347"/>
              <a:gd name="T45" fmla="*/ 253 h 376"/>
              <a:gd name="T46" fmla="*/ 72 w 347"/>
              <a:gd name="T47" fmla="*/ 260 h 376"/>
              <a:gd name="T48" fmla="*/ 115 w 347"/>
              <a:gd name="T49" fmla="*/ 245 h 376"/>
              <a:gd name="T50" fmla="*/ 202 w 347"/>
              <a:gd name="T51" fmla="*/ 303 h 376"/>
              <a:gd name="T52" fmla="*/ 209 w 347"/>
              <a:gd name="T53" fmla="*/ 332 h 376"/>
              <a:gd name="T54" fmla="*/ 234 w 347"/>
              <a:gd name="T55" fmla="*/ 364 h 376"/>
              <a:gd name="T56" fmla="*/ 274 w 347"/>
              <a:gd name="T57" fmla="*/ 375 h 376"/>
              <a:gd name="T58" fmla="*/ 303 w 347"/>
              <a:gd name="T59" fmla="*/ 368 h 376"/>
              <a:gd name="T60" fmla="*/ 335 w 347"/>
              <a:gd name="T61" fmla="*/ 343 h 376"/>
              <a:gd name="T62" fmla="*/ 346 w 347"/>
              <a:gd name="T63" fmla="*/ 303 h 376"/>
              <a:gd name="T64" fmla="*/ 339 w 347"/>
              <a:gd name="T65" fmla="*/ 274 h 376"/>
              <a:gd name="T66" fmla="*/ 313 w 347"/>
              <a:gd name="T67" fmla="*/ 242 h 376"/>
              <a:gd name="T68" fmla="*/ 274 w 347"/>
              <a:gd name="T69" fmla="*/ 231 h 376"/>
              <a:gd name="T70" fmla="*/ 292 w 347"/>
              <a:gd name="T71" fmla="*/ 33 h 376"/>
              <a:gd name="T72" fmla="*/ 317 w 347"/>
              <a:gd name="T73" fmla="*/ 73 h 376"/>
              <a:gd name="T74" fmla="*/ 303 w 347"/>
              <a:gd name="T75" fmla="*/ 101 h 376"/>
              <a:gd name="T76" fmla="*/ 274 w 347"/>
              <a:gd name="T77" fmla="*/ 116 h 376"/>
              <a:gd name="T78" fmla="*/ 234 w 347"/>
              <a:gd name="T79" fmla="*/ 91 h 376"/>
              <a:gd name="T80" fmla="*/ 234 w 347"/>
              <a:gd name="T81" fmla="*/ 55 h 376"/>
              <a:gd name="T82" fmla="*/ 274 w 347"/>
              <a:gd name="T83" fmla="*/ 29 h 376"/>
              <a:gd name="T84" fmla="*/ 54 w 347"/>
              <a:gd name="T85" fmla="*/ 228 h 376"/>
              <a:gd name="T86" fmla="*/ 29 w 347"/>
              <a:gd name="T87" fmla="*/ 188 h 376"/>
              <a:gd name="T88" fmla="*/ 43 w 347"/>
              <a:gd name="T89" fmla="*/ 159 h 376"/>
              <a:gd name="T90" fmla="*/ 72 w 347"/>
              <a:gd name="T91" fmla="*/ 145 h 376"/>
              <a:gd name="T92" fmla="*/ 112 w 347"/>
              <a:gd name="T93" fmla="*/ 170 h 376"/>
              <a:gd name="T94" fmla="*/ 112 w 347"/>
              <a:gd name="T95" fmla="*/ 206 h 376"/>
              <a:gd name="T96" fmla="*/ 72 w 347"/>
              <a:gd name="T97" fmla="*/ 231 h 376"/>
              <a:gd name="T98" fmla="*/ 256 w 347"/>
              <a:gd name="T99" fmla="*/ 343 h 376"/>
              <a:gd name="T100" fmla="*/ 230 w 347"/>
              <a:gd name="T101" fmla="*/ 303 h 376"/>
              <a:gd name="T102" fmla="*/ 245 w 347"/>
              <a:gd name="T103" fmla="*/ 274 h 376"/>
              <a:gd name="T104" fmla="*/ 274 w 347"/>
              <a:gd name="T105" fmla="*/ 260 h 376"/>
              <a:gd name="T106" fmla="*/ 313 w 347"/>
              <a:gd name="T107" fmla="*/ 285 h 376"/>
              <a:gd name="T108" fmla="*/ 313 w 347"/>
              <a:gd name="T109" fmla="*/ 321 h 376"/>
              <a:gd name="T110" fmla="*/ 274 w 347"/>
              <a:gd name="T111" fmla="*/ 34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7" h="376">
                <a:moveTo>
                  <a:pt x="274" y="231"/>
                </a:moveTo>
                <a:lnTo>
                  <a:pt x="274" y="231"/>
                </a:lnTo>
                <a:lnTo>
                  <a:pt x="256" y="235"/>
                </a:lnTo>
                <a:lnTo>
                  <a:pt x="238" y="242"/>
                </a:lnTo>
                <a:lnTo>
                  <a:pt x="223" y="249"/>
                </a:lnTo>
                <a:lnTo>
                  <a:pt x="212" y="263"/>
                </a:lnTo>
                <a:lnTo>
                  <a:pt x="137" y="221"/>
                </a:lnTo>
                <a:lnTo>
                  <a:pt x="137" y="221"/>
                </a:lnTo>
                <a:lnTo>
                  <a:pt x="141" y="206"/>
                </a:lnTo>
                <a:lnTo>
                  <a:pt x="144" y="188"/>
                </a:lnTo>
                <a:lnTo>
                  <a:pt x="144" y="188"/>
                </a:lnTo>
                <a:lnTo>
                  <a:pt x="141" y="166"/>
                </a:lnTo>
                <a:lnTo>
                  <a:pt x="220" y="123"/>
                </a:lnTo>
                <a:lnTo>
                  <a:pt x="220" y="123"/>
                </a:lnTo>
                <a:lnTo>
                  <a:pt x="230" y="130"/>
                </a:lnTo>
                <a:lnTo>
                  <a:pt x="245" y="138"/>
                </a:lnTo>
                <a:lnTo>
                  <a:pt x="259" y="145"/>
                </a:lnTo>
                <a:lnTo>
                  <a:pt x="274" y="145"/>
                </a:lnTo>
                <a:lnTo>
                  <a:pt x="274" y="145"/>
                </a:lnTo>
                <a:lnTo>
                  <a:pt x="288" y="145"/>
                </a:lnTo>
                <a:lnTo>
                  <a:pt x="303" y="138"/>
                </a:lnTo>
                <a:lnTo>
                  <a:pt x="313" y="134"/>
                </a:lnTo>
                <a:lnTo>
                  <a:pt x="324" y="123"/>
                </a:lnTo>
                <a:lnTo>
                  <a:pt x="335" y="112"/>
                </a:lnTo>
                <a:lnTo>
                  <a:pt x="339" y="101"/>
                </a:lnTo>
                <a:lnTo>
                  <a:pt x="346" y="87"/>
                </a:lnTo>
                <a:lnTo>
                  <a:pt x="346" y="73"/>
                </a:lnTo>
                <a:lnTo>
                  <a:pt x="346" y="73"/>
                </a:lnTo>
                <a:lnTo>
                  <a:pt x="346" y="58"/>
                </a:lnTo>
                <a:lnTo>
                  <a:pt x="339" y="44"/>
                </a:lnTo>
                <a:lnTo>
                  <a:pt x="335" y="33"/>
                </a:lnTo>
                <a:lnTo>
                  <a:pt x="324" y="22"/>
                </a:lnTo>
                <a:lnTo>
                  <a:pt x="313" y="11"/>
                </a:lnTo>
                <a:lnTo>
                  <a:pt x="303" y="8"/>
                </a:lnTo>
                <a:lnTo>
                  <a:pt x="288" y="0"/>
                </a:lnTo>
                <a:lnTo>
                  <a:pt x="274" y="0"/>
                </a:lnTo>
                <a:lnTo>
                  <a:pt x="274" y="0"/>
                </a:lnTo>
                <a:lnTo>
                  <a:pt x="259" y="0"/>
                </a:lnTo>
                <a:lnTo>
                  <a:pt x="245" y="8"/>
                </a:lnTo>
                <a:lnTo>
                  <a:pt x="234" y="11"/>
                </a:lnTo>
                <a:lnTo>
                  <a:pt x="223" y="22"/>
                </a:lnTo>
                <a:lnTo>
                  <a:pt x="212" y="33"/>
                </a:lnTo>
                <a:lnTo>
                  <a:pt x="209" y="44"/>
                </a:lnTo>
                <a:lnTo>
                  <a:pt x="202" y="58"/>
                </a:lnTo>
                <a:lnTo>
                  <a:pt x="202" y="73"/>
                </a:lnTo>
                <a:lnTo>
                  <a:pt x="202" y="73"/>
                </a:lnTo>
                <a:lnTo>
                  <a:pt x="205" y="94"/>
                </a:lnTo>
                <a:lnTo>
                  <a:pt x="126" y="138"/>
                </a:lnTo>
                <a:lnTo>
                  <a:pt x="126" y="138"/>
                </a:lnTo>
                <a:lnTo>
                  <a:pt x="115" y="130"/>
                </a:lnTo>
                <a:lnTo>
                  <a:pt x="101" y="123"/>
                </a:lnTo>
                <a:lnTo>
                  <a:pt x="86" y="116"/>
                </a:lnTo>
                <a:lnTo>
                  <a:pt x="72" y="116"/>
                </a:lnTo>
                <a:lnTo>
                  <a:pt x="72" y="116"/>
                </a:lnTo>
                <a:lnTo>
                  <a:pt x="58" y="116"/>
                </a:lnTo>
                <a:lnTo>
                  <a:pt x="43" y="123"/>
                </a:lnTo>
                <a:lnTo>
                  <a:pt x="32" y="127"/>
                </a:lnTo>
                <a:lnTo>
                  <a:pt x="22" y="138"/>
                </a:lnTo>
                <a:lnTo>
                  <a:pt x="11" y="148"/>
                </a:lnTo>
                <a:lnTo>
                  <a:pt x="7" y="159"/>
                </a:lnTo>
                <a:lnTo>
                  <a:pt x="0" y="174"/>
                </a:lnTo>
                <a:lnTo>
                  <a:pt x="0" y="188"/>
                </a:lnTo>
                <a:lnTo>
                  <a:pt x="0" y="188"/>
                </a:lnTo>
                <a:lnTo>
                  <a:pt x="0" y="202"/>
                </a:lnTo>
                <a:lnTo>
                  <a:pt x="7" y="217"/>
                </a:lnTo>
                <a:lnTo>
                  <a:pt x="11" y="228"/>
                </a:lnTo>
                <a:lnTo>
                  <a:pt x="22" y="239"/>
                </a:lnTo>
                <a:lnTo>
                  <a:pt x="32" y="249"/>
                </a:lnTo>
                <a:lnTo>
                  <a:pt x="43" y="253"/>
                </a:lnTo>
                <a:lnTo>
                  <a:pt x="58" y="260"/>
                </a:lnTo>
                <a:lnTo>
                  <a:pt x="72" y="260"/>
                </a:lnTo>
                <a:lnTo>
                  <a:pt x="72" y="260"/>
                </a:lnTo>
                <a:lnTo>
                  <a:pt x="94" y="257"/>
                </a:lnTo>
                <a:lnTo>
                  <a:pt x="115" y="245"/>
                </a:lnTo>
                <a:lnTo>
                  <a:pt x="115" y="245"/>
                </a:lnTo>
                <a:lnTo>
                  <a:pt x="202" y="296"/>
                </a:lnTo>
                <a:lnTo>
                  <a:pt x="202" y="296"/>
                </a:lnTo>
                <a:lnTo>
                  <a:pt x="202" y="303"/>
                </a:lnTo>
                <a:lnTo>
                  <a:pt x="202" y="303"/>
                </a:lnTo>
                <a:lnTo>
                  <a:pt x="202" y="318"/>
                </a:lnTo>
                <a:lnTo>
                  <a:pt x="209" y="332"/>
                </a:lnTo>
                <a:lnTo>
                  <a:pt x="212" y="343"/>
                </a:lnTo>
                <a:lnTo>
                  <a:pt x="223" y="354"/>
                </a:lnTo>
                <a:lnTo>
                  <a:pt x="234" y="364"/>
                </a:lnTo>
                <a:lnTo>
                  <a:pt x="245" y="368"/>
                </a:lnTo>
                <a:lnTo>
                  <a:pt x="259" y="375"/>
                </a:lnTo>
                <a:lnTo>
                  <a:pt x="274" y="375"/>
                </a:lnTo>
                <a:lnTo>
                  <a:pt x="274" y="375"/>
                </a:lnTo>
                <a:lnTo>
                  <a:pt x="288" y="375"/>
                </a:lnTo>
                <a:lnTo>
                  <a:pt x="303" y="368"/>
                </a:lnTo>
                <a:lnTo>
                  <a:pt x="313" y="364"/>
                </a:lnTo>
                <a:lnTo>
                  <a:pt x="324" y="354"/>
                </a:lnTo>
                <a:lnTo>
                  <a:pt x="335" y="343"/>
                </a:lnTo>
                <a:lnTo>
                  <a:pt x="339" y="332"/>
                </a:lnTo>
                <a:lnTo>
                  <a:pt x="346" y="318"/>
                </a:lnTo>
                <a:lnTo>
                  <a:pt x="346" y="303"/>
                </a:lnTo>
                <a:lnTo>
                  <a:pt x="346" y="303"/>
                </a:lnTo>
                <a:lnTo>
                  <a:pt x="346" y="289"/>
                </a:lnTo>
                <a:lnTo>
                  <a:pt x="339" y="274"/>
                </a:lnTo>
                <a:lnTo>
                  <a:pt x="335" y="263"/>
                </a:lnTo>
                <a:lnTo>
                  <a:pt x="324" y="253"/>
                </a:lnTo>
                <a:lnTo>
                  <a:pt x="313" y="242"/>
                </a:lnTo>
                <a:lnTo>
                  <a:pt x="303" y="239"/>
                </a:lnTo>
                <a:lnTo>
                  <a:pt x="288" y="231"/>
                </a:lnTo>
                <a:lnTo>
                  <a:pt x="274" y="231"/>
                </a:lnTo>
                <a:close/>
                <a:moveTo>
                  <a:pt x="274" y="29"/>
                </a:moveTo>
                <a:lnTo>
                  <a:pt x="274" y="29"/>
                </a:lnTo>
                <a:lnTo>
                  <a:pt x="292" y="33"/>
                </a:lnTo>
                <a:lnTo>
                  <a:pt x="303" y="44"/>
                </a:lnTo>
                <a:lnTo>
                  <a:pt x="313" y="55"/>
                </a:lnTo>
                <a:lnTo>
                  <a:pt x="317" y="73"/>
                </a:lnTo>
                <a:lnTo>
                  <a:pt x="317" y="73"/>
                </a:lnTo>
                <a:lnTo>
                  <a:pt x="313" y="91"/>
                </a:lnTo>
                <a:lnTo>
                  <a:pt x="303" y="101"/>
                </a:lnTo>
                <a:lnTo>
                  <a:pt x="292" y="112"/>
                </a:lnTo>
                <a:lnTo>
                  <a:pt x="274" y="116"/>
                </a:lnTo>
                <a:lnTo>
                  <a:pt x="274" y="116"/>
                </a:lnTo>
                <a:lnTo>
                  <a:pt x="256" y="112"/>
                </a:lnTo>
                <a:lnTo>
                  <a:pt x="245" y="101"/>
                </a:lnTo>
                <a:lnTo>
                  <a:pt x="234" y="91"/>
                </a:lnTo>
                <a:lnTo>
                  <a:pt x="230" y="73"/>
                </a:lnTo>
                <a:lnTo>
                  <a:pt x="230" y="73"/>
                </a:lnTo>
                <a:lnTo>
                  <a:pt x="234" y="55"/>
                </a:lnTo>
                <a:lnTo>
                  <a:pt x="245" y="44"/>
                </a:lnTo>
                <a:lnTo>
                  <a:pt x="256" y="33"/>
                </a:lnTo>
                <a:lnTo>
                  <a:pt x="274" y="29"/>
                </a:lnTo>
                <a:close/>
                <a:moveTo>
                  <a:pt x="72" y="231"/>
                </a:moveTo>
                <a:lnTo>
                  <a:pt x="72" y="231"/>
                </a:lnTo>
                <a:lnTo>
                  <a:pt x="54" y="228"/>
                </a:lnTo>
                <a:lnTo>
                  <a:pt x="43" y="217"/>
                </a:lnTo>
                <a:lnTo>
                  <a:pt x="32" y="206"/>
                </a:lnTo>
                <a:lnTo>
                  <a:pt x="29" y="188"/>
                </a:lnTo>
                <a:lnTo>
                  <a:pt x="29" y="188"/>
                </a:lnTo>
                <a:lnTo>
                  <a:pt x="32" y="170"/>
                </a:lnTo>
                <a:lnTo>
                  <a:pt x="43" y="159"/>
                </a:lnTo>
                <a:lnTo>
                  <a:pt x="54" y="148"/>
                </a:lnTo>
                <a:lnTo>
                  <a:pt x="72" y="145"/>
                </a:lnTo>
                <a:lnTo>
                  <a:pt x="72" y="145"/>
                </a:lnTo>
                <a:lnTo>
                  <a:pt x="90" y="148"/>
                </a:lnTo>
                <a:lnTo>
                  <a:pt x="101" y="159"/>
                </a:lnTo>
                <a:lnTo>
                  <a:pt x="112" y="170"/>
                </a:lnTo>
                <a:lnTo>
                  <a:pt x="115" y="188"/>
                </a:lnTo>
                <a:lnTo>
                  <a:pt x="115" y="188"/>
                </a:lnTo>
                <a:lnTo>
                  <a:pt x="112" y="206"/>
                </a:lnTo>
                <a:lnTo>
                  <a:pt x="101" y="217"/>
                </a:lnTo>
                <a:lnTo>
                  <a:pt x="90" y="228"/>
                </a:lnTo>
                <a:lnTo>
                  <a:pt x="72" y="231"/>
                </a:lnTo>
                <a:close/>
                <a:moveTo>
                  <a:pt x="274" y="346"/>
                </a:moveTo>
                <a:lnTo>
                  <a:pt x="274" y="346"/>
                </a:lnTo>
                <a:lnTo>
                  <a:pt x="256" y="343"/>
                </a:lnTo>
                <a:lnTo>
                  <a:pt x="245" y="332"/>
                </a:lnTo>
                <a:lnTo>
                  <a:pt x="234" y="321"/>
                </a:lnTo>
                <a:lnTo>
                  <a:pt x="230" y="303"/>
                </a:lnTo>
                <a:lnTo>
                  <a:pt x="230" y="303"/>
                </a:lnTo>
                <a:lnTo>
                  <a:pt x="234" y="285"/>
                </a:lnTo>
                <a:lnTo>
                  <a:pt x="245" y="274"/>
                </a:lnTo>
                <a:lnTo>
                  <a:pt x="256" y="263"/>
                </a:lnTo>
                <a:lnTo>
                  <a:pt x="274" y="260"/>
                </a:lnTo>
                <a:lnTo>
                  <a:pt x="274" y="260"/>
                </a:lnTo>
                <a:lnTo>
                  <a:pt x="292" y="263"/>
                </a:lnTo>
                <a:lnTo>
                  <a:pt x="303" y="274"/>
                </a:lnTo>
                <a:lnTo>
                  <a:pt x="313" y="285"/>
                </a:lnTo>
                <a:lnTo>
                  <a:pt x="317" y="303"/>
                </a:lnTo>
                <a:lnTo>
                  <a:pt x="317" y="303"/>
                </a:lnTo>
                <a:lnTo>
                  <a:pt x="313" y="321"/>
                </a:lnTo>
                <a:lnTo>
                  <a:pt x="303" y="332"/>
                </a:lnTo>
                <a:lnTo>
                  <a:pt x="292" y="343"/>
                </a:lnTo>
                <a:lnTo>
                  <a:pt x="274" y="346"/>
                </a:lnTo>
                <a:close/>
              </a:path>
            </a:pathLst>
          </a:custGeom>
          <a:solidFill>
            <a:schemeClr val="bg1"/>
          </a:solidFill>
          <a:ln>
            <a:noFill/>
          </a:ln>
          <a:effectLst/>
        </p:spPr>
        <p:txBody>
          <a:bodyPr wrap="none" anchor="ctr"/>
          <a:lstStyle/>
          <a:p>
            <a:endParaRPr lang="en-US"/>
          </a:p>
        </p:txBody>
      </p:sp>
      <p:sp>
        <p:nvSpPr>
          <p:cNvPr id="22" name="深度视觉·原创设计 https://www.docer.com/works?userid=22383862"/>
          <p:cNvSpPr>
            <a:spLocks noChangeArrowheads="1"/>
          </p:cNvSpPr>
          <p:nvPr/>
        </p:nvSpPr>
        <p:spPr bwMode="auto">
          <a:xfrm>
            <a:off x="4403622" y="4751538"/>
            <a:ext cx="324826" cy="324828"/>
          </a:xfrm>
          <a:custGeom>
            <a:avLst/>
            <a:gdLst>
              <a:gd name="T0" fmla="*/ 432 w 462"/>
              <a:gd name="T1" fmla="*/ 403 h 462"/>
              <a:gd name="T2" fmla="*/ 428 w 462"/>
              <a:gd name="T3" fmla="*/ 414 h 462"/>
              <a:gd name="T4" fmla="*/ 410 w 462"/>
              <a:gd name="T5" fmla="*/ 428 h 462"/>
              <a:gd name="T6" fmla="*/ 57 w 462"/>
              <a:gd name="T7" fmla="*/ 432 h 462"/>
              <a:gd name="T8" fmla="*/ 47 w 462"/>
              <a:gd name="T9" fmla="*/ 428 h 462"/>
              <a:gd name="T10" fmla="*/ 32 w 462"/>
              <a:gd name="T11" fmla="*/ 414 h 462"/>
              <a:gd name="T12" fmla="*/ 29 w 462"/>
              <a:gd name="T13" fmla="*/ 61 h 462"/>
              <a:gd name="T14" fmla="*/ 32 w 462"/>
              <a:gd name="T15" fmla="*/ 46 h 462"/>
              <a:gd name="T16" fmla="*/ 47 w 462"/>
              <a:gd name="T17" fmla="*/ 32 h 462"/>
              <a:gd name="T18" fmla="*/ 288 w 462"/>
              <a:gd name="T19" fmla="*/ 29 h 462"/>
              <a:gd name="T20" fmla="*/ 57 w 462"/>
              <a:gd name="T21" fmla="*/ 0 h 462"/>
              <a:gd name="T22" fmla="*/ 47 w 462"/>
              <a:gd name="T23" fmla="*/ 0 h 462"/>
              <a:gd name="T24" fmla="*/ 25 w 462"/>
              <a:gd name="T25" fmla="*/ 11 h 462"/>
              <a:gd name="T26" fmla="*/ 3 w 462"/>
              <a:gd name="T27" fmla="*/ 35 h 462"/>
              <a:gd name="T28" fmla="*/ 0 w 462"/>
              <a:gd name="T29" fmla="*/ 61 h 462"/>
              <a:gd name="T30" fmla="*/ 0 w 462"/>
              <a:gd name="T31" fmla="*/ 403 h 462"/>
              <a:gd name="T32" fmla="*/ 3 w 462"/>
              <a:gd name="T33" fmla="*/ 425 h 462"/>
              <a:gd name="T34" fmla="*/ 36 w 462"/>
              <a:gd name="T35" fmla="*/ 457 h 462"/>
              <a:gd name="T36" fmla="*/ 57 w 462"/>
              <a:gd name="T37" fmla="*/ 461 h 462"/>
              <a:gd name="T38" fmla="*/ 399 w 462"/>
              <a:gd name="T39" fmla="*/ 461 h 462"/>
              <a:gd name="T40" fmla="*/ 425 w 462"/>
              <a:gd name="T41" fmla="*/ 457 h 462"/>
              <a:gd name="T42" fmla="*/ 450 w 462"/>
              <a:gd name="T43" fmla="*/ 436 h 462"/>
              <a:gd name="T44" fmla="*/ 461 w 462"/>
              <a:gd name="T45" fmla="*/ 414 h 462"/>
              <a:gd name="T46" fmla="*/ 461 w 462"/>
              <a:gd name="T47" fmla="*/ 173 h 462"/>
              <a:gd name="T48" fmla="*/ 115 w 462"/>
              <a:gd name="T49" fmla="*/ 259 h 462"/>
              <a:gd name="T50" fmla="*/ 54 w 462"/>
              <a:gd name="T51" fmla="*/ 385 h 462"/>
              <a:gd name="T52" fmla="*/ 57 w 462"/>
              <a:gd name="T53" fmla="*/ 403 h 462"/>
              <a:gd name="T54" fmla="*/ 75 w 462"/>
              <a:gd name="T55" fmla="*/ 407 h 462"/>
              <a:gd name="T56" fmla="*/ 201 w 462"/>
              <a:gd name="T57" fmla="*/ 342 h 462"/>
              <a:gd name="T58" fmla="*/ 216 w 462"/>
              <a:gd name="T59" fmla="*/ 335 h 462"/>
              <a:gd name="T60" fmla="*/ 439 w 462"/>
              <a:gd name="T61" fmla="*/ 115 h 462"/>
              <a:gd name="T62" fmla="*/ 446 w 462"/>
              <a:gd name="T63" fmla="*/ 93 h 462"/>
              <a:gd name="T64" fmla="*/ 439 w 462"/>
              <a:gd name="T65" fmla="*/ 72 h 462"/>
              <a:gd name="T66" fmla="*/ 389 w 462"/>
              <a:gd name="T67" fmla="*/ 21 h 462"/>
              <a:gd name="T68" fmla="*/ 367 w 462"/>
              <a:gd name="T69" fmla="*/ 14 h 462"/>
              <a:gd name="T70" fmla="*/ 345 w 462"/>
              <a:gd name="T71" fmla="*/ 21 h 462"/>
              <a:gd name="T72" fmla="*/ 122 w 462"/>
              <a:gd name="T73" fmla="*/ 245 h 462"/>
              <a:gd name="T74" fmla="*/ 115 w 462"/>
              <a:gd name="T75" fmla="*/ 259 h 462"/>
              <a:gd name="T76" fmla="*/ 356 w 462"/>
              <a:gd name="T77" fmla="*/ 53 h 462"/>
              <a:gd name="T78" fmla="*/ 367 w 462"/>
              <a:gd name="T79" fmla="*/ 50 h 462"/>
              <a:gd name="T80" fmla="*/ 378 w 462"/>
              <a:gd name="T81" fmla="*/ 53 h 462"/>
              <a:gd name="T82" fmla="*/ 407 w 462"/>
              <a:gd name="T83" fmla="*/ 82 h 462"/>
              <a:gd name="T84" fmla="*/ 410 w 462"/>
              <a:gd name="T85" fmla="*/ 93 h 462"/>
              <a:gd name="T86" fmla="*/ 407 w 462"/>
              <a:gd name="T87" fmla="*/ 104 h 462"/>
              <a:gd name="T88" fmla="*/ 327 w 462"/>
              <a:gd name="T89" fmla="*/ 82 h 462"/>
              <a:gd name="T90" fmla="*/ 306 w 462"/>
              <a:gd name="T91" fmla="*/ 104 h 462"/>
              <a:gd name="T92" fmla="*/ 194 w 462"/>
              <a:gd name="T93" fmla="*/ 316 h 462"/>
              <a:gd name="T94" fmla="*/ 144 w 462"/>
              <a:gd name="T95" fmla="*/ 266 h 462"/>
              <a:gd name="T96" fmla="*/ 169 w 462"/>
              <a:gd name="T97" fmla="*/ 331 h 462"/>
              <a:gd name="T98" fmla="*/ 93 w 462"/>
              <a:gd name="T99" fmla="*/ 378 h 462"/>
              <a:gd name="T100" fmla="*/ 83 w 462"/>
              <a:gd name="T101" fmla="*/ 378 h 462"/>
              <a:gd name="T102" fmla="*/ 83 w 462"/>
              <a:gd name="T103" fmla="*/ 367 h 462"/>
              <a:gd name="T104" fmla="*/ 169 w 462"/>
              <a:gd name="T105" fmla="*/ 33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2" h="462">
                <a:moveTo>
                  <a:pt x="432" y="173"/>
                </a:moveTo>
                <a:lnTo>
                  <a:pt x="432" y="403"/>
                </a:lnTo>
                <a:lnTo>
                  <a:pt x="432" y="403"/>
                </a:lnTo>
                <a:lnTo>
                  <a:pt x="428" y="414"/>
                </a:lnTo>
                <a:lnTo>
                  <a:pt x="421" y="425"/>
                </a:lnTo>
                <a:lnTo>
                  <a:pt x="410" y="428"/>
                </a:lnTo>
                <a:lnTo>
                  <a:pt x="399" y="432"/>
                </a:lnTo>
                <a:lnTo>
                  <a:pt x="57" y="432"/>
                </a:lnTo>
                <a:lnTo>
                  <a:pt x="57" y="432"/>
                </a:lnTo>
                <a:lnTo>
                  <a:pt x="47" y="428"/>
                </a:lnTo>
                <a:lnTo>
                  <a:pt x="36" y="425"/>
                </a:lnTo>
                <a:lnTo>
                  <a:pt x="32" y="414"/>
                </a:lnTo>
                <a:lnTo>
                  <a:pt x="29" y="403"/>
                </a:lnTo>
                <a:lnTo>
                  <a:pt x="29" y="61"/>
                </a:lnTo>
                <a:lnTo>
                  <a:pt x="29" y="61"/>
                </a:lnTo>
                <a:lnTo>
                  <a:pt x="32" y="46"/>
                </a:lnTo>
                <a:lnTo>
                  <a:pt x="36" y="39"/>
                </a:lnTo>
                <a:lnTo>
                  <a:pt x="47" y="32"/>
                </a:lnTo>
                <a:lnTo>
                  <a:pt x="57" y="29"/>
                </a:lnTo>
                <a:lnTo>
                  <a:pt x="288" y="29"/>
                </a:lnTo>
                <a:lnTo>
                  <a:pt x="288" y="0"/>
                </a:lnTo>
                <a:lnTo>
                  <a:pt x="57" y="0"/>
                </a:lnTo>
                <a:lnTo>
                  <a:pt x="57" y="0"/>
                </a:lnTo>
                <a:lnTo>
                  <a:pt x="47" y="0"/>
                </a:lnTo>
                <a:lnTo>
                  <a:pt x="36" y="3"/>
                </a:lnTo>
                <a:lnTo>
                  <a:pt x="25" y="11"/>
                </a:lnTo>
                <a:lnTo>
                  <a:pt x="18" y="17"/>
                </a:lnTo>
                <a:lnTo>
                  <a:pt x="3" y="35"/>
                </a:lnTo>
                <a:lnTo>
                  <a:pt x="0" y="46"/>
                </a:lnTo>
                <a:lnTo>
                  <a:pt x="0" y="61"/>
                </a:lnTo>
                <a:lnTo>
                  <a:pt x="0" y="403"/>
                </a:lnTo>
                <a:lnTo>
                  <a:pt x="0" y="403"/>
                </a:lnTo>
                <a:lnTo>
                  <a:pt x="0" y="414"/>
                </a:lnTo>
                <a:lnTo>
                  <a:pt x="3" y="425"/>
                </a:lnTo>
                <a:lnTo>
                  <a:pt x="18" y="443"/>
                </a:lnTo>
                <a:lnTo>
                  <a:pt x="36" y="457"/>
                </a:lnTo>
                <a:lnTo>
                  <a:pt x="47" y="461"/>
                </a:lnTo>
                <a:lnTo>
                  <a:pt x="57" y="461"/>
                </a:lnTo>
                <a:lnTo>
                  <a:pt x="399" y="461"/>
                </a:lnTo>
                <a:lnTo>
                  <a:pt x="399" y="461"/>
                </a:lnTo>
                <a:lnTo>
                  <a:pt x="414" y="461"/>
                </a:lnTo>
                <a:lnTo>
                  <a:pt x="425" y="457"/>
                </a:lnTo>
                <a:lnTo>
                  <a:pt x="443" y="443"/>
                </a:lnTo>
                <a:lnTo>
                  <a:pt x="450" y="436"/>
                </a:lnTo>
                <a:lnTo>
                  <a:pt x="457" y="425"/>
                </a:lnTo>
                <a:lnTo>
                  <a:pt x="461" y="414"/>
                </a:lnTo>
                <a:lnTo>
                  <a:pt x="461" y="403"/>
                </a:lnTo>
                <a:lnTo>
                  <a:pt x="461" y="173"/>
                </a:lnTo>
                <a:lnTo>
                  <a:pt x="432" y="173"/>
                </a:lnTo>
                <a:close/>
                <a:moveTo>
                  <a:pt x="115" y="259"/>
                </a:moveTo>
                <a:lnTo>
                  <a:pt x="54" y="385"/>
                </a:lnTo>
                <a:lnTo>
                  <a:pt x="54" y="385"/>
                </a:lnTo>
                <a:lnTo>
                  <a:pt x="54" y="396"/>
                </a:lnTo>
                <a:lnTo>
                  <a:pt x="57" y="403"/>
                </a:lnTo>
                <a:lnTo>
                  <a:pt x="65" y="407"/>
                </a:lnTo>
                <a:lnTo>
                  <a:pt x="75" y="407"/>
                </a:lnTo>
                <a:lnTo>
                  <a:pt x="201" y="342"/>
                </a:lnTo>
                <a:lnTo>
                  <a:pt x="201" y="342"/>
                </a:lnTo>
                <a:lnTo>
                  <a:pt x="209" y="342"/>
                </a:lnTo>
                <a:lnTo>
                  <a:pt x="216" y="335"/>
                </a:lnTo>
                <a:lnTo>
                  <a:pt x="439" y="115"/>
                </a:lnTo>
                <a:lnTo>
                  <a:pt x="439" y="115"/>
                </a:lnTo>
                <a:lnTo>
                  <a:pt x="443" y="104"/>
                </a:lnTo>
                <a:lnTo>
                  <a:pt x="446" y="93"/>
                </a:lnTo>
                <a:lnTo>
                  <a:pt x="443" y="82"/>
                </a:lnTo>
                <a:lnTo>
                  <a:pt x="439" y="72"/>
                </a:lnTo>
                <a:lnTo>
                  <a:pt x="389" y="21"/>
                </a:lnTo>
                <a:lnTo>
                  <a:pt x="389" y="21"/>
                </a:lnTo>
                <a:lnTo>
                  <a:pt x="378" y="17"/>
                </a:lnTo>
                <a:lnTo>
                  <a:pt x="367" y="14"/>
                </a:lnTo>
                <a:lnTo>
                  <a:pt x="356" y="17"/>
                </a:lnTo>
                <a:lnTo>
                  <a:pt x="345" y="21"/>
                </a:lnTo>
                <a:lnTo>
                  <a:pt x="122" y="245"/>
                </a:lnTo>
                <a:lnTo>
                  <a:pt x="122" y="245"/>
                </a:lnTo>
                <a:lnTo>
                  <a:pt x="118" y="252"/>
                </a:lnTo>
                <a:lnTo>
                  <a:pt x="115" y="259"/>
                </a:lnTo>
                <a:close/>
                <a:moveTo>
                  <a:pt x="356" y="53"/>
                </a:moveTo>
                <a:lnTo>
                  <a:pt x="356" y="53"/>
                </a:lnTo>
                <a:lnTo>
                  <a:pt x="360" y="50"/>
                </a:lnTo>
                <a:lnTo>
                  <a:pt x="367" y="50"/>
                </a:lnTo>
                <a:lnTo>
                  <a:pt x="371" y="50"/>
                </a:lnTo>
                <a:lnTo>
                  <a:pt x="378" y="53"/>
                </a:lnTo>
                <a:lnTo>
                  <a:pt x="407" y="82"/>
                </a:lnTo>
                <a:lnTo>
                  <a:pt x="407" y="82"/>
                </a:lnTo>
                <a:lnTo>
                  <a:pt x="410" y="86"/>
                </a:lnTo>
                <a:lnTo>
                  <a:pt x="410" y="93"/>
                </a:lnTo>
                <a:lnTo>
                  <a:pt x="410" y="97"/>
                </a:lnTo>
                <a:lnTo>
                  <a:pt x="407" y="104"/>
                </a:lnTo>
                <a:lnTo>
                  <a:pt x="378" y="133"/>
                </a:lnTo>
                <a:lnTo>
                  <a:pt x="327" y="82"/>
                </a:lnTo>
                <a:lnTo>
                  <a:pt x="356" y="53"/>
                </a:lnTo>
                <a:close/>
                <a:moveTo>
                  <a:pt x="306" y="104"/>
                </a:moveTo>
                <a:lnTo>
                  <a:pt x="356" y="154"/>
                </a:lnTo>
                <a:lnTo>
                  <a:pt x="194" y="316"/>
                </a:lnTo>
                <a:lnTo>
                  <a:pt x="194" y="316"/>
                </a:lnTo>
                <a:lnTo>
                  <a:pt x="144" y="266"/>
                </a:lnTo>
                <a:lnTo>
                  <a:pt x="306" y="104"/>
                </a:lnTo>
                <a:close/>
                <a:moveTo>
                  <a:pt x="169" y="331"/>
                </a:moveTo>
                <a:lnTo>
                  <a:pt x="93" y="378"/>
                </a:lnTo>
                <a:lnTo>
                  <a:pt x="93" y="378"/>
                </a:lnTo>
                <a:lnTo>
                  <a:pt x="86" y="378"/>
                </a:lnTo>
                <a:lnTo>
                  <a:pt x="83" y="378"/>
                </a:lnTo>
                <a:lnTo>
                  <a:pt x="83" y="374"/>
                </a:lnTo>
                <a:lnTo>
                  <a:pt x="83" y="367"/>
                </a:lnTo>
                <a:lnTo>
                  <a:pt x="129" y="292"/>
                </a:lnTo>
                <a:lnTo>
                  <a:pt x="169" y="331"/>
                </a:lnTo>
                <a:close/>
              </a:path>
            </a:pathLst>
          </a:custGeom>
          <a:solidFill>
            <a:schemeClr val="bg1"/>
          </a:solidFill>
          <a:ln>
            <a:noFill/>
          </a:ln>
          <a:effectLst/>
        </p:spPr>
        <p:txBody>
          <a:bodyPr wrap="none" anchor="ctr"/>
          <a:lstStyle/>
          <a:p>
            <a:r>
              <a:rPr lang="en-US" dirty="0"/>
              <a:t> </a:t>
            </a:r>
            <a:endParaRPr lang="en-US" dirty="0"/>
          </a:p>
        </p:txBody>
      </p:sp>
      <p:sp>
        <p:nvSpPr>
          <p:cNvPr id="26" name="深度视觉·原创设计 https://www.docer.com/works?userid=22383862"/>
          <p:cNvSpPr/>
          <p:nvPr/>
        </p:nvSpPr>
        <p:spPr>
          <a:xfrm>
            <a:off x="5131435" y="1978025"/>
            <a:ext cx="3821430" cy="1116965"/>
          </a:xfrm>
          <a:prstGeom prst="rect">
            <a:avLst/>
          </a:prstGeom>
        </p:spPr>
        <p:txBody>
          <a:bodyPr wrap="square">
            <a:spAutoFit/>
          </a:bodyPr>
          <a:lstStyle/>
          <a:p>
            <a:pPr lvl="0" algn="l">
              <a:lnSpc>
                <a:spcPts val="2000"/>
              </a:lnSpc>
              <a:defRPr/>
            </a:pPr>
            <a:r>
              <a:rPr lang="zh-CN" altLang="en-US" sz="14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预约主体——团体，可以是任何学校承认的社团、学生组织、学校机构、工会、班集体等，在提交认证通过后可以进行场馆预约使用，查询自身用户信息</a:t>
            </a:r>
            <a:endParaRPr lang="zh-CN" altLang="en-US" sz="14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27" name="深度视觉·原创设计 https://www.docer.com/works?userid=22383862"/>
          <p:cNvSpPr/>
          <p:nvPr/>
        </p:nvSpPr>
        <p:spPr>
          <a:xfrm>
            <a:off x="5131435" y="1656715"/>
            <a:ext cx="2022475"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系统主要面对用户</a:t>
            </a:r>
            <a:endParaRPr lang="zh-CN" altLang="en-US" sz="160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
        <p:nvSpPr>
          <p:cNvPr id="28" name="深度视觉·原创设计 https://www.docer.com/works?userid=22383862"/>
          <p:cNvSpPr/>
          <p:nvPr/>
        </p:nvSpPr>
        <p:spPr>
          <a:xfrm>
            <a:off x="5131435" y="3282315"/>
            <a:ext cx="3258185" cy="860425"/>
          </a:xfrm>
          <a:prstGeom prst="rect">
            <a:avLst/>
          </a:prstGeom>
        </p:spPr>
        <p:txBody>
          <a:bodyPr wrap="square">
            <a:spAutoFit/>
          </a:bodyPr>
          <a:lstStyle/>
          <a:p>
            <a:pPr lvl="0" algn="l">
              <a:lnSpc>
                <a:spcPts val="2000"/>
              </a:lnSpc>
              <a:defRPr/>
            </a:pPr>
            <a:r>
              <a:rPr lang="zh-CN" altLang="en-US" sz="14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系统管理员——接受校方管理、管理大型比赛预约、场馆更改、团体用户认证审核</a:t>
            </a:r>
            <a:endParaRPr lang="zh-CN" altLang="en-US" sz="14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30" name="深度视觉·原创设计 https://www.docer.com/works?userid=22383862"/>
          <p:cNvSpPr/>
          <p:nvPr/>
        </p:nvSpPr>
        <p:spPr>
          <a:xfrm>
            <a:off x="5131435" y="4789170"/>
            <a:ext cx="2995295" cy="860425"/>
          </a:xfrm>
          <a:prstGeom prst="rect">
            <a:avLst/>
          </a:prstGeom>
        </p:spPr>
        <p:txBody>
          <a:bodyPr wrap="square">
            <a:spAutoFit/>
          </a:bodyPr>
          <a:lstStyle/>
          <a:p>
            <a:pPr lvl="0" algn="l">
              <a:lnSpc>
                <a:spcPts val="2000"/>
              </a:lnSpc>
              <a:defRPr/>
            </a:pPr>
            <a:r>
              <a:rPr lang="zh-CN" altLang="en-US" sz="14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北一中学学生&amp;教职工个人（游客）：仅可进入网站查看场馆预约的使用情况，不可预约。</a:t>
            </a:r>
            <a:endParaRPr lang="zh-CN" altLang="en-US" sz="14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31" name="深度视觉·原创设计 https://www.docer.com/works?userid=22383862"/>
          <p:cNvSpPr/>
          <p:nvPr/>
        </p:nvSpPr>
        <p:spPr>
          <a:xfrm>
            <a:off x="5131327" y="4467704"/>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其他用户</a:t>
            </a:r>
            <a:endParaRPr lang="zh-CN" altLang="en-US" sz="160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
        <p:nvSpPr>
          <p:cNvPr id="32" name="深度视觉·原创设计 https://www.docer.com/works?userid=22383862"/>
          <p:cNvSpPr txBox="1"/>
          <p:nvPr/>
        </p:nvSpPr>
        <p:spPr>
          <a:xfrm>
            <a:off x="213488" y="1533667"/>
            <a:ext cx="3027680" cy="583565"/>
          </a:xfrm>
          <a:prstGeom prst="rect">
            <a:avLst/>
          </a:prstGeom>
          <a:noFill/>
        </p:spPr>
        <p:txBody>
          <a:bodyPr wrap="none" rtlCol="0">
            <a:spAutoFit/>
          </a:bodyPr>
          <a:lstStyle/>
          <a:p>
            <a:pPr algn="l"/>
            <a:r>
              <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用户类及其特征</a:t>
            </a:r>
            <a:endPar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33" name="深度视觉·原创设计 https://www.docer.com/works?userid=22383862"/>
          <p:cNvSpPr txBox="1"/>
          <p:nvPr/>
        </p:nvSpPr>
        <p:spPr>
          <a:xfrm>
            <a:off x="213488" y="427020"/>
            <a:ext cx="3183654" cy="3102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2400" b="0" i="0" u="none" strike="noStrike" cap="none">
                <a:solidFill>
                  <a:schemeClr val="accent1"/>
                </a:solidFill>
                <a:latin typeface="Source Han Sans CN" panose="020B0500000000000000" pitchFamily="34" charset="-128"/>
                <a:ea typeface="Source Han Sans CN" panose="020B0500000000000000" pitchFamily="34" charset="-128"/>
                <a:cs typeface="Lato"/>
                <a:sym typeface="Lato"/>
              </a:rPr>
              <a:t>User classes and their characteristics</a:t>
            </a:r>
            <a:endParaRPr lang="en-US" sz="2400" b="0" i="0" u="none" strike="noStrike" cap="none">
              <a:solidFill>
                <a:schemeClr val="accent1"/>
              </a:solidFill>
              <a:latin typeface="Source Han Sans CN" panose="020B0500000000000000" pitchFamily="34" charset="-128"/>
              <a:ea typeface="Source Han Sans CN" panose="020B0500000000000000" pitchFamily="34" charset="-128"/>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42" presetClass="entr" presetSubtype="0"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42" presetClass="entr" presetSubtype="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1000"/>
                                        <p:tgtEl>
                                          <p:spTgt spid="31"/>
                                        </p:tgtEl>
                                      </p:cBhvr>
                                    </p:animEffect>
                                    <p:anim calcmode="lin" valueType="num">
                                      <p:cBhvr>
                                        <p:cTn id="49" dur="1000" fill="hold"/>
                                        <p:tgtEl>
                                          <p:spTgt spid="31"/>
                                        </p:tgtEl>
                                        <p:attrNameLst>
                                          <p:attrName>ppt_x</p:attrName>
                                        </p:attrNameLst>
                                      </p:cBhvr>
                                      <p:tavLst>
                                        <p:tav tm="0">
                                          <p:val>
                                            <p:strVal val="#ppt_x"/>
                                          </p:val>
                                        </p:tav>
                                        <p:tav tm="100000">
                                          <p:val>
                                            <p:strVal val="#ppt_x"/>
                                          </p:val>
                                        </p:tav>
                                      </p:tavLst>
                                    </p:anim>
                                    <p:anim calcmode="lin" valueType="num">
                                      <p:cBhvr>
                                        <p:cTn id="5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20" grpId="0" animBg="1"/>
      <p:bldP spid="21" grpId="0" animBg="1"/>
      <p:bldP spid="22" grpId="0" animBg="1"/>
      <p:bldP spid="26" grpId="0"/>
      <p:bldP spid="27" grpId="0"/>
      <p:bldP spid="28" grpId="0"/>
      <p:bldP spid="30"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0" y="3153554"/>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2073299" y="2169798"/>
            <a:ext cx="2676124" cy="2518404"/>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深度视觉·原创设计 https://www.docer.com/works?userid=22383862"/>
          <p:cNvSpPr txBox="1"/>
          <p:nvPr/>
        </p:nvSpPr>
        <p:spPr>
          <a:xfrm>
            <a:off x="2673839" y="2430279"/>
            <a:ext cx="1515158" cy="1446550"/>
          </a:xfrm>
          <a:prstGeom prst="rect">
            <a:avLst/>
          </a:prstGeom>
          <a:noFill/>
        </p:spPr>
        <p:txBody>
          <a:bodyPr wrap="none" rtlCol="0">
            <a:spAutoFit/>
          </a:bodyPr>
          <a:lstStyle>
            <a:defPPr>
              <a:defRPr lang="zh-CN"/>
            </a:defPPr>
            <a:lvl1pPr algn="ctr">
              <a:defRPr sz="6600" b="1">
                <a:ln w="12700">
                  <a:noFill/>
                </a:ln>
                <a:gradFill>
                  <a:gsLst>
                    <a:gs pos="50000">
                      <a:srgbClr val="005674"/>
                    </a:gs>
                    <a:gs pos="70000">
                      <a:srgbClr val="00B0F0"/>
                    </a:gs>
                    <a:gs pos="49000">
                      <a:srgbClr val="0070C0"/>
                    </a:gs>
                    <a:gs pos="30000">
                      <a:srgbClr val="00B0F0"/>
                    </a:gs>
                  </a:gsLst>
                  <a:lin ang="5400000" scaled="1"/>
                </a:gradFill>
                <a:effectLst>
                  <a:outerShdw blurRad="254000" dist="152400" dir="2700000" algn="tl" rotWithShape="0">
                    <a:prstClr val="black"/>
                  </a:outerShdw>
                </a:effectLst>
                <a:latin typeface="微软雅黑" panose="020B0503020204020204" pitchFamily="34" charset="-122"/>
                <a:ea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8800" kern="0" dirty="0">
                <a:solidFill>
                  <a:schemeClr val="accent1"/>
                </a:solidFill>
                <a:effectLst/>
                <a:latin typeface="Source Han Sans SC" panose="020B0500000000000000" pitchFamily="34" charset="-122"/>
                <a:ea typeface="Source Han Sans SC" panose="020B0500000000000000" pitchFamily="34" charset="-122"/>
                <a:sym typeface="Source Han Sans SC" panose="020B0500000000000000" pitchFamily="34" charset="-122"/>
              </a:rPr>
              <a:t>04</a:t>
            </a:r>
            <a:endParaRPr kumimoji="0" lang="zh-CN" altLang="en-US" sz="8800" b="1" i="0" u="none" strike="noStrike" kern="0" cap="none" spc="0" normalizeH="0" baseline="0" noProof="0" dirty="0">
              <a:ln w="12700">
                <a:noFill/>
              </a:ln>
              <a:solidFill>
                <a:schemeClr val="accent1"/>
              </a:solidFill>
              <a:effectLst/>
              <a:uLnTx/>
              <a:uFillTx/>
              <a:latin typeface="Source Han Sans SC" panose="020B0500000000000000" pitchFamily="34" charset="-122"/>
              <a:ea typeface="Source Han Sans SC" panose="020B0500000000000000" pitchFamily="34" charset="-122"/>
              <a:sym typeface="Source Han Sans SC" panose="020B0500000000000000" pitchFamily="34" charset="-122"/>
            </a:endParaRPr>
          </a:p>
        </p:txBody>
      </p:sp>
      <p:sp>
        <p:nvSpPr>
          <p:cNvPr id="12" name="深度视觉·原创设计 https://www.docer.com/works?userid=22383862"/>
          <p:cNvSpPr txBox="1"/>
          <p:nvPr/>
        </p:nvSpPr>
        <p:spPr>
          <a:xfrm>
            <a:off x="2789732" y="3780899"/>
            <a:ext cx="1363282" cy="523220"/>
          </a:xfrm>
          <a:prstGeom prst="rect">
            <a:avLst/>
          </a:prstGeom>
        </p:spPr>
        <p:txBody>
          <a:bodyPr wrap="square">
            <a:spAutoFit/>
          </a:bodyPr>
          <a:lstStyle>
            <a:defPPr>
              <a:defRPr lang="zh-CN"/>
            </a:defPPr>
            <a:lvl1pPr algn="ctr" defTabSz="1219200">
              <a:defRPr sz="4400" b="1" spc="400">
                <a:solidFill>
                  <a:schemeClr val="tx1">
                    <a:lumMod val="75000"/>
                    <a:lumOff val="25000"/>
                  </a:schemeClr>
                </a:solidFill>
                <a:latin typeface="方正黑体简体" panose="02010601030101010101" pitchFamily="2" charset="-122"/>
                <a:ea typeface="方正黑体简体" panose="02010601030101010101" pitchFamily="2" charset="-122"/>
                <a:cs typeface="+mn-ea"/>
              </a:defRPr>
            </a:lvl1pPr>
          </a:lstStyle>
          <a:p>
            <a:pPr marL="0" marR="0" lvl="0" indent="0" algn="dist" defTabSz="1219200" rtl="0" eaLnBrk="1" fontAlgn="auto" latinLnBrk="0" hangingPunct="1">
              <a:lnSpc>
                <a:spcPct val="100000"/>
              </a:lnSpc>
              <a:spcBef>
                <a:spcPts val="0"/>
              </a:spcBef>
              <a:spcAft>
                <a:spcPts val="0"/>
              </a:spcAft>
              <a:buClrTx/>
              <a:buSzTx/>
              <a:buFontTx/>
              <a:buNone/>
              <a:defRPr/>
            </a:pPr>
            <a:r>
              <a:rPr kumimoji="0" lang="en-US" altLang="zh-CN"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rPr>
              <a:t>PART</a:t>
            </a:r>
            <a:endParaRPr kumimoji="0" lang="zh-CN" altLang="en-US"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深度视觉·原创设计 https://www.docer.com/works?userid=22383862"/>
          <p:cNvSpPr txBox="1"/>
          <p:nvPr/>
        </p:nvSpPr>
        <p:spPr>
          <a:xfrm>
            <a:off x="5701870" y="2695180"/>
            <a:ext cx="4594369" cy="768350"/>
          </a:xfrm>
          <a:prstGeom prst="rect">
            <a:avLst/>
          </a:prstGeom>
          <a:noFill/>
        </p:spPr>
        <p:txBody>
          <a:bodyPr wrap="square" rtlCol="0">
            <a:spAutoFit/>
          </a:bodyPr>
          <a:lstStyle/>
          <a:p>
            <a:r>
              <a:rPr lang="zh-CN" altLang="en-US" sz="4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详细需求描述</a:t>
            </a:r>
            <a:endPar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5" name="深度视觉·原创设计 https://www.docer.com/works?userid=22383862"/>
          <p:cNvSpPr txBox="1"/>
          <p:nvPr/>
        </p:nvSpPr>
        <p:spPr>
          <a:xfrm>
            <a:off x="5843097" y="3463401"/>
            <a:ext cx="3357713" cy="537519"/>
          </a:xfrm>
          <a:prstGeom prst="rect">
            <a:avLst/>
          </a:prstGeom>
          <a:noFill/>
          <a:ln>
            <a:noFill/>
          </a:ln>
        </p:spPr>
        <p:txBody>
          <a:bodyPr spcFirstLastPara="1" wrap="square" lIns="91425" tIns="45700" rIns="91425" bIns="45700" anchor="t" anchorCtr="0">
            <a:noAutofit/>
          </a:bodyPr>
          <a:lstStyle/>
          <a:p>
            <a:pPr marL="0" marR="0" lvl="0" indent="0" algn="dist" rtl="0">
              <a:spcBef>
                <a:spcPts val="0"/>
              </a:spcBef>
              <a:spcAft>
                <a:spcPts val="0"/>
              </a:spcAft>
              <a:buNone/>
            </a:pPr>
            <a:r>
              <a:rPr lang="en-US" sz="2800" b="0" i="0" u="none" strike="noStrike" cap="none">
                <a:solidFill>
                  <a:schemeClr val="bg1">
                    <a:lumMod val="50000"/>
                  </a:schemeClr>
                </a:solidFill>
                <a:latin typeface="Source Han Sans SC" panose="020B0500000000000000" pitchFamily="34" charset="-128"/>
                <a:ea typeface="Source Han Sans SC" panose="020B0500000000000000" pitchFamily="34" charset="-128"/>
                <a:cs typeface="Lato"/>
                <a:sym typeface="Lato"/>
              </a:rPr>
              <a:t>Detailed Requirement Description</a:t>
            </a:r>
            <a:endParaRPr lang="en-US" sz="2800" b="0" i="0" u="none" strike="noStrike" cap="none">
              <a:solidFill>
                <a:schemeClr val="bg1">
                  <a:lumMod val="50000"/>
                </a:schemeClr>
              </a:solidFill>
              <a:latin typeface="Source Han Sans SC" panose="020B0500000000000000" pitchFamily="34" charset="-128"/>
              <a:ea typeface="Source Han Sans SC" panose="020B0500000000000000" pitchFamily="34" charset="-128"/>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63" presetClass="path" presetSubtype="0" accel="50000" decel="50000" fill="hold" grpId="1" nodeType="withEffect">
                                  <p:stCondLst>
                                    <p:cond delay="500"/>
                                  </p:stCondLst>
                                  <p:childTnLst>
                                    <p:animMotion origin="layout" path="M 1.25E-6 1.11111E-6 L 0.25 1.11111E-6 " pathEditMode="relative" rAng="0" ptsTypes="AA">
                                      <p:cBhvr>
                                        <p:cTn id="11" dur="1000" spd="-100000" fill="hold"/>
                                        <p:tgtEl>
                                          <p:spTgt spid="11"/>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用户界面</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5" name="深度视觉·原创设计 https://www.docer.com/works?userid=22383862"/>
          <p:cNvSpPr/>
          <p:nvPr/>
        </p:nvSpPr>
        <p:spPr>
          <a:xfrm>
            <a:off x="6711315" y="1689735"/>
            <a:ext cx="1153795" cy="274320"/>
          </a:xfrm>
          <a:prstGeom prst="roundRect">
            <a:avLst>
              <a:gd name="adj" fmla="val 100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ource Han Sans SC" panose="020B0500000000000000" pitchFamily="34" charset="-128"/>
              <a:ea typeface="Source Han Sans SC" panose="020B0500000000000000" pitchFamily="34" charset="-128"/>
            </a:endParaRPr>
          </a:p>
        </p:txBody>
      </p:sp>
      <p:sp>
        <p:nvSpPr>
          <p:cNvPr id="7" name="深度视觉·原创设计 https://www.docer.com/works?userid=22383862"/>
          <p:cNvSpPr txBox="1"/>
          <p:nvPr/>
        </p:nvSpPr>
        <p:spPr>
          <a:xfrm>
            <a:off x="6711310" y="1018108"/>
            <a:ext cx="4161299" cy="492125"/>
          </a:xfrm>
          <a:prstGeom prst="rect">
            <a:avLst/>
          </a:prstGeom>
          <a:noFill/>
        </p:spPr>
        <p:txBody>
          <a:bodyPr wrap="square" lIns="91423" tIns="0" rIns="91423"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主页</a:t>
            </a:r>
            <a:endParaRPr kumimoji="0" lang="zh-CN" altLang="en-US" sz="32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
        <p:nvSpPr>
          <p:cNvPr id="9" name="深度视觉·原创设计 https://www.docer.com/works?userid=22383862"/>
          <p:cNvSpPr txBox="1"/>
          <p:nvPr/>
        </p:nvSpPr>
        <p:spPr>
          <a:xfrm>
            <a:off x="6583040" y="2312524"/>
            <a:ext cx="4610050" cy="188531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左上角北一logo，右上角登入注册入口</a:t>
            </a:r>
            <a:endParaRPr lang="zh-CN" altLang="en-US" sz="16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中间体育馆图片展示</a:t>
            </a:r>
            <a:endParaRPr lang="zh-CN" altLang="en-US" sz="16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按照楼层分割，每层的场馆为一个块，当鼠标移动到场馆块上时，显示所有场地。点击某场地时，弹窗显示该场地各时间段的状态（空闲、维修、已被预约）</a:t>
            </a:r>
            <a:endParaRPr lang="zh-CN" altLang="en-US" sz="16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6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页脚：体育馆地址、管理员联系方式、邮编等。</a:t>
            </a:r>
            <a:endParaRPr lang="zh-CN" altLang="en-US" sz="16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379095" y="1774825"/>
            <a:ext cx="5420360" cy="2960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4"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其他页面</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grpSp>
        <p:nvGrpSpPr>
          <p:cNvPr id="2" name="深度视觉·原创设计 https://www.docer.com/works?userid=22383862"/>
          <p:cNvGrpSpPr/>
          <p:nvPr/>
        </p:nvGrpSpPr>
        <p:grpSpPr>
          <a:xfrm>
            <a:off x="6621324" y="1422633"/>
            <a:ext cx="4635075" cy="4602114"/>
            <a:chOff x="937951" y="1559793"/>
            <a:chExt cx="4635075" cy="4602114"/>
          </a:xfrm>
        </p:grpSpPr>
        <p:sp>
          <p:nvSpPr>
            <p:cNvPr id="3" name="深度视觉·原创设计 https://www.docer.com/works?userid=22383862"/>
            <p:cNvSpPr>
              <a:spLocks noEditPoints="1"/>
            </p:cNvSpPr>
            <p:nvPr/>
          </p:nvSpPr>
          <p:spPr bwMode="auto">
            <a:xfrm>
              <a:off x="937951" y="1559793"/>
              <a:ext cx="4635075" cy="4602114"/>
            </a:xfrm>
            <a:custGeom>
              <a:avLst/>
              <a:gdLst>
                <a:gd name="T0" fmla="*/ 1549 w 1723"/>
                <a:gd name="T1" fmla="*/ 468 h 1711"/>
                <a:gd name="T2" fmla="*/ 1420 w 1723"/>
                <a:gd name="T3" fmla="*/ 452 h 1711"/>
                <a:gd name="T4" fmla="*/ 1420 w 1723"/>
                <a:gd name="T5" fmla="*/ 452 h 1711"/>
                <a:gd name="T6" fmla="*/ 1110 w 1723"/>
                <a:gd name="T7" fmla="*/ 227 h 1711"/>
                <a:gd name="T8" fmla="*/ 1110 w 1723"/>
                <a:gd name="T9" fmla="*/ 227 h 1711"/>
                <a:gd name="T10" fmla="*/ 1023 w 1723"/>
                <a:gd name="T11" fmla="*/ 79 h 1711"/>
                <a:gd name="T12" fmla="*/ 694 w 1723"/>
                <a:gd name="T13" fmla="*/ 120 h 1711"/>
                <a:gd name="T14" fmla="*/ 645 w 1723"/>
                <a:gd name="T15" fmla="*/ 248 h 1711"/>
                <a:gd name="T16" fmla="*/ 285 w 1723"/>
                <a:gd name="T17" fmla="*/ 558 h 1711"/>
                <a:gd name="T18" fmla="*/ 285 w 1723"/>
                <a:gd name="T19" fmla="*/ 558 h 1711"/>
                <a:gd name="T20" fmla="*/ 147 w 1723"/>
                <a:gd name="T21" fmla="*/ 590 h 1711"/>
                <a:gd name="T22" fmla="*/ 67 w 1723"/>
                <a:gd name="T23" fmla="*/ 912 h 1711"/>
                <a:gd name="T24" fmla="*/ 166 w 1723"/>
                <a:gd name="T25" fmla="*/ 1003 h 1711"/>
                <a:gd name="T26" fmla="*/ 166 w 1723"/>
                <a:gd name="T27" fmla="*/ 1003 h 1711"/>
                <a:gd name="T28" fmla="*/ 285 w 1723"/>
                <a:gd name="T29" fmla="*/ 1345 h 1711"/>
                <a:gd name="T30" fmla="*/ 286 w 1723"/>
                <a:gd name="T31" fmla="*/ 1345 h 1711"/>
                <a:gd name="T32" fmla="*/ 274 w 1723"/>
                <a:gd name="T33" fmla="*/ 1521 h 1711"/>
                <a:gd name="T34" fmla="*/ 571 w 1723"/>
                <a:gd name="T35" fmla="*/ 1670 h 1711"/>
                <a:gd name="T36" fmla="*/ 663 w 1723"/>
                <a:gd name="T37" fmla="*/ 1613 h 1711"/>
                <a:gd name="T38" fmla="*/ 663 w 1723"/>
                <a:gd name="T39" fmla="*/ 1613 h 1711"/>
                <a:gd name="T40" fmla="*/ 1123 w 1723"/>
                <a:gd name="T41" fmla="*/ 1613 h 1711"/>
                <a:gd name="T42" fmla="*/ 1123 w 1723"/>
                <a:gd name="T43" fmla="*/ 1613 h 1711"/>
                <a:gd name="T44" fmla="*/ 1255 w 1723"/>
                <a:gd name="T45" fmla="*/ 1679 h 1711"/>
                <a:gd name="T46" fmla="*/ 1521 w 1723"/>
                <a:gd name="T47" fmla="*/ 1481 h 1711"/>
                <a:gd name="T48" fmla="*/ 1486 w 1723"/>
                <a:gd name="T49" fmla="*/ 1321 h 1711"/>
                <a:gd name="T50" fmla="*/ 1486 w 1723"/>
                <a:gd name="T51" fmla="*/ 1321 h 1711"/>
                <a:gd name="T52" fmla="*/ 1583 w 1723"/>
                <a:gd name="T53" fmla="*/ 882 h 1711"/>
                <a:gd name="T54" fmla="*/ 1583 w 1723"/>
                <a:gd name="T55" fmla="*/ 882 h 1711"/>
                <a:gd name="T56" fmla="*/ 1673 w 1723"/>
                <a:gd name="T57" fmla="*/ 776 h 1711"/>
                <a:gd name="T58" fmla="*/ 1549 w 1723"/>
                <a:gd name="T59" fmla="*/ 468 h 1711"/>
                <a:gd name="T60" fmla="*/ 1162 w 1723"/>
                <a:gd name="T61" fmla="*/ 1250 h 1711"/>
                <a:gd name="T62" fmla="*/ 1163 w 1723"/>
                <a:gd name="T63" fmla="*/ 1250 h 1711"/>
                <a:gd name="T64" fmla="*/ 1123 w 1723"/>
                <a:gd name="T65" fmla="*/ 1281 h 1711"/>
                <a:gd name="T66" fmla="*/ 1123 w 1723"/>
                <a:gd name="T67" fmla="*/ 1281 h 1711"/>
                <a:gd name="T68" fmla="*/ 663 w 1723"/>
                <a:gd name="T69" fmla="*/ 1281 h 1711"/>
                <a:gd name="T70" fmla="*/ 663 w 1723"/>
                <a:gd name="T71" fmla="*/ 1281 h 1711"/>
                <a:gd name="T72" fmla="*/ 599 w 1723"/>
                <a:gd name="T73" fmla="*/ 1236 h 1711"/>
                <a:gd name="T74" fmla="*/ 599 w 1723"/>
                <a:gd name="T75" fmla="*/ 1236 h 1711"/>
                <a:gd name="T76" fmla="*/ 479 w 1723"/>
                <a:gd name="T77" fmla="*/ 893 h 1711"/>
                <a:gd name="T78" fmla="*/ 479 w 1723"/>
                <a:gd name="T79" fmla="*/ 893 h 1711"/>
                <a:gd name="T80" fmla="*/ 502 w 1723"/>
                <a:gd name="T81" fmla="*/ 809 h 1711"/>
                <a:gd name="T82" fmla="*/ 502 w 1723"/>
                <a:gd name="T83" fmla="*/ 809 h 1711"/>
                <a:gd name="T84" fmla="*/ 861 w 1723"/>
                <a:gd name="T85" fmla="*/ 498 h 1711"/>
                <a:gd name="T86" fmla="*/ 916 w 1723"/>
                <a:gd name="T87" fmla="*/ 496 h 1711"/>
                <a:gd name="T88" fmla="*/ 916 w 1723"/>
                <a:gd name="T89" fmla="*/ 496 h 1711"/>
                <a:gd name="T90" fmla="*/ 1225 w 1723"/>
                <a:gd name="T91" fmla="*/ 721 h 1711"/>
                <a:gd name="T92" fmla="*/ 1225 w 1723"/>
                <a:gd name="T93" fmla="*/ 721 h 1711"/>
                <a:gd name="T94" fmla="*/ 1259 w 1723"/>
                <a:gd name="T95" fmla="*/ 810 h 1711"/>
                <a:gd name="T96" fmla="*/ 1259 w 1723"/>
                <a:gd name="T97" fmla="*/ 810 h 1711"/>
                <a:gd name="T98" fmla="*/ 1162 w 1723"/>
                <a:gd name="T99" fmla="*/ 1250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23" h="1711">
                  <a:moveTo>
                    <a:pt x="1549" y="468"/>
                  </a:moveTo>
                  <a:cubicBezTo>
                    <a:pt x="1507" y="450"/>
                    <a:pt x="1462" y="445"/>
                    <a:pt x="1420" y="452"/>
                  </a:cubicBezTo>
                  <a:cubicBezTo>
                    <a:pt x="1420" y="452"/>
                    <a:pt x="1420" y="452"/>
                    <a:pt x="1420" y="452"/>
                  </a:cubicBezTo>
                  <a:cubicBezTo>
                    <a:pt x="1231" y="482"/>
                    <a:pt x="1140" y="416"/>
                    <a:pt x="1110" y="227"/>
                  </a:cubicBezTo>
                  <a:cubicBezTo>
                    <a:pt x="1110" y="227"/>
                    <a:pt x="1110" y="227"/>
                    <a:pt x="1110" y="227"/>
                  </a:cubicBezTo>
                  <a:cubicBezTo>
                    <a:pt x="1101" y="171"/>
                    <a:pt x="1072" y="117"/>
                    <a:pt x="1023" y="79"/>
                  </a:cubicBezTo>
                  <a:cubicBezTo>
                    <a:pt x="921" y="0"/>
                    <a:pt x="774" y="18"/>
                    <a:pt x="694" y="120"/>
                  </a:cubicBezTo>
                  <a:cubicBezTo>
                    <a:pt x="664" y="158"/>
                    <a:pt x="648" y="203"/>
                    <a:pt x="645" y="248"/>
                  </a:cubicBezTo>
                  <a:cubicBezTo>
                    <a:pt x="627" y="481"/>
                    <a:pt x="519" y="575"/>
                    <a:pt x="285" y="558"/>
                  </a:cubicBezTo>
                  <a:cubicBezTo>
                    <a:pt x="285" y="558"/>
                    <a:pt x="285" y="558"/>
                    <a:pt x="285" y="558"/>
                  </a:cubicBezTo>
                  <a:cubicBezTo>
                    <a:pt x="238" y="554"/>
                    <a:pt x="190" y="565"/>
                    <a:pt x="147" y="590"/>
                  </a:cubicBezTo>
                  <a:cubicBezTo>
                    <a:pt x="36" y="657"/>
                    <a:pt x="0" y="801"/>
                    <a:pt x="67" y="912"/>
                  </a:cubicBezTo>
                  <a:cubicBezTo>
                    <a:pt x="91" y="953"/>
                    <a:pt x="126" y="984"/>
                    <a:pt x="166" y="1003"/>
                  </a:cubicBezTo>
                  <a:cubicBezTo>
                    <a:pt x="166" y="1003"/>
                    <a:pt x="166" y="1003"/>
                    <a:pt x="166" y="1003"/>
                  </a:cubicBezTo>
                  <a:cubicBezTo>
                    <a:pt x="329" y="1082"/>
                    <a:pt x="364" y="1182"/>
                    <a:pt x="285" y="1345"/>
                  </a:cubicBezTo>
                  <a:cubicBezTo>
                    <a:pt x="286" y="1345"/>
                    <a:pt x="286" y="1345"/>
                    <a:pt x="286" y="1345"/>
                  </a:cubicBezTo>
                  <a:cubicBezTo>
                    <a:pt x="260" y="1398"/>
                    <a:pt x="254" y="1461"/>
                    <a:pt x="274" y="1521"/>
                  </a:cubicBezTo>
                  <a:cubicBezTo>
                    <a:pt x="315" y="1644"/>
                    <a:pt x="448" y="1711"/>
                    <a:pt x="571" y="1670"/>
                  </a:cubicBezTo>
                  <a:cubicBezTo>
                    <a:pt x="607" y="1658"/>
                    <a:pt x="638" y="1638"/>
                    <a:pt x="663" y="1613"/>
                  </a:cubicBezTo>
                  <a:cubicBezTo>
                    <a:pt x="663" y="1613"/>
                    <a:pt x="663" y="1613"/>
                    <a:pt x="663" y="1613"/>
                  </a:cubicBezTo>
                  <a:cubicBezTo>
                    <a:pt x="825" y="1450"/>
                    <a:pt x="960" y="1450"/>
                    <a:pt x="1123" y="1613"/>
                  </a:cubicBezTo>
                  <a:cubicBezTo>
                    <a:pt x="1123" y="1613"/>
                    <a:pt x="1123" y="1613"/>
                    <a:pt x="1123" y="1613"/>
                  </a:cubicBezTo>
                  <a:cubicBezTo>
                    <a:pt x="1157" y="1648"/>
                    <a:pt x="1203" y="1672"/>
                    <a:pt x="1255" y="1679"/>
                  </a:cubicBezTo>
                  <a:cubicBezTo>
                    <a:pt x="1383" y="1698"/>
                    <a:pt x="1502" y="1609"/>
                    <a:pt x="1521" y="1481"/>
                  </a:cubicBezTo>
                  <a:cubicBezTo>
                    <a:pt x="1529" y="1423"/>
                    <a:pt x="1516" y="1367"/>
                    <a:pt x="1486" y="1321"/>
                  </a:cubicBezTo>
                  <a:cubicBezTo>
                    <a:pt x="1486" y="1321"/>
                    <a:pt x="1486" y="1321"/>
                    <a:pt x="1486" y="1321"/>
                  </a:cubicBezTo>
                  <a:cubicBezTo>
                    <a:pt x="1365" y="1131"/>
                    <a:pt x="1394" y="1003"/>
                    <a:pt x="1583" y="882"/>
                  </a:cubicBezTo>
                  <a:cubicBezTo>
                    <a:pt x="1583" y="882"/>
                    <a:pt x="1583" y="882"/>
                    <a:pt x="1583" y="882"/>
                  </a:cubicBezTo>
                  <a:cubicBezTo>
                    <a:pt x="1622" y="857"/>
                    <a:pt x="1654" y="821"/>
                    <a:pt x="1673" y="776"/>
                  </a:cubicBezTo>
                  <a:cubicBezTo>
                    <a:pt x="1723" y="656"/>
                    <a:pt x="1668" y="519"/>
                    <a:pt x="1549" y="468"/>
                  </a:cubicBezTo>
                  <a:close/>
                  <a:moveTo>
                    <a:pt x="1162" y="1250"/>
                  </a:moveTo>
                  <a:cubicBezTo>
                    <a:pt x="1163" y="1250"/>
                    <a:pt x="1163" y="1250"/>
                    <a:pt x="1163" y="1250"/>
                  </a:cubicBezTo>
                  <a:cubicBezTo>
                    <a:pt x="1148" y="1259"/>
                    <a:pt x="1135" y="1269"/>
                    <a:pt x="1123" y="1281"/>
                  </a:cubicBezTo>
                  <a:cubicBezTo>
                    <a:pt x="1123" y="1281"/>
                    <a:pt x="1123" y="1281"/>
                    <a:pt x="1123" y="1281"/>
                  </a:cubicBezTo>
                  <a:cubicBezTo>
                    <a:pt x="960" y="1444"/>
                    <a:pt x="825" y="1444"/>
                    <a:pt x="663" y="1281"/>
                  </a:cubicBezTo>
                  <a:cubicBezTo>
                    <a:pt x="663" y="1281"/>
                    <a:pt x="663" y="1281"/>
                    <a:pt x="663" y="1281"/>
                  </a:cubicBezTo>
                  <a:cubicBezTo>
                    <a:pt x="644" y="1263"/>
                    <a:pt x="622" y="1247"/>
                    <a:pt x="599" y="1236"/>
                  </a:cubicBezTo>
                  <a:cubicBezTo>
                    <a:pt x="599" y="1236"/>
                    <a:pt x="599" y="1236"/>
                    <a:pt x="599" y="1236"/>
                  </a:cubicBezTo>
                  <a:cubicBezTo>
                    <a:pt x="435" y="1157"/>
                    <a:pt x="400" y="1057"/>
                    <a:pt x="479" y="893"/>
                  </a:cubicBezTo>
                  <a:cubicBezTo>
                    <a:pt x="479" y="893"/>
                    <a:pt x="479" y="893"/>
                    <a:pt x="479" y="893"/>
                  </a:cubicBezTo>
                  <a:cubicBezTo>
                    <a:pt x="492" y="867"/>
                    <a:pt x="499" y="838"/>
                    <a:pt x="502" y="809"/>
                  </a:cubicBezTo>
                  <a:cubicBezTo>
                    <a:pt x="502" y="809"/>
                    <a:pt x="502" y="809"/>
                    <a:pt x="502" y="809"/>
                  </a:cubicBezTo>
                  <a:cubicBezTo>
                    <a:pt x="519" y="575"/>
                    <a:pt x="628" y="481"/>
                    <a:pt x="861" y="498"/>
                  </a:cubicBezTo>
                  <a:cubicBezTo>
                    <a:pt x="880" y="499"/>
                    <a:pt x="898" y="499"/>
                    <a:pt x="916" y="496"/>
                  </a:cubicBezTo>
                  <a:cubicBezTo>
                    <a:pt x="916" y="496"/>
                    <a:pt x="916" y="496"/>
                    <a:pt x="916" y="496"/>
                  </a:cubicBezTo>
                  <a:cubicBezTo>
                    <a:pt x="1104" y="466"/>
                    <a:pt x="1195" y="532"/>
                    <a:pt x="1225" y="721"/>
                  </a:cubicBezTo>
                  <a:cubicBezTo>
                    <a:pt x="1225" y="721"/>
                    <a:pt x="1225" y="721"/>
                    <a:pt x="1225" y="721"/>
                  </a:cubicBezTo>
                  <a:cubicBezTo>
                    <a:pt x="1230" y="752"/>
                    <a:pt x="1242" y="783"/>
                    <a:pt x="1259" y="810"/>
                  </a:cubicBezTo>
                  <a:cubicBezTo>
                    <a:pt x="1259" y="810"/>
                    <a:pt x="1259" y="810"/>
                    <a:pt x="1259" y="810"/>
                  </a:cubicBezTo>
                  <a:cubicBezTo>
                    <a:pt x="1380" y="1000"/>
                    <a:pt x="1352" y="1128"/>
                    <a:pt x="1162" y="1250"/>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 name="深度视觉·原创设计 https://www.docer.com/works?userid=22383862"/>
            <p:cNvSpPr/>
            <p:nvPr/>
          </p:nvSpPr>
          <p:spPr bwMode="auto">
            <a:xfrm>
              <a:off x="1083436" y="3120352"/>
              <a:ext cx="1151381" cy="1137742"/>
            </a:xfrm>
            <a:custGeom>
              <a:avLst/>
              <a:gdLst>
                <a:gd name="T0" fmla="*/ 227 w 428"/>
                <a:gd name="T1" fmla="*/ 418 h 423"/>
                <a:gd name="T2" fmla="*/ 36 w 428"/>
                <a:gd name="T3" fmla="*/ 318 h 423"/>
                <a:gd name="T4" fmla="*/ 13 w 428"/>
                <a:gd name="T5" fmla="*/ 161 h 423"/>
                <a:gd name="T6" fmla="*/ 107 w 428"/>
                <a:gd name="T7" fmla="*/ 34 h 423"/>
                <a:gd name="T8" fmla="*/ 201 w 428"/>
                <a:gd name="T9" fmla="*/ 5 h 423"/>
                <a:gd name="T10" fmla="*/ 391 w 428"/>
                <a:gd name="T11" fmla="*/ 105 h 423"/>
                <a:gd name="T12" fmla="*/ 415 w 428"/>
                <a:gd name="T13" fmla="*/ 262 h 423"/>
                <a:gd name="T14" fmla="*/ 320 w 428"/>
                <a:gd name="T15" fmla="*/ 389 h 423"/>
                <a:gd name="T16" fmla="*/ 227 w 428"/>
                <a:gd name="T17" fmla="*/ 418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423">
                  <a:moveTo>
                    <a:pt x="227" y="418"/>
                  </a:moveTo>
                  <a:cubicBezTo>
                    <a:pt x="149" y="423"/>
                    <a:pt x="76" y="385"/>
                    <a:pt x="36" y="318"/>
                  </a:cubicBezTo>
                  <a:cubicBezTo>
                    <a:pt x="8" y="271"/>
                    <a:pt x="0" y="215"/>
                    <a:pt x="13" y="161"/>
                  </a:cubicBezTo>
                  <a:cubicBezTo>
                    <a:pt x="26" y="108"/>
                    <a:pt x="60" y="63"/>
                    <a:pt x="107" y="34"/>
                  </a:cubicBezTo>
                  <a:cubicBezTo>
                    <a:pt x="136" y="17"/>
                    <a:pt x="168" y="7"/>
                    <a:pt x="201" y="5"/>
                  </a:cubicBezTo>
                  <a:cubicBezTo>
                    <a:pt x="278" y="0"/>
                    <a:pt x="351" y="38"/>
                    <a:pt x="391" y="105"/>
                  </a:cubicBezTo>
                  <a:cubicBezTo>
                    <a:pt x="420" y="152"/>
                    <a:pt x="428" y="208"/>
                    <a:pt x="415" y="262"/>
                  </a:cubicBezTo>
                  <a:cubicBezTo>
                    <a:pt x="401" y="315"/>
                    <a:pt x="368" y="360"/>
                    <a:pt x="320" y="389"/>
                  </a:cubicBezTo>
                  <a:cubicBezTo>
                    <a:pt x="292" y="406"/>
                    <a:pt x="259" y="416"/>
                    <a:pt x="227" y="41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 name="深度视觉·原创设计 https://www.docer.com/works?userid=22383862"/>
            <p:cNvSpPr>
              <a:spLocks noEditPoints="1"/>
            </p:cNvSpPr>
            <p:nvPr/>
          </p:nvSpPr>
          <p:spPr bwMode="auto">
            <a:xfrm>
              <a:off x="1396003" y="3423825"/>
              <a:ext cx="527385" cy="529658"/>
            </a:xfrm>
            <a:custGeom>
              <a:avLst/>
              <a:gdLst>
                <a:gd name="T0" fmla="*/ 98 w 196"/>
                <a:gd name="T1" fmla="*/ 197 h 197"/>
                <a:gd name="T2" fmla="*/ 0 w 196"/>
                <a:gd name="T3" fmla="*/ 99 h 197"/>
                <a:gd name="T4" fmla="*/ 98 w 196"/>
                <a:gd name="T5" fmla="*/ 0 h 197"/>
                <a:gd name="T6" fmla="*/ 196 w 196"/>
                <a:gd name="T7" fmla="*/ 99 h 197"/>
                <a:gd name="T8" fmla="*/ 98 w 196"/>
                <a:gd name="T9" fmla="*/ 197 h 197"/>
                <a:gd name="T10" fmla="*/ 98 w 196"/>
                <a:gd name="T11" fmla="*/ 7 h 197"/>
                <a:gd name="T12" fmla="*/ 6 w 196"/>
                <a:gd name="T13" fmla="*/ 99 h 197"/>
                <a:gd name="T14" fmla="*/ 98 w 196"/>
                <a:gd name="T15" fmla="*/ 190 h 197"/>
                <a:gd name="T16" fmla="*/ 189 w 196"/>
                <a:gd name="T17" fmla="*/ 99 h 197"/>
                <a:gd name="T18" fmla="*/ 98 w 196"/>
                <a:gd name="T19" fmla="*/ 7 h 197"/>
                <a:gd name="T20" fmla="*/ 98 w 196"/>
                <a:gd name="T21" fmla="*/ 7 h 197"/>
                <a:gd name="T22" fmla="*/ 98 w 196"/>
                <a:gd name="T23" fmla="*/ 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97">
                  <a:moveTo>
                    <a:pt x="98" y="197"/>
                  </a:moveTo>
                  <a:cubicBezTo>
                    <a:pt x="44" y="197"/>
                    <a:pt x="0" y="153"/>
                    <a:pt x="0" y="99"/>
                  </a:cubicBezTo>
                  <a:cubicBezTo>
                    <a:pt x="0" y="44"/>
                    <a:pt x="44" y="0"/>
                    <a:pt x="98" y="0"/>
                  </a:cubicBezTo>
                  <a:cubicBezTo>
                    <a:pt x="152" y="0"/>
                    <a:pt x="196" y="44"/>
                    <a:pt x="196" y="99"/>
                  </a:cubicBezTo>
                  <a:cubicBezTo>
                    <a:pt x="196" y="153"/>
                    <a:pt x="152" y="197"/>
                    <a:pt x="98" y="197"/>
                  </a:cubicBezTo>
                  <a:close/>
                  <a:moveTo>
                    <a:pt x="98" y="7"/>
                  </a:moveTo>
                  <a:cubicBezTo>
                    <a:pt x="47" y="7"/>
                    <a:pt x="6" y="48"/>
                    <a:pt x="6" y="99"/>
                  </a:cubicBezTo>
                  <a:cubicBezTo>
                    <a:pt x="6" y="149"/>
                    <a:pt x="47" y="190"/>
                    <a:pt x="98" y="190"/>
                  </a:cubicBezTo>
                  <a:cubicBezTo>
                    <a:pt x="148" y="190"/>
                    <a:pt x="189" y="149"/>
                    <a:pt x="189" y="99"/>
                  </a:cubicBezTo>
                  <a:cubicBezTo>
                    <a:pt x="189" y="48"/>
                    <a:pt x="148" y="7"/>
                    <a:pt x="98" y="7"/>
                  </a:cubicBezTo>
                  <a:close/>
                  <a:moveTo>
                    <a:pt x="98" y="7"/>
                  </a:moveTo>
                  <a:cubicBezTo>
                    <a:pt x="98" y="7"/>
                    <a:pt x="98" y="7"/>
                    <a:pt x="98" y="7"/>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深度视觉·原创设计 https://www.docer.com/works?userid=22383862"/>
            <p:cNvSpPr>
              <a:spLocks noEditPoints="1"/>
            </p:cNvSpPr>
            <p:nvPr/>
          </p:nvSpPr>
          <p:spPr bwMode="auto">
            <a:xfrm>
              <a:off x="1532395" y="3598863"/>
              <a:ext cx="251190" cy="179584"/>
            </a:xfrm>
            <a:custGeom>
              <a:avLst/>
              <a:gdLst>
                <a:gd name="T0" fmla="*/ 20 w 93"/>
                <a:gd name="T1" fmla="*/ 67 h 67"/>
                <a:gd name="T2" fmla="*/ 0 w 93"/>
                <a:gd name="T3" fmla="*/ 47 h 67"/>
                <a:gd name="T4" fmla="*/ 11 w 93"/>
                <a:gd name="T5" fmla="*/ 29 h 67"/>
                <a:gd name="T6" fmla="*/ 40 w 93"/>
                <a:gd name="T7" fmla="*/ 0 h 67"/>
                <a:gd name="T8" fmla="*/ 64 w 93"/>
                <a:gd name="T9" fmla="*/ 14 h 67"/>
                <a:gd name="T10" fmla="*/ 70 w 93"/>
                <a:gd name="T11" fmla="*/ 12 h 67"/>
                <a:gd name="T12" fmla="*/ 85 w 93"/>
                <a:gd name="T13" fmla="*/ 28 h 67"/>
                <a:gd name="T14" fmla="*/ 85 w 93"/>
                <a:gd name="T15" fmla="*/ 30 h 67"/>
                <a:gd name="T16" fmla="*/ 93 w 93"/>
                <a:gd name="T17" fmla="*/ 46 h 67"/>
                <a:gd name="T18" fmla="*/ 73 w 93"/>
                <a:gd name="T19" fmla="*/ 67 h 67"/>
                <a:gd name="T20" fmla="*/ 21 w 93"/>
                <a:gd name="T21" fmla="*/ 67 h 67"/>
                <a:gd name="T22" fmla="*/ 20 w 93"/>
                <a:gd name="T23" fmla="*/ 67 h 67"/>
                <a:gd name="T24" fmla="*/ 40 w 93"/>
                <a:gd name="T25" fmla="*/ 7 h 67"/>
                <a:gd name="T26" fmla="*/ 17 w 93"/>
                <a:gd name="T27" fmla="*/ 29 h 67"/>
                <a:gd name="T28" fmla="*/ 17 w 93"/>
                <a:gd name="T29" fmla="*/ 30 h 67"/>
                <a:gd name="T30" fmla="*/ 17 w 93"/>
                <a:gd name="T31" fmla="*/ 31 h 67"/>
                <a:gd name="T32" fmla="*/ 15 w 93"/>
                <a:gd name="T33" fmla="*/ 34 h 67"/>
                <a:gd name="T34" fmla="*/ 7 w 93"/>
                <a:gd name="T35" fmla="*/ 47 h 67"/>
                <a:gd name="T36" fmla="*/ 20 w 93"/>
                <a:gd name="T37" fmla="*/ 60 h 67"/>
                <a:gd name="T38" fmla="*/ 21 w 93"/>
                <a:gd name="T39" fmla="*/ 60 h 67"/>
                <a:gd name="T40" fmla="*/ 73 w 93"/>
                <a:gd name="T41" fmla="*/ 60 h 67"/>
                <a:gd name="T42" fmla="*/ 87 w 93"/>
                <a:gd name="T43" fmla="*/ 46 h 67"/>
                <a:gd name="T44" fmla="*/ 80 w 93"/>
                <a:gd name="T45" fmla="*/ 34 h 67"/>
                <a:gd name="T46" fmla="*/ 78 w 93"/>
                <a:gd name="T47" fmla="*/ 30 h 67"/>
                <a:gd name="T48" fmla="*/ 79 w 93"/>
                <a:gd name="T49" fmla="*/ 28 h 67"/>
                <a:gd name="T50" fmla="*/ 70 w 93"/>
                <a:gd name="T51" fmla="*/ 19 h 67"/>
                <a:gd name="T52" fmla="*/ 65 w 93"/>
                <a:gd name="T53" fmla="*/ 21 h 67"/>
                <a:gd name="T54" fmla="*/ 62 w 93"/>
                <a:gd name="T55" fmla="*/ 21 h 67"/>
                <a:gd name="T56" fmla="*/ 60 w 93"/>
                <a:gd name="T57" fmla="*/ 20 h 67"/>
                <a:gd name="T58" fmla="*/ 40 w 93"/>
                <a:gd name="T59" fmla="*/ 7 h 67"/>
                <a:gd name="T60" fmla="*/ 40 w 93"/>
                <a:gd name="T61" fmla="*/ 7 h 67"/>
                <a:gd name="T62" fmla="*/ 40 w 93"/>
                <a:gd name="T63"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 h="67">
                  <a:moveTo>
                    <a:pt x="20" y="67"/>
                  </a:moveTo>
                  <a:cubicBezTo>
                    <a:pt x="9" y="67"/>
                    <a:pt x="0" y="58"/>
                    <a:pt x="0" y="47"/>
                  </a:cubicBezTo>
                  <a:cubicBezTo>
                    <a:pt x="0" y="39"/>
                    <a:pt x="4" y="32"/>
                    <a:pt x="11" y="29"/>
                  </a:cubicBezTo>
                  <a:cubicBezTo>
                    <a:pt x="11" y="13"/>
                    <a:pt x="24" y="0"/>
                    <a:pt x="40" y="0"/>
                  </a:cubicBezTo>
                  <a:cubicBezTo>
                    <a:pt x="50" y="0"/>
                    <a:pt x="59" y="5"/>
                    <a:pt x="64" y="14"/>
                  </a:cubicBezTo>
                  <a:cubicBezTo>
                    <a:pt x="66" y="13"/>
                    <a:pt x="68" y="12"/>
                    <a:pt x="70" y="12"/>
                  </a:cubicBezTo>
                  <a:cubicBezTo>
                    <a:pt x="79" y="12"/>
                    <a:pt x="85" y="19"/>
                    <a:pt x="85" y="28"/>
                  </a:cubicBezTo>
                  <a:cubicBezTo>
                    <a:pt x="85" y="28"/>
                    <a:pt x="85" y="29"/>
                    <a:pt x="85" y="30"/>
                  </a:cubicBezTo>
                  <a:cubicBezTo>
                    <a:pt x="90" y="34"/>
                    <a:pt x="93" y="40"/>
                    <a:pt x="93" y="46"/>
                  </a:cubicBezTo>
                  <a:cubicBezTo>
                    <a:pt x="93" y="57"/>
                    <a:pt x="84" y="67"/>
                    <a:pt x="73" y="67"/>
                  </a:cubicBezTo>
                  <a:cubicBezTo>
                    <a:pt x="21" y="67"/>
                    <a:pt x="21" y="67"/>
                    <a:pt x="21" y="67"/>
                  </a:cubicBezTo>
                  <a:cubicBezTo>
                    <a:pt x="21" y="67"/>
                    <a:pt x="21" y="67"/>
                    <a:pt x="20" y="67"/>
                  </a:cubicBezTo>
                  <a:close/>
                  <a:moveTo>
                    <a:pt x="40" y="7"/>
                  </a:moveTo>
                  <a:cubicBezTo>
                    <a:pt x="27" y="7"/>
                    <a:pt x="17" y="17"/>
                    <a:pt x="17" y="29"/>
                  </a:cubicBezTo>
                  <a:cubicBezTo>
                    <a:pt x="17" y="30"/>
                    <a:pt x="17" y="30"/>
                    <a:pt x="17" y="30"/>
                  </a:cubicBezTo>
                  <a:cubicBezTo>
                    <a:pt x="17" y="30"/>
                    <a:pt x="17" y="31"/>
                    <a:pt x="17" y="31"/>
                  </a:cubicBezTo>
                  <a:cubicBezTo>
                    <a:pt x="17" y="32"/>
                    <a:pt x="17" y="33"/>
                    <a:pt x="15" y="34"/>
                  </a:cubicBezTo>
                  <a:cubicBezTo>
                    <a:pt x="10" y="36"/>
                    <a:pt x="7" y="41"/>
                    <a:pt x="7" y="47"/>
                  </a:cubicBezTo>
                  <a:cubicBezTo>
                    <a:pt x="7" y="54"/>
                    <a:pt x="13" y="60"/>
                    <a:pt x="20" y="60"/>
                  </a:cubicBezTo>
                  <a:cubicBezTo>
                    <a:pt x="21" y="60"/>
                    <a:pt x="21" y="60"/>
                    <a:pt x="21" y="60"/>
                  </a:cubicBezTo>
                  <a:cubicBezTo>
                    <a:pt x="73" y="60"/>
                    <a:pt x="73" y="60"/>
                    <a:pt x="73" y="60"/>
                  </a:cubicBezTo>
                  <a:cubicBezTo>
                    <a:pt x="81" y="60"/>
                    <a:pt x="87" y="54"/>
                    <a:pt x="87" y="46"/>
                  </a:cubicBezTo>
                  <a:cubicBezTo>
                    <a:pt x="87" y="41"/>
                    <a:pt x="84" y="36"/>
                    <a:pt x="80" y="34"/>
                  </a:cubicBezTo>
                  <a:cubicBezTo>
                    <a:pt x="79" y="33"/>
                    <a:pt x="78" y="32"/>
                    <a:pt x="78" y="30"/>
                  </a:cubicBezTo>
                  <a:cubicBezTo>
                    <a:pt x="79" y="29"/>
                    <a:pt x="79" y="28"/>
                    <a:pt x="79" y="28"/>
                  </a:cubicBezTo>
                  <a:cubicBezTo>
                    <a:pt x="79" y="23"/>
                    <a:pt x="75" y="19"/>
                    <a:pt x="70" y="19"/>
                  </a:cubicBezTo>
                  <a:cubicBezTo>
                    <a:pt x="68" y="19"/>
                    <a:pt x="66" y="20"/>
                    <a:pt x="65" y="21"/>
                  </a:cubicBezTo>
                  <a:cubicBezTo>
                    <a:pt x="64" y="21"/>
                    <a:pt x="63" y="22"/>
                    <a:pt x="62" y="21"/>
                  </a:cubicBezTo>
                  <a:cubicBezTo>
                    <a:pt x="61" y="21"/>
                    <a:pt x="60" y="20"/>
                    <a:pt x="60" y="20"/>
                  </a:cubicBezTo>
                  <a:cubicBezTo>
                    <a:pt x="56" y="12"/>
                    <a:pt x="48" y="7"/>
                    <a:pt x="40" y="7"/>
                  </a:cubicBezTo>
                  <a:close/>
                  <a:moveTo>
                    <a:pt x="40" y="7"/>
                  </a:moveTo>
                  <a:cubicBezTo>
                    <a:pt x="40" y="7"/>
                    <a:pt x="40" y="7"/>
                    <a:pt x="40" y="7"/>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深度视觉·原创设计 https://www.docer.com/works?userid=22383862"/>
            <p:cNvSpPr/>
            <p:nvPr/>
          </p:nvSpPr>
          <p:spPr bwMode="auto">
            <a:xfrm>
              <a:off x="1648329" y="4882090"/>
              <a:ext cx="1202528" cy="1143425"/>
            </a:xfrm>
            <a:custGeom>
              <a:avLst/>
              <a:gdLst>
                <a:gd name="T0" fmla="*/ 245 w 447"/>
                <a:gd name="T1" fmla="*/ 419 h 425"/>
                <a:gd name="T2" fmla="*/ 36 w 447"/>
                <a:gd name="T3" fmla="*/ 277 h 425"/>
                <a:gd name="T4" fmla="*/ 167 w 447"/>
                <a:gd name="T5" fmla="*/ 16 h 425"/>
                <a:gd name="T6" fmla="*/ 220 w 447"/>
                <a:gd name="T7" fmla="*/ 6 h 425"/>
                <a:gd name="T8" fmla="*/ 429 w 447"/>
                <a:gd name="T9" fmla="*/ 147 h 425"/>
                <a:gd name="T10" fmla="*/ 418 w 447"/>
                <a:gd name="T11" fmla="*/ 305 h 425"/>
                <a:gd name="T12" fmla="*/ 298 w 447"/>
                <a:gd name="T13" fmla="*/ 409 h 425"/>
                <a:gd name="T14" fmla="*/ 245 w 447"/>
                <a:gd name="T15" fmla="*/ 419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7" h="425">
                  <a:moveTo>
                    <a:pt x="245" y="419"/>
                  </a:moveTo>
                  <a:cubicBezTo>
                    <a:pt x="152" y="425"/>
                    <a:pt x="66" y="366"/>
                    <a:pt x="36" y="277"/>
                  </a:cubicBezTo>
                  <a:cubicBezTo>
                    <a:pt x="0" y="169"/>
                    <a:pt x="59" y="52"/>
                    <a:pt x="167" y="16"/>
                  </a:cubicBezTo>
                  <a:cubicBezTo>
                    <a:pt x="185" y="10"/>
                    <a:pt x="202" y="7"/>
                    <a:pt x="220" y="6"/>
                  </a:cubicBezTo>
                  <a:cubicBezTo>
                    <a:pt x="314" y="0"/>
                    <a:pt x="400" y="58"/>
                    <a:pt x="429" y="147"/>
                  </a:cubicBezTo>
                  <a:cubicBezTo>
                    <a:pt x="447" y="199"/>
                    <a:pt x="443" y="255"/>
                    <a:pt x="418" y="305"/>
                  </a:cubicBezTo>
                  <a:cubicBezTo>
                    <a:pt x="393" y="354"/>
                    <a:pt x="350" y="391"/>
                    <a:pt x="298" y="409"/>
                  </a:cubicBezTo>
                  <a:cubicBezTo>
                    <a:pt x="281" y="414"/>
                    <a:pt x="263" y="418"/>
                    <a:pt x="245" y="41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深度视觉·原创设计 https://www.docer.com/works?userid=22383862"/>
            <p:cNvSpPr>
              <a:spLocks noEditPoints="1"/>
            </p:cNvSpPr>
            <p:nvPr/>
          </p:nvSpPr>
          <p:spPr bwMode="auto">
            <a:xfrm>
              <a:off x="2012043" y="5188973"/>
              <a:ext cx="527385" cy="526248"/>
            </a:xfrm>
            <a:custGeom>
              <a:avLst/>
              <a:gdLst>
                <a:gd name="T0" fmla="*/ 98 w 196"/>
                <a:gd name="T1" fmla="*/ 196 h 196"/>
                <a:gd name="T2" fmla="*/ 0 w 196"/>
                <a:gd name="T3" fmla="*/ 98 h 196"/>
                <a:gd name="T4" fmla="*/ 98 w 196"/>
                <a:gd name="T5" fmla="*/ 0 h 196"/>
                <a:gd name="T6" fmla="*/ 196 w 196"/>
                <a:gd name="T7" fmla="*/ 98 h 196"/>
                <a:gd name="T8" fmla="*/ 98 w 196"/>
                <a:gd name="T9" fmla="*/ 196 h 196"/>
                <a:gd name="T10" fmla="*/ 98 w 196"/>
                <a:gd name="T11" fmla="*/ 7 h 196"/>
                <a:gd name="T12" fmla="*/ 6 w 196"/>
                <a:gd name="T13" fmla="*/ 98 h 196"/>
                <a:gd name="T14" fmla="*/ 98 w 196"/>
                <a:gd name="T15" fmla="*/ 190 h 196"/>
                <a:gd name="T16" fmla="*/ 189 w 196"/>
                <a:gd name="T17" fmla="*/ 98 h 196"/>
                <a:gd name="T18" fmla="*/ 98 w 196"/>
                <a:gd name="T19" fmla="*/ 7 h 196"/>
                <a:gd name="T20" fmla="*/ 98 w 196"/>
                <a:gd name="T21" fmla="*/ 7 h 196"/>
                <a:gd name="T22" fmla="*/ 98 w 196"/>
                <a:gd name="T23" fmla="*/ 7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96">
                  <a:moveTo>
                    <a:pt x="98" y="196"/>
                  </a:moveTo>
                  <a:cubicBezTo>
                    <a:pt x="44" y="196"/>
                    <a:pt x="0" y="152"/>
                    <a:pt x="0" y="98"/>
                  </a:cubicBezTo>
                  <a:cubicBezTo>
                    <a:pt x="0" y="44"/>
                    <a:pt x="44" y="0"/>
                    <a:pt x="98" y="0"/>
                  </a:cubicBezTo>
                  <a:cubicBezTo>
                    <a:pt x="152" y="0"/>
                    <a:pt x="196" y="44"/>
                    <a:pt x="196" y="98"/>
                  </a:cubicBezTo>
                  <a:cubicBezTo>
                    <a:pt x="196" y="152"/>
                    <a:pt x="152" y="196"/>
                    <a:pt x="98" y="196"/>
                  </a:cubicBezTo>
                  <a:close/>
                  <a:moveTo>
                    <a:pt x="98" y="7"/>
                  </a:moveTo>
                  <a:cubicBezTo>
                    <a:pt x="47" y="7"/>
                    <a:pt x="6" y="48"/>
                    <a:pt x="6" y="98"/>
                  </a:cubicBezTo>
                  <a:cubicBezTo>
                    <a:pt x="6" y="149"/>
                    <a:pt x="47" y="190"/>
                    <a:pt x="98" y="190"/>
                  </a:cubicBezTo>
                  <a:cubicBezTo>
                    <a:pt x="148" y="190"/>
                    <a:pt x="189" y="149"/>
                    <a:pt x="189" y="98"/>
                  </a:cubicBezTo>
                  <a:cubicBezTo>
                    <a:pt x="189" y="48"/>
                    <a:pt x="148" y="7"/>
                    <a:pt x="98" y="7"/>
                  </a:cubicBezTo>
                  <a:close/>
                  <a:moveTo>
                    <a:pt x="98" y="7"/>
                  </a:moveTo>
                  <a:cubicBezTo>
                    <a:pt x="98" y="7"/>
                    <a:pt x="98" y="7"/>
                    <a:pt x="98" y="7"/>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深度视觉·原创设计 https://www.docer.com/works?userid=22383862"/>
            <p:cNvSpPr>
              <a:spLocks noEditPoints="1"/>
            </p:cNvSpPr>
            <p:nvPr/>
          </p:nvSpPr>
          <p:spPr bwMode="auto">
            <a:xfrm>
              <a:off x="2162075" y="5368557"/>
              <a:ext cx="226184" cy="202316"/>
            </a:xfrm>
            <a:custGeom>
              <a:avLst/>
              <a:gdLst>
                <a:gd name="T0" fmla="*/ 42 w 84"/>
                <a:gd name="T1" fmla="*/ 75 h 75"/>
                <a:gd name="T2" fmla="*/ 39 w 84"/>
                <a:gd name="T3" fmla="*/ 74 h 75"/>
                <a:gd name="T4" fmla="*/ 10 w 84"/>
                <a:gd name="T5" fmla="*/ 45 h 75"/>
                <a:gd name="T6" fmla="*/ 0 w 84"/>
                <a:gd name="T7" fmla="*/ 23 h 75"/>
                <a:gd name="T8" fmla="*/ 22 w 84"/>
                <a:gd name="T9" fmla="*/ 0 h 75"/>
                <a:gd name="T10" fmla="*/ 42 w 84"/>
                <a:gd name="T11" fmla="*/ 11 h 75"/>
                <a:gd name="T12" fmla="*/ 61 w 84"/>
                <a:gd name="T13" fmla="*/ 0 h 75"/>
                <a:gd name="T14" fmla="*/ 84 w 84"/>
                <a:gd name="T15" fmla="*/ 23 h 75"/>
                <a:gd name="T16" fmla="*/ 73 w 84"/>
                <a:gd name="T17" fmla="*/ 45 h 75"/>
                <a:gd name="T18" fmla="*/ 44 w 84"/>
                <a:gd name="T19" fmla="*/ 74 h 75"/>
                <a:gd name="T20" fmla="*/ 42 w 84"/>
                <a:gd name="T21" fmla="*/ 75 h 75"/>
                <a:gd name="T22" fmla="*/ 22 w 84"/>
                <a:gd name="T23" fmla="*/ 7 h 75"/>
                <a:gd name="T24" fmla="*/ 6 w 84"/>
                <a:gd name="T25" fmla="*/ 23 h 75"/>
                <a:gd name="T26" fmla="*/ 15 w 84"/>
                <a:gd name="T27" fmla="*/ 40 h 75"/>
                <a:gd name="T28" fmla="*/ 42 w 84"/>
                <a:gd name="T29" fmla="*/ 67 h 75"/>
                <a:gd name="T30" fmla="*/ 68 w 84"/>
                <a:gd name="T31" fmla="*/ 40 h 75"/>
                <a:gd name="T32" fmla="*/ 77 w 84"/>
                <a:gd name="T33" fmla="*/ 23 h 75"/>
                <a:gd name="T34" fmla="*/ 61 w 84"/>
                <a:gd name="T35" fmla="*/ 7 h 75"/>
                <a:gd name="T36" fmla="*/ 44 w 84"/>
                <a:gd name="T37" fmla="*/ 18 h 75"/>
                <a:gd name="T38" fmla="*/ 39 w 84"/>
                <a:gd name="T39" fmla="*/ 18 h 75"/>
                <a:gd name="T40" fmla="*/ 22 w 84"/>
                <a:gd name="T41" fmla="*/ 7 h 75"/>
                <a:gd name="T42" fmla="*/ 22 w 84"/>
                <a:gd name="T43" fmla="*/ 7 h 75"/>
                <a:gd name="T44" fmla="*/ 22 w 84"/>
                <a:gd name="T45"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75">
                  <a:moveTo>
                    <a:pt x="42" y="75"/>
                  </a:moveTo>
                  <a:cubicBezTo>
                    <a:pt x="41" y="75"/>
                    <a:pt x="40" y="74"/>
                    <a:pt x="39" y="74"/>
                  </a:cubicBezTo>
                  <a:cubicBezTo>
                    <a:pt x="10" y="45"/>
                    <a:pt x="10" y="45"/>
                    <a:pt x="10" y="45"/>
                  </a:cubicBezTo>
                  <a:cubicBezTo>
                    <a:pt x="10" y="44"/>
                    <a:pt x="0" y="35"/>
                    <a:pt x="0" y="23"/>
                  </a:cubicBezTo>
                  <a:cubicBezTo>
                    <a:pt x="0" y="9"/>
                    <a:pt x="8" y="0"/>
                    <a:pt x="22" y="0"/>
                  </a:cubicBezTo>
                  <a:cubicBezTo>
                    <a:pt x="30" y="0"/>
                    <a:pt x="38" y="7"/>
                    <a:pt x="42" y="11"/>
                  </a:cubicBezTo>
                  <a:cubicBezTo>
                    <a:pt x="46" y="7"/>
                    <a:pt x="53" y="0"/>
                    <a:pt x="61" y="0"/>
                  </a:cubicBezTo>
                  <a:cubicBezTo>
                    <a:pt x="75" y="0"/>
                    <a:pt x="84" y="9"/>
                    <a:pt x="84" y="23"/>
                  </a:cubicBezTo>
                  <a:cubicBezTo>
                    <a:pt x="84" y="35"/>
                    <a:pt x="73" y="44"/>
                    <a:pt x="73" y="45"/>
                  </a:cubicBezTo>
                  <a:cubicBezTo>
                    <a:pt x="44" y="74"/>
                    <a:pt x="44" y="74"/>
                    <a:pt x="44" y="74"/>
                  </a:cubicBezTo>
                  <a:cubicBezTo>
                    <a:pt x="43" y="74"/>
                    <a:pt x="43" y="75"/>
                    <a:pt x="42" y="75"/>
                  </a:cubicBezTo>
                  <a:close/>
                  <a:moveTo>
                    <a:pt x="22" y="7"/>
                  </a:moveTo>
                  <a:cubicBezTo>
                    <a:pt x="15" y="7"/>
                    <a:pt x="6" y="10"/>
                    <a:pt x="6" y="23"/>
                  </a:cubicBezTo>
                  <a:cubicBezTo>
                    <a:pt x="6" y="32"/>
                    <a:pt x="15" y="40"/>
                    <a:pt x="15" y="40"/>
                  </a:cubicBezTo>
                  <a:cubicBezTo>
                    <a:pt x="42" y="67"/>
                    <a:pt x="42" y="67"/>
                    <a:pt x="42" y="67"/>
                  </a:cubicBezTo>
                  <a:cubicBezTo>
                    <a:pt x="68" y="40"/>
                    <a:pt x="68" y="40"/>
                    <a:pt x="68" y="40"/>
                  </a:cubicBezTo>
                  <a:cubicBezTo>
                    <a:pt x="69" y="40"/>
                    <a:pt x="77" y="32"/>
                    <a:pt x="77" y="23"/>
                  </a:cubicBezTo>
                  <a:cubicBezTo>
                    <a:pt x="77" y="10"/>
                    <a:pt x="68" y="7"/>
                    <a:pt x="61" y="7"/>
                  </a:cubicBezTo>
                  <a:cubicBezTo>
                    <a:pt x="54" y="7"/>
                    <a:pt x="47" y="15"/>
                    <a:pt x="44" y="18"/>
                  </a:cubicBezTo>
                  <a:cubicBezTo>
                    <a:pt x="43" y="19"/>
                    <a:pt x="40" y="19"/>
                    <a:pt x="39" y="18"/>
                  </a:cubicBezTo>
                  <a:cubicBezTo>
                    <a:pt x="37" y="15"/>
                    <a:pt x="29" y="7"/>
                    <a:pt x="22" y="7"/>
                  </a:cubicBezTo>
                  <a:close/>
                  <a:moveTo>
                    <a:pt x="22" y="7"/>
                  </a:moveTo>
                  <a:cubicBezTo>
                    <a:pt x="22" y="7"/>
                    <a:pt x="22" y="7"/>
                    <a:pt x="22" y="7"/>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 name="深度视觉·原创设计 https://www.docer.com/works?userid=22383862"/>
            <p:cNvSpPr/>
            <p:nvPr/>
          </p:nvSpPr>
          <p:spPr bwMode="auto">
            <a:xfrm>
              <a:off x="2732650" y="1705278"/>
              <a:ext cx="1196845" cy="1129785"/>
            </a:xfrm>
            <a:custGeom>
              <a:avLst/>
              <a:gdLst>
                <a:gd name="T0" fmla="*/ 224 w 445"/>
                <a:gd name="T1" fmla="*/ 417 h 420"/>
                <a:gd name="T2" fmla="*/ 84 w 445"/>
                <a:gd name="T3" fmla="*/ 373 h 420"/>
                <a:gd name="T4" fmla="*/ 6 w 445"/>
                <a:gd name="T5" fmla="*/ 235 h 420"/>
                <a:gd name="T6" fmla="*/ 49 w 445"/>
                <a:gd name="T7" fmla="*/ 83 h 420"/>
                <a:gd name="T8" fmla="*/ 199 w 445"/>
                <a:gd name="T9" fmla="*/ 4 h 420"/>
                <a:gd name="T10" fmla="*/ 339 w 445"/>
                <a:gd name="T11" fmla="*/ 47 h 420"/>
                <a:gd name="T12" fmla="*/ 375 w 445"/>
                <a:gd name="T13" fmla="*/ 338 h 420"/>
                <a:gd name="T14" fmla="*/ 224 w 445"/>
                <a:gd name="T15" fmla="*/ 417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5" h="420">
                  <a:moveTo>
                    <a:pt x="224" y="417"/>
                  </a:moveTo>
                  <a:cubicBezTo>
                    <a:pt x="174" y="420"/>
                    <a:pt x="124" y="404"/>
                    <a:pt x="84" y="373"/>
                  </a:cubicBezTo>
                  <a:cubicBezTo>
                    <a:pt x="41" y="339"/>
                    <a:pt x="13" y="290"/>
                    <a:pt x="6" y="235"/>
                  </a:cubicBezTo>
                  <a:cubicBezTo>
                    <a:pt x="0" y="180"/>
                    <a:pt x="15" y="126"/>
                    <a:pt x="49" y="83"/>
                  </a:cubicBezTo>
                  <a:cubicBezTo>
                    <a:pt x="85" y="36"/>
                    <a:pt x="140" y="7"/>
                    <a:pt x="199" y="4"/>
                  </a:cubicBezTo>
                  <a:cubicBezTo>
                    <a:pt x="250" y="0"/>
                    <a:pt x="299" y="16"/>
                    <a:pt x="339" y="47"/>
                  </a:cubicBezTo>
                  <a:cubicBezTo>
                    <a:pt x="429" y="117"/>
                    <a:pt x="445" y="248"/>
                    <a:pt x="375" y="338"/>
                  </a:cubicBezTo>
                  <a:cubicBezTo>
                    <a:pt x="338" y="384"/>
                    <a:pt x="283" y="413"/>
                    <a:pt x="224" y="41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 name="深度视觉·原创设计 https://www.docer.com/works?userid=22383862"/>
            <p:cNvSpPr>
              <a:spLocks noEditPoints="1"/>
            </p:cNvSpPr>
            <p:nvPr/>
          </p:nvSpPr>
          <p:spPr bwMode="auto">
            <a:xfrm>
              <a:off x="3039534" y="2006479"/>
              <a:ext cx="527385" cy="527385"/>
            </a:xfrm>
            <a:custGeom>
              <a:avLst/>
              <a:gdLst>
                <a:gd name="T0" fmla="*/ 98 w 196"/>
                <a:gd name="T1" fmla="*/ 196 h 196"/>
                <a:gd name="T2" fmla="*/ 0 w 196"/>
                <a:gd name="T3" fmla="*/ 98 h 196"/>
                <a:gd name="T4" fmla="*/ 98 w 196"/>
                <a:gd name="T5" fmla="*/ 0 h 196"/>
                <a:gd name="T6" fmla="*/ 196 w 196"/>
                <a:gd name="T7" fmla="*/ 98 h 196"/>
                <a:gd name="T8" fmla="*/ 98 w 196"/>
                <a:gd name="T9" fmla="*/ 196 h 196"/>
                <a:gd name="T10" fmla="*/ 98 w 196"/>
                <a:gd name="T11" fmla="*/ 7 h 196"/>
                <a:gd name="T12" fmla="*/ 6 w 196"/>
                <a:gd name="T13" fmla="*/ 98 h 196"/>
                <a:gd name="T14" fmla="*/ 98 w 196"/>
                <a:gd name="T15" fmla="*/ 190 h 196"/>
                <a:gd name="T16" fmla="*/ 189 w 196"/>
                <a:gd name="T17" fmla="*/ 98 h 196"/>
                <a:gd name="T18" fmla="*/ 98 w 196"/>
                <a:gd name="T19" fmla="*/ 7 h 196"/>
                <a:gd name="T20" fmla="*/ 98 w 196"/>
                <a:gd name="T21" fmla="*/ 7 h 196"/>
                <a:gd name="T22" fmla="*/ 98 w 196"/>
                <a:gd name="T23" fmla="*/ 7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96">
                  <a:moveTo>
                    <a:pt x="98" y="196"/>
                  </a:moveTo>
                  <a:cubicBezTo>
                    <a:pt x="44" y="196"/>
                    <a:pt x="0" y="152"/>
                    <a:pt x="0" y="98"/>
                  </a:cubicBezTo>
                  <a:cubicBezTo>
                    <a:pt x="0" y="44"/>
                    <a:pt x="44" y="0"/>
                    <a:pt x="98" y="0"/>
                  </a:cubicBezTo>
                  <a:cubicBezTo>
                    <a:pt x="152" y="0"/>
                    <a:pt x="196" y="44"/>
                    <a:pt x="196" y="98"/>
                  </a:cubicBezTo>
                  <a:cubicBezTo>
                    <a:pt x="196" y="152"/>
                    <a:pt x="152" y="196"/>
                    <a:pt x="98" y="196"/>
                  </a:cubicBezTo>
                  <a:close/>
                  <a:moveTo>
                    <a:pt x="98" y="7"/>
                  </a:moveTo>
                  <a:cubicBezTo>
                    <a:pt x="47" y="7"/>
                    <a:pt x="6" y="48"/>
                    <a:pt x="6" y="98"/>
                  </a:cubicBezTo>
                  <a:cubicBezTo>
                    <a:pt x="6" y="149"/>
                    <a:pt x="47" y="190"/>
                    <a:pt x="98" y="190"/>
                  </a:cubicBezTo>
                  <a:cubicBezTo>
                    <a:pt x="148" y="190"/>
                    <a:pt x="189" y="149"/>
                    <a:pt x="189" y="98"/>
                  </a:cubicBezTo>
                  <a:cubicBezTo>
                    <a:pt x="189" y="48"/>
                    <a:pt x="148" y="7"/>
                    <a:pt x="98" y="7"/>
                  </a:cubicBezTo>
                  <a:close/>
                  <a:moveTo>
                    <a:pt x="98" y="7"/>
                  </a:moveTo>
                  <a:cubicBezTo>
                    <a:pt x="98" y="7"/>
                    <a:pt x="98" y="7"/>
                    <a:pt x="98" y="7"/>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 name="深度视觉·原创设计 https://www.docer.com/works?userid=22383862"/>
            <p:cNvSpPr/>
            <p:nvPr/>
          </p:nvSpPr>
          <p:spPr bwMode="auto">
            <a:xfrm>
              <a:off x="3189565" y="2275854"/>
              <a:ext cx="223911" cy="0"/>
            </a:xfrm>
            <a:custGeom>
              <a:avLst/>
              <a:gdLst>
                <a:gd name="T0" fmla="*/ 197 w 197"/>
                <a:gd name="T1" fmla="*/ 0 w 197"/>
                <a:gd name="T2" fmla="*/ 197 w 197"/>
              </a:gdLst>
              <a:ahLst/>
              <a:cxnLst>
                <a:cxn ang="0">
                  <a:pos x="T0" y="0"/>
                </a:cxn>
                <a:cxn ang="0">
                  <a:pos x="T1" y="0"/>
                </a:cxn>
                <a:cxn ang="0">
                  <a:pos x="T2" y="0"/>
                </a:cxn>
              </a:cxnLst>
              <a:rect l="0" t="0" r="r" b="b"/>
              <a:pathLst>
                <a:path w="197">
                  <a:moveTo>
                    <a:pt x="197" y="0"/>
                  </a:moveTo>
                  <a:lnTo>
                    <a:pt x="0" y="0"/>
                  </a:lnTo>
                  <a:lnTo>
                    <a:pt x="197" y="0"/>
                  </a:lnTo>
                  <a:close/>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深度视觉·原创设计 https://www.docer.com/works?userid=22383862"/>
            <p:cNvSpPr>
              <a:spLocks noChangeShapeType="1"/>
            </p:cNvSpPr>
            <p:nvPr/>
          </p:nvSpPr>
          <p:spPr bwMode="auto">
            <a:xfrm flipH="1">
              <a:off x="3189565" y="2275854"/>
              <a:ext cx="22391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深度视觉·原创设计 https://www.docer.com/works?userid=22383862"/>
            <p:cNvSpPr>
              <a:spLocks noEditPoints="1"/>
            </p:cNvSpPr>
            <p:nvPr/>
          </p:nvSpPr>
          <p:spPr bwMode="auto">
            <a:xfrm>
              <a:off x="3181609" y="2264488"/>
              <a:ext cx="239824" cy="19322"/>
            </a:xfrm>
            <a:custGeom>
              <a:avLst/>
              <a:gdLst>
                <a:gd name="T0" fmla="*/ 86 w 89"/>
                <a:gd name="T1" fmla="*/ 7 h 7"/>
                <a:gd name="T2" fmla="*/ 3 w 89"/>
                <a:gd name="T3" fmla="*/ 7 h 7"/>
                <a:gd name="T4" fmla="*/ 0 w 89"/>
                <a:gd name="T5" fmla="*/ 4 h 7"/>
                <a:gd name="T6" fmla="*/ 3 w 89"/>
                <a:gd name="T7" fmla="*/ 0 h 7"/>
                <a:gd name="T8" fmla="*/ 86 w 89"/>
                <a:gd name="T9" fmla="*/ 0 h 7"/>
                <a:gd name="T10" fmla="*/ 89 w 89"/>
                <a:gd name="T11" fmla="*/ 4 h 7"/>
                <a:gd name="T12" fmla="*/ 86 w 89"/>
                <a:gd name="T13" fmla="*/ 7 h 7"/>
                <a:gd name="T14" fmla="*/ 86 w 89"/>
                <a:gd name="T15" fmla="*/ 7 h 7"/>
                <a:gd name="T16" fmla="*/ 86 w 8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7">
                  <a:moveTo>
                    <a:pt x="86" y="7"/>
                  </a:moveTo>
                  <a:cubicBezTo>
                    <a:pt x="3" y="7"/>
                    <a:pt x="3" y="7"/>
                    <a:pt x="3" y="7"/>
                  </a:cubicBezTo>
                  <a:cubicBezTo>
                    <a:pt x="2" y="7"/>
                    <a:pt x="0" y="5"/>
                    <a:pt x="0" y="4"/>
                  </a:cubicBezTo>
                  <a:cubicBezTo>
                    <a:pt x="0" y="2"/>
                    <a:pt x="2" y="0"/>
                    <a:pt x="3" y="0"/>
                  </a:cubicBezTo>
                  <a:cubicBezTo>
                    <a:pt x="86" y="0"/>
                    <a:pt x="86" y="0"/>
                    <a:pt x="86" y="0"/>
                  </a:cubicBezTo>
                  <a:cubicBezTo>
                    <a:pt x="88" y="0"/>
                    <a:pt x="89" y="2"/>
                    <a:pt x="89" y="4"/>
                  </a:cubicBezTo>
                  <a:cubicBezTo>
                    <a:pt x="89" y="5"/>
                    <a:pt x="88" y="7"/>
                    <a:pt x="86" y="7"/>
                  </a:cubicBezTo>
                  <a:close/>
                  <a:moveTo>
                    <a:pt x="86" y="7"/>
                  </a:moveTo>
                  <a:cubicBezTo>
                    <a:pt x="86" y="7"/>
                    <a:pt x="86" y="7"/>
                    <a:pt x="86" y="7"/>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 name="深度视觉·原创设计 https://www.docer.com/works?userid=22383862"/>
            <p:cNvSpPr/>
            <p:nvPr/>
          </p:nvSpPr>
          <p:spPr bwMode="auto">
            <a:xfrm>
              <a:off x="3189565" y="2203111"/>
              <a:ext cx="223911" cy="0"/>
            </a:xfrm>
            <a:custGeom>
              <a:avLst/>
              <a:gdLst>
                <a:gd name="T0" fmla="*/ 197 w 197"/>
                <a:gd name="T1" fmla="*/ 0 w 197"/>
                <a:gd name="T2" fmla="*/ 197 w 197"/>
              </a:gdLst>
              <a:ahLst/>
              <a:cxnLst>
                <a:cxn ang="0">
                  <a:pos x="T0" y="0"/>
                </a:cxn>
                <a:cxn ang="0">
                  <a:pos x="T1" y="0"/>
                </a:cxn>
                <a:cxn ang="0">
                  <a:pos x="T2" y="0"/>
                </a:cxn>
              </a:cxnLst>
              <a:rect l="0" t="0" r="r" b="b"/>
              <a:pathLst>
                <a:path w="197">
                  <a:moveTo>
                    <a:pt x="197" y="0"/>
                  </a:moveTo>
                  <a:lnTo>
                    <a:pt x="0" y="0"/>
                  </a:lnTo>
                  <a:lnTo>
                    <a:pt x="197" y="0"/>
                  </a:lnTo>
                  <a:close/>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深度视觉·原创设计 https://www.docer.com/works?userid=22383862"/>
            <p:cNvSpPr>
              <a:spLocks noChangeShapeType="1"/>
            </p:cNvSpPr>
            <p:nvPr/>
          </p:nvSpPr>
          <p:spPr bwMode="auto">
            <a:xfrm flipH="1">
              <a:off x="3189565" y="2203111"/>
              <a:ext cx="22391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深度视觉·原创设计 https://www.docer.com/works?userid=22383862"/>
            <p:cNvSpPr>
              <a:spLocks noEditPoints="1"/>
            </p:cNvSpPr>
            <p:nvPr/>
          </p:nvSpPr>
          <p:spPr bwMode="auto">
            <a:xfrm>
              <a:off x="3181609" y="2195155"/>
              <a:ext cx="239824" cy="15912"/>
            </a:xfrm>
            <a:custGeom>
              <a:avLst/>
              <a:gdLst>
                <a:gd name="T0" fmla="*/ 86 w 89"/>
                <a:gd name="T1" fmla="*/ 6 h 6"/>
                <a:gd name="T2" fmla="*/ 3 w 89"/>
                <a:gd name="T3" fmla="*/ 6 h 6"/>
                <a:gd name="T4" fmla="*/ 0 w 89"/>
                <a:gd name="T5" fmla="*/ 3 h 6"/>
                <a:gd name="T6" fmla="*/ 3 w 89"/>
                <a:gd name="T7" fmla="*/ 0 h 6"/>
                <a:gd name="T8" fmla="*/ 86 w 89"/>
                <a:gd name="T9" fmla="*/ 0 h 6"/>
                <a:gd name="T10" fmla="*/ 89 w 89"/>
                <a:gd name="T11" fmla="*/ 3 h 6"/>
                <a:gd name="T12" fmla="*/ 86 w 89"/>
                <a:gd name="T13" fmla="*/ 6 h 6"/>
                <a:gd name="T14" fmla="*/ 86 w 89"/>
                <a:gd name="T15" fmla="*/ 6 h 6"/>
                <a:gd name="T16" fmla="*/ 86 w 89"/>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6">
                  <a:moveTo>
                    <a:pt x="86" y="6"/>
                  </a:moveTo>
                  <a:cubicBezTo>
                    <a:pt x="3" y="6"/>
                    <a:pt x="3" y="6"/>
                    <a:pt x="3" y="6"/>
                  </a:cubicBezTo>
                  <a:cubicBezTo>
                    <a:pt x="2" y="6"/>
                    <a:pt x="0" y="5"/>
                    <a:pt x="0" y="3"/>
                  </a:cubicBezTo>
                  <a:cubicBezTo>
                    <a:pt x="0" y="1"/>
                    <a:pt x="2" y="0"/>
                    <a:pt x="3" y="0"/>
                  </a:cubicBezTo>
                  <a:cubicBezTo>
                    <a:pt x="86" y="0"/>
                    <a:pt x="86" y="0"/>
                    <a:pt x="86" y="0"/>
                  </a:cubicBezTo>
                  <a:cubicBezTo>
                    <a:pt x="88" y="0"/>
                    <a:pt x="89" y="1"/>
                    <a:pt x="89" y="3"/>
                  </a:cubicBezTo>
                  <a:cubicBezTo>
                    <a:pt x="89" y="5"/>
                    <a:pt x="88" y="6"/>
                    <a:pt x="86" y="6"/>
                  </a:cubicBezTo>
                  <a:close/>
                  <a:moveTo>
                    <a:pt x="86" y="6"/>
                  </a:moveTo>
                  <a:cubicBezTo>
                    <a:pt x="86" y="6"/>
                    <a:pt x="86" y="6"/>
                    <a:pt x="86" y="6"/>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深度视觉·原创设计 https://www.docer.com/works?userid=22383862"/>
            <p:cNvSpPr/>
            <p:nvPr/>
          </p:nvSpPr>
          <p:spPr bwMode="auto">
            <a:xfrm>
              <a:off x="3189565" y="2345187"/>
              <a:ext cx="223911" cy="0"/>
            </a:xfrm>
            <a:custGeom>
              <a:avLst/>
              <a:gdLst>
                <a:gd name="T0" fmla="*/ 0 w 197"/>
                <a:gd name="T1" fmla="*/ 197 w 197"/>
                <a:gd name="T2" fmla="*/ 0 w 197"/>
              </a:gdLst>
              <a:ahLst/>
              <a:cxnLst>
                <a:cxn ang="0">
                  <a:pos x="T0" y="0"/>
                </a:cxn>
                <a:cxn ang="0">
                  <a:pos x="T1" y="0"/>
                </a:cxn>
                <a:cxn ang="0">
                  <a:pos x="T2" y="0"/>
                </a:cxn>
              </a:cxnLst>
              <a:rect l="0" t="0" r="r" b="b"/>
              <a:pathLst>
                <a:path w="197">
                  <a:moveTo>
                    <a:pt x="0" y="0"/>
                  </a:moveTo>
                  <a:lnTo>
                    <a:pt x="197" y="0"/>
                  </a:lnTo>
                  <a:lnTo>
                    <a:pt x="0" y="0"/>
                  </a:lnTo>
                  <a:close/>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深度视觉·原创设计 https://www.docer.com/works?userid=22383862"/>
            <p:cNvSpPr>
              <a:spLocks noChangeShapeType="1"/>
            </p:cNvSpPr>
            <p:nvPr/>
          </p:nvSpPr>
          <p:spPr bwMode="auto">
            <a:xfrm>
              <a:off x="3189565" y="2345187"/>
              <a:ext cx="22391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深度视觉·原创设计 https://www.docer.com/works?userid=22383862"/>
            <p:cNvSpPr>
              <a:spLocks noEditPoints="1"/>
            </p:cNvSpPr>
            <p:nvPr/>
          </p:nvSpPr>
          <p:spPr bwMode="auto">
            <a:xfrm>
              <a:off x="3181609" y="2337231"/>
              <a:ext cx="239824" cy="19322"/>
            </a:xfrm>
            <a:custGeom>
              <a:avLst/>
              <a:gdLst>
                <a:gd name="T0" fmla="*/ 86 w 89"/>
                <a:gd name="T1" fmla="*/ 7 h 7"/>
                <a:gd name="T2" fmla="*/ 3 w 89"/>
                <a:gd name="T3" fmla="*/ 7 h 7"/>
                <a:gd name="T4" fmla="*/ 0 w 89"/>
                <a:gd name="T5" fmla="*/ 3 h 7"/>
                <a:gd name="T6" fmla="*/ 3 w 89"/>
                <a:gd name="T7" fmla="*/ 0 h 7"/>
                <a:gd name="T8" fmla="*/ 86 w 89"/>
                <a:gd name="T9" fmla="*/ 0 h 7"/>
                <a:gd name="T10" fmla="*/ 89 w 89"/>
                <a:gd name="T11" fmla="*/ 3 h 7"/>
                <a:gd name="T12" fmla="*/ 86 w 89"/>
                <a:gd name="T13" fmla="*/ 7 h 7"/>
                <a:gd name="T14" fmla="*/ 86 w 89"/>
                <a:gd name="T15" fmla="*/ 7 h 7"/>
                <a:gd name="T16" fmla="*/ 86 w 8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7">
                  <a:moveTo>
                    <a:pt x="86" y="7"/>
                  </a:moveTo>
                  <a:cubicBezTo>
                    <a:pt x="3" y="7"/>
                    <a:pt x="3" y="7"/>
                    <a:pt x="3" y="7"/>
                  </a:cubicBezTo>
                  <a:cubicBezTo>
                    <a:pt x="2" y="7"/>
                    <a:pt x="0" y="5"/>
                    <a:pt x="0" y="3"/>
                  </a:cubicBezTo>
                  <a:cubicBezTo>
                    <a:pt x="0" y="2"/>
                    <a:pt x="2" y="0"/>
                    <a:pt x="3" y="0"/>
                  </a:cubicBezTo>
                  <a:cubicBezTo>
                    <a:pt x="86" y="0"/>
                    <a:pt x="86" y="0"/>
                    <a:pt x="86" y="0"/>
                  </a:cubicBezTo>
                  <a:cubicBezTo>
                    <a:pt x="88" y="0"/>
                    <a:pt x="89" y="2"/>
                    <a:pt x="89" y="3"/>
                  </a:cubicBezTo>
                  <a:cubicBezTo>
                    <a:pt x="89" y="5"/>
                    <a:pt x="88" y="7"/>
                    <a:pt x="86" y="7"/>
                  </a:cubicBezTo>
                  <a:close/>
                  <a:moveTo>
                    <a:pt x="86" y="7"/>
                  </a:moveTo>
                  <a:cubicBezTo>
                    <a:pt x="86" y="7"/>
                    <a:pt x="86" y="7"/>
                    <a:pt x="86" y="7"/>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深度视觉·原创设计 https://www.docer.com/works?userid=22383862"/>
            <p:cNvSpPr/>
            <p:nvPr/>
          </p:nvSpPr>
          <p:spPr bwMode="auto">
            <a:xfrm>
              <a:off x="4284116" y="2837337"/>
              <a:ext cx="1146834" cy="1121829"/>
            </a:xfrm>
            <a:custGeom>
              <a:avLst/>
              <a:gdLst>
                <a:gd name="T0" fmla="*/ 225 w 426"/>
                <a:gd name="T1" fmla="*/ 415 h 417"/>
                <a:gd name="T2" fmla="*/ 132 w 426"/>
                <a:gd name="T3" fmla="*/ 399 h 417"/>
                <a:gd name="T4" fmla="*/ 21 w 426"/>
                <a:gd name="T5" fmla="*/ 286 h 417"/>
                <a:gd name="T6" fmla="*/ 22 w 426"/>
                <a:gd name="T7" fmla="*/ 128 h 417"/>
                <a:gd name="T8" fmla="*/ 200 w 426"/>
                <a:gd name="T9" fmla="*/ 2 h 417"/>
                <a:gd name="T10" fmla="*/ 294 w 426"/>
                <a:gd name="T11" fmla="*/ 18 h 417"/>
                <a:gd name="T12" fmla="*/ 405 w 426"/>
                <a:gd name="T13" fmla="*/ 131 h 417"/>
                <a:gd name="T14" fmla="*/ 403 w 426"/>
                <a:gd name="T15" fmla="*/ 290 h 417"/>
                <a:gd name="T16" fmla="*/ 225 w 426"/>
                <a:gd name="T17" fmla="*/ 415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17">
                  <a:moveTo>
                    <a:pt x="225" y="415"/>
                  </a:moveTo>
                  <a:cubicBezTo>
                    <a:pt x="193" y="417"/>
                    <a:pt x="162" y="412"/>
                    <a:pt x="132" y="399"/>
                  </a:cubicBezTo>
                  <a:cubicBezTo>
                    <a:pt x="81" y="378"/>
                    <a:pt x="42" y="338"/>
                    <a:pt x="21" y="286"/>
                  </a:cubicBezTo>
                  <a:cubicBezTo>
                    <a:pt x="0" y="235"/>
                    <a:pt x="1" y="179"/>
                    <a:pt x="22" y="128"/>
                  </a:cubicBezTo>
                  <a:cubicBezTo>
                    <a:pt x="53" y="55"/>
                    <a:pt x="122" y="7"/>
                    <a:pt x="200" y="2"/>
                  </a:cubicBezTo>
                  <a:cubicBezTo>
                    <a:pt x="233" y="0"/>
                    <a:pt x="264" y="6"/>
                    <a:pt x="294" y="18"/>
                  </a:cubicBezTo>
                  <a:cubicBezTo>
                    <a:pt x="345" y="40"/>
                    <a:pt x="384" y="80"/>
                    <a:pt x="405" y="131"/>
                  </a:cubicBezTo>
                  <a:cubicBezTo>
                    <a:pt x="426" y="183"/>
                    <a:pt x="425" y="239"/>
                    <a:pt x="403" y="290"/>
                  </a:cubicBezTo>
                  <a:cubicBezTo>
                    <a:pt x="372" y="363"/>
                    <a:pt x="304" y="411"/>
                    <a:pt x="225" y="41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 name="深度视觉·原创设计 https://www.docer.com/works?userid=22383862"/>
            <p:cNvSpPr>
              <a:spLocks noEditPoints="1"/>
            </p:cNvSpPr>
            <p:nvPr/>
          </p:nvSpPr>
          <p:spPr bwMode="auto">
            <a:xfrm>
              <a:off x="4594409" y="3136264"/>
              <a:ext cx="526248" cy="527385"/>
            </a:xfrm>
            <a:custGeom>
              <a:avLst/>
              <a:gdLst>
                <a:gd name="T0" fmla="*/ 98 w 196"/>
                <a:gd name="T1" fmla="*/ 196 h 196"/>
                <a:gd name="T2" fmla="*/ 0 w 196"/>
                <a:gd name="T3" fmla="*/ 98 h 196"/>
                <a:gd name="T4" fmla="*/ 98 w 196"/>
                <a:gd name="T5" fmla="*/ 0 h 196"/>
                <a:gd name="T6" fmla="*/ 196 w 196"/>
                <a:gd name="T7" fmla="*/ 98 h 196"/>
                <a:gd name="T8" fmla="*/ 98 w 196"/>
                <a:gd name="T9" fmla="*/ 196 h 196"/>
                <a:gd name="T10" fmla="*/ 98 w 196"/>
                <a:gd name="T11" fmla="*/ 6 h 196"/>
                <a:gd name="T12" fmla="*/ 6 w 196"/>
                <a:gd name="T13" fmla="*/ 98 h 196"/>
                <a:gd name="T14" fmla="*/ 98 w 196"/>
                <a:gd name="T15" fmla="*/ 189 h 196"/>
                <a:gd name="T16" fmla="*/ 189 w 196"/>
                <a:gd name="T17" fmla="*/ 98 h 196"/>
                <a:gd name="T18" fmla="*/ 98 w 196"/>
                <a:gd name="T19" fmla="*/ 6 h 196"/>
                <a:gd name="T20" fmla="*/ 98 w 196"/>
                <a:gd name="T21" fmla="*/ 6 h 196"/>
                <a:gd name="T22" fmla="*/ 98 w 196"/>
                <a:gd name="T23" fmla="*/ 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96">
                  <a:moveTo>
                    <a:pt x="98" y="196"/>
                  </a:moveTo>
                  <a:cubicBezTo>
                    <a:pt x="44" y="196"/>
                    <a:pt x="0" y="152"/>
                    <a:pt x="0" y="98"/>
                  </a:cubicBezTo>
                  <a:cubicBezTo>
                    <a:pt x="0" y="44"/>
                    <a:pt x="44" y="0"/>
                    <a:pt x="98" y="0"/>
                  </a:cubicBezTo>
                  <a:cubicBezTo>
                    <a:pt x="152" y="0"/>
                    <a:pt x="196" y="44"/>
                    <a:pt x="196" y="98"/>
                  </a:cubicBezTo>
                  <a:cubicBezTo>
                    <a:pt x="196" y="152"/>
                    <a:pt x="152" y="196"/>
                    <a:pt x="98" y="196"/>
                  </a:cubicBezTo>
                  <a:close/>
                  <a:moveTo>
                    <a:pt x="98" y="6"/>
                  </a:moveTo>
                  <a:cubicBezTo>
                    <a:pt x="48" y="6"/>
                    <a:pt x="6" y="47"/>
                    <a:pt x="6" y="98"/>
                  </a:cubicBezTo>
                  <a:cubicBezTo>
                    <a:pt x="6" y="148"/>
                    <a:pt x="48" y="189"/>
                    <a:pt x="98" y="189"/>
                  </a:cubicBezTo>
                  <a:cubicBezTo>
                    <a:pt x="148" y="189"/>
                    <a:pt x="189" y="148"/>
                    <a:pt x="189" y="98"/>
                  </a:cubicBezTo>
                  <a:cubicBezTo>
                    <a:pt x="189" y="47"/>
                    <a:pt x="148" y="6"/>
                    <a:pt x="98" y="6"/>
                  </a:cubicBezTo>
                  <a:close/>
                  <a:moveTo>
                    <a:pt x="98" y="6"/>
                  </a:moveTo>
                  <a:cubicBezTo>
                    <a:pt x="98" y="6"/>
                    <a:pt x="98" y="6"/>
                    <a:pt x="98" y="6"/>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 name="深度视觉·原创设计 https://www.docer.com/works?userid=22383862"/>
            <p:cNvSpPr>
              <a:spLocks noEditPoints="1"/>
            </p:cNvSpPr>
            <p:nvPr/>
          </p:nvSpPr>
          <p:spPr bwMode="auto">
            <a:xfrm>
              <a:off x="4789905" y="3297662"/>
              <a:ext cx="107977" cy="193223"/>
            </a:xfrm>
            <a:custGeom>
              <a:avLst/>
              <a:gdLst>
                <a:gd name="T0" fmla="*/ 36 w 40"/>
                <a:gd name="T1" fmla="*/ 72 h 72"/>
                <a:gd name="T2" fmla="*/ 34 w 40"/>
                <a:gd name="T3" fmla="*/ 71 h 72"/>
                <a:gd name="T4" fmla="*/ 1 w 40"/>
                <a:gd name="T5" fmla="*/ 39 h 72"/>
                <a:gd name="T6" fmla="*/ 1 w 40"/>
                <a:gd name="T7" fmla="*/ 34 h 72"/>
                <a:gd name="T8" fmla="*/ 34 w 40"/>
                <a:gd name="T9" fmla="*/ 2 h 72"/>
                <a:gd name="T10" fmla="*/ 39 w 40"/>
                <a:gd name="T11" fmla="*/ 2 h 72"/>
                <a:gd name="T12" fmla="*/ 39 w 40"/>
                <a:gd name="T13" fmla="*/ 6 h 72"/>
                <a:gd name="T14" fmla="*/ 8 w 40"/>
                <a:gd name="T15" fmla="*/ 36 h 72"/>
                <a:gd name="T16" fmla="*/ 39 w 40"/>
                <a:gd name="T17" fmla="*/ 67 h 72"/>
                <a:gd name="T18" fmla="*/ 39 w 40"/>
                <a:gd name="T19" fmla="*/ 71 h 72"/>
                <a:gd name="T20" fmla="*/ 36 w 40"/>
                <a:gd name="T21" fmla="*/ 72 h 72"/>
                <a:gd name="T22" fmla="*/ 36 w 40"/>
                <a:gd name="T23" fmla="*/ 72 h 72"/>
                <a:gd name="T24" fmla="*/ 36 w 40"/>
                <a:gd name="T2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72">
                  <a:moveTo>
                    <a:pt x="36" y="72"/>
                  </a:moveTo>
                  <a:cubicBezTo>
                    <a:pt x="35" y="72"/>
                    <a:pt x="35" y="72"/>
                    <a:pt x="34" y="71"/>
                  </a:cubicBezTo>
                  <a:cubicBezTo>
                    <a:pt x="1" y="39"/>
                    <a:pt x="1" y="39"/>
                    <a:pt x="1" y="39"/>
                  </a:cubicBezTo>
                  <a:cubicBezTo>
                    <a:pt x="0" y="37"/>
                    <a:pt x="0" y="35"/>
                    <a:pt x="1" y="34"/>
                  </a:cubicBezTo>
                  <a:cubicBezTo>
                    <a:pt x="34" y="2"/>
                    <a:pt x="34" y="2"/>
                    <a:pt x="34" y="2"/>
                  </a:cubicBezTo>
                  <a:cubicBezTo>
                    <a:pt x="35" y="0"/>
                    <a:pt x="37" y="0"/>
                    <a:pt x="39" y="2"/>
                  </a:cubicBezTo>
                  <a:cubicBezTo>
                    <a:pt x="40" y="3"/>
                    <a:pt x="40" y="5"/>
                    <a:pt x="39" y="6"/>
                  </a:cubicBezTo>
                  <a:cubicBezTo>
                    <a:pt x="8" y="36"/>
                    <a:pt x="8" y="36"/>
                    <a:pt x="8" y="36"/>
                  </a:cubicBezTo>
                  <a:cubicBezTo>
                    <a:pt x="39" y="67"/>
                    <a:pt x="39" y="67"/>
                    <a:pt x="39" y="67"/>
                  </a:cubicBezTo>
                  <a:cubicBezTo>
                    <a:pt x="40" y="68"/>
                    <a:pt x="40" y="70"/>
                    <a:pt x="39" y="71"/>
                  </a:cubicBezTo>
                  <a:cubicBezTo>
                    <a:pt x="38" y="72"/>
                    <a:pt x="37" y="72"/>
                    <a:pt x="36" y="72"/>
                  </a:cubicBezTo>
                  <a:close/>
                  <a:moveTo>
                    <a:pt x="36" y="72"/>
                  </a:moveTo>
                  <a:cubicBezTo>
                    <a:pt x="36" y="72"/>
                    <a:pt x="36" y="72"/>
                    <a:pt x="36" y="72"/>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深度视觉·原创设计 https://www.docer.com/works?userid=22383862"/>
            <p:cNvSpPr/>
            <p:nvPr/>
          </p:nvSpPr>
          <p:spPr bwMode="auto">
            <a:xfrm>
              <a:off x="3811288" y="4895729"/>
              <a:ext cx="1165020" cy="1116146"/>
            </a:xfrm>
            <a:custGeom>
              <a:avLst/>
              <a:gdLst>
                <a:gd name="T0" fmla="*/ 234 w 433"/>
                <a:gd name="T1" fmla="*/ 414 h 415"/>
                <a:gd name="T2" fmla="*/ 191 w 433"/>
                <a:gd name="T3" fmla="*/ 412 h 415"/>
                <a:gd name="T4" fmla="*/ 16 w 433"/>
                <a:gd name="T5" fmla="*/ 178 h 415"/>
                <a:gd name="T6" fmla="*/ 208 w 433"/>
                <a:gd name="T7" fmla="*/ 1 h 415"/>
                <a:gd name="T8" fmla="*/ 250 w 433"/>
                <a:gd name="T9" fmla="*/ 2 h 415"/>
                <a:gd name="T10" fmla="*/ 387 w 433"/>
                <a:gd name="T11" fmla="*/ 83 h 415"/>
                <a:gd name="T12" fmla="*/ 426 w 433"/>
                <a:gd name="T13" fmla="*/ 237 h 415"/>
                <a:gd name="T14" fmla="*/ 234 w 433"/>
                <a:gd name="T15" fmla="*/ 414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 h="415">
                  <a:moveTo>
                    <a:pt x="234" y="414"/>
                  </a:moveTo>
                  <a:cubicBezTo>
                    <a:pt x="219" y="415"/>
                    <a:pt x="205" y="414"/>
                    <a:pt x="191" y="412"/>
                  </a:cubicBezTo>
                  <a:cubicBezTo>
                    <a:pt x="78" y="396"/>
                    <a:pt x="0" y="291"/>
                    <a:pt x="16" y="178"/>
                  </a:cubicBezTo>
                  <a:cubicBezTo>
                    <a:pt x="30" y="81"/>
                    <a:pt x="111" y="7"/>
                    <a:pt x="208" y="1"/>
                  </a:cubicBezTo>
                  <a:cubicBezTo>
                    <a:pt x="222" y="0"/>
                    <a:pt x="236" y="0"/>
                    <a:pt x="250" y="2"/>
                  </a:cubicBezTo>
                  <a:cubicBezTo>
                    <a:pt x="305" y="10"/>
                    <a:pt x="353" y="39"/>
                    <a:pt x="387" y="83"/>
                  </a:cubicBezTo>
                  <a:cubicBezTo>
                    <a:pt x="420" y="128"/>
                    <a:pt x="433" y="182"/>
                    <a:pt x="426" y="237"/>
                  </a:cubicBezTo>
                  <a:cubicBezTo>
                    <a:pt x="412" y="334"/>
                    <a:pt x="331" y="408"/>
                    <a:pt x="234" y="41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深度视觉·原创设计 https://www.docer.com/works?userid=22383862"/>
            <p:cNvSpPr>
              <a:spLocks noEditPoints="1"/>
            </p:cNvSpPr>
            <p:nvPr/>
          </p:nvSpPr>
          <p:spPr bwMode="auto">
            <a:xfrm>
              <a:off x="4142040" y="5188973"/>
              <a:ext cx="527385" cy="526248"/>
            </a:xfrm>
            <a:custGeom>
              <a:avLst/>
              <a:gdLst>
                <a:gd name="T0" fmla="*/ 98 w 196"/>
                <a:gd name="T1" fmla="*/ 196 h 196"/>
                <a:gd name="T2" fmla="*/ 0 w 196"/>
                <a:gd name="T3" fmla="*/ 98 h 196"/>
                <a:gd name="T4" fmla="*/ 98 w 196"/>
                <a:gd name="T5" fmla="*/ 0 h 196"/>
                <a:gd name="T6" fmla="*/ 196 w 196"/>
                <a:gd name="T7" fmla="*/ 98 h 196"/>
                <a:gd name="T8" fmla="*/ 98 w 196"/>
                <a:gd name="T9" fmla="*/ 196 h 196"/>
                <a:gd name="T10" fmla="*/ 98 w 196"/>
                <a:gd name="T11" fmla="*/ 7 h 196"/>
                <a:gd name="T12" fmla="*/ 6 w 196"/>
                <a:gd name="T13" fmla="*/ 98 h 196"/>
                <a:gd name="T14" fmla="*/ 98 w 196"/>
                <a:gd name="T15" fmla="*/ 190 h 196"/>
                <a:gd name="T16" fmla="*/ 189 w 196"/>
                <a:gd name="T17" fmla="*/ 98 h 196"/>
                <a:gd name="T18" fmla="*/ 98 w 196"/>
                <a:gd name="T19" fmla="*/ 7 h 196"/>
                <a:gd name="T20" fmla="*/ 98 w 196"/>
                <a:gd name="T21" fmla="*/ 7 h 196"/>
                <a:gd name="T22" fmla="*/ 98 w 196"/>
                <a:gd name="T23" fmla="*/ 7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96">
                  <a:moveTo>
                    <a:pt x="98" y="196"/>
                  </a:moveTo>
                  <a:cubicBezTo>
                    <a:pt x="44" y="196"/>
                    <a:pt x="0" y="152"/>
                    <a:pt x="0" y="98"/>
                  </a:cubicBezTo>
                  <a:cubicBezTo>
                    <a:pt x="0" y="44"/>
                    <a:pt x="44" y="0"/>
                    <a:pt x="98" y="0"/>
                  </a:cubicBezTo>
                  <a:cubicBezTo>
                    <a:pt x="152" y="0"/>
                    <a:pt x="196" y="44"/>
                    <a:pt x="196" y="98"/>
                  </a:cubicBezTo>
                  <a:cubicBezTo>
                    <a:pt x="196" y="152"/>
                    <a:pt x="152" y="196"/>
                    <a:pt x="98" y="196"/>
                  </a:cubicBezTo>
                  <a:close/>
                  <a:moveTo>
                    <a:pt x="98" y="7"/>
                  </a:moveTo>
                  <a:cubicBezTo>
                    <a:pt x="47" y="7"/>
                    <a:pt x="6" y="48"/>
                    <a:pt x="6" y="98"/>
                  </a:cubicBezTo>
                  <a:cubicBezTo>
                    <a:pt x="6" y="149"/>
                    <a:pt x="47" y="190"/>
                    <a:pt x="98" y="190"/>
                  </a:cubicBezTo>
                  <a:cubicBezTo>
                    <a:pt x="148" y="190"/>
                    <a:pt x="189" y="149"/>
                    <a:pt x="189" y="98"/>
                  </a:cubicBezTo>
                  <a:cubicBezTo>
                    <a:pt x="189" y="48"/>
                    <a:pt x="148" y="7"/>
                    <a:pt x="98" y="7"/>
                  </a:cubicBezTo>
                  <a:close/>
                  <a:moveTo>
                    <a:pt x="98" y="7"/>
                  </a:moveTo>
                  <a:cubicBezTo>
                    <a:pt x="98" y="7"/>
                    <a:pt x="98" y="7"/>
                    <a:pt x="98" y="7"/>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深度视觉·原创设计 https://www.docer.com/works?userid=22383862"/>
            <p:cNvSpPr>
              <a:spLocks noEditPoints="1"/>
            </p:cNvSpPr>
            <p:nvPr/>
          </p:nvSpPr>
          <p:spPr bwMode="auto">
            <a:xfrm>
              <a:off x="4289799" y="5350371"/>
              <a:ext cx="228458" cy="209135"/>
            </a:xfrm>
            <a:custGeom>
              <a:avLst/>
              <a:gdLst>
                <a:gd name="T0" fmla="*/ 17 w 85"/>
                <a:gd name="T1" fmla="*/ 78 h 78"/>
                <a:gd name="T2" fmla="*/ 9 w 85"/>
                <a:gd name="T3" fmla="*/ 74 h 78"/>
                <a:gd name="T4" fmla="*/ 10 w 85"/>
                <a:gd name="T5" fmla="*/ 70 h 78"/>
                <a:gd name="T6" fmla="*/ 16 w 85"/>
                <a:gd name="T7" fmla="*/ 61 h 78"/>
                <a:gd name="T8" fmla="*/ 1 w 85"/>
                <a:gd name="T9" fmla="*/ 39 h 78"/>
                <a:gd name="T10" fmla="*/ 8 w 85"/>
                <a:gd name="T11" fmla="*/ 17 h 78"/>
                <a:gd name="T12" fmla="*/ 39 w 85"/>
                <a:gd name="T13" fmla="*/ 0 h 78"/>
                <a:gd name="T14" fmla="*/ 45 w 85"/>
                <a:gd name="T15" fmla="*/ 0 h 78"/>
                <a:gd name="T16" fmla="*/ 84 w 85"/>
                <a:gd name="T17" fmla="*/ 30 h 78"/>
                <a:gd name="T18" fmla="*/ 77 w 85"/>
                <a:gd name="T19" fmla="*/ 54 h 78"/>
                <a:gd name="T20" fmla="*/ 51 w 85"/>
                <a:gd name="T21" fmla="*/ 68 h 78"/>
                <a:gd name="T22" fmla="*/ 45 w 85"/>
                <a:gd name="T23" fmla="*/ 68 h 78"/>
                <a:gd name="T24" fmla="*/ 41 w 85"/>
                <a:gd name="T25" fmla="*/ 68 h 78"/>
                <a:gd name="T26" fmla="*/ 17 w 85"/>
                <a:gd name="T27" fmla="*/ 78 h 78"/>
                <a:gd name="T28" fmla="*/ 45 w 85"/>
                <a:gd name="T29" fmla="*/ 7 h 78"/>
                <a:gd name="T30" fmla="*/ 39 w 85"/>
                <a:gd name="T31" fmla="*/ 7 h 78"/>
                <a:gd name="T32" fmla="*/ 13 w 85"/>
                <a:gd name="T33" fmla="*/ 21 h 78"/>
                <a:gd name="T34" fmla="*/ 8 w 85"/>
                <a:gd name="T35" fmla="*/ 38 h 78"/>
                <a:gd name="T36" fmla="*/ 21 w 85"/>
                <a:gd name="T37" fmla="*/ 57 h 78"/>
                <a:gd name="T38" fmla="*/ 23 w 85"/>
                <a:gd name="T39" fmla="*/ 59 h 78"/>
                <a:gd name="T40" fmla="*/ 19 w 85"/>
                <a:gd name="T41" fmla="*/ 71 h 78"/>
                <a:gd name="T42" fmla="*/ 37 w 85"/>
                <a:gd name="T43" fmla="*/ 62 h 78"/>
                <a:gd name="T44" fmla="*/ 40 w 85"/>
                <a:gd name="T45" fmla="*/ 61 h 78"/>
                <a:gd name="T46" fmla="*/ 45 w 85"/>
                <a:gd name="T47" fmla="*/ 62 h 78"/>
                <a:gd name="T48" fmla="*/ 50 w 85"/>
                <a:gd name="T49" fmla="*/ 61 h 78"/>
                <a:gd name="T50" fmla="*/ 72 w 85"/>
                <a:gd name="T51" fmla="*/ 50 h 78"/>
                <a:gd name="T52" fmla="*/ 78 w 85"/>
                <a:gd name="T53" fmla="*/ 30 h 78"/>
                <a:gd name="T54" fmla="*/ 45 w 85"/>
                <a:gd name="T55" fmla="*/ 7 h 78"/>
                <a:gd name="T56" fmla="*/ 45 w 85"/>
                <a:gd name="T57" fmla="*/ 7 h 78"/>
                <a:gd name="T58" fmla="*/ 45 w 85"/>
                <a:gd name="T59" fmla="*/ 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78">
                  <a:moveTo>
                    <a:pt x="17" y="78"/>
                  </a:moveTo>
                  <a:cubicBezTo>
                    <a:pt x="12" y="78"/>
                    <a:pt x="9" y="77"/>
                    <a:pt x="9" y="74"/>
                  </a:cubicBezTo>
                  <a:cubicBezTo>
                    <a:pt x="8" y="73"/>
                    <a:pt x="9" y="71"/>
                    <a:pt x="10" y="70"/>
                  </a:cubicBezTo>
                  <a:cubicBezTo>
                    <a:pt x="14" y="67"/>
                    <a:pt x="16" y="64"/>
                    <a:pt x="16" y="61"/>
                  </a:cubicBezTo>
                  <a:cubicBezTo>
                    <a:pt x="8" y="56"/>
                    <a:pt x="2" y="48"/>
                    <a:pt x="1" y="39"/>
                  </a:cubicBezTo>
                  <a:cubicBezTo>
                    <a:pt x="0" y="31"/>
                    <a:pt x="3" y="23"/>
                    <a:pt x="8" y="17"/>
                  </a:cubicBezTo>
                  <a:cubicBezTo>
                    <a:pt x="15" y="8"/>
                    <a:pt x="26" y="2"/>
                    <a:pt x="39" y="0"/>
                  </a:cubicBezTo>
                  <a:cubicBezTo>
                    <a:pt x="41" y="0"/>
                    <a:pt x="43" y="0"/>
                    <a:pt x="45" y="0"/>
                  </a:cubicBezTo>
                  <a:cubicBezTo>
                    <a:pt x="65" y="0"/>
                    <a:pt x="82" y="13"/>
                    <a:pt x="84" y="30"/>
                  </a:cubicBezTo>
                  <a:cubicBezTo>
                    <a:pt x="85" y="39"/>
                    <a:pt x="83" y="47"/>
                    <a:pt x="77" y="54"/>
                  </a:cubicBezTo>
                  <a:cubicBezTo>
                    <a:pt x="71" y="62"/>
                    <a:pt x="62" y="67"/>
                    <a:pt x="51" y="68"/>
                  </a:cubicBezTo>
                  <a:cubicBezTo>
                    <a:pt x="49" y="68"/>
                    <a:pt x="47" y="68"/>
                    <a:pt x="45" y="68"/>
                  </a:cubicBezTo>
                  <a:cubicBezTo>
                    <a:pt x="44" y="68"/>
                    <a:pt x="42" y="68"/>
                    <a:pt x="41" y="68"/>
                  </a:cubicBezTo>
                  <a:cubicBezTo>
                    <a:pt x="31" y="77"/>
                    <a:pt x="20" y="78"/>
                    <a:pt x="17" y="78"/>
                  </a:cubicBezTo>
                  <a:close/>
                  <a:moveTo>
                    <a:pt x="45" y="7"/>
                  </a:moveTo>
                  <a:cubicBezTo>
                    <a:pt x="43" y="7"/>
                    <a:pt x="41" y="7"/>
                    <a:pt x="39" y="7"/>
                  </a:cubicBezTo>
                  <a:cubicBezTo>
                    <a:pt x="29" y="8"/>
                    <a:pt x="19" y="13"/>
                    <a:pt x="13" y="21"/>
                  </a:cubicBezTo>
                  <a:cubicBezTo>
                    <a:pt x="9" y="26"/>
                    <a:pt x="7" y="32"/>
                    <a:pt x="8" y="38"/>
                  </a:cubicBezTo>
                  <a:cubicBezTo>
                    <a:pt x="9" y="46"/>
                    <a:pt x="13" y="52"/>
                    <a:pt x="21" y="57"/>
                  </a:cubicBezTo>
                  <a:cubicBezTo>
                    <a:pt x="22" y="57"/>
                    <a:pt x="23" y="58"/>
                    <a:pt x="23" y="59"/>
                  </a:cubicBezTo>
                  <a:cubicBezTo>
                    <a:pt x="23" y="62"/>
                    <a:pt x="23" y="67"/>
                    <a:pt x="19" y="71"/>
                  </a:cubicBezTo>
                  <a:cubicBezTo>
                    <a:pt x="24" y="71"/>
                    <a:pt x="31" y="68"/>
                    <a:pt x="37" y="62"/>
                  </a:cubicBezTo>
                  <a:cubicBezTo>
                    <a:pt x="38" y="62"/>
                    <a:pt x="39" y="61"/>
                    <a:pt x="40" y="61"/>
                  </a:cubicBezTo>
                  <a:cubicBezTo>
                    <a:pt x="42" y="62"/>
                    <a:pt x="43" y="62"/>
                    <a:pt x="45" y="62"/>
                  </a:cubicBezTo>
                  <a:cubicBezTo>
                    <a:pt x="47" y="62"/>
                    <a:pt x="48" y="62"/>
                    <a:pt x="50" y="61"/>
                  </a:cubicBezTo>
                  <a:cubicBezTo>
                    <a:pt x="60" y="60"/>
                    <a:pt x="67" y="56"/>
                    <a:pt x="72" y="50"/>
                  </a:cubicBezTo>
                  <a:cubicBezTo>
                    <a:pt x="77" y="45"/>
                    <a:pt x="78" y="38"/>
                    <a:pt x="78" y="30"/>
                  </a:cubicBezTo>
                  <a:cubicBezTo>
                    <a:pt x="76" y="17"/>
                    <a:pt x="62" y="7"/>
                    <a:pt x="45" y="7"/>
                  </a:cubicBezTo>
                  <a:close/>
                  <a:moveTo>
                    <a:pt x="45" y="7"/>
                  </a:moveTo>
                  <a:cubicBezTo>
                    <a:pt x="45" y="7"/>
                    <a:pt x="45" y="7"/>
                    <a:pt x="45" y="7"/>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27" name="Group 13"/>
            <p:cNvGrpSpPr/>
            <p:nvPr/>
          </p:nvGrpSpPr>
          <p:grpSpPr>
            <a:xfrm>
              <a:off x="2608968" y="3663889"/>
              <a:ext cx="906804" cy="948841"/>
              <a:chOff x="2608968" y="3771851"/>
              <a:chExt cx="906804" cy="948841"/>
            </a:xfrm>
          </p:grpSpPr>
          <p:sp>
            <p:nvSpPr>
              <p:cNvPr id="28" name="深度视觉·原创设计 https://www.docer.com/works?userid=22383862"/>
              <p:cNvSpPr>
                <a:spLocks noChangeArrowheads="1"/>
              </p:cNvSpPr>
              <p:nvPr/>
            </p:nvSpPr>
            <p:spPr bwMode="auto">
              <a:xfrm>
                <a:off x="2998616" y="4504737"/>
                <a:ext cx="72743" cy="2159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9" name="深度视觉·原创设计 https://www.docer.com/works?userid=22383862"/>
              <p:cNvSpPr>
                <a:spLocks noChangeArrowheads="1"/>
              </p:cNvSpPr>
              <p:nvPr/>
            </p:nvSpPr>
            <p:spPr bwMode="auto">
              <a:xfrm>
                <a:off x="3112276" y="4449043"/>
                <a:ext cx="69333" cy="27164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30" name="深度视觉·原创设计 https://www.docer.com/works?userid=22383862"/>
              <p:cNvSpPr>
                <a:spLocks noChangeArrowheads="1"/>
              </p:cNvSpPr>
              <p:nvPr/>
            </p:nvSpPr>
            <p:spPr bwMode="auto">
              <a:xfrm>
                <a:off x="3222527" y="4545655"/>
                <a:ext cx="72743" cy="175037"/>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31" name="深度视觉·原创设计 https://www.docer.com/works?userid=22383862"/>
              <p:cNvSpPr>
                <a:spLocks noChangeArrowheads="1"/>
              </p:cNvSpPr>
              <p:nvPr/>
            </p:nvSpPr>
            <p:spPr bwMode="auto">
              <a:xfrm>
                <a:off x="3335051" y="4386530"/>
                <a:ext cx="70470" cy="3341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32" name="深度视觉·原创设计 https://www.docer.com/works?userid=22383862"/>
              <p:cNvSpPr>
                <a:spLocks noChangeArrowheads="1"/>
              </p:cNvSpPr>
              <p:nvPr/>
            </p:nvSpPr>
            <p:spPr bwMode="auto">
              <a:xfrm>
                <a:off x="3445302" y="4362661"/>
                <a:ext cx="70470" cy="3580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33" name="深度视觉·原创设计 https://www.docer.com/works?userid=22383862"/>
              <p:cNvSpPr txBox="1"/>
              <p:nvPr/>
            </p:nvSpPr>
            <p:spPr>
              <a:xfrm>
                <a:off x="2608968" y="3771851"/>
                <a:ext cx="832283" cy="460375"/>
              </a:xfrm>
              <a:prstGeom prst="rect">
                <a:avLst/>
              </a:prstGeom>
              <a:noFill/>
            </p:spPr>
            <p:txBody>
              <a:bodyPr wrap="none" rtlCol="0">
                <a:spAutoFit/>
              </a:bodyPr>
              <a:lstStyle/>
              <a:p>
                <a:r>
                  <a:rPr lang="en-US" sz="2400" b="1">
                    <a:solidFill>
                      <a:schemeClr val="tx2"/>
                    </a:solidFill>
                    <a:latin typeface="Source Han Sans SC" panose="020B0500000000000000" pitchFamily="34" charset="-128"/>
                    <a:ea typeface="Source Han Sans SC" panose="020B0500000000000000" pitchFamily="34" charset="-128"/>
                  </a:rPr>
                  <a:t>5 htmls</a:t>
                </a:r>
                <a:endParaRPr lang="en-US" sz="2400" b="1">
                  <a:solidFill>
                    <a:schemeClr val="tx2"/>
                  </a:solidFill>
                  <a:latin typeface="Source Han Sans SC" panose="020B0500000000000000" pitchFamily="34" charset="-128"/>
                  <a:ea typeface="Source Han Sans SC" panose="020B0500000000000000" pitchFamily="34" charset="-128"/>
                </a:endParaRPr>
              </a:p>
            </p:txBody>
          </p:sp>
        </p:grpSp>
      </p:grpSp>
      <p:sp>
        <p:nvSpPr>
          <p:cNvPr id="34" name="深度视觉·原创设计 https://www.docer.com/works?userid=22383862"/>
          <p:cNvSpPr/>
          <p:nvPr/>
        </p:nvSpPr>
        <p:spPr>
          <a:xfrm>
            <a:off x="1268503" y="2592554"/>
            <a:ext cx="2147892" cy="346075"/>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用户编号、登录密码</a:t>
            </a:r>
            <a:endPar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35" name="深度视觉·原创设计 https://www.docer.com/works?userid=22383862"/>
          <p:cNvSpPr/>
          <p:nvPr/>
        </p:nvSpPr>
        <p:spPr>
          <a:xfrm>
            <a:off x="1268502" y="2242339"/>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登录界面</a:t>
            </a:r>
            <a:endParaRPr kumimoji="0" lang="zh-CN" altLang="en-US" sz="186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
        <p:nvSpPr>
          <p:cNvPr id="36" name="深度视觉·原创设计 https://www.docer.com/works?userid=22383862"/>
          <p:cNvSpPr/>
          <p:nvPr/>
        </p:nvSpPr>
        <p:spPr>
          <a:xfrm>
            <a:off x="1268503" y="4402420"/>
            <a:ext cx="2147892" cy="1115695"/>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用户资料</a:t>
            </a:r>
            <a:endPar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a:p>
            <a:pPr lvl="0" algn="l">
              <a:lnSpc>
                <a:spcPts val="2000"/>
              </a:lnSpc>
              <a:defRPr/>
            </a:pPr>
            <a:r>
              <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包括注册编号、团体名称、团体规模、常用场馆、团体负责人、团体负责人联系方式</a:t>
            </a:r>
            <a:endPar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37" name="深度视觉·原创设计 https://www.docer.com/works?userid=22383862"/>
          <p:cNvSpPr/>
          <p:nvPr/>
        </p:nvSpPr>
        <p:spPr>
          <a:xfrm>
            <a:off x="1268502" y="4052205"/>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用户中心界面</a:t>
            </a:r>
            <a:endParaRPr lang="zh-CN" altLang="en-US" sz="186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
        <p:nvSpPr>
          <p:cNvPr id="38" name="深度视觉·原创设计 https://www.docer.com/works?userid=22383862"/>
          <p:cNvSpPr/>
          <p:nvPr/>
        </p:nvSpPr>
        <p:spPr>
          <a:xfrm>
            <a:off x="4162004" y="2592554"/>
            <a:ext cx="2147892" cy="1115695"/>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提交基本团体用户信息（团体名称、团体规模、常用场馆、团体负责人、团体负责人联系方式）</a:t>
            </a:r>
            <a:endPar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39" name="深度视觉·原创设计 https://www.docer.com/works?userid=22383862"/>
          <p:cNvSpPr/>
          <p:nvPr/>
        </p:nvSpPr>
        <p:spPr>
          <a:xfrm>
            <a:off x="4162003" y="2242339"/>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注册页面</a:t>
            </a:r>
            <a:endParaRPr lang="zh-CN" altLang="en-US" sz="186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
        <p:nvSpPr>
          <p:cNvPr id="40" name="深度视觉·原创设计 https://www.docer.com/works?userid=22383862"/>
          <p:cNvSpPr/>
          <p:nvPr/>
        </p:nvSpPr>
        <p:spPr>
          <a:xfrm>
            <a:off x="4162004" y="4402420"/>
            <a:ext cx="2147892" cy="346075"/>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展示所有的预约记录</a:t>
            </a:r>
            <a:endParaRPr lang="zh-CN" altLang="en-US"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41" name="深度视觉·原创设计 https://www.docer.com/works?userid=22383862"/>
          <p:cNvSpPr/>
          <p:nvPr/>
        </p:nvSpPr>
        <p:spPr>
          <a:xfrm>
            <a:off x="4162003" y="4052205"/>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预约记录</a:t>
            </a:r>
            <a:endParaRPr lang="zh-CN" altLang="en-US" sz="186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250" fill="hold"/>
                                        <p:tgtEl>
                                          <p:spTgt spid="35"/>
                                        </p:tgtEl>
                                        <p:attrNameLst>
                                          <p:attrName>ppt_w</p:attrName>
                                        </p:attrNameLst>
                                      </p:cBhvr>
                                      <p:tavLst>
                                        <p:tav tm="0">
                                          <p:val>
                                            <p:fltVal val="0"/>
                                          </p:val>
                                        </p:tav>
                                        <p:tav tm="100000">
                                          <p:val>
                                            <p:strVal val="#ppt_w"/>
                                          </p:val>
                                        </p:tav>
                                      </p:tavLst>
                                    </p:anim>
                                    <p:anim calcmode="lin" valueType="num">
                                      <p:cBhvr>
                                        <p:cTn id="8" dur="250" fill="hold"/>
                                        <p:tgtEl>
                                          <p:spTgt spid="35"/>
                                        </p:tgtEl>
                                        <p:attrNameLst>
                                          <p:attrName>ppt_h</p:attrName>
                                        </p:attrNameLst>
                                      </p:cBhvr>
                                      <p:tavLst>
                                        <p:tav tm="0">
                                          <p:val>
                                            <p:fltVal val="0"/>
                                          </p:val>
                                        </p:tav>
                                        <p:tav tm="100000">
                                          <p:val>
                                            <p:strVal val="#ppt_h"/>
                                          </p:val>
                                        </p:tav>
                                      </p:tavLst>
                                    </p:anim>
                                    <p:animEffect transition="in" filter="fade">
                                      <p:cBhvr>
                                        <p:cTn id="9" dur="25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34"/>
                                        </p:tgtEl>
                                        <p:attrNameLst>
                                          <p:attrName>style.visibility</p:attrName>
                                        </p:attrNameLst>
                                      </p:cBhvr>
                                      <p:to>
                                        <p:strVal val="visible"/>
                                      </p:to>
                                    </p:set>
                                    <p:anim calcmode="lin" valueType="num">
                                      <p:cBhvr>
                                        <p:cTn id="13" dur="250" fill="hold"/>
                                        <p:tgtEl>
                                          <p:spTgt spid="34"/>
                                        </p:tgtEl>
                                        <p:attrNameLst>
                                          <p:attrName>ppt_w</p:attrName>
                                        </p:attrNameLst>
                                      </p:cBhvr>
                                      <p:tavLst>
                                        <p:tav tm="0">
                                          <p:val>
                                            <p:fltVal val="0"/>
                                          </p:val>
                                        </p:tav>
                                        <p:tav tm="100000">
                                          <p:val>
                                            <p:strVal val="#ppt_w"/>
                                          </p:val>
                                        </p:tav>
                                      </p:tavLst>
                                    </p:anim>
                                    <p:anim calcmode="lin" valueType="num">
                                      <p:cBhvr>
                                        <p:cTn id="14" dur="250" fill="hold"/>
                                        <p:tgtEl>
                                          <p:spTgt spid="34"/>
                                        </p:tgtEl>
                                        <p:attrNameLst>
                                          <p:attrName>ppt_h</p:attrName>
                                        </p:attrNameLst>
                                      </p:cBhvr>
                                      <p:tavLst>
                                        <p:tav tm="0">
                                          <p:val>
                                            <p:fltVal val="0"/>
                                          </p:val>
                                        </p:tav>
                                        <p:tav tm="100000">
                                          <p:val>
                                            <p:strVal val="#ppt_h"/>
                                          </p:val>
                                        </p:tav>
                                      </p:tavLst>
                                    </p:anim>
                                    <p:animEffect transition="in" filter="fade">
                                      <p:cBhvr>
                                        <p:cTn id="15" dur="250"/>
                                        <p:tgtEl>
                                          <p:spTgt spid="34"/>
                                        </p:tgtEl>
                                      </p:cBhvr>
                                    </p:animEffect>
                                  </p:childTnLst>
                                </p:cTn>
                              </p:par>
                            </p:childTnLst>
                          </p:cTn>
                        </p:par>
                        <p:par>
                          <p:cTn id="16" fill="hold">
                            <p:stCondLst>
                              <p:cond delay="581"/>
                            </p:stCondLst>
                            <p:childTnLst>
                              <p:par>
                                <p:cTn id="17" presetID="53" presetClass="entr" presetSubtype="16"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250" fill="hold"/>
                                        <p:tgtEl>
                                          <p:spTgt spid="37"/>
                                        </p:tgtEl>
                                        <p:attrNameLst>
                                          <p:attrName>ppt_w</p:attrName>
                                        </p:attrNameLst>
                                      </p:cBhvr>
                                      <p:tavLst>
                                        <p:tav tm="0">
                                          <p:val>
                                            <p:fltVal val="0"/>
                                          </p:val>
                                        </p:tav>
                                        <p:tav tm="100000">
                                          <p:val>
                                            <p:strVal val="#ppt_w"/>
                                          </p:val>
                                        </p:tav>
                                      </p:tavLst>
                                    </p:anim>
                                    <p:anim calcmode="lin" valueType="num">
                                      <p:cBhvr>
                                        <p:cTn id="20" dur="250" fill="hold"/>
                                        <p:tgtEl>
                                          <p:spTgt spid="37"/>
                                        </p:tgtEl>
                                        <p:attrNameLst>
                                          <p:attrName>ppt_h</p:attrName>
                                        </p:attrNameLst>
                                      </p:cBhvr>
                                      <p:tavLst>
                                        <p:tav tm="0">
                                          <p:val>
                                            <p:fltVal val="0"/>
                                          </p:val>
                                        </p:tav>
                                        <p:tav tm="100000">
                                          <p:val>
                                            <p:strVal val="#ppt_h"/>
                                          </p:val>
                                        </p:tav>
                                      </p:tavLst>
                                    </p:anim>
                                    <p:animEffect transition="in" filter="fade">
                                      <p:cBhvr>
                                        <p:cTn id="21" dur="250"/>
                                        <p:tgtEl>
                                          <p:spTgt spid="37"/>
                                        </p:tgtEl>
                                      </p:cBhvr>
                                    </p:animEffect>
                                  </p:childTnLst>
                                </p:cTn>
                              </p:par>
                            </p:childTnLst>
                          </p:cTn>
                        </p:par>
                        <p:par>
                          <p:cTn id="22" fill="hold">
                            <p:stCondLst>
                              <p:cond delay="1081"/>
                            </p:stCondLst>
                            <p:childTnLst>
                              <p:par>
                                <p:cTn id="23" presetID="53" presetClass="entr" presetSubtype="16" fill="hold" grpId="0" nodeType="afterEffect">
                                  <p:stCondLst>
                                    <p:cond delay="0"/>
                                  </p:stCondLst>
                                  <p:iterate type="lt">
                                    <p:tmPct val="4054"/>
                                  </p:iterate>
                                  <p:childTnLst>
                                    <p:set>
                                      <p:cBhvr>
                                        <p:cTn id="24" dur="1" fill="hold">
                                          <p:stCondLst>
                                            <p:cond delay="0"/>
                                          </p:stCondLst>
                                        </p:cTn>
                                        <p:tgtEl>
                                          <p:spTgt spid="36"/>
                                        </p:tgtEl>
                                        <p:attrNameLst>
                                          <p:attrName>style.visibility</p:attrName>
                                        </p:attrNameLst>
                                      </p:cBhvr>
                                      <p:to>
                                        <p:strVal val="visible"/>
                                      </p:to>
                                    </p:set>
                                    <p:anim calcmode="lin" valueType="num">
                                      <p:cBhvr>
                                        <p:cTn id="25" dur="250" fill="hold"/>
                                        <p:tgtEl>
                                          <p:spTgt spid="36"/>
                                        </p:tgtEl>
                                        <p:attrNameLst>
                                          <p:attrName>ppt_w</p:attrName>
                                        </p:attrNameLst>
                                      </p:cBhvr>
                                      <p:tavLst>
                                        <p:tav tm="0">
                                          <p:val>
                                            <p:fltVal val="0"/>
                                          </p:val>
                                        </p:tav>
                                        <p:tav tm="100000">
                                          <p:val>
                                            <p:strVal val="#ppt_w"/>
                                          </p:val>
                                        </p:tav>
                                      </p:tavLst>
                                    </p:anim>
                                    <p:anim calcmode="lin" valueType="num">
                                      <p:cBhvr>
                                        <p:cTn id="26" dur="250" fill="hold"/>
                                        <p:tgtEl>
                                          <p:spTgt spid="36"/>
                                        </p:tgtEl>
                                        <p:attrNameLst>
                                          <p:attrName>ppt_h</p:attrName>
                                        </p:attrNameLst>
                                      </p:cBhvr>
                                      <p:tavLst>
                                        <p:tav tm="0">
                                          <p:val>
                                            <p:fltVal val="0"/>
                                          </p:val>
                                        </p:tav>
                                        <p:tav tm="100000">
                                          <p:val>
                                            <p:strVal val="#ppt_h"/>
                                          </p:val>
                                        </p:tav>
                                      </p:tavLst>
                                    </p:anim>
                                    <p:animEffect transition="in" filter="fade">
                                      <p:cBhvr>
                                        <p:cTn id="27" dur="250"/>
                                        <p:tgtEl>
                                          <p:spTgt spid="36"/>
                                        </p:tgtEl>
                                      </p:cBhvr>
                                    </p:animEffect>
                                  </p:childTnLst>
                                </p:cTn>
                              </p:par>
                            </p:childTnLst>
                          </p:cTn>
                        </p:par>
                        <p:par>
                          <p:cTn id="28" fill="hold">
                            <p:stCondLst>
                              <p:cond delay="1486"/>
                            </p:stCondLst>
                            <p:childTnLst>
                              <p:par>
                                <p:cTn id="29" presetID="53" presetClass="entr" presetSubtype="16"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250" fill="hold"/>
                                        <p:tgtEl>
                                          <p:spTgt spid="39"/>
                                        </p:tgtEl>
                                        <p:attrNameLst>
                                          <p:attrName>ppt_w</p:attrName>
                                        </p:attrNameLst>
                                      </p:cBhvr>
                                      <p:tavLst>
                                        <p:tav tm="0">
                                          <p:val>
                                            <p:fltVal val="0"/>
                                          </p:val>
                                        </p:tav>
                                        <p:tav tm="100000">
                                          <p:val>
                                            <p:strVal val="#ppt_w"/>
                                          </p:val>
                                        </p:tav>
                                      </p:tavLst>
                                    </p:anim>
                                    <p:anim calcmode="lin" valueType="num">
                                      <p:cBhvr>
                                        <p:cTn id="32" dur="250" fill="hold"/>
                                        <p:tgtEl>
                                          <p:spTgt spid="39"/>
                                        </p:tgtEl>
                                        <p:attrNameLst>
                                          <p:attrName>ppt_h</p:attrName>
                                        </p:attrNameLst>
                                      </p:cBhvr>
                                      <p:tavLst>
                                        <p:tav tm="0">
                                          <p:val>
                                            <p:fltVal val="0"/>
                                          </p:val>
                                        </p:tav>
                                        <p:tav tm="100000">
                                          <p:val>
                                            <p:strVal val="#ppt_h"/>
                                          </p:val>
                                        </p:tav>
                                      </p:tavLst>
                                    </p:anim>
                                    <p:animEffect transition="in" filter="fade">
                                      <p:cBhvr>
                                        <p:cTn id="33" dur="250"/>
                                        <p:tgtEl>
                                          <p:spTgt spid="39"/>
                                        </p:tgtEl>
                                      </p:cBhvr>
                                    </p:animEffect>
                                  </p:childTnLst>
                                </p:cTn>
                              </p:par>
                            </p:childTnLst>
                          </p:cTn>
                        </p:par>
                        <p:par>
                          <p:cTn id="34" fill="hold">
                            <p:stCondLst>
                              <p:cond delay="1986"/>
                            </p:stCondLst>
                            <p:childTnLst>
                              <p:par>
                                <p:cTn id="35" presetID="53" presetClass="entr" presetSubtype="16" fill="hold" grpId="0" nodeType="afterEffect">
                                  <p:stCondLst>
                                    <p:cond delay="0"/>
                                  </p:stCondLst>
                                  <p:iterate type="lt">
                                    <p:tmPct val="4054"/>
                                  </p:iterate>
                                  <p:childTnLst>
                                    <p:set>
                                      <p:cBhvr>
                                        <p:cTn id="36" dur="1" fill="hold">
                                          <p:stCondLst>
                                            <p:cond delay="0"/>
                                          </p:stCondLst>
                                        </p:cTn>
                                        <p:tgtEl>
                                          <p:spTgt spid="38"/>
                                        </p:tgtEl>
                                        <p:attrNameLst>
                                          <p:attrName>style.visibility</p:attrName>
                                        </p:attrNameLst>
                                      </p:cBhvr>
                                      <p:to>
                                        <p:strVal val="visible"/>
                                      </p:to>
                                    </p:set>
                                    <p:anim calcmode="lin" valueType="num">
                                      <p:cBhvr>
                                        <p:cTn id="37" dur="250" fill="hold"/>
                                        <p:tgtEl>
                                          <p:spTgt spid="38"/>
                                        </p:tgtEl>
                                        <p:attrNameLst>
                                          <p:attrName>ppt_w</p:attrName>
                                        </p:attrNameLst>
                                      </p:cBhvr>
                                      <p:tavLst>
                                        <p:tav tm="0">
                                          <p:val>
                                            <p:fltVal val="0"/>
                                          </p:val>
                                        </p:tav>
                                        <p:tav tm="100000">
                                          <p:val>
                                            <p:strVal val="#ppt_w"/>
                                          </p:val>
                                        </p:tav>
                                      </p:tavLst>
                                    </p:anim>
                                    <p:anim calcmode="lin" valueType="num">
                                      <p:cBhvr>
                                        <p:cTn id="38" dur="250" fill="hold"/>
                                        <p:tgtEl>
                                          <p:spTgt spid="38"/>
                                        </p:tgtEl>
                                        <p:attrNameLst>
                                          <p:attrName>ppt_h</p:attrName>
                                        </p:attrNameLst>
                                      </p:cBhvr>
                                      <p:tavLst>
                                        <p:tav tm="0">
                                          <p:val>
                                            <p:fltVal val="0"/>
                                          </p:val>
                                        </p:tav>
                                        <p:tav tm="100000">
                                          <p:val>
                                            <p:strVal val="#ppt_h"/>
                                          </p:val>
                                        </p:tav>
                                      </p:tavLst>
                                    </p:anim>
                                    <p:animEffect transition="in" filter="fade">
                                      <p:cBhvr>
                                        <p:cTn id="39" dur="250"/>
                                        <p:tgtEl>
                                          <p:spTgt spid="38"/>
                                        </p:tgtEl>
                                      </p:cBhvr>
                                    </p:animEffect>
                                  </p:childTnLst>
                                </p:cTn>
                              </p:par>
                            </p:childTnLst>
                          </p:cTn>
                        </p:par>
                        <p:par>
                          <p:cTn id="40" fill="hold">
                            <p:stCondLst>
                              <p:cond delay="2402"/>
                            </p:stCondLst>
                            <p:childTnLst>
                              <p:par>
                                <p:cTn id="41" presetID="53" presetClass="entr" presetSubtype="16"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p:cTn id="43" dur="250" fill="hold"/>
                                        <p:tgtEl>
                                          <p:spTgt spid="41"/>
                                        </p:tgtEl>
                                        <p:attrNameLst>
                                          <p:attrName>ppt_w</p:attrName>
                                        </p:attrNameLst>
                                      </p:cBhvr>
                                      <p:tavLst>
                                        <p:tav tm="0">
                                          <p:val>
                                            <p:fltVal val="0"/>
                                          </p:val>
                                        </p:tav>
                                        <p:tav tm="100000">
                                          <p:val>
                                            <p:strVal val="#ppt_w"/>
                                          </p:val>
                                        </p:tav>
                                      </p:tavLst>
                                    </p:anim>
                                    <p:anim calcmode="lin" valueType="num">
                                      <p:cBhvr>
                                        <p:cTn id="44" dur="250" fill="hold"/>
                                        <p:tgtEl>
                                          <p:spTgt spid="41"/>
                                        </p:tgtEl>
                                        <p:attrNameLst>
                                          <p:attrName>ppt_h</p:attrName>
                                        </p:attrNameLst>
                                      </p:cBhvr>
                                      <p:tavLst>
                                        <p:tav tm="0">
                                          <p:val>
                                            <p:fltVal val="0"/>
                                          </p:val>
                                        </p:tav>
                                        <p:tav tm="100000">
                                          <p:val>
                                            <p:strVal val="#ppt_h"/>
                                          </p:val>
                                        </p:tav>
                                      </p:tavLst>
                                    </p:anim>
                                    <p:animEffect transition="in" filter="fade">
                                      <p:cBhvr>
                                        <p:cTn id="45" dur="250"/>
                                        <p:tgtEl>
                                          <p:spTgt spid="41"/>
                                        </p:tgtEl>
                                      </p:cBhvr>
                                    </p:animEffect>
                                  </p:childTnLst>
                                </p:cTn>
                              </p:par>
                            </p:childTnLst>
                          </p:cTn>
                        </p:par>
                        <p:par>
                          <p:cTn id="46" fill="hold">
                            <p:stCondLst>
                              <p:cond delay="2902"/>
                            </p:stCondLst>
                            <p:childTnLst>
                              <p:par>
                                <p:cTn id="47" presetID="53" presetClass="entr" presetSubtype="16" fill="hold" grpId="0" nodeType="afterEffect">
                                  <p:stCondLst>
                                    <p:cond delay="0"/>
                                  </p:stCondLst>
                                  <p:iterate type="lt">
                                    <p:tmPct val="4054"/>
                                  </p:iterate>
                                  <p:childTnLst>
                                    <p:set>
                                      <p:cBhvr>
                                        <p:cTn id="48" dur="1" fill="hold">
                                          <p:stCondLst>
                                            <p:cond delay="0"/>
                                          </p:stCondLst>
                                        </p:cTn>
                                        <p:tgtEl>
                                          <p:spTgt spid="40"/>
                                        </p:tgtEl>
                                        <p:attrNameLst>
                                          <p:attrName>style.visibility</p:attrName>
                                        </p:attrNameLst>
                                      </p:cBhvr>
                                      <p:to>
                                        <p:strVal val="visible"/>
                                      </p:to>
                                    </p:set>
                                    <p:anim calcmode="lin" valueType="num">
                                      <p:cBhvr>
                                        <p:cTn id="49" dur="250" fill="hold"/>
                                        <p:tgtEl>
                                          <p:spTgt spid="40"/>
                                        </p:tgtEl>
                                        <p:attrNameLst>
                                          <p:attrName>ppt_w</p:attrName>
                                        </p:attrNameLst>
                                      </p:cBhvr>
                                      <p:tavLst>
                                        <p:tav tm="0">
                                          <p:val>
                                            <p:fltVal val="0"/>
                                          </p:val>
                                        </p:tav>
                                        <p:tav tm="100000">
                                          <p:val>
                                            <p:strVal val="#ppt_w"/>
                                          </p:val>
                                        </p:tav>
                                      </p:tavLst>
                                    </p:anim>
                                    <p:anim calcmode="lin" valueType="num">
                                      <p:cBhvr>
                                        <p:cTn id="50" dur="250" fill="hold"/>
                                        <p:tgtEl>
                                          <p:spTgt spid="40"/>
                                        </p:tgtEl>
                                        <p:attrNameLst>
                                          <p:attrName>ppt_h</p:attrName>
                                        </p:attrNameLst>
                                      </p:cBhvr>
                                      <p:tavLst>
                                        <p:tav tm="0">
                                          <p:val>
                                            <p:fltVal val="0"/>
                                          </p:val>
                                        </p:tav>
                                        <p:tav tm="100000">
                                          <p:val>
                                            <p:strVal val="#ppt_h"/>
                                          </p:val>
                                        </p:tav>
                                      </p:tavLst>
                                    </p:anim>
                                    <p:animEffect transition="in" filter="fade">
                                      <p:cBhvr>
                                        <p:cTn id="51"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P spid="40" grpId="0"/>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功能需求</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7" name="深度视觉·原创设计 https://www.docer.com/works?userid=22383862"/>
          <p:cNvSpPr txBox="1"/>
          <p:nvPr/>
        </p:nvSpPr>
        <p:spPr>
          <a:xfrm>
            <a:off x="1601396" y="1705406"/>
            <a:ext cx="2889251" cy="492125"/>
          </a:xfrm>
          <a:prstGeom prst="rect">
            <a:avLst/>
          </a:prstGeom>
          <a:noFill/>
        </p:spPr>
        <p:txBody>
          <a:bodyPr wrap="square" lIns="91423" tIns="0" rIns="91423"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过程模型</a:t>
            </a:r>
            <a:endParaRPr lang="zh-CN" altLang="en-US" sz="32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sp>
        <p:nvSpPr>
          <p:cNvPr id="8" name="深度视觉·原创设计 https://www.docer.com/works?userid=22383862"/>
          <p:cNvSpPr txBox="1"/>
          <p:nvPr/>
        </p:nvSpPr>
        <p:spPr>
          <a:xfrm>
            <a:off x="538480" y="2627630"/>
            <a:ext cx="4110990" cy="316801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场馆管理，添加、删除、修改场馆信息。</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客户团体通过页面提交资料和认证请求，由管理员在后台审核认证。</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所有北一学生可登录页面查看体育馆预约情况。</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认证后的团体·单位负责人可进行团体登录，选择场馆+场地编号+时间段，交由系统审核。</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系统对预约请求进行审核，符合条件（不与课程和其他预约冲突、时间段有效、数量在限制以内、诚信合格·）则预约成功、签到（外设签到）</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使用后签到离开</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团体个人中心——我的团体：预约记录（历史、当前）</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9" name="深度视觉·原创设计 https://www.docer.com/works?userid=22383862"/>
          <p:cNvSpPr txBox="1"/>
          <p:nvPr/>
        </p:nvSpPr>
        <p:spPr>
          <a:xfrm>
            <a:off x="1601155" y="1151071"/>
            <a:ext cx="3183654" cy="3102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bg1">
                    <a:lumMod val="50000"/>
                  </a:schemeClr>
                </a:solidFill>
                <a:latin typeface="Source Han Sans CN" panose="020B0500000000000000" pitchFamily="34" charset="-128"/>
                <a:ea typeface="Source Han Sans CN" panose="020B0500000000000000" pitchFamily="34" charset="-128"/>
                <a:cs typeface="Lato"/>
                <a:sym typeface="Lato"/>
              </a:rPr>
              <a:t>Process model</a:t>
            </a:r>
            <a:endParaRPr lang="en-US" sz="2400" b="0" i="0" u="none" strike="noStrike" cap="none">
              <a:solidFill>
                <a:schemeClr val="bg1">
                  <a:lumMod val="50000"/>
                </a:schemeClr>
              </a:solidFill>
              <a:latin typeface="Source Han Sans CN" panose="020B0500000000000000" pitchFamily="34" charset="-128"/>
              <a:ea typeface="Source Han Sans CN" panose="020B0500000000000000" pitchFamily="34" charset="-128"/>
              <a:cs typeface="Lato"/>
              <a:sym typeface="Lato"/>
            </a:endParaRPr>
          </a:p>
        </p:txBody>
      </p:sp>
      <p:pic>
        <p:nvPicPr>
          <p:cNvPr id="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196205" y="556260"/>
            <a:ext cx="5586730" cy="51123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3"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数据描述</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grpSp>
        <p:nvGrpSpPr>
          <p:cNvPr id="9" name="深度视觉·原创设计 https://www.docer.com/works?userid=22383862"/>
          <p:cNvGrpSpPr/>
          <p:nvPr/>
        </p:nvGrpSpPr>
        <p:grpSpPr>
          <a:xfrm>
            <a:off x="2049879" y="879153"/>
            <a:ext cx="593679" cy="2021532"/>
            <a:chOff x="4767747" y="1755135"/>
            <a:chExt cx="445375" cy="1516544"/>
          </a:xfrm>
        </p:grpSpPr>
        <p:grpSp>
          <p:nvGrpSpPr>
            <p:cNvPr id="10" name="Group 66"/>
            <p:cNvGrpSpPr/>
            <p:nvPr/>
          </p:nvGrpSpPr>
          <p:grpSpPr>
            <a:xfrm flipV="1">
              <a:off x="4941889" y="2266068"/>
              <a:ext cx="97093" cy="1005611"/>
              <a:chOff x="7642357" y="2752214"/>
              <a:chExt cx="129457" cy="1340815"/>
            </a:xfrm>
          </p:grpSpPr>
          <p:cxnSp>
            <p:nvCxnSpPr>
              <p:cNvPr id="13" name="深度视觉·原创设计 https://www.docer.com/works?userid=22383862"/>
              <p:cNvCxnSpPr/>
              <p:nvPr/>
            </p:nvCxnSpPr>
            <p:spPr>
              <a:xfrm flipV="1">
                <a:off x="7707086" y="2902857"/>
                <a:ext cx="0" cy="11901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深度视觉·原创设计 https://www.docer.com/works?userid=22383862"/>
              <p:cNvSpPr/>
              <p:nvPr/>
            </p:nvSpPr>
            <p:spPr>
              <a:xfrm>
                <a:off x="7642357" y="2752214"/>
                <a:ext cx="129457" cy="129457"/>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5" dirty="0"/>
              </a:p>
            </p:txBody>
          </p:sp>
        </p:grpSp>
        <p:sp>
          <p:nvSpPr>
            <p:cNvPr id="11" name="深度视觉·原创设计 https://www.docer.com/works?userid=22383862"/>
            <p:cNvSpPr/>
            <p:nvPr/>
          </p:nvSpPr>
          <p:spPr>
            <a:xfrm>
              <a:off x="4767747" y="1755135"/>
              <a:ext cx="445375" cy="445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sp>
          <p:nvSpPr>
            <p:cNvPr id="12" name="深度视觉·原创设计 https://www.docer.com/works?userid=22383862"/>
            <p:cNvSpPr>
              <a:spLocks noChangeArrowheads="1"/>
            </p:cNvSpPr>
            <p:nvPr/>
          </p:nvSpPr>
          <p:spPr bwMode="auto">
            <a:xfrm>
              <a:off x="4866479" y="1858361"/>
              <a:ext cx="247909" cy="238923"/>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accent2"/>
            </a:solidFill>
            <a:ln>
              <a:noFill/>
            </a:ln>
          </p:spPr>
          <p:txBody>
            <a:bodyPr wrap="none" anchor="ctr"/>
            <a:lstStyle/>
            <a:p>
              <a:endParaRPr lang="en-US" sz="2400" dirty="0"/>
            </a:p>
          </p:txBody>
        </p:sp>
      </p:grpSp>
      <p:sp>
        <p:nvSpPr>
          <p:cNvPr id="20" name="深度视觉·原创设计 https://www.docer.com/works?userid=22383862"/>
          <p:cNvSpPr txBox="1"/>
          <p:nvPr/>
        </p:nvSpPr>
        <p:spPr>
          <a:xfrm>
            <a:off x="2820930" y="878697"/>
            <a:ext cx="3183654" cy="434269"/>
          </a:xfrm>
          <a:prstGeom prst="rect">
            <a:avLst/>
          </a:prstGeom>
          <a:noFill/>
          <a:ln>
            <a:noFill/>
          </a:ln>
        </p:spPr>
        <p:txBody>
          <a:bodyPr spcFirstLastPara="1" wrap="square" lIns="91425" tIns="45700" rIns="91425" bIns="45700" anchor="t" anchorCtr="0">
            <a:noAutofit/>
          </a:bodyPr>
          <a:lstStyle/>
          <a:p>
            <a:pPr marR="0" indent="0">
              <a:spcBef>
                <a:spcPts val="0"/>
              </a:spcBef>
              <a:spcAft>
                <a:spcPts val="0"/>
              </a:spcAft>
              <a:buNone/>
            </a:pPr>
            <a:r>
              <a:rPr lang="en-US" sz="2400" b="0" i="0" cap="none">
                <a:solidFill>
                  <a:schemeClr val="tx1">
                    <a:lumMod val="75000"/>
                    <a:lumOff val="25000"/>
                  </a:schemeClr>
                </a:solidFill>
                <a:latin typeface="Source Han Sans CN" panose="020B0500000000000000" pitchFamily="34" charset="-128"/>
                <a:ea typeface="Source Han Sans CN" panose="020B0500000000000000" pitchFamily="34" charset="-128"/>
                <a:cs typeface="Lato"/>
                <a:sym typeface="Lato"/>
              </a:rPr>
              <a:t>场馆预约登记信息表</a:t>
            </a:r>
            <a:endParaRPr lang="en-US" sz="2400" b="0" i="0" cap="none">
              <a:solidFill>
                <a:schemeClr val="tx1">
                  <a:lumMod val="75000"/>
                  <a:lumOff val="25000"/>
                </a:schemeClr>
              </a:solidFill>
              <a:latin typeface="Source Han Sans CN" panose="020B0500000000000000" pitchFamily="34" charset="-128"/>
              <a:ea typeface="Source Han Sans CN" panose="020B0500000000000000" pitchFamily="34" charset="-128"/>
              <a:cs typeface="Lato"/>
              <a:sym typeface="Lato"/>
            </a:endParaRPr>
          </a:p>
        </p:txBody>
      </p:sp>
      <p:graphicFrame>
        <p:nvGraphicFramePr>
          <p:cNvPr id="24" name="表格 23"/>
          <p:cNvGraphicFramePr/>
          <p:nvPr>
            <p:custDataLst>
              <p:tags r:id="rId1"/>
            </p:custDataLst>
          </p:nvPr>
        </p:nvGraphicFramePr>
        <p:xfrm>
          <a:off x="2947987" y="1551305"/>
          <a:ext cx="5500370" cy="2868930"/>
        </p:xfrm>
        <a:graphic>
          <a:graphicData uri="http://schemas.openxmlformats.org/drawingml/2006/table">
            <a:tbl>
              <a:tblPr firstRow="1" bandRow="1">
                <a:tableStyleId>{5940675A-B579-460E-94D1-54222C63F5DA}</a:tableStyleId>
              </a:tblPr>
              <a:tblGrid>
                <a:gridCol w="906780"/>
                <a:gridCol w="908685"/>
                <a:gridCol w="906780"/>
                <a:gridCol w="721995"/>
                <a:gridCol w="970280"/>
                <a:gridCol w="1085850"/>
              </a:tblGrid>
              <a:tr h="318770">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字段名</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中文描述</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类型</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长度</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是否可以为空</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是否作为主键</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ID</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预约编号</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varchar</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50</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否</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是</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G</a:t>
                      </a: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roupN</a:t>
                      </a:r>
                      <a:r>
                        <a:rPr lang="en-US" sz="1000" b="0">
                          <a:solidFill>
                            <a:srgbClr val="000000"/>
                          </a:solidFill>
                          <a:latin typeface="等线" panose="02010600030101010101" charset="-122"/>
                          <a:ea typeface="等线" panose="02010600030101010101" charset="-122"/>
                          <a:cs typeface="等线" panose="02010600030101010101" charset="-122"/>
                        </a:rPr>
                        <a:t>ame</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团体名称</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varchar</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50</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是</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否</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Date</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预约时间</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datatime</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8</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否</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否</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T</a:t>
                      </a:r>
                      <a:r>
                        <a:rPr lang="en-US" sz="1000" b="0">
                          <a:solidFill>
                            <a:srgbClr val="000000"/>
                          </a:solidFill>
                          <a:latin typeface="等线" panose="02010600030101010101" charset="-122"/>
                          <a:ea typeface="等线" panose="02010600030101010101" charset="-122"/>
                          <a:cs typeface="等线" panose="02010600030101010101" charset="-122"/>
                        </a:rPr>
                        <a:t>ime</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预使用时间</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v</a:t>
                      </a:r>
                      <a:r>
                        <a:rPr lang="en-US" sz="1000" b="0">
                          <a:solidFill>
                            <a:srgbClr val="000000"/>
                          </a:solidFill>
                          <a:latin typeface="等线" panose="02010600030101010101" charset="-122"/>
                          <a:ea typeface="等线" panose="02010600030101010101" charset="-122"/>
                          <a:cs typeface="等线" panose="02010600030101010101" charset="-122"/>
                        </a:rPr>
                        <a:t>archar</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50</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是</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否</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N</a:t>
                      </a:r>
                      <a:r>
                        <a:rPr lang="en-US" sz="1000" b="0">
                          <a:solidFill>
                            <a:srgbClr val="000000"/>
                          </a:solidFill>
                          <a:latin typeface="等线" panose="02010600030101010101" charset="-122"/>
                          <a:ea typeface="等线" panose="02010600030101010101" charset="-122"/>
                          <a:cs typeface="等线" panose="02010600030101010101" charset="-122"/>
                        </a:rPr>
                        <a:t>umber</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预约人数</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varchar </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50</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是</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否</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GroupLeader</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团体负责人</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v</a:t>
                      </a:r>
                      <a:r>
                        <a:rPr lang="en-US" sz="1000" b="0">
                          <a:solidFill>
                            <a:srgbClr val="000000"/>
                          </a:solidFill>
                          <a:latin typeface="等线" panose="02010600030101010101" charset="-122"/>
                          <a:ea typeface="等线" panose="02010600030101010101" charset="-122"/>
                          <a:cs typeface="等线" panose="02010600030101010101" charset="-122"/>
                        </a:rPr>
                        <a:t>archar</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50</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是</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否</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Tel</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负责人电话</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varchar</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50</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是</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否</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S</a:t>
                      </a:r>
                      <a:r>
                        <a:rPr lang="en-US" sz="1000" b="0">
                          <a:solidFill>
                            <a:srgbClr val="000000"/>
                          </a:solidFill>
                          <a:latin typeface="等线" panose="02010600030101010101" charset="-122"/>
                          <a:ea typeface="等线" panose="02010600030101010101" charset="-122"/>
                          <a:cs typeface="等线" panose="02010600030101010101" charset="-122"/>
                        </a:rPr>
                        <a:t>iteName</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场馆名称</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v</a:t>
                      </a:r>
                      <a:r>
                        <a:rPr lang="en-US" sz="1000" b="0">
                          <a:solidFill>
                            <a:srgbClr val="000000"/>
                          </a:solidFill>
                          <a:latin typeface="等线" panose="02010600030101010101" charset="-122"/>
                          <a:ea typeface="等线" panose="02010600030101010101" charset="-122"/>
                          <a:cs typeface="等线" panose="02010600030101010101" charset="-122"/>
                        </a:rPr>
                        <a:t>archar</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50</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否</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等线" panose="02010600030101010101" charset="-122"/>
                          <a:ea typeface="等线" panose="02010600030101010101" charset="-122"/>
                          <a:cs typeface="等线" panose="02010600030101010101" charset="-122"/>
                        </a:rPr>
                        <a:t>否</a:t>
                      </a:r>
                      <a:endParaRPr lang="en-US" altLang="en-US" sz="1000" b="0">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8"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功能分解图</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pic>
        <p:nvPicPr>
          <p:cNvPr id="2"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79095" y="1189355"/>
            <a:ext cx="5551170" cy="4381500"/>
          </a:xfrm>
          <a:prstGeom prst="rect">
            <a:avLst/>
          </a:prstGeom>
          <a:noFill/>
          <a:ln>
            <a:noFill/>
          </a:ln>
        </p:spPr>
      </p:pic>
      <p:sp>
        <p:nvSpPr>
          <p:cNvPr id="3" name="深度视觉·原创设计 https://www.docer.com/works?userid=22383862"/>
          <p:cNvSpPr txBox="1"/>
          <p:nvPr/>
        </p:nvSpPr>
        <p:spPr>
          <a:xfrm>
            <a:off x="8867288" y="338530"/>
            <a:ext cx="2131945" cy="398780"/>
          </a:xfrm>
          <a:prstGeom prst="rect">
            <a:avLst/>
          </a:prstGeom>
          <a:noFill/>
        </p:spPr>
        <p:txBody>
          <a:bodyPr wrap="square" rtlCol="0">
            <a:spAutoFit/>
          </a:bodyPr>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预约系统时序图</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pic>
        <p:nvPicPr>
          <p:cNvPr id="22"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451600" y="1189355"/>
            <a:ext cx="5274310" cy="447929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深度视觉·原创设计 https://www.docer.com/works?userid=22383862"/>
          <p:cNvSpPr txBox="1"/>
          <p:nvPr/>
        </p:nvSpPr>
        <p:spPr>
          <a:xfrm>
            <a:off x="538406" y="244906"/>
            <a:ext cx="2889251" cy="492125"/>
          </a:xfrm>
          <a:prstGeom prst="rect">
            <a:avLst/>
          </a:prstGeom>
          <a:noFill/>
        </p:spPr>
        <p:txBody>
          <a:bodyPr wrap="square" lIns="91423" tIns="0" rIns="91423"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活动图</a:t>
            </a:r>
            <a:endParaRPr lang="zh-CN" altLang="en-US" sz="32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pic>
        <p:nvPicPr>
          <p:cNvPr id="2"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870835" y="1195070"/>
            <a:ext cx="5274310" cy="41821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深度视觉·原创设计 https://www.docer.com/works?userid=22383862"/>
          <p:cNvSpPr txBox="1"/>
          <p:nvPr/>
        </p:nvSpPr>
        <p:spPr>
          <a:xfrm>
            <a:off x="538406" y="244906"/>
            <a:ext cx="2889251" cy="492125"/>
          </a:xfrm>
          <a:prstGeom prst="rect">
            <a:avLst/>
          </a:prstGeom>
          <a:noFill/>
        </p:spPr>
        <p:txBody>
          <a:bodyPr wrap="square" lIns="91423" tIns="0" rIns="91423"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总体流程</a:t>
            </a:r>
            <a:endParaRPr lang="zh-CN" altLang="en-US" sz="32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sp>
        <p:nvSpPr>
          <p:cNvPr id="8" name="深度视觉·原创设计 https://www.docer.com/works?userid=22383862"/>
          <p:cNvSpPr txBox="1"/>
          <p:nvPr/>
        </p:nvSpPr>
        <p:spPr>
          <a:xfrm>
            <a:off x="538480" y="1705610"/>
            <a:ext cx="4110990" cy="368046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1.用户进入登录界面，输入登录信息。</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2.后台通过数据库进行比对，检验登录信息是否有误，确认登录。</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3.登录平台后，显示场地界面，预约情况等。</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4.用户可以浏览各类场馆以及各个场地的使用情况。</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5.用户选择需要预约的场馆以及相应场地。</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6.后台从数据库中提取场地信息，查询场地的预约状态。</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7.如果可预约则反馈给后台，后台提供给用户相应的查询信息。</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8.用户发送预约请求。</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9.后台接收预约请求，反馈给数据库记录预约信息。</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10.后台反馈给用户预约的信息。</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11.预约成功。</a:t>
            </a:r>
            <a:endParaRPr lang="zh-CN" altLang="en-US"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9" name="深度视觉·原创设计 https://www.docer.com/works?userid=22383862"/>
          <p:cNvSpPr txBox="1"/>
          <p:nvPr/>
        </p:nvSpPr>
        <p:spPr>
          <a:xfrm>
            <a:off x="538165" y="896436"/>
            <a:ext cx="3183654" cy="3102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bg1">
                    <a:lumMod val="50000"/>
                  </a:schemeClr>
                </a:solidFill>
                <a:latin typeface="Source Han Sans CN" panose="020B0500000000000000" pitchFamily="34" charset="-128"/>
                <a:ea typeface="Source Han Sans CN" panose="020B0500000000000000" pitchFamily="34" charset="-128"/>
                <a:cs typeface="Lato"/>
                <a:sym typeface="Lato"/>
              </a:rPr>
              <a:t>The overall process</a:t>
            </a:r>
            <a:endParaRPr lang="en-US" sz="2400" b="0" i="0" u="none" strike="noStrike" cap="none">
              <a:solidFill>
                <a:schemeClr val="bg1">
                  <a:lumMod val="50000"/>
                </a:schemeClr>
              </a:solidFill>
              <a:latin typeface="Source Han Sans CN" panose="020B0500000000000000" pitchFamily="34" charset="-128"/>
              <a:ea typeface="Source Han Sans CN" panose="020B0500000000000000" pitchFamily="34" charset="-128"/>
              <a:cs typeface="Lato"/>
              <a:sym typeface="Lato"/>
            </a:endParaRPr>
          </a:p>
        </p:txBody>
      </p:sp>
      <p:pic>
        <p:nvPicPr>
          <p:cNvPr id="3" name="图片 2" descr="0B852B1C432FC26EDB5A0C3B66194592"/>
          <p:cNvPicPr>
            <a:picLocks noChangeAspect="1"/>
          </p:cNvPicPr>
          <p:nvPr/>
        </p:nvPicPr>
        <p:blipFill>
          <a:blip r:embed="rId1"/>
          <a:srcRect l="17179" t="22097" r="12682" b="4666"/>
          <a:stretch>
            <a:fillRect/>
          </a:stretch>
        </p:blipFill>
        <p:spPr>
          <a:xfrm>
            <a:off x="5313045" y="896620"/>
            <a:ext cx="4344670" cy="2477770"/>
          </a:xfrm>
          <a:prstGeom prst="rect">
            <a:avLst/>
          </a:prstGeom>
        </p:spPr>
      </p:pic>
      <p:pic>
        <p:nvPicPr>
          <p:cNvPr id="6" name="图片 5" descr="9F2F23E3B4E248B32BC731864894CC89"/>
          <p:cNvPicPr>
            <a:picLocks noChangeAspect="1"/>
          </p:cNvPicPr>
          <p:nvPr/>
        </p:nvPicPr>
        <p:blipFill>
          <a:blip r:embed="rId2"/>
          <a:srcRect l="21796" t="28146" r="22206" b="5257"/>
          <a:stretch>
            <a:fillRect/>
          </a:stretch>
        </p:blipFill>
        <p:spPr>
          <a:xfrm>
            <a:off x="8089265" y="3021965"/>
            <a:ext cx="3442970" cy="2236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0" y="0"/>
            <a:ext cx="11344274" cy="30161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 name="深度视觉·原创设计 https://www.docer.com/works?userid=22383862"/>
          <p:cNvSpPr/>
          <p:nvPr/>
        </p:nvSpPr>
        <p:spPr>
          <a:xfrm rot="16200000">
            <a:off x="11279650" y="5945650"/>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 name="深度视觉·原创设计 https://www.docer.com/works?userid=22383862"/>
          <p:cNvSpPr txBox="1"/>
          <p:nvPr/>
        </p:nvSpPr>
        <p:spPr>
          <a:xfrm>
            <a:off x="572839" y="801899"/>
            <a:ext cx="5806814" cy="1200329"/>
          </a:xfrm>
          <a:prstGeom prst="rect">
            <a:avLst/>
          </a:prstGeom>
          <a:noFill/>
        </p:spPr>
        <p:txBody>
          <a:bodyPr wrap="square" rtlCol="0">
            <a:spAutoFit/>
          </a:bodyPr>
          <a:lstStyle/>
          <a:p>
            <a:r>
              <a:rPr lang="zh-CN" altLang="en-US" sz="72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 目录</a:t>
            </a:r>
            <a:endParaRPr lang="zh-CN" altLang="en-US" sz="72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 name="深度视觉·原创设计 https://www.docer.com/works?userid=22383862"/>
          <p:cNvSpPr txBox="1"/>
          <p:nvPr/>
        </p:nvSpPr>
        <p:spPr>
          <a:xfrm>
            <a:off x="3043084" y="1170668"/>
            <a:ext cx="5359388" cy="584775"/>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r>
              <a:rPr lang="en-US" altLang="zh-CN" sz="3200" dirty="0">
                <a:latin typeface="思源黑体" panose="020B0500000000000000" pitchFamily="34" charset="-122"/>
                <a:ea typeface="思源黑体" panose="020B0500000000000000" pitchFamily="34" charset="-122"/>
                <a:cs typeface="+mn-ea"/>
                <a:sym typeface="思源黑体" panose="020B0500000000000000" pitchFamily="34" charset="-122"/>
              </a:rPr>
              <a:t>CONTENT</a:t>
            </a:r>
            <a:endParaRPr lang="en-US" altLang="zh-CN" sz="3200" dirty="0">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6" name="深度视觉·原创设计 https://www.docer.com/works?userid=22383862"/>
          <p:cNvSpPr/>
          <p:nvPr/>
        </p:nvSpPr>
        <p:spPr>
          <a:xfrm>
            <a:off x="7465324" y="0"/>
            <a:ext cx="4726675" cy="3016155"/>
          </a:xfrm>
          <a:prstGeom prst="rect">
            <a:avLst/>
          </a:prstGeom>
          <a:blipFill>
            <a:blip r:embed="rId1"/>
            <a:stretch>
              <a:fillRect t="-48026" b="-4802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深度视觉·原创设计 https://www.docer.com/works?userid=22383862"/>
          <p:cNvSpPr/>
          <p:nvPr/>
        </p:nvSpPr>
        <p:spPr>
          <a:xfrm rot="5711009">
            <a:off x="1336708" y="3883103"/>
            <a:ext cx="685812" cy="6858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深度视觉·原创设计 https://www.docer.com/works?userid=22383862"/>
          <p:cNvSpPr/>
          <p:nvPr/>
        </p:nvSpPr>
        <p:spPr>
          <a:xfrm rot="5711009">
            <a:off x="1336708" y="5202133"/>
            <a:ext cx="685812" cy="6858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深度视觉·原创设计 https://www.docer.com/works?userid=22383862"/>
          <p:cNvSpPr txBox="1"/>
          <p:nvPr/>
        </p:nvSpPr>
        <p:spPr>
          <a:xfrm>
            <a:off x="1522079" y="4035870"/>
            <a:ext cx="348983" cy="400110"/>
          </a:xfrm>
          <a:prstGeom prst="rect">
            <a:avLst/>
          </a:prstGeom>
          <a:noFill/>
        </p:spPr>
        <p:txBody>
          <a:bodyPr wrap="square" rtlCol="0">
            <a:spAutoFit/>
          </a:bodyPr>
          <a:lstStyle/>
          <a:p>
            <a:r>
              <a:rPr lang="en-US" altLang="zh-CN"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1</a:t>
            </a:r>
            <a:endParaRPr lang="en-US"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深度视觉·原创设计 https://www.docer.com/works?userid=22383862"/>
          <p:cNvSpPr txBox="1"/>
          <p:nvPr/>
        </p:nvSpPr>
        <p:spPr>
          <a:xfrm>
            <a:off x="1522079" y="5345586"/>
            <a:ext cx="348983" cy="400110"/>
          </a:xfrm>
          <a:prstGeom prst="rect">
            <a:avLst/>
          </a:prstGeom>
          <a:noFill/>
        </p:spPr>
        <p:txBody>
          <a:bodyPr wrap="square" rtlCol="0">
            <a:spAutoFit/>
          </a:bodyPr>
          <a:lstStyle/>
          <a:p>
            <a:r>
              <a:rPr lang="en-US" altLang="zh-CN"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3</a:t>
            </a:r>
            <a:endParaRPr lang="en-US"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深度视觉·原创设计 https://www.docer.com/works?userid=22383862"/>
          <p:cNvSpPr txBox="1"/>
          <p:nvPr/>
        </p:nvSpPr>
        <p:spPr>
          <a:xfrm>
            <a:off x="2338966" y="4026411"/>
            <a:ext cx="2075654" cy="398780"/>
          </a:xfrm>
          <a:prstGeom prst="rect">
            <a:avLst/>
          </a:prstGeom>
          <a:noFill/>
        </p:spPr>
        <p:txBody>
          <a:bodyPr wrap="square" rtlCol="0">
            <a:spAutoFit/>
          </a:bodyPr>
          <a:lstStyle/>
          <a:p>
            <a:r>
              <a:rPr lang="zh-CN" altLang="en-US" sz="2000" b="1">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小组分工模式</a:t>
            </a:r>
            <a:endParaRPr lang="en-US" sz="20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深度视觉·原创设计 https://www.docer.com/works?userid=22383862"/>
          <p:cNvSpPr txBox="1"/>
          <p:nvPr/>
        </p:nvSpPr>
        <p:spPr>
          <a:xfrm>
            <a:off x="2338966" y="5346922"/>
            <a:ext cx="2075654" cy="398780"/>
          </a:xfrm>
          <a:prstGeom prst="rect">
            <a:avLst/>
          </a:prstGeom>
          <a:noFill/>
        </p:spPr>
        <p:txBody>
          <a:bodyPr wrap="square" rtlCol="0">
            <a:spAutoFit/>
          </a:bodyPr>
          <a:lstStyle/>
          <a:p>
            <a:r>
              <a:rPr lang="zh-CN" altLang="en-US" sz="2000" b="1">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总体分析描述</a:t>
            </a:r>
            <a:endParaRPr lang="en-US" sz="20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深度视觉·原创设计 https://www.docer.com/works?userid=22383862"/>
          <p:cNvSpPr/>
          <p:nvPr/>
        </p:nvSpPr>
        <p:spPr>
          <a:xfrm rot="5711009">
            <a:off x="6208959" y="3883103"/>
            <a:ext cx="685812" cy="6858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6" name="深度视觉·原创设计 https://www.docer.com/works?userid=22383862"/>
          <p:cNvSpPr/>
          <p:nvPr/>
        </p:nvSpPr>
        <p:spPr>
          <a:xfrm rot="5711009">
            <a:off x="6208959" y="5202133"/>
            <a:ext cx="685812" cy="6858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7" name="深度视觉·原创设计 https://www.docer.com/works?userid=22383862"/>
          <p:cNvSpPr txBox="1"/>
          <p:nvPr/>
        </p:nvSpPr>
        <p:spPr>
          <a:xfrm>
            <a:off x="6394330" y="4035870"/>
            <a:ext cx="348983" cy="400110"/>
          </a:xfrm>
          <a:prstGeom prst="rect">
            <a:avLst/>
          </a:prstGeom>
          <a:noFill/>
        </p:spPr>
        <p:txBody>
          <a:bodyPr wrap="square" rtlCol="0">
            <a:spAutoFit/>
          </a:bodyPr>
          <a:lstStyle/>
          <a:p>
            <a:r>
              <a:rPr lang="en-US" altLang="zh-CN"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2</a:t>
            </a:r>
            <a:endParaRPr lang="en-US"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深度视觉·原创设计 https://www.docer.com/works?userid=22383862"/>
          <p:cNvSpPr txBox="1"/>
          <p:nvPr/>
        </p:nvSpPr>
        <p:spPr>
          <a:xfrm>
            <a:off x="6394330" y="5345586"/>
            <a:ext cx="348983" cy="400110"/>
          </a:xfrm>
          <a:prstGeom prst="rect">
            <a:avLst/>
          </a:prstGeom>
          <a:noFill/>
        </p:spPr>
        <p:txBody>
          <a:bodyPr wrap="square" rtlCol="0">
            <a:spAutoFit/>
          </a:bodyPr>
          <a:lstStyle/>
          <a:p>
            <a:r>
              <a:rPr lang="en-US" altLang="zh-CN"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4</a:t>
            </a:r>
            <a:endParaRPr lang="en-US"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深度视觉·原创设计 https://www.docer.com/works?userid=22383862"/>
          <p:cNvSpPr txBox="1"/>
          <p:nvPr/>
        </p:nvSpPr>
        <p:spPr>
          <a:xfrm>
            <a:off x="7262652" y="4037206"/>
            <a:ext cx="2075654" cy="398780"/>
          </a:xfrm>
          <a:prstGeom prst="rect">
            <a:avLst/>
          </a:prstGeom>
          <a:noFill/>
        </p:spPr>
        <p:txBody>
          <a:bodyPr wrap="square" rtlCol="0">
            <a:spAutoFit/>
          </a:bodyPr>
          <a:lstStyle/>
          <a:p>
            <a:r>
              <a:rPr lang="zh-CN" altLang="en-US" sz="2000" b="1">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系统工程目的</a:t>
            </a:r>
            <a:endParaRPr lang="en-US" sz="20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1" name="深度视觉·原创设计 https://www.docer.com/works?userid=22383862"/>
          <p:cNvSpPr txBox="1"/>
          <p:nvPr/>
        </p:nvSpPr>
        <p:spPr>
          <a:xfrm>
            <a:off x="7262652" y="5345652"/>
            <a:ext cx="2075654" cy="398780"/>
          </a:xfrm>
          <a:prstGeom prst="rect">
            <a:avLst/>
          </a:prstGeom>
          <a:noFill/>
        </p:spPr>
        <p:txBody>
          <a:bodyPr wrap="square" rtlCol="0">
            <a:spAutoFit/>
          </a:bodyPr>
          <a:lstStyle/>
          <a:p>
            <a:r>
              <a:rPr lang="zh-CN" altLang="en-US" sz="2000" b="1">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详细需求描述</a:t>
            </a:r>
            <a:endParaRPr lang="en-US" sz="20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3000">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14:bounceEnd="33000">
                                          <p:cBhvr additive="base">
                                            <p:cTn id="7" dur="1500" fill="hold"/>
                                            <p:tgtEl>
                                              <p:spTgt spid="4"/>
                                            </p:tgtEl>
                                            <p:attrNameLst>
                                              <p:attrName>ppt_x</p:attrName>
                                            </p:attrNameLst>
                                          </p:cBhvr>
                                          <p:tavLst>
                                            <p:tav tm="0">
                                              <p:val>
                                                <p:strVal val="1+#ppt_w/2"/>
                                              </p:val>
                                            </p:tav>
                                            <p:tav tm="100000">
                                              <p:val>
                                                <p:strVal val="#ppt_x"/>
                                              </p:val>
                                            </p:tav>
                                          </p:tavLst>
                                        </p:anim>
                                        <p:anim calcmode="lin" valueType="num" p14:bounceEnd="33000">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799"/>
                                </p:stCondLst>
                                <p:childTnLst>
                                  <p:par>
                                    <p:cTn id="10" presetID="14" presetClass="entr" presetSubtype="1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750"/>
                                            <p:tgtEl>
                                              <p:spTgt spid="9"/>
                                            </p:tgtEl>
                                          </p:cBhvr>
                                        </p:animEffect>
                                      </p:childTnLst>
                                    </p:cTn>
                                  </p:par>
                                </p:childTnLst>
                              </p:cTn>
                            </p:par>
                            <p:par>
                              <p:cTn id="13" fill="hold">
                                <p:stCondLst>
                                  <p:cond delay="2799"/>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750"/>
                                            <p:tgtEl>
                                              <p:spTgt spid="10"/>
                                            </p:tgtEl>
                                          </p:cBhvr>
                                        </p:animEffect>
                                      </p:childTnLst>
                                    </p:cTn>
                                  </p:par>
                                </p:childTnLst>
                              </p:cTn>
                            </p:par>
                            <p:par>
                              <p:cTn id="17" fill="hold">
                                <p:stCondLst>
                                  <p:cond delay="3799"/>
                                </p:stCondLst>
                                <p:childTnLst>
                                  <p:par>
                                    <p:cTn id="18" presetID="14"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750"/>
                                            <p:tgtEl>
                                              <p:spTgt spid="11"/>
                                            </p:tgtEl>
                                          </p:cBhvr>
                                        </p:animEffect>
                                      </p:childTnLst>
                                    </p:cTn>
                                  </p:par>
                                </p:childTnLst>
                              </p:cTn>
                            </p:par>
                            <p:par>
                              <p:cTn id="21" fill="hold">
                                <p:stCondLst>
                                  <p:cond delay="4799"/>
                                </p:stCondLst>
                                <p:childTnLst>
                                  <p:par>
                                    <p:cTn id="22" presetID="14"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750"/>
                                            <p:tgtEl>
                                              <p:spTgt spid="13"/>
                                            </p:tgtEl>
                                          </p:cBhvr>
                                        </p:animEffect>
                                      </p:childTnLst>
                                    </p:cTn>
                                  </p:par>
                                </p:childTnLst>
                              </p:cTn>
                            </p:par>
                            <p:par>
                              <p:cTn id="25" fill="hold">
                                <p:stCondLst>
                                  <p:cond delay="5799"/>
                                </p:stCondLst>
                                <p:childTnLst>
                                  <p:par>
                                    <p:cTn id="26" presetID="14" presetClass="entr" presetSubtype="1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randombar(horizontal)">
                                          <p:cBhvr>
                                            <p:cTn id="28" dur="750"/>
                                            <p:tgtEl>
                                              <p:spTgt spid="17"/>
                                            </p:tgtEl>
                                          </p:cBhvr>
                                        </p:animEffect>
                                      </p:childTnLst>
                                    </p:cTn>
                                  </p:par>
                                </p:childTnLst>
                              </p:cTn>
                            </p:par>
                            <p:par>
                              <p:cTn id="29" fill="hold">
                                <p:stCondLst>
                                  <p:cond delay="6799"/>
                                </p:stCondLst>
                                <p:childTnLst>
                                  <p:par>
                                    <p:cTn id="30" presetID="14" presetClass="entr" presetSubtype="1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randombar(horizontal)">
                                          <p:cBhvr>
                                            <p:cTn id="32" dur="750"/>
                                            <p:tgtEl>
                                              <p:spTgt spid="18"/>
                                            </p:tgtEl>
                                          </p:cBhvr>
                                        </p:animEffect>
                                      </p:childTnLst>
                                    </p:cTn>
                                  </p:par>
                                </p:childTnLst>
                              </p:cTn>
                            </p:par>
                            <p:par>
                              <p:cTn id="33" fill="hold">
                                <p:stCondLst>
                                  <p:cond delay="7799"/>
                                </p:stCondLst>
                                <p:childTnLst>
                                  <p:par>
                                    <p:cTn id="34" presetID="14" presetClass="entr" presetSubtype="1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randombar(horizontal)">
                                          <p:cBhvr>
                                            <p:cTn id="36" dur="750"/>
                                            <p:tgtEl>
                                              <p:spTgt spid="19"/>
                                            </p:tgtEl>
                                          </p:cBhvr>
                                        </p:animEffect>
                                      </p:childTnLst>
                                    </p:cTn>
                                  </p:par>
                                </p:childTnLst>
                              </p:cTn>
                            </p:par>
                            <p:par>
                              <p:cTn id="37" fill="hold">
                                <p:stCondLst>
                                  <p:cond delay="8799"/>
                                </p:stCondLst>
                                <p:childTnLst>
                                  <p:par>
                                    <p:cTn id="38" presetID="14" presetClass="entr" presetSubtype="1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randombar(horizontal)">
                                          <p:cBhvr>
                                            <p:cTn id="40"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3" grpId="0"/>
          <p:bldP spid="17" grpId="0"/>
          <p:bldP spid="18" grpId="0"/>
          <p:bldP spid="19" grpId="0"/>
          <p:bldP spid="2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1+#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799"/>
                                </p:stCondLst>
                                <p:childTnLst>
                                  <p:par>
                                    <p:cTn id="10" presetID="14" presetClass="entr" presetSubtype="1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750"/>
                                            <p:tgtEl>
                                              <p:spTgt spid="9"/>
                                            </p:tgtEl>
                                          </p:cBhvr>
                                        </p:animEffect>
                                      </p:childTnLst>
                                    </p:cTn>
                                  </p:par>
                                </p:childTnLst>
                              </p:cTn>
                            </p:par>
                            <p:par>
                              <p:cTn id="13" fill="hold">
                                <p:stCondLst>
                                  <p:cond delay="2799"/>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750"/>
                                            <p:tgtEl>
                                              <p:spTgt spid="10"/>
                                            </p:tgtEl>
                                          </p:cBhvr>
                                        </p:animEffect>
                                      </p:childTnLst>
                                    </p:cTn>
                                  </p:par>
                                </p:childTnLst>
                              </p:cTn>
                            </p:par>
                            <p:par>
                              <p:cTn id="17" fill="hold">
                                <p:stCondLst>
                                  <p:cond delay="3799"/>
                                </p:stCondLst>
                                <p:childTnLst>
                                  <p:par>
                                    <p:cTn id="18" presetID="14"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750"/>
                                            <p:tgtEl>
                                              <p:spTgt spid="11"/>
                                            </p:tgtEl>
                                          </p:cBhvr>
                                        </p:animEffect>
                                      </p:childTnLst>
                                    </p:cTn>
                                  </p:par>
                                </p:childTnLst>
                              </p:cTn>
                            </p:par>
                            <p:par>
                              <p:cTn id="21" fill="hold">
                                <p:stCondLst>
                                  <p:cond delay="4799"/>
                                </p:stCondLst>
                                <p:childTnLst>
                                  <p:par>
                                    <p:cTn id="22" presetID="14"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750"/>
                                            <p:tgtEl>
                                              <p:spTgt spid="13"/>
                                            </p:tgtEl>
                                          </p:cBhvr>
                                        </p:animEffect>
                                      </p:childTnLst>
                                    </p:cTn>
                                  </p:par>
                                </p:childTnLst>
                              </p:cTn>
                            </p:par>
                            <p:par>
                              <p:cTn id="25" fill="hold">
                                <p:stCondLst>
                                  <p:cond delay="5799"/>
                                </p:stCondLst>
                                <p:childTnLst>
                                  <p:par>
                                    <p:cTn id="26" presetID="14" presetClass="entr" presetSubtype="1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randombar(horizontal)">
                                          <p:cBhvr>
                                            <p:cTn id="28" dur="750"/>
                                            <p:tgtEl>
                                              <p:spTgt spid="17"/>
                                            </p:tgtEl>
                                          </p:cBhvr>
                                        </p:animEffect>
                                      </p:childTnLst>
                                    </p:cTn>
                                  </p:par>
                                </p:childTnLst>
                              </p:cTn>
                            </p:par>
                            <p:par>
                              <p:cTn id="29" fill="hold">
                                <p:stCondLst>
                                  <p:cond delay="6799"/>
                                </p:stCondLst>
                                <p:childTnLst>
                                  <p:par>
                                    <p:cTn id="30" presetID="14" presetClass="entr" presetSubtype="1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randombar(horizontal)">
                                          <p:cBhvr>
                                            <p:cTn id="32" dur="750"/>
                                            <p:tgtEl>
                                              <p:spTgt spid="18"/>
                                            </p:tgtEl>
                                          </p:cBhvr>
                                        </p:animEffect>
                                      </p:childTnLst>
                                    </p:cTn>
                                  </p:par>
                                </p:childTnLst>
                              </p:cTn>
                            </p:par>
                            <p:par>
                              <p:cTn id="33" fill="hold">
                                <p:stCondLst>
                                  <p:cond delay="7799"/>
                                </p:stCondLst>
                                <p:childTnLst>
                                  <p:par>
                                    <p:cTn id="34" presetID="14" presetClass="entr" presetSubtype="1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randombar(horizontal)">
                                          <p:cBhvr>
                                            <p:cTn id="36" dur="750"/>
                                            <p:tgtEl>
                                              <p:spTgt spid="19"/>
                                            </p:tgtEl>
                                          </p:cBhvr>
                                        </p:animEffect>
                                      </p:childTnLst>
                                    </p:cTn>
                                  </p:par>
                                </p:childTnLst>
                              </p:cTn>
                            </p:par>
                            <p:par>
                              <p:cTn id="37" fill="hold">
                                <p:stCondLst>
                                  <p:cond delay="8799"/>
                                </p:stCondLst>
                                <p:childTnLst>
                                  <p:par>
                                    <p:cTn id="38" presetID="14" presetClass="entr" presetSubtype="1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randombar(horizontal)">
                                          <p:cBhvr>
                                            <p:cTn id="40"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3" grpId="0"/>
          <p:bldP spid="17" grpId="0"/>
          <p:bldP spid="18" grpId="0"/>
          <p:bldP spid="19" grpId="0"/>
          <p:bldP spid="21"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632130" y="2714171"/>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1268946" y="933044"/>
            <a:ext cx="3848098" cy="4785585"/>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深度视觉·原创设计 https://www.docer.com/works?userid=22383862"/>
          <p:cNvSpPr txBox="1"/>
          <p:nvPr/>
        </p:nvSpPr>
        <p:spPr>
          <a:xfrm>
            <a:off x="5753860" y="2262209"/>
            <a:ext cx="5806814" cy="1198880"/>
          </a:xfrm>
          <a:prstGeom prst="rect">
            <a:avLst/>
          </a:prstGeom>
          <a:noFill/>
        </p:spPr>
        <p:txBody>
          <a:bodyPr wrap="square" rtlCol="0">
            <a:spAutoFit/>
          </a:bodyPr>
          <a:lstStyle/>
          <a:p>
            <a:r>
              <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答辩结束</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深度视觉·原创设计 https://www.docer.com/works?userid=22383862"/>
          <p:cNvSpPr txBox="1"/>
          <p:nvPr/>
        </p:nvSpPr>
        <p:spPr>
          <a:xfrm>
            <a:off x="5838315" y="3631023"/>
            <a:ext cx="5359388" cy="583565"/>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r>
              <a:rPr lang="zh-CN" altLang="en-US" sz="3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rPr>
              <a:t>感谢各位的聆听</a:t>
            </a:r>
            <a:endParaRPr lang="zh-CN" altLang="en-US" sz="3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0" name="深度视觉·原创设计 https://www.docer.com/works?userid=22383862"/>
          <p:cNvSpPr/>
          <p:nvPr/>
        </p:nvSpPr>
        <p:spPr>
          <a:xfrm>
            <a:off x="8446895" y="4480378"/>
            <a:ext cx="2039816" cy="4431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请老师批评指正</a:t>
            </a:r>
            <a:endParaRPr lang="zh-CN" sz="14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pic>
        <p:nvPicPr>
          <p:cNvPr id="7" name="图片 6" descr="6EC1{S6~3G(JEVYULLJ`~J3"/>
          <p:cNvPicPr>
            <a:picLocks noChangeAspect="1"/>
          </p:cNvPicPr>
          <p:nvPr/>
        </p:nvPicPr>
        <p:blipFill>
          <a:blip r:embed="rId1"/>
          <a:stretch>
            <a:fillRect/>
          </a:stretch>
        </p:blipFill>
        <p:spPr>
          <a:xfrm>
            <a:off x="1698625" y="942340"/>
            <a:ext cx="2861310" cy="4776470"/>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3000">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1500" fill="hold"/>
                                            <p:tgtEl>
                                              <p:spTgt spid="8"/>
                                            </p:tgtEl>
                                            <p:attrNameLst>
                                              <p:attrName>ppt_x</p:attrName>
                                            </p:attrNameLst>
                                          </p:cBhvr>
                                          <p:tavLst>
                                            <p:tav tm="0">
                                              <p:val>
                                                <p:strVal val="1+#ppt_w/2"/>
                                              </p:val>
                                            </p:tav>
                                            <p:tav tm="100000">
                                              <p:val>
                                                <p:strVal val="#ppt_x"/>
                                              </p:val>
                                            </p:tav>
                                          </p:tavLst>
                                        </p:anim>
                                        <p:anim calcmode="lin" valueType="num" p14:bounceEnd="33000">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1+#ppt_w/2"/>
                                              </p:val>
                                            </p:tav>
                                            <p:tav tm="100000">
                                              <p:val>
                                                <p:strVal val="#ppt_x"/>
                                              </p:val>
                                            </p:tav>
                                          </p:tavLst>
                                        </p:anim>
                                        <p:anim calcmode="lin" valueType="num">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ldLvl="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0" y="3153554"/>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2073299" y="2169798"/>
            <a:ext cx="2676124" cy="2518404"/>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深度视觉·原创设计 https://www.docer.com/works?userid=22383862"/>
          <p:cNvSpPr txBox="1"/>
          <p:nvPr/>
        </p:nvSpPr>
        <p:spPr>
          <a:xfrm>
            <a:off x="2673839" y="2430279"/>
            <a:ext cx="1515158" cy="1446550"/>
          </a:xfrm>
          <a:prstGeom prst="rect">
            <a:avLst/>
          </a:prstGeom>
          <a:noFill/>
        </p:spPr>
        <p:txBody>
          <a:bodyPr wrap="none" rtlCol="0">
            <a:spAutoFit/>
          </a:bodyPr>
          <a:lstStyle>
            <a:defPPr>
              <a:defRPr lang="zh-CN"/>
            </a:defPPr>
            <a:lvl1pPr algn="ctr">
              <a:defRPr sz="6600" b="1">
                <a:ln w="12700">
                  <a:noFill/>
                </a:ln>
                <a:gradFill>
                  <a:gsLst>
                    <a:gs pos="50000">
                      <a:srgbClr val="005674"/>
                    </a:gs>
                    <a:gs pos="70000">
                      <a:srgbClr val="00B0F0"/>
                    </a:gs>
                    <a:gs pos="49000">
                      <a:srgbClr val="0070C0"/>
                    </a:gs>
                    <a:gs pos="30000">
                      <a:srgbClr val="00B0F0"/>
                    </a:gs>
                  </a:gsLst>
                  <a:lin ang="5400000" scaled="1"/>
                </a:gradFill>
                <a:effectLst>
                  <a:outerShdw blurRad="254000" dist="152400" dir="2700000" algn="tl" rotWithShape="0">
                    <a:prstClr val="black"/>
                  </a:outerShdw>
                </a:effectLst>
                <a:latin typeface="微软雅黑" panose="020B0503020204020204" pitchFamily="34" charset="-122"/>
                <a:ea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8800" kern="0" dirty="0">
                <a:solidFill>
                  <a:schemeClr val="accent1"/>
                </a:solidFill>
                <a:effectLst/>
                <a:latin typeface="Source Han Sans SC" panose="020B0500000000000000" pitchFamily="34" charset="-122"/>
                <a:ea typeface="Source Han Sans SC" panose="020B0500000000000000" pitchFamily="34" charset="-122"/>
                <a:sym typeface="Source Han Sans SC" panose="020B0500000000000000" pitchFamily="34" charset="-122"/>
              </a:rPr>
              <a:t>01</a:t>
            </a:r>
            <a:endParaRPr kumimoji="0" lang="zh-CN" altLang="en-US" sz="8800" b="1" i="0" u="none" strike="noStrike" kern="0" cap="none" spc="0" normalizeH="0" baseline="0" noProof="0" dirty="0">
              <a:ln w="12700">
                <a:noFill/>
              </a:ln>
              <a:solidFill>
                <a:schemeClr val="accent1"/>
              </a:solidFill>
              <a:effectLst/>
              <a:uLnTx/>
              <a:uFillTx/>
              <a:latin typeface="Source Han Sans SC" panose="020B0500000000000000" pitchFamily="34" charset="-122"/>
              <a:ea typeface="Source Han Sans SC" panose="020B0500000000000000" pitchFamily="34" charset="-122"/>
              <a:sym typeface="Source Han Sans SC" panose="020B0500000000000000" pitchFamily="34" charset="-122"/>
            </a:endParaRPr>
          </a:p>
        </p:txBody>
      </p:sp>
      <p:sp>
        <p:nvSpPr>
          <p:cNvPr id="12" name="深度视觉·原创设计 https://www.docer.com/works?userid=22383862"/>
          <p:cNvSpPr txBox="1"/>
          <p:nvPr/>
        </p:nvSpPr>
        <p:spPr>
          <a:xfrm>
            <a:off x="2789732" y="3780899"/>
            <a:ext cx="1363282" cy="523220"/>
          </a:xfrm>
          <a:prstGeom prst="rect">
            <a:avLst/>
          </a:prstGeom>
        </p:spPr>
        <p:txBody>
          <a:bodyPr wrap="square">
            <a:spAutoFit/>
          </a:bodyPr>
          <a:lstStyle>
            <a:defPPr>
              <a:defRPr lang="zh-CN"/>
            </a:defPPr>
            <a:lvl1pPr algn="ctr" defTabSz="1219200">
              <a:defRPr sz="4400" b="1" spc="400">
                <a:solidFill>
                  <a:schemeClr val="tx1">
                    <a:lumMod val="75000"/>
                    <a:lumOff val="25000"/>
                  </a:schemeClr>
                </a:solidFill>
                <a:latin typeface="方正黑体简体" panose="02010601030101010101" pitchFamily="2" charset="-122"/>
                <a:ea typeface="方正黑体简体" panose="02010601030101010101" pitchFamily="2" charset="-122"/>
                <a:cs typeface="+mn-ea"/>
              </a:defRPr>
            </a:lvl1pPr>
          </a:lstStyle>
          <a:p>
            <a:pPr marL="0" marR="0" lvl="0" indent="0" algn="dist" defTabSz="1219200" rtl="0" eaLnBrk="1" fontAlgn="auto" latinLnBrk="0" hangingPunct="1">
              <a:lnSpc>
                <a:spcPct val="100000"/>
              </a:lnSpc>
              <a:spcBef>
                <a:spcPts val="0"/>
              </a:spcBef>
              <a:spcAft>
                <a:spcPts val="0"/>
              </a:spcAft>
              <a:buClrTx/>
              <a:buSzTx/>
              <a:buFontTx/>
              <a:buNone/>
              <a:defRPr/>
            </a:pPr>
            <a:r>
              <a:rPr kumimoji="0" lang="en-US" altLang="zh-CN"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rPr>
              <a:t>PART</a:t>
            </a:r>
            <a:endParaRPr kumimoji="0" lang="zh-CN" altLang="en-US"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深度视觉·原创设计 https://www.docer.com/works?userid=22383862"/>
          <p:cNvSpPr txBox="1"/>
          <p:nvPr/>
        </p:nvSpPr>
        <p:spPr>
          <a:xfrm>
            <a:off x="5694885" y="3045065"/>
            <a:ext cx="4594369" cy="768350"/>
          </a:xfrm>
          <a:prstGeom prst="rect">
            <a:avLst/>
          </a:prstGeom>
          <a:noFill/>
        </p:spPr>
        <p:txBody>
          <a:bodyPr wrap="square" rtlCol="0">
            <a:spAutoFit/>
          </a:bodyPr>
          <a:lstStyle/>
          <a:p>
            <a:r>
              <a:rPr lang="zh-CN" altLang="en-US" sz="4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小组分工模式</a:t>
            </a:r>
            <a:endPar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5" name="深度视觉·原创设计 https://www.docer.com/works?userid=22383862"/>
          <p:cNvSpPr txBox="1"/>
          <p:nvPr/>
        </p:nvSpPr>
        <p:spPr>
          <a:xfrm>
            <a:off x="5830570" y="3876675"/>
            <a:ext cx="4145280" cy="537210"/>
          </a:xfrm>
          <a:prstGeom prst="rect">
            <a:avLst/>
          </a:prstGeom>
          <a:noFill/>
          <a:ln>
            <a:noFill/>
          </a:ln>
        </p:spPr>
        <p:txBody>
          <a:bodyPr spcFirstLastPara="1" wrap="square" lIns="91425" tIns="45700" rIns="91425" bIns="45700" anchor="t" anchorCtr="0">
            <a:noAutofit/>
          </a:bodyPr>
          <a:lstStyle/>
          <a:p>
            <a:pPr marL="0" marR="0" lvl="0" indent="0" algn="dist" rtl="0">
              <a:spcBef>
                <a:spcPts val="0"/>
              </a:spcBef>
              <a:spcAft>
                <a:spcPts val="0"/>
              </a:spcAft>
              <a:buNone/>
            </a:pPr>
            <a:r>
              <a:rPr lang="en-US" sz="2800" b="0" i="0" u="none" strike="noStrike" cap="none">
                <a:solidFill>
                  <a:schemeClr val="bg1">
                    <a:lumMod val="50000"/>
                  </a:schemeClr>
                </a:solidFill>
                <a:latin typeface="Source Han Sans SC" panose="020B0500000000000000" pitchFamily="34" charset="-128"/>
                <a:ea typeface="Source Han Sans SC" panose="020B0500000000000000" pitchFamily="34" charset="-128"/>
                <a:cs typeface="Lato"/>
                <a:sym typeface="Lato"/>
              </a:rPr>
              <a:t>Group division model</a:t>
            </a:r>
            <a:endParaRPr lang="en-US" sz="2800" b="0" i="0" u="none" strike="noStrike" cap="none">
              <a:solidFill>
                <a:schemeClr val="bg1">
                  <a:lumMod val="50000"/>
                </a:schemeClr>
              </a:solidFill>
              <a:latin typeface="Source Han Sans SC" panose="020B0500000000000000" pitchFamily="34" charset="-128"/>
              <a:ea typeface="Source Han Sans SC" panose="020B0500000000000000" pitchFamily="34" charset="-128"/>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63" presetClass="path" presetSubtype="0" accel="50000" decel="50000" fill="hold" grpId="1" nodeType="withEffect">
                                  <p:stCondLst>
                                    <p:cond delay="500"/>
                                  </p:stCondLst>
                                  <p:childTnLst>
                                    <p:animMotion origin="layout" path="M 1.25E-6 1.11111E-6 L 0.25 1.11111E-6 " pathEditMode="relative" rAng="0" ptsTypes="AA">
                                      <p:cBhvr>
                                        <p:cTn id="11" dur="1000" spd="-100000" fill="hold"/>
                                        <p:tgtEl>
                                          <p:spTgt spid="11"/>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小组成员</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2" name="深度视觉·原创设计 https://www.docer.com/works?userid=22383862"/>
          <p:cNvSpPr/>
          <p:nvPr/>
        </p:nvSpPr>
        <p:spPr>
          <a:xfrm>
            <a:off x="5558362" y="1076227"/>
            <a:ext cx="3706015" cy="45536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en-US" sz="900">
              <a:solidFill>
                <a:schemeClr val="accent4"/>
              </a:solidFill>
            </a:endParaRPr>
          </a:p>
        </p:txBody>
      </p:sp>
      <p:sp>
        <p:nvSpPr>
          <p:cNvPr id="8" name="深度视觉·原创设计 https://www.docer.com/works?userid=22383862"/>
          <p:cNvSpPr txBox="1"/>
          <p:nvPr/>
        </p:nvSpPr>
        <p:spPr>
          <a:xfrm>
            <a:off x="2224888" y="1663653"/>
            <a:ext cx="2859405" cy="2306955"/>
          </a:xfrm>
          <a:prstGeom prst="rect">
            <a:avLst/>
          </a:prstGeom>
          <a:noFill/>
        </p:spPr>
        <p:txBody>
          <a:bodyPr wrap="none" rtlCol="0">
            <a:spAutoFit/>
          </a:bodyPr>
          <a:lstStyle/>
          <a:p>
            <a:pPr marL="0" indent="0" algn="l">
              <a:buNone/>
            </a:pPr>
            <a:r>
              <a:rPr lang="en-US" altLang="zh-CN" sz="2400" dirty="0">
                <a:sym typeface="+mn-ea"/>
              </a:rPr>
              <a:t>2001</a:t>
            </a:r>
            <a:r>
              <a:rPr sz="2400" dirty="0">
                <a:sym typeface="+mn-ea"/>
              </a:rPr>
              <a:t>李峻琪（</a:t>
            </a:r>
            <a:r>
              <a:rPr lang="en-US" altLang="zh-CN" sz="2400" dirty="0">
                <a:sym typeface="+mn-ea"/>
              </a:rPr>
              <a:t>029</a:t>
            </a:r>
            <a:r>
              <a:rPr sz="2400" dirty="0">
                <a:sym typeface="+mn-ea"/>
              </a:rPr>
              <a:t>）</a:t>
            </a:r>
            <a:endParaRPr lang="en-US" altLang="zh-CN" sz="2400" dirty="0"/>
          </a:p>
          <a:p>
            <a:pPr marL="0" indent="0" algn="l">
              <a:buNone/>
            </a:pPr>
            <a:r>
              <a:rPr lang="en-US" altLang="zh-CN" sz="2400" dirty="0">
                <a:sym typeface="+mn-ea"/>
              </a:rPr>
              <a:t>2001</a:t>
            </a:r>
            <a:r>
              <a:rPr sz="2400" dirty="0">
                <a:sym typeface="+mn-ea"/>
              </a:rPr>
              <a:t>彭艾萍（</a:t>
            </a:r>
            <a:r>
              <a:rPr lang="en-US" altLang="zh-CN" sz="2400" dirty="0">
                <a:sym typeface="+mn-ea"/>
              </a:rPr>
              <a:t>028</a:t>
            </a:r>
            <a:r>
              <a:rPr sz="2400" dirty="0">
                <a:sym typeface="+mn-ea"/>
              </a:rPr>
              <a:t>）</a:t>
            </a:r>
            <a:endParaRPr lang="en-US" altLang="zh-CN" sz="2400" dirty="0"/>
          </a:p>
          <a:p>
            <a:pPr marL="0" indent="0" algn="l">
              <a:buNone/>
            </a:pPr>
            <a:r>
              <a:rPr lang="en-US" altLang="zh-CN" sz="2400" dirty="0">
                <a:sym typeface="+mn-ea"/>
              </a:rPr>
              <a:t>2001</a:t>
            </a:r>
            <a:r>
              <a:rPr sz="2400" dirty="0">
                <a:sym typeface="+mn-ea"/>
              </a:rPr>
              <a:t>汤思佳（</a:t>
            </a:r>
            <a:r>
              <a:rPr lang="en-US" altLang="zh-CN" sz="2400" dirty="0">
                <a:sym typeface="+mn-ea"/>
              </a:rPr>
              <a:t>027</a:t>
            </a:r>
            <a:r>
              <a:rPr sz="2400" dirty="0">
                <a:sym typeface="+mn-ea"/>
              </a:rPr>
              <a:t>）</a:t>
            </a:r>
            <a:endParaRPr lang="en-US" altLang="zh-CN" sz="2400" dirty="0"/>
          </a:p>
          <a:p>
            <a:pPr marL="0" indent="0" algn="l">
              <a:buNone/>
            </a:pPr>
            <a:r>
              <a:rPr lang="en-US" altLang="zh-CN" sz="2400" dirty="0">
                <a:sym typeface="+mn-ea"/>
              </a:rPr>
              <a:t>2001</a:t>
            </a:r>
            <a:r>
              <a:rPr sz="2400" dirty="0">
                <a:sym typeface="+mn-ea"/>
              </a:rPr>
              <a:t>郑泳仪（</a:t>
            </a:r>
            <a:r>
              <a:rPr lang="en-US" altLang="zh-CN" sz="2400" dirty="0">
                <a:sym typeface="+mn-ea"/>
              </a:rPr>
              <a:t>035</a:t>
            </a:r>
            <a:r>
              <a:rPr sz="2400" dirty="0">
                <a:sym typeface="+mn-ea"/>
              </a:rPr>
              <a:t>）</a:t>
            </a:r>
            <a:endParaRPr lang="en-US" altLang="zh-CN" sz="2400" dirty="0"/>
          </a:p>
          <a:p>
            <a:pPr marL="0" indent="0" algn="l">
              <a:buNone/>
            </a:pPr>
            <a:r>
              <a:rPr lang="en-US" altLang="zh-CN" sz="2400" dirty="0">
                <a:sym typeface="+mn-ea"/>
              </a:rPr>
              <a:t>2001</a:t>
            </a:r>
            <a:r>
              <a:rPr sz="2400" dirty="0">
                <a:sym typeface="+mn-ea"/>
              </a:rPr>
              <a:t>胡可</a:t>
            </a:r>
            <a:r>
              <a:rPr lang="en-US" altLang="zh-CN" sz="2400" dirty="0">
                <a:sym typeface="+mn-ea"/>
              </a:rPr>
              <a:t>    </a:t>
            </a:r>
            <a:r>
              <a:rPr sz="2400" dirty="0">
                <a:sym typeface="+mn-ea"/>
              </a:rPr>
              <a:t>（</a:t>
            </a:r>
            <a:r>
              <a:rPr lang="en-US" altLang="zh-CN" sz="2400" dirty="0">
                <a:sym typeface="+mn-ea"/>
              </a:rPr>
              <a:t>032</a:t>
            </a:r>
            <a:r>
              <a:rPr sz="2400" dirty="0">
                <a:sym typeface="+mn-ea"/>
              </a:rPr>
              <a:t>）</a:t>
            </a:r>
            <a:endParaRPr lang="en-US" altLang="zh-CN" sz="2400" dirty="0"/>
          </a:p>
          <a:p>
            <a:pPr marL="0" indent="0" algn="l">
              <a:buNone/>
            </a:pPr>
            <a:r>
              <a:rPr lang="en-US" altLang="zh-CN" sz="2400" dirty="0">
                <a:sym typeface="+mn-ea"/>
              </a:rPr>
              <a:t>2003</a:t>
            </a:r>
            <a:r>
              <a:rPr sz="2400" dirty="0">
                <a:sym typeface="+mn-ea"/>
              </a:rPr>
              <a:t>王洋</a:t>
            </a:r>
            <a:r>
              <a:rPr lang="en-US" sz="2400" dirty="0">
                <a:sym typeface="+mn-ea"/>
              </a:rPr>
              <a:t>    </a:t>
            </a:r>
            <a:r>
              <a:rPr lang="zh-CN" altLang="en-US" sz="2400" dirty="0">
                <a:sym typeface="+mn-ea"/>
              </a:rPr>
              <a:t>（</a:t>
            </a:r>
            <a:r>
              <a:rPr lang="en-US" altLang="zh-CN" sz="2400" dirty="0">
                <a:sym typeface="+mn-ea"/>
              </a:rPr>
              <a:t>087</a:t>
            </a:r>
            <a:r>
              <a:rPr lang="zh-CN" altLang="en-US" sz="2400" dirty="0">
                <a:sym typeface="+mn-ea"/>
              </a:rPr>
              <a:t>）</a:t>
            </a:r>
            <a:endParaRPr lang="zh-CN" altLang="en-US" sz="24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mn-ea"/>
            </a:endParaRPr>
          </a:p>
        </p:txBody>
      </p:sp>
      <p:sp>
        <p:nvSpPr>
          <p:cNvPr id="9" name="深度视觉·原创设计 https://www.docer.com/works?userid=22383862"/>
          <p:cNvSpPr txBox="1"/>
          <p:nvPr/>
        </p:nvSpPr>
        <p:spPr>
          <a:xfrm>
            <a:off x="1386924" y="1076436"/>
            <a:ext cx="3183654" cy="31022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b="0" i="0" u="none" strike="noStrike" cap="none">
                <a:solidFill>
                  <a:schemeClr val="accent1"/>
                </a:solidFill>
                <a:latin typeface="Source Han Sans CN" panose="020B0500000000000000" pitchFamily="34" charset="-128"/>
                <a:ea typeface="Source Han Sans CN" panose="020B0500000000000000" pitchFamily="34" charset="-128"/>
                <a:cs typeface="Lato"/>
                <a:sym typeface="Lato"/>
              </a:rPr>
              <a:t>Team members</a:t>
            </a:r>
            <a:endParaRPr lang="en-US" sz="2400" b="0" i="0" u="none" strike="noStrike" cap="none">
              <a:solidFill>
                <a:schemeClr val="accent1"/>
              </a:solidFill>
              <a:latin typeface="Source Han Sans CN" panose="020B0500000000000000" pitchFamily="34" charset="-128"/>
              <a:ea typeface="Source Han Sans CN" panose="020B0500000000000000" pitchFamily="34" charset="-128"/>
              <a:cs typeface="Lato"/>
              <a:sym typeface="Lato"/>
            </a:endParaRPr>
          </a:p>
        </p:txBody>
      </p:sp>
      <p:sp>
        <p:nvSpPr>
          <p:cNvPr id="10" name="深度视觉·原创设计 https://www.docer.com/works?userid=22383862"/>
          <p:cNvSpPr txBox="1"/>
          <p:nvPr/>
        </p:nvSpPr>
        <p:spPr>
          <a:xfrm>
            <a:off x="435565" y="4247439"/>
            <a:ext cx="3479058" cy="951865"/>
          </a:xfrm>
          <a:prstGeom prst="rect">
            <a:avLst/>
          </a:prstGeom>
          <a:noFill/>
        </p:spPr>
        <p:txBody>
          <a:bodyPr wrap="square" lIns="91423" tIns="45712" rIns="91423" bIns="45712" rtlCol="0">
            <a:spAutoFit/>
          </a:bodyPr>
          <a:lstStyle/>
          <a:p>
            <a:pPr marL="0" indent="0">
              <a:buNone/>
            </a:pPr>
            <a:r>
              <a:rPr lang="zh-CN" sz="1400" dirty="0">
                <a:sym typeface="+mn-ea"/>
              </a:rPr>
              <a:t>团队作业对我们来说是很好的模式，每个人都有自己的工作，互不冲突，但是合作和谐，最后的效果全部整合在一起也很有序很完整很成功</a:t>
            </a:r>
            <a:endParaRPr kumimoji="0" 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mn-ea"/>
            </a:endParaRPr>
          </a:p>
        </p:txBody>
      </p:sp>
      <p:pic>
        <p:nvPicPr>
          <p:cNvPr id="6" name="图片 5" descr="B978A2480686A6A4C0FC52D0F3298FAB"/>
          <p:cNvPicPr>
            <a:picLocks noChangeAspect="1"/>
          </p:cNvPicPr>
          <p:nvPr/>
        </p:nvPicPr>
        <p:blipFill>
          <a:blip r:embed="rId1"/>
          <a:stretch>
            <a:fillRect/>
          </a:stretch>
        </p:blipFill>
        <p:spPr>
          <a:xfrm>
            <a:off x="8406130" y="1076325"/>
            <a:ext cx="2114550" cy="4577080"/>
          </a:xfrm>
          <a:prstGeom prst="rect">
            <a:avLst/>
          </a:prstGeom>
        </p:spPr>
      </p:pic>
      <p:pic>
        <p:nvPicPr>
          <p:cNvPr id="4" name="图片 3" descr="175A4B1BEAFA9486EE9317ECFC595009"/>
          <p:cNvPicPr>
            <a:picLocks noChangeAspect="1"/>
          </p:cNvPicPr>
          <p:nvPr/>
        </p:nvPicPr>
        <p:blipFill>
          <a:blip r:embed="rId2"/>
          <a:stretch>
            <a:fillRect/>
          </a:stretch>
        </p:blipFill>
        <p:spPr>
          <a:xfrm>
            <a:off x="5974715" y="1076325"/>
            <a:ext cx="2099945" cy="45485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2"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分工规划</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2" name="深度视觉·原创设计 https://www.docer.com/works?userid=22383862"/>
          <p:cNvSpPr/>
          <p:nvPr/>
        </p:nvSpPr>
        <p:spPr>
          <a:xfrm>
            <a:off x="9161115" y="2604597"/>
            <a:ext cx="914400" cy="9144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Roboto Light"/>
            </a:endParaRPr>
          </a:p>
        </p:txBody>
      </p:sp>
      <p:sp>
        <p:nvSpPr>
          <p:cNvPr id="4" name="深度视觉·原创设计 https://www.docer.com/works?userid=22383862"/>
          <p:cNvSpPr/>
          <p:nvPr/>
        </p:nvSpPr>
        <p:spPr>
          <a:xfrm>
            <a:off x="10276147" y="2877141"/>
            <a:ext cx="369311" cy="3693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0" dirty="0">
              <a:latin typeface="Roboto Light"/>
            </a:endParaRPr>
          </a:p>
        </p:txBody>
      </p:sp>
      <p:sp>
        <p:nvSpPr>
          <p:cNvPr id="7" name="深度视觉·原创设计 https://www.docer.com/works?userid=22383862"/>
          <p:cNvSpPr/>
          <p:nvPr/>
        </p:nvSpPr>
        <p:spPr>
          <a:xfrm>
            <a:off x="1654946" y="868992"/>
            <a:ext cx="401781"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深度视觉·原创设计 https://www.docer.com/works?userid=22383862"/>
          <p:cNvSpPr txBox="1"/>
          <p:nvPr/>
        </p:nvSpPr>
        <p:spPr>
          <a:xfrm>
            <a:off x="1654706" y="1044482"/>
            <a:ext cx="3383280" cy="953135"/>
          </a:xfrm>
          <a:prstGeom prst="rect">
            <a:avLst/>
          </a:prstGeom>
          <a:noFill/>
        </p:spPr>
        <p:txBody>
          <a:bodyPr wrap="none" rtlCol="0">
            <a:spAutoFit/>
          </a:bodyPr>
          <a:lstStyle/>
          <a:p>
            <a:pPr algn="l"/>
            <a:r>
              <a:rPr lang="zh-CN" altLang="en-US" sz="2800" dirty="0">
                <a:solidFill>
                  <a:schemeClr val="accent1"/>
                </a:solidFill>
                <a:latin typeface="思源黑体 CN Normal" panose="020B0400000000000000" pitchFamily="34" charset="-122"/>
                <a:ea typeface="思源黑体 CN Normal" panose="020B0400000000000000" pitchFamily="34" charset="-122"/>
              </a:rPr>
              <a:t>每个人分工明确</a:t>
            </a:r>
            <a:endParaRPr lang="zh-CN" altLang="en-US" sz="2800" dirty="0">
              <a:solidFill>
                <a:schemeClr val="accent1"/>
              </a:solidFill>
              <a:latin typeface="思源黑体 CN Normal" panose="020B0400000000000000" pitchFamily="34" charset="-122"/>
              <a:ea typeface="思源黑体 CN Normal" panose="020B0400000000000000" pitchFamily="34" charset="-122"/>
            </a:endParaRPr>
          </a:p>
          <a:p>
            <a:pPr algn="l"/>
            <a:r>
              <a:rPr lang="zh-CN" sz="2800" dirty="0">
                <a:solidFill>
                  <a:schemeClr val="tx1">
                    <a:lumMod val="75000"/>
                    <a:lumOff val="25000"/>
                  </a:schemeClr>
                </a:solidFill>
                <a:latin typeface="思源黑体 CN Normal" panose="020B0400000000000000" pitchFamily="34" charset="-122"/>
                <a:ea typeface="思源黑体 CN Normal" panose="020B0400000000000000" pitchFamily="34" charset="-122"/>
              </a:rPr>
              <a:t>并且都很快的完成了</a:t>
            </a:r>
            <a:endParaRPr lang="zh-CN" sz="28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15" name="图片 14" descr="P%(SGR97J3`EERV}6Z{(ARK"/>
          <p:cNvPicPr>
            <a:picLocks noChangeAspect="1"/>
          </p:cNvPicPr>
          <p:nvPr/>
        </p:nvPicPr>
        <p:blipFill>
          <a:blip r:embed="rId1"/>
          <a:stretch>
            <a:fillRect/>
          </a:stretch>
        </p:blipFill>
        <p:spPr>
          <a:xfrm>
            <a:off x="1529080" y="1997710"/>
            <a:ext cx="7482840" cy="2128520"/>
          </a:xfrm>
          <a:prstGeom prst="rect">
            <a:avLst/>
          </a:prstGeom>
        </p:spPr>
      </p:pic>
      <p:cxnSp>
        <p:nvCxnSpPr>
          <p:cNvPr id="3" name="深度视觉·原创设计 https://www.docer.com/works?userid=22383862"/>
          <p:cNvCxnSpPr>
            <a:endCxn id="15" idx="3"/>
          </p:cNvCxnSpPr>
          <p:nvPr/>
        </p:nvCxnSpPr>
        <p:spPr>
          <a:xfrm>
            <a:off x="1861185" y="3061970"/>
            <a:ext cx="7150735" cy="0"/>
          </a:xfrm>
          <a:prstGeom prst="line">
            <a:avLst/>
          </a:prstGeom>
          <a:ln w="25400">
            <a:solidFill>
              <a:schemeClr val="bg1">
                <a:lumMod val="85000"/>
              </a:schemeClr>
            </a:solidFill>
            <a:prstDash val="sysDash"/>
            <a:headEnd type="oval" w="med" len="med"/>
          </a:ln>
        </p:spPr>
        <p:style>
          <a:lnRef idx="1">
            <a:schemeClr val="accent1"/>
          </a:lnRef>
          <a:fillRef idx="0">
            <a:schemeClr val="accent1"/>
          </a:fillRef>
          <a:effectRef idx="0">
            <a:schemeClr val="accent1"/>
          </a:effectRef>
          <a:fontRef idx="minor">
            <a:schemeClr val="tx1"/>
          </a:fontRef>
        </p:style>
      </p:cxnSp>
      <p:pic>
        <p:nvPicPr>
          <p:cNvPr id="17" name="图片 16" descr="P]RO7M_{S7QVM4Y3@$BZ03O"/>
          <p:cNvPicPr>
            <a:picLocks noChangeAspect="1"/>
          </p:cNvPicPr>
          <p:nvPr/>
        </p:nvPicPr>
        <p:blipFill>
          <a:blip r:embed="rId2"/>
          <a:srcRect r="24291"/>
          <a:stretch>
            <a:fillRect/>
          </a:stretch>
        </p:blipFill>
        <p:spPr>
          <a:xfrm>
            <a:off x="1720850" y="4221480"/>
            <a:ext cx="1750060" cy="1327150"/>
          </a:xfrm>
          <a:prstGeom prst="rect">
            <a:avLst/>
          </a:prstGeom>
        </p:spPr>
      </p:pic>
      <p:pic>
        <p:nvPicPr>
          <p:cNvPr id="18" name="图片 17" descr="W`(5@K_32`6PZ]7XMGH3GU5"/>
          <p:cNvPicPr>
            <a:picLocks noChangeAspect="1"/>
          </p:cNvPicPr>
          <p:nvPr/>
        </p:nvPicPr>
        <p:blipFill>
          <a:blip r:embed="rId3"/>
          <a:stretch>
            <a:fillRect/>
          </a:stretch>
        </p:blipFill>
        <p:spPr>
          <a:xfrm>
            <a:off x="1720850" y="5646420"/>
            <a:ext cx="1749425" cy="696595"/>
          </a:xfrm>
          <a:prstGeom prst="rect">
            <a:avLst/>
          </a:prstGeom>
        </p:spPr>
      </p:pic>
      <p:pic>
        <p:nvPicPr>
          <p:cNvPr id="19" name="图片 18" descr="CHO5Y)P_W84%K]D$@8ZMH68"/>
          <p:cNvPicPr>
            <a:picLocks noChangeAspect="1"/>
          </p:cNvPicPr>
          <p:nvPr/>
        </p:nvPicPr>
        <p:blipFill>
          <a:blip r:embed="rId4"/>
          <a:stretch>
            <a:fillRect/>
          </a:stretch>
        </p:blipFill>
        <p:spPr>
          <a:xfrm>
            <a:off x="7332980" y="4221480"/>
            <a:ext cx="1678940" cy="427355"/>
          </a:xfrm>
          <a:prstGeom prst="rect">
            <a:avLst/>
          </a:prstGeom>
        </p:spPr>
      </p:pic>
      <p:pic>
        <p:nvPicPr>
          <p:cNvPr id="5" name="图片 4"/>
          <p:cNvPicPr>
            <a:picLocks noChangeAspect="1"/>
          </p:cNvPicPr>
          <p:nvPr/>
        </p:nvPicPr>
        <p:blipFill>
          <a:blip r:embed="rId5"/>
          <a:stretch>
            <a:fillRect/>
          </a:stretch>
        </p:blipFill>
        <p:spPr>
          <a:xfrm>
            <a:off x="5410835" y="4221480"/>
            <a:ext cx="1922145" cy="746760"/>
          </a:xfrm>
          <a:prstGeom prst="rect">
            <a:avLst/>
          </a:prstGeom>
        </p:spPr>
      </p:pic>
      <p:pic>
        <p:nvPicPr>
          <p:cNvPr id="6" name="图片 5"/>
          <p:cNvPicPr>
            <a:picLocks noChangeAspect="1"/>
          </p:cNvPicPr>
          <p:nvPr/>
        </p:nvPicPr>
        <p:blipFill>
          <a:blip r:embed="rId6"/>
          <a:stretch>
            <a:fillRect/>
          </a:stretch>
        </p:blipFill>
        <p:spPr>
          <a:xfrm>
            <a:off x="3544570" y="4275455"/>
            <a:ext cx="1694815" cy="19672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par>
                                <p:cTn id="15" presetID="22" presetClass="entr" presetSubtype="8"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0" y="3153554"/>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2073299" y="2169798"/>
            <a:ext cx="2676124" cy="2518404"/>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深度视觉·原创设计 https://www.docer.com/works?userid=22383862"/>
          <p:cNvSpPr txBox="1"/>
          <p:nvPr/>
        </p:nvSpPr>
        <p:spPr>
          <a:xfrm>
            <a:off x="2673839" y="2430279"/>
            <a:ext cx="1515158" cy="1446550"/>
          </a:xfrm>
          <a:prstGeom prst="rect">
            <a:avLst/>
          </a:prstGeom>
          <a:noFill/>
        </p:spPr>
        <p:txBody>
          <a:bodyPr wrap="none" rtlCol="0">
            <a:spAutoFit/>
          </a:bodyPr>
          <a:lstStyle>
            <a:defPPr>
              <a:defRPr lang="zh-CN"/>
            </a:defPPr>
            <a:lvl1pPr algn="ctr">
              <a:defRPr sz="6600" b="1">
                <a:ln w="12700">
                  <a:noFill/>
                </a:ln>
                <a:gradFill>
                  <a:gsLst>
                    <a:gs pos="50000">
                      <a:srgbClr val="005674"/>
                    </a:gs>
                    <a:gs pos="70000">
                      <a:srgbClr val="00B0F0"/>
                    </a:gs>
                    <a:gs pos="49000">
                      <a:srgbClr val="0070C0"/>
                    </a:gs>
                    <a:gs pos="30000">
                      <a:srgbClr val="00B0F0"/>
                    </a:gs>
                  </a:gsLst>
                  <a:lin ang="5400000" scaled="1"/>
                </a:gradFill>
                <a:effectLst>
                  <a:outerShdw blurRad="254000" dist="152400" dir="2700000" algn="tl" rotWithShape="0">
                    <a:prstClr val="black"/>
                  </a:outerShdw>
                </a:effectLst>
                <a:latin typeface="微软雅黑" panose="020B0503020204020204" pitchFamily="34" charset="-122"/>
                <a:ea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8800" kern="0" dirty="0">
                <a:solidFill>
                  <a:schemeClr val="accent1"/>
                </a:solidFill>
                <a:effectLst/>
                <a:latin typeface="Source Han Sans SC" panose="020B0500000000000000" pitchFamily="34" charset="-122"/>
                <a:ea typeface="Source Han Sans SC" panose="020B0500000000000000" pitchFamily="34" charset="-122"/>
                <a:sym typeface="Source Han Sans SC" panose="020B0500000000000000" pitchFamily="34" charset="-122"/>
              </a:rPr>
              <a:t>02</a:t>
            </a:r>
            <a:endParaRPr kumimoji="0" lang="zh-CN" altLang="en-US" sz="8800" b="1" i="0" u="none" strike="noStrike" kern="0" cap="none" spc="0" normalizeH="0" baseline="0" noProof="0" dirty="0">
              <a:ln w="12700">
                <a:noFill/>
              </a:ln>
              <a:solidFill>
                <a:schemeClr val="accent1"/>
              </a:solidFill>
              <a:effectLst/>
              <a:uLnTx/>
              <a:uFillTx/>
              <a:latin typeface="Source Han Sans SC" panose="020B0500000000000000" pitchFamily="34" charset="-122"/>
              <a:ea typeface="Source Han Sans SC" panose="020B0500000000000000" pitchFamily="34" charset="-122"/>
              <a:sym typeface="Source Han Sans SC" panose="020B0500000000000000" pitchFamily="34" charset="-122"/>
            </a:endParaRPr>
          </a:p>
        </p:txBody>
      </p:sp>
      <p:sp>
        <p:nvSpPr>
          <p:cNvPr id="12" name="深度视觉·原创设计 https://www.docer.com/works?userid=22383862"/>
          <p:cNvSpPr txBox="1"/>
          <p:nvPr/>
        </p:nvSpPr>
        <p:spPr>
          <a:xfrm>
            <a:off x="2789732" y="3780899"/>
            <a:ext cx="1363282" cy="523220"/>
          </a:xfrm>
          <a:prstGeom prst="rect">
            <a:avLst/>
          </a:prstGeom>
        </p:spPr>
        <p:txBody>
          <a:bodyPr wrap="square">
            <a:spAutoFit/>
          </a:bodyPr>
          <a:lstStyle>
            <a:defPPr>
              <a:defRPr lang="zh-CN"/>
            </a:defPPr>
            <a:lvl1pPr algn="ctr" defTabSz="1219200">
              <a:defRPr sz="4400" b="1" spc="400">
                <a:solidFill>
                  <a:schemeClr val="tx1">
                    <a:lumMod val="75000"/>
                    <a:lumOff val="25000"/>
                  </a:schemeClr>
                </a:solidFill>
                <a:latin typeface="方正黑体简体" panose="02010601030101010101" pitchFamily="2" charset="-122"/>
                <a:ea typeface="方正黑体简体" panose="02010601030101010101" pitchFamily="2" charset="-122"/>
                <a:cs typeface="+mn-ea"/>
              </a:defRPr>
            </a:lvl1pPr>
          </a:lstStyle>
          <a:p>
            <a:pPr marL="0" marR="0" lvl="0" indent="0" algn="dist" defTabSz="1219200" rtl="0" eaLnBrk="1" fontAlgn="auto" latinLnBrk="0" hangingPunct="1">
              <a:lnSpc>
                <a:spcPct val="100000"/>
              </a:lnSpc>
              <a:spcBef>
                <a:spcPts val="0"/>
              </a:spcBef>
              <a:spcAft>
                <a:spcPts val="0"/>
              </a:spcAft>
              <a:buClrTx/>
              <a:buSzTx/>
              <a:buFontTx/>
              <a:buNone/>
              <a:defRPr/>
            </a:pPr>
            <a:r>
              <a:rPr kumimoji="0" lang="en-US" altLang="zh-CN"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rPr>
              <a:t>PART</a:t>
            </a:r>
            <a:endParaRPr kumimoji="0" lang="zh-CN" altLang="en-US"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深度视觉·原创设计 https://www.docer.com/works?userid=22383862"/>
          <p:cNvSpPr txBox="1"/>
          <p:nvPr/>
        </p:nvSpPr>
        <p:spPr>
          <a:xfrm>
            <a:off x="5701870" y="2695180"/>
            <a:ext cx="4594369" cy="768350"/>
          </a:xfrm>
          <a:prstGeom prst="rect">
            <a:avLst/>
          </a:prstGeom>
          <a:noFill/>
        </p:spPr>
        <p:txBody>
          <a:bodyPr wrap="square" rtlCol="0">
            <a:spAutoFit/>
          </a:bodyPr>
          <a:lstStyle/>
          <a:p>
            <a:r>
              <a:rPr lang="zh-CN" altLang="en-US" sz="4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系统工程目的</a:t>
            </a:r>
            <a:endPar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5" name="深度视觉·原创设计 https://www.docer.com/works?userid=22383862"/>
          <p:cNvSpPr txBox="1"/>
          <p:nvPr/>
        </p:nvSpPr>
        <p:spPr>
          <a:xfrm>
            <a:off x="5888817" y="3463401"/>
            <a:ext cx="3357713" cy="537519"/>
          </a:xfrm>
          <a:prstGeom prst="rect">
            <a:avLst/>
          </a:prstGeom>
          <a:noFill/>
          <a:ln>
            <a:noFill/>
          </a:ln>
        </p:spPr>
        <p:txBody>
          <a:bodyPr spcFirstLastPara="1" wrap="square" lIns="91425" tIns="45700" rIns="91425" bIns="45700" anchor="t" anchorCtr="0">
            <a:noAutofit/>
          </a:bodyPr>
          <a:lstStyle/>
          <a:p>
            <a:pPr marL="0" marR="0" lvl="0" indent="0" algn="dist" rtl="0">
              <a:spcBef>
                <a:spcPts val="0"/>
              </a:spcBef>
              <a:spcAft>
                <a:spcPts val="0"/>
              </a:spcAft>
              <a:buNone/>
            </a:pPr>
            <a:r>
              <a:rPr lang="en-US" sz="2800" b="0" i="0" u="none" strike="noStrike" cap="none">
                <a:solidFill>
                  <a:schemeClr val="bg1">
                    <a:lumMod val="50000"/>
                  </a:schemeClr>
                </a:solidFill>
                <a:latin typeface="Source Han Sans SC" panose="020B0500000000000000" pitchFamily="34" charset="-128"/>
                <a:ea typeface="Source Han Sans SC" panose="020B0500000000000000" pitchFamily="34" charset="-128"/>
                <a:cs typeface="Lato"/>
                <a:sym typeface="Lato"/>
              </a:rPr>
              <a:t>Purpose of systems Engineering</a:t>
            </a:r>
            <a:endParaRPr lang="en-US" sz="2800" b="0" i="0" u="none" strike="noStrike" cap="none">
              <a:solidFill>
                <a:schemeClr val="bg1">
                  <a:lumMod val="50000"/>
                </a:schemeClr>
              </a:solidFill>
              <a:latin typeface="Source Han Sans SC" panose="020B0500000000000000" pitchFamily="34" charset="-128"/>
              <a:ea typeface="Source Han Sans SC" panose="020B0500000000000000" pitchFamily="34" charset="-128"/>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63" presetClass="path" presetSubtype="0" accel="50000" decel="50000" fill="hold" grpId="1" nodeType="withEffect">
                                  <p:stCondLst>
                                    <p:cond delay="500"/>
                                  </p:stCondLst>
                                  <p:childTnLst>
                                    <p:animMotion origin="layout" path="M 1.25E-6 1.11111E-6 L 0.25 1.11111E-6 " pathEditMode="relative" rAng="0" ptsTypes="AA">
                                      <p:cBhvr>
                                        <p:cTn id="11" dur="1000" spd="-100000" fill="hold"/>
                                        <p:tgtEl>
                                          <p:spTgt spid="11"/>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8" name="深度视觉·原创设计 https://www.docer.com/works?userid=22383862"/>
          <p:cNvSpPr txBox="1"/>
          <p:nvPr/>
        </p:nvSpPr>
        <p:spPr>
          <a:xfrm>
            <a:off x="379243" y="309320"/>
            <a:ext cx="2131945" cy="40011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输入您的标题</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5" name="深度视觉·原创设计 https://www.docer.com/works?userid=22383862"/>
          <p:cNvSpPr/>
          <p:nvPr/>
        </p:nvSpPr>
        <p:spPr>
          <a:xfrm>
            <a:off x="0" y="0"/>
            <a:ext cx="6202045" cy="6858000"/>
          </a:xfrm>
          <a:prstGeom prst="rect">
            <a:avLst/>
          </a:prstGeom>
          <a:solidFill>
            <a:schemeClr val="bg1"/>
          </a:solidFill>
          <a:ln w="127000">
            <a:noFill/>
          </a:ln>
          <a:effectLst>
            <a:outerShdw blurRad="9779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50"/>
          </a:p>
        </p:txBody>
      </p:sp>
      <p:sp>
        <p:nvSpPr>
          <p:cNvPr id="6" name="深度视觉·原创设计 https://www.docer.com/works?userid=22383862"/>
          <p:cNvSpPr/>
          <p:nvPr/>
        </p:nvSpPr>
        <p:spPr>
          <a:xfrm>
            <a:off x="5924632" y="2008319"/>
            <a:ext cx="415102" cy="41510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50">
              <a:solidFill>
                <a:schemeClr val="bg2">
                  <a:lumMod val="50000"/>
                </a:schemeClr>
              </a:solidFill>
              <a:latin typeface="+mj-lt"/>
            </a:endParaRPr>
          </a:p>
        </p:txBody>
      </p:sp>
      <p:sp>
        <p:nvSpPr>
          <p:cNvPr id="7" name="深度视觉·原创设计 https://www.docer.com/works?userid=22383862"/>
          <p:cNvSpPr/>
          <p:nvPr/>
        </p:nvSpPr>
        <p:spPr>
          <a:xfrm>
            <a:off x="6062097" y="2091909"/>
            <a:ext cx="139886" cy="171437"/>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lIns="45713" tIns="22850" rIns="45713" bIns="22850" anchor="ctr" anchorCtr="0">
            <a:noAutofit/>
          </a:bodyPr>
          <a:lstStyle/>
          <a:p>
            <a:endParaRPr sz="1800">
              <a:solidFill>
                <a:schemeClr val="bg2">
                  <a:lumMod val="50000"/>
                </a:schemeClr>
              </a:solidFill>
              <a:latin typeface="+mj-lt"/>
              <a:ea typeface="Lato"/>
              <a:cs typeface="Lato"/>
              <a:sym typeface="Lato"/>
            </a:endParaRPr>
          </a:p>
        </p:txBody>
      </p:sp>
      <p:sp>
        <p:nvSpPr>
          <p:cNvPr id="8" name="深度视觉·原创设计 https://www.docer.com/works?userid=22383862"/>
          <p:cNvSpPr/>
          <p:nvPr/>
        </p:nvSpPr>
        <p:spPr>
          <a:xfrm>
            <a:off x="5924632" y="4149552"/>
            <a:ext cx="415102" cy="41510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450">
              <a:solidFill>
                <a:schemeClr val="bg2">
                  <a:lumMod val="50000"/>
                </a:schemeClr>
              </a:solidFill>
              <a:latin typeface="+mj-lt"/>
            </a:endParaRPr>
          </a:p>
        </p:txBody>
      </p:sp>
      <p:sp>
        <p:nvSpPr>
          <p:cNvPr id="9" name="深度视觉·原创设计 https://www.docer.com/works?userid=22383862"/>
          <p:cNvSpPr/>
          <p:nvPr/>
        </p:nvSpPr>
        <p:spPr>
          <a:xfrm>
            <a:off x="6062097" y="4271877"/>
            <a:ext cx="139886" cy="171437"/>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lIns="45713" tIns="22850" rIns="45713" bIns="22850" anchor="ctr" anchorCtr="0">
            <a:noAutofit/>
          </a:bodyPr>
          <a:lstStyle/>
          <a:p>
            <a:endParaRPr sz="1800">
              <a:solidFill>
                <a:schemeClr val="bg2">
                  <a:lumMod val="50000"/>
                </a:schemeClr>
              </a:solidFill>
              <a:latin typeface="+mj-lt"/>
              <a:ea typeface="Lato"/>
              <a:cs typeface="Lato"/>
              <a:sym typeface="Lato"/>
            </a:endParaRPr>
          </a:p>
        </p:txBody>
      </p:sp>
      <p:sp>
        <p:nvSpPr>
          <p:cNvPr id="10" name="深度视觉·原创设计 https://www.docer.com/works?userid=22383862"/>
          <p:cNvSpPr txBox="1"/>
          <p:nvPr/>
        </p:nvSpPr>
        <p:spPr>
          <a:xfrm>
            <a:off x="505145" y="957498"/>
            <a:ext cx="1808480" cy="583565"/>
          </a:xfrm>
          <a:prstGeom prst="rect">
            <a:avLst/>
          </a:prstGeom>
          <a:noFill/>
        </p:spPr>
        <p:txBody>
          <a:bodyPr wrap="none" rtlCol="0">
            <a:spAutoFit/>
          </a:bodyPr>
          <a:lstStyle/>
          <a:p>
            <a:r>
              <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项目介绍</a:t>
            </a:r>
            <a:endPar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1" name="深度视觉·原创设计 https://www.docer.com/works?userid=22383862"/>
          <p:cNvSpPr txBox="1"/>
          <p:nvPr/>
        </p:nvSpPr>
        <p:spPr>
          <a:xfrm>
            <a:off x="505145" y="523228"/>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tx1">
                    <a:lumMod val="75000"/>
                    <a:lumOff val="25000"/>
                  </a:schemeClr>
                </a:solidFill>
                <a:latin typeface="Source Han Sans CN" panose="020B0500000000000000" pitchFamily="34" charset="-128"/>
                <a:ea typeface="Source Han Sans CN" panose="020B0500000000000000" pitchFamily="34" charset="-128"/>
                <a:cs typeface="Lato"/>
                <a:sym typeface="Lato"/>
              </a:rPr>
              <a:t>Project introduction</a:t>
            </a:r>
            <a:endParaRPr lang="en-US" sz="2400" b="0" i="0" u="none" strike="noStrike" cap="none">
              <a:solidFill>
                <a:schemeClr val="tx1">
                  <a:lumMod val="75000"/>
                  <a:lumOff val="25000"/>
                </a:schemeClr>
              </a:solidFill>
              <a:latin typeface="Source Han Sans CN" panose="020B0500000000000000" pitchFamily="34" charset="-128"/>
              <a:ea typeface="Source Han Sans CN" panose="020B0500000000000000" pitchFamily="34" charset="-128"/>
              <a:cs typeface="Lato"/>
              <a:sym typeface="Lato"/>
            </a:endParaRPr>
          </a:p>
        </p:txBody>
      </p:sp>
      <p:sp>
        <p:nvSpPr>
          <p:cNvPr id="12" name="深度视觉·原创设计 https://www.docer.com/works?userid=22383862"/>
          <p:cNvSpPr/>
          <p:nvPr/>
        </p:nvSpPr>
        <p:spPr>
          <a:xfrm>
            <a:off x="2637932" y="2091661"/>
            <a:ext cx="2635294" cy="1630045"/>
          </a:xfrm>
          <a:prstGeom prst="rect">
            <a:avLst/>
          </a:prstGeom>
        </p:spPr>
        <p:txBody>
          <a:bodyPr wrap="square">
            <a:spAutoFit/>
          </a:bodyPr>
          <a:lstStyle/>
          <a:p>
            <a:pPr lvl="0" algn="l">
              <a:lnSpc>
                <a:spcPts val="2000"/>
              </a:lnSpc>
              <a:defRPr/>
            </a:pPr>
            <a:r>
              <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 为明确软件需求、规划项目、确认进度、组织软件开发与测试维护而编写文档。再详细分析项目功能需求的情况下，可以进行本软件的开发、测试维护，在进行基础的了解下，可以进行使用软件产品</a:t>
            </a:r>
            <a:endPar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13" name="深度视觉·原创设计 https://www.docer.com/works?userid=22383862"/>
          <p:cNvSpPr/>
          <p:nvPr/>
        </p:nvSpPr>
        <p:spPr>
          <a:xfrm>
            <a:off x="3659505" y="1541145"/>
            <a:ext cx="1383030" cy="33718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altLang="zh-CN" sz="16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1 </a:t>
            </a:r>
            <a:r>
              <a:rPr lang="zh-CN" altLang="en-US" sz="16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系统目的</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sp>
        <p:nvSpPr>
          <p:cNvPr id="14" name="深度视觉·原创设计 https://www.docer.com/works?userid=22383862"/>
          <p:cNvSpPr/>
          <p:nvPr/>
        </p:nvSpPr>
        <p:spPr>
          <a:xfrm>
            <a:off x="6934342" y="2263334"/>
            <a:ext cx="2635294" cy="603885"/>
          </a:xfrm>
          <a:prstGeom prst="rect">
            <a:avLst/>
          </a:prstGeom>
        </p:spPr>
        <p:txBody>
          <a:bodyPr wrap="square">
            <a:spAutoFit/>
          </a:bodyPr>
          <a:lstStyle/>
          <a:p>
            <a:pPr lvl="0" algn="l">
              <a:lnSpc>
                <a:spcPts val="2000"/>
              </a:lnSpc>
              <a:defRPr/>
            </a:pPr>
            <a:r>
              <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产品名称：体育馆场地预约系统</a:t>
            </a:r>
            <a:endPar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lvl="0" algn="l">
              <a:lnSpc>
                <a:spcPts val="2000"/>
              </a:lnSpc>
              <a:defRPr/>
            </a:pPr>
            <a:r>
              <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产品用户：学校范围内的认证团体</a:t>
            </a:r>
            <a:endPar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15" name="深度视觉·原创设计 https://www.docer.com/works?userid=22383862"/>
          <p:cNvSpPr/>
          <p:nvPr/>
        </p:nvSpPr>
        <p:spPr>
          <a:xfrm>
            <a:off x="7029450" y="1541145"/>
            <a:ext cx="1647825"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2 </a:t>
            </a:r>
            <a:r>
              <a:rPr lang="zh-CN" altLang="en-US" sz="16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项目范围</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sp>
        <p:nvSpPr>
          <p:cNvPr id="2" name="深度视觉·原创设计 https://www.docer.com/works?userid=22383862"/>
          <p:cNvSpPr/>
          <p:nvPr/>
        </p:nvSpPr>
        <p:spPr>
          <a:xfrm>
            <a:off x="3879215" y="4149725"/>
            <a:ext cx="1647825" cy="33718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sz="16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3 </a:t>
            </a:r>
            <a:r>
              <a:rPr lang="zh-CN" altLang="en-US" sz="16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社会背景</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sp>
        <p:nvSpPr>
          <p:cNvPr id="19" name="深度视觉·原创设计 https://www.docer.com/works?userid=22383862"/>
          <p:cNvSpPr/>
          <p:nvPr/>
        </p:nvSpPr>
        <p:spPr>
          <a:xfrm>
            <a:off x="7161530" y="4149725"/>
            <a:ext cx="1383030" cy="33718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sz="16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4 </a:t>
            </a:r>
            <a:r>
              <a:rPr lang="zh-CN" altLang="en-US" sz="16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产品前景</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sp>
        <p:nvSpPr>
          <p:cNvPr id="20" name="深度视觉·原创设计 https://www.docer.com/works?userid=22383862"/>
          <p:cNvSpPr/>
          <p:nvPr/>
        </p:nvSpPr>
        <p:spPr>
          <a:xfrm>
            <a:off x="7029592" y="4564351"/>
            <a:ext cx="2635294" cy="1373505"/>
          </a:xfrm>
          <a:prstGeom prst="rect">
            <a:avLst/>
          </a:prstGeom>
        </p:spPr>
        <p:txBody>
          <a:bodyPr wrap="square">
            <a:spAutoFit/>
          </a:bodyPr>
          <a:p>
            <a:pPr lvl="0" algn="l">
              <a:lnSpc>
                <a:spcPts val="2000"/>
              </a:lnSpc>
              <a:defRPr/>
            </a:pPr>
            <a:r>
              <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 本产品同其他预约平台类似，该平台能够帮助师生以及团体查询某时间段内北一中学体育馆场地预约使用情况，以方便决策使用体育馆的时间，避免出现到了体育馆没有场地等现象。</a:t>
            </a:r>
            <a:endPar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21" name="深度视觉·原创设计 https://www.docer.com/works?userid=22383862"/>
          <p:cNvSpPr/>
          <p:nvPr/>
        </p:nvSpPr>
        <p:spPr>
          <a:xfrm>
            <a:off x="2696987" y="4669984"/>
            <a:ext cx="2635294" cy="1630045"/>
          </a:xfrm>
          <a:prstGeom prst="rect">
            <a:avLst/>
          </a:prstGeom>
        </p:spPr>
        <p:txBody>
          <a:bodyPr wrap="square">
            <a:spAutoFit/>
          </a:bodyPr>
          <a:p>
            <a:pPr lvl="0" algn="l">
              <a:lnSpc>
                <a:spcPts val="2000"/>
              </a:lnSpc>
              <a:defRPr/>
            </a:pPr>
            <a:r>
              <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 随着各大体育馆开发，场地预约成为师生以及一些团体组织活动使用体育馆的方式，面对各种上课、活动等场地占用的情况，也需要一个方便师生使用的网络场馆查询预约系统均衡、解决这些问题</a:t>
            </a:r>
            <a:endPar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22" name="深度视觉·原创设计 https://www.docer.com/works?userid=22383862"/>
          <p:cNvSpPr/>
          <p:nvPr/>
        </p:nvSpPr>
        <p:spPr>
          <a:xfrm>
            <a:off x="0" y="0"/>
            <a:ext cx="6202680" cy="3752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深度视觉·原创设计 https://www.docer.com/works?userid=22383862"/>
          <p:cNvSpPr/>
          <p:nvPr/>
        </p:nvSpPr>
        <p:spPr>
          <a:xfrm rot="16200000">
            <a:off x="-16420" y="6137110"/>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42" presetClass="entr" presetSubtype="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2"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0" y="3153554"/>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2073299" y="2169798"/>
            <a:ext cx="2676124" cy="2518404"/>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深度视觉·原创设计 https://www.docer.com/works?userid=22383862"/>
          <p:cNvSpPr txBox="1"/>
          <p:nvPr/>
        </p:nvSpPr>
        <p:spPr>
          <a:xfrm>
            <a:off x="2673839" y="2430279"/>
            <a:ext cx="1515158" cy="1446550"/>
          </a:xfrm>
          <a:prstGeom prst="rect">
            <a:avLst/>
          </a:prstGeom>
          <a:noFill/>
        </p:spPr>
        <p:txBody>
          <a:bodyPr wrap="none" rtlCol="0">
            <a:spAutoFit/>
          </a:bodyPr>
          <a:lstStyle>
            <a:defPPr>
              <a:defRPr lang="zh-CN"/>
            </a:defPPr>
            <a:lvl1pPr algn="ctr">
              <a:defRPr sz="6600" b="1">
                <a:ln w="12700">
                  <a:noFill/>
                </a:ln>
                <a:gradFill>
                  <a:gsLst>
                    <a:gs pos="50000">
                      <a:srgbClr val="005674"/>
                    </a:gs>
                    <a:gs pos="70000">
                      <a:srgbClr val="00B0F0"/>
                    </a:gs>
                    <a:gs pos="49000">
                      <a:srgbClr val="0070C0"/>
                    </a:gs>
                    <a:gs pos="30000">
                      <a:srgbClr val="00B0F0"/>
                    </a:gs>
                  </a:gsLst>
                  <a:lin ang="5400000" scaled="1"/>
                </a:gradFill>
                <a:effectLst>
                  <a:outerShdw blurRad="254000" dist="152400" dir="2700000" algn="tl" rotWithShape="0">
                    <a:prstClr val="black"/>
                  </a:outerShdw>
                </a:effectLst>
                <a:latin typeface="微软雅黑" panose="020B0503020204020204" pitchFamily="34" charset="-122"/>
                <a:ea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8800" kern="0" dirty="0">
                <a:solidFill>
                  <a:schemeClr val="accent1"/>
                </a:solidFill>
                <a:effectLst/>
                <a:latin typeface="Source Han Sans SC" panose="020B0500000000000000" pitchFamily="34" charset="-122"/>
                <a:ea typeface="Source Han Sans SC" panose="020B0500000000000000" pitchFamily="34" charset="-122"/>
                <a:sym typeface="Source Han Sans SC" panose="020B0500000000000000" pitchFamily="34" charset="-122"/>
              </a:rPr>
              <a:t>03</a:t>
            </a:r>
            <a:endParaRPr kumimoji="0" lang="zh-CN" altLang="en-US" sz="8800" b="1" i="0" u="none" strike="noStrike" kern="0" cap="none" spc="0" normalizeH="0" baseline="0" noProof="0" dirty="0">
              <a:ln w="12700">
                <a:noFill/>
              </a:ln>
              <a:solidFill>
                <a:schemeClr val="accent1"/>
              </a:solidFill>
              <a:effectLst/>
              <a:uLnTx/>
              <a:uFillTx/>
              <a:latin typeface="Source Han Sans SC" panose="020B0500000000000000" pitchFamily="34" charset="-122"/>
              <a:ea typeface="Source Han Sans SC" panose="020B0500000000000000" pitchFamily="34" charset="-122"/>
              <a:sym typeface="Source Han Sans SC" panose="020B0500000000000000" pitchFamily="34" charset="-122"/>
            </a:endParaRPr>
          </a:p>
        </p:txBody>
      </p:sp>
      <p:sp>
        <p:nvSpPr>
          <p:cNvPr id="12" name="深度视觉·原创设计 https://www.docer.com/works?userid=22383862"/>
          <p:cNvSpPr txBox="1"/>
          <p:nvPr/>
        </p:nvSpPr>
        <p:spPr>
          <a:xfrm>
            <a:off x="2789732" y="3780899"/>
            <a:ext cx="1363282" cy="523220"/>
          </a:xfrm>
          <a:prstGeom prst="rect">
            <a:avLst/>
          </a:prstGeom>
        </p:spPr>
        <p:txBody>
          <a:bodyPr wrap="square">
            <a:spAutoFit/>
          </a:bodyPr>
          <a:lstStyle>
            <a:defPPr>
              <a:defRPr lang="zh-CN"/>
            </a:defPPr>
            <a:lvl1pPr algn="ctr" defTabSz="1219200">
              <a:defRPr sz="4400" b="1" spc="400">
                <a:solidFill>
                  <a:schemeClr val="tx1">
                    <a:lumMod val="75000"/>
                    <a:lumOff val="25000"/>
                  </a:schemeClr>
                </a:solidFill>
                <a:latin typeface="方正黑体简体" panose="02010601030101010101" pitchFamily="2" charset="-122"/>
                <a:ea typeface="方正黑体简体" panose="02010601030101010101" pitchFamily="2" charset="-122"/>
                <a:cs typeface="+mn-ea"/>
              </a:defRPr>
            </a:lvl1pPr>
          </a:lstStyle>
          <a:p>
            <a:pPr marL="0" marR="0" lvl="0" indent="0" algn="dist" defTabSz="1219200" rtl="0" eaLnBrk="1" fontAlgn="auto" latinLnBrk="0" hangingPunct="1">
              <a:lnSpc>
                <a:spcPct val="100000"/>
              </a:lnSpc>
              <a:spcBef>
                <a:spcPts val="0"/>
              </a:spcBef>
              <a:spcAft>
                <a:spcPts val="0"/>
              </a:spcAft>
              <a:buClrTx/>
              <a:buSzTx/>
              <a:buFontTx/>
              <a:buNone/>
              <a:defRPr/>
            </a:pPr>
            <a:r>
              <a:rPr kumimoji="0" lang="en-US" altLang="zh-CN"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rPr>
              <a:t>PART</a:t>
            </a:r>
            <a:endParaRPr kumimoji="0" lang="zh-CN" altLang="en-US"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深度视觉·原创设计 https://www.docer.com/works?userid=22383862"/>
          <p:cNvSpPr txBox="1"/>
          <p:nvPr/>
        </p:nvSpPr>
        <p:spPr>
          <a:xfrm>
            <a:off x="5694250" y="2695180"/>
            <a:ext cx="4594369" cy="768350"/>
          </a:xfrm>
          <a:prstGeom prst="rect">
            <a:avLst/>
          </a:prstGeom>
          <a:noFill/>
        </p:spPr>
        <p:txBody>
          <a:bodyPr wrap="square" rtlCol="0">
            <a:spAutoFit/>
          </a:bodyPr>
          <a:lstStyle/>
          <a:p>
            <a:r>
              <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总体分析描述</a:t>
            </a:r>
            <a:endParaRPr lang="zh-CN" altLang="en-US" sz="44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15" name="深度视觉·原创设计 https://www.docer.com/works?userid=22383862"/>
          <p:cNvSpPr txBox="1"/>
          <p:nvPr/>
        </p:nvSpPr>
        <p:spPr>
          <a:xfrm>
            <a:off x="5767532" y="3554206"/>
            <a:ext cx="3357713" cy="537519"/>
          </a:xfrm>
          <a:prstGeom prst="rect">
            <a:avLst/>
          </a:prstGeom>
          <a:noFill/>
          <a:ln>
            <a:noFill/>
          </a:ln>
        </p:spPr>
        <p:txBody>
          <a:bodyPr spcFirstLastPara="1" wrap="square" lIns="91425" tIns="45700" rIns="91425" bIns="45700" anchor="t" anchorCtr="0">
            <a:noAutofit/>
          </a:bodyPr>
          <a:lstStyle/>
          <a:p>
            <a:pPr marL="0" marR="0" lvl="0" indent="0" algn="dist" rtl="0">
              <a:spcBef>
                <a:spcPts val="0"/>
              </a:spcBef>
              <a:spcAft>
                <a:spcPts val="0"/>
              </a:spcAft>
              <a:buNone/>
            </a:pPr>
            <a:r>
              <a:rPr lang="en-US" sz="2800" b="0" i="0" u="none" strike="noStrike" cap="none">
                <a:solidFill>
                  <a:schemeClr val="bg1">
                    <a:lumMod val="50000"/>
                  </a:schemeClr>
                </a:solidFill>
                <a:latin typeface="Source Han Sans SC" panose="020B0500000000000000" pitchFamily="34" charset="-128"/>
                <a:ea typeface="Source Han Sans SC" panose="020B0500000000000000" pitchFamily="34" charset="-128"/>
                <a:cs typeface="Lato"/>
                <a:sym typeface="Lato"/>
              </a:rPr>
              <a:t>Population analysis description</a:t>
            </a:r>
            <a:endParaRPr lang="en-US" sz="2800" b="0" i="0" u="none" strike="noStrike" cap="none">
              <a:solidFill>
                <a:schemeClr val="bg1">
                  <a:lumMod val="50000"/>
                </a:schemeClr>
              </a:solidFill>
              <a:latin typeface="Source Han Sans SC" panose="020B0500000000000000" pitchFamily="34" charset="-128"/>
              <a:ea typeface="Source Han Sans SC" panose="020B0500000000000000" pitchFamily="34" charset="-128"/>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63" presetClass="path" presetSubtype="0" accel="50000" decel="50000" fill="hold" grpId="1" nodeType="withEffect">
                                  <p:stCondLst>
                                    <p:cond delay="500"/>
                                  </p:stCondLst>
                                  <p:childTnLst>
                                    <p:animMotion origin="layout" path="M 1.25E-6 1.11111E-6 L 0.25 1.11111E-6 " pathEditMode="relative" rAng="0" ptsTypes="AA">
                                      <p:cBhvr>
                                        <p:cTn id="11" dur="1000" spd="-100000" fill="hold"/>
                                        <p:tgtEl>
                                          <p:spTgt spid="11"/>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6"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7" name="深度视觉·原创设计 https://www.docer.com/works?userid=22383862"/>
          <p:cNvSpPr txBox="1"/>
          <p:nvPr/>
        </p:nvSpPr>
        <p:spPr>
          <a:xfrm>
            <a:off x="379243" y="309320"/>
            <a:ext cx="2131945"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产品功能</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grpSp>
        <p:nvGrpSpPr>
          <p:cNvPr id="3" name="深度视觉·原创设计 https://www.docer.com/works?userid=22383862"/>
          <p:cNvGrpSpPr/>
          <p:nvPr/>
        </p:nvGrpSpPr>
        <p:grpSpPr>
          <a:xfrm>
            <a:off x="778394" y="1479846"/>
            <a:ext cx="5002584" cy="3714068"/>
            <a:chOff x="6702957" y="1597287"/>
            <a:chExt cx="5002584" cy="3714068"/>
          </a:xfrm>
          <a:solidFill>
            <a:schemeClr val="bg1">
              <a:lumMod val="85000"/>
              <a:alpha val="18000"/>
            </a:schemeClr>
          </a:solidFill>
        </p:grpSpPr>
        <p:grpSp>
          <p:nvGrpSpPr>
            <p:cNvPr id="4" name="Group 94"/>
            <p:cNvGrpSpPr/>
            <p:nvPr/>
          </p:nvGrpSpPr>
          <p:grpSpPr>
            <a:xfrm>
              <a:off x="6925866" y="1639850"/>
              <a:ext cx="4779675" cy="3671505"/>
              <a:chOff x="7223605" y="1034167"/>
              <a:chExt cx="4779675" cy="3671505"/>
            </a:xfrm>
            <a:grpFill/>
          </p:grpSpPr>
          <p:sp>
            <p:nvSpPr>
              <p:cNvPr id="26" name="深度视觉·原创设计 https://www.docer.com/works?userid=22383862"/>
              <p:cNvSpPr/>
              <p:nvPr/>
            </p:nvSpPr>
            <p:spPr>
              <a:xfrm>
                <a:off x="7223605" y="2907942"/>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27" name="深度视觉·原创设计 https://www.docer.com/works?userid=22383862"/>
              <p:cNvSpPr/>
              <p:nvPr/>
            </p:nvSpPr>
            <p:spPr>
              <a:xfrm>
                <a:off x="8051873" y="4113273"/>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28" name="深度视觉·原创设计 https://www.docer.com/works?userid=22383862"/>
              <p:cNvSpPr/>
              <p:nvPr/>
            </p:nvSpPr>
            <p:spPr>
              <a:xfrm>
                <a:off x="8576155" y="1922081"/>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29" name="深度视觉·原创设计 https://www.docer.com/works?userid=22383862"/>
              <p:cNvSpPr/>
              <p:nvPr/>
            </p:nvSpPr>
            <p:spPr>
              <a:xfrm>
                <a:off x="9722732" y="3212873"/>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30" name="深度视觉·原创设计 https://www.docer.com/works?userid=22383862"/>
              <p:cNvSpPr/>
              <p:nvPr/>
            </p:nvSpPr>
            <p:spPr>
              <a:xfrm>
                <a:off x="8647793" y="259875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31" name="深度视觉·原创设计 https://www.docer.com/works?userid=22383862"/>
              <p:cNvSpPr/>
              <p:nvPr/>
            </p:nvSpPr>
            <p:spPr>
              <a:xfrm>
                <a:off x="10147702" y="416441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32" name="深度视觉·原创设计 https://www.docer.com/works?userid=22383862"/>
              <p:cNvSpPr/>
              <p:nvPr/>
            </p:nvSpPr>
            <p:spPr>
              <a:xfrm>
                <a:off x="11150960" y="2163063"/>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33" name="深度视觉·原创设计 https://www.docer.com/works?userid=22383862"/>
              <p:cNvSpPr/>
              <p:nvPr/>
            </p:nvSpPr>
            <p:spPr>
              <a:xfrm>
                <a:off x="11294540" y="3501142"/>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34" name="深度视觉·原创设计 https://www.docer.com/works?userid=22383862"/>
              <p:cNvSpPr/>
              <p:nvPr/>
            </p:nvSpPr>
            <p:spPr>
              <a:xfrm>
                <a:off x="9368362" y="1034167"/>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grpSp>
        <p:grpSp>
          <p:nvGrpSpPr>
            <p:cNvPr id="5" name="Group 104"/>
            <p:cNvGrpSpPr/>
            <p:nvPr/>
          </p:nvGrpSpPr>
          <p:grpSpPr>
            <a:xfrm rot="9000000">
              <a:off x="7620726" y="1811771"/>
              <a:ext cx="3591333" cy="2758681"/>
              <a:chOff x="7223605" y="1034167"/>
              <a:chExt cx="4779675" cy="3671505"/>
            </a:xfrm>
            <a:grpFill/>
          </p:grpSpPr>
          <p:sp>
            <p:nvSpPr>
              <p:cNvPr id="17" name="深度视觉·原创设计 https://www.docer.com/works?userid=22383862"/>
              <p:cNvSpPr/>
              <p:nvPr/>
            </p:nvSpPr>
            <p:spPr>
              <a:xfrm>
                <a:off x="7223605" y="2907942"/>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18" name="深度视觉·原创设计 https://www.docer.com/works?userid=22383862"/>
              <p:cNvSpPr/>
              <p:nvPr/>
            </p:nvSpPr>
            <p:spPr>
              <a:xfrm>
                <a:off x="8051873" y="4113273"/>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19" name="深度视觉·原创设计 https://www.docer.com/works?userid=22383862"/>
              <p:cNvSpPr/>
              <p:nvPr/>
            </p:nvSpPr>
            <p:spPr>
              <a:xfrm>
                <a:off x="8576155" y="1922081"/>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20" name="深度视觉·原创设计 https://www.docer.com/works?userid=22383862"/>
              <p:cNvSpPr/>
              <p:nvPr/>
            </p:nvSpPr>
            <p:spPr>
              <a:xfrm>
                <a:off x="9722732" y="3212873"/>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21" name="深度视觉·原创设计 https://www.docer.com/works?userid=22383862"/>
              <p:cNvSpPr/>
              <p:nvPr/>
            </p:nvSpPr>
            <p:spPr>
              <a:xfrm>
                <a:off x="8647793" y="259875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22" name="深度视觉·原创设计 https://www.docer.com/works?userid=22383862"/>
              <p:cNvSpPr/>
              <p:nvPr/>
            </p:nvSpPr>
            <p:spPr>
              <a:xfrm>
                <a:off x="10147702" y="416441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23" name="深度视觉·原创设计 https://www.docer.com/works?userid=22383862"/>
              <p:cNvSpPr/>
              <p:nvPr/>
            </p:nvSpPr>
            <p:spPr>
              <a:xfrm>
                <a:off x="11150960" y="2163063"/>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24" name="深度视觉·原创设计 https://www.docer.com/works?userid=22383862"/>
              <p:cNvSpPr/>
              <p:nvPr/>
            </p:nvSpPr>
            <p:spPr>
              <a:xfrm>
                <a:off x="11294540" y="3501142"/>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25" name="深度视觉·原创设计 https://www.docer.com/works?userid=22383862"/>
              <p:cNvSpPr/>
              <p:nvPr/>
            </p:nvSpPr>
            <p:spPr>
              <a:xfrm>
                <a:off x="9368362" y="1034167"/>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grpSp>
        <p:grpSp>
          <p:nvGrpSpPr>
            <p:cNvPr id="6" name="Group 114"/>
            <p:cNvGrpSpPr/>
            <p:nvPr/>
          </p:nvGrpSpPr>
          <p:grpSpPr>
            <a:xfrm rot="9000000">
              <a:off x="6702957" y="1597287"/>
              <a:ext cx="4142805" cy="3446444"/>
              <a:chOff x="7242069" y="1000204"/>
              <a:chExt cx="4142805" cy="3446444"/>
            </a:xfrm>
            <a:grpFill/>
          </p:grpSpPr>
          <p:sp>
            <p:nvSpPr>
              <p:cNvPr id="7" name="深度视觉·原创设计 https://www.docer.com/works?userid=22383862"/>
              <p:cNvSpPr/>
              <p:nvPr/>
            </p:nvSpPr>
            <p:spPr>
              <a:xfrm>
                <a:off x="8373143" y="1000204"/>
                <a:ext cx="1180478" cy="11804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8" name="深度视觉·原创设计 https://www.docer.com/works?userid=22383862"/>
              <p:cNvSpPr/>
              <p:nvPr/>
            </p:nvSpPr>
            <p:spPr>
              <a:xfrm>
                <a:off x="9793458" y="1543897"/>
                <a:ext cx="673424" cy="6734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9" name="深度视觉·原创设计 https://www.docer.com/works?userid=22383862"/>
              <p:cNvSpPr/>
              <p:nvPr/>
            </p:nvSpPr>
            <p:spPr>
              <a:xfrm>
                <a:off x="7728795" y="3028844"/>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10" name="深度视觉·原创设计 https://www.docer.com/works?userid=22383862"/>
              <p:cNvSpPr/>
              <p:nvPr/>
            </p:nvSpPr>
            <p:spPr>
              <a:xfrm>
                <a:off x="10055853" y="2924511"/>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11" name="深度视觉·原创设计 https://www.docer.com/works?userid=22383862"/>
              <p:cNvSpPr/>
              <p:nvPr/>
            </p:nvSpPr>
            <p:spPr>
              <a:xfrm>
                <a:off x="7242069" y="1362158"/>
                <a:ext cx="550776" cy="5507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12" name="深度视觉·原创设计 https://www.docer.com/works?userid=22383862"/>
              <p:cNvSpPr/>
              <p:nvPr/>
            </p:nvSpPr>
            <p:spPr>
              <a:xfrm>
                <a:off x="7460786" y="2351919"/>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13" name="深度视觉·原创设计 https://www.docer.com/works?userid=22383862"/>
              <p:cNvSpPr/>
              <p:nvPr/>
            </p:nvSpPr>
            <p:spPr>
              <a:xfrm>
                <a:off x="10593255" y="2042438"/>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14" name="深度视觉·原创设计 https://www.docer.com/works?userid=22383862"/>
              <p:cNvSpPr/>
              <p:nvPr/>
            </p:nvSpPr>
            <p:spPr>
              <a:xfrm>
                <a:off x="11048082" y="1704777"/>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15" name="深度视觉·原创设计 https://www.docer.com/works?userid=22383862"/>
              <p:cNvSpPr/>
              <p:nvPr/>
            </p:nvSpPr>
            <p:spPr>
              <a:xfrm>
                <a:off x="11027370" y="3450791"/>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sp>
            <p:nvSpPr>
              <p:cNvPr id="16" name="深度视觉·原创设计 https://www.docer.com/works?userid=22383862"/>
              <p:cNvSpPr/>
              <p:nvPr/>
            </p:nvSpPr>
            <p:spPr>
              <a:xfrm>
                <a:off x="8453970" y="3618181"/>
                <a:ext cx="828467" cy="8284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ans SC" panose="020B0500000000000000" pitchFamily="34" charset="-128"/>
                  <a:ea typeface="Source Han Sans SC" panose="020B0500000000000000" pitchFamily="34" charset="-128"/>
                </a:endParaRPr>
              </a:p>
            </p:txBody>
          </p:sp>
        </p:grpSp>
      </p:grpSp>
      <p:sp>
        <p:nvSpPr>
          <p:cNvPr id="37" name="深度视觉·原创设计 https://www.docer.com/works?userid=22383862"/>
          <p:cNvSpPr/>
          <p:nvPr/>
        </p:nvSpPr>
        <p:spPr>
          <a:xfrm>
            <a:off x="2079540" y="2187779"/>
            <a:ext cx="2198285" cy="4670221"/>
          </a:xfrm>
          <a:custGeom>
            <a:avLst/>
            <a:gdLst>
              <a:gd name="connsiteX0" fmla="*/ 379435 w 1322387"/>
              <a:gd name="connsiteY0" fmla="*/ 0 h 2809391"/>
              <a:gd name="connsiteX1" fmla="*/ 642410 w 1322387"/>
              <a:gd name="connsiteY1" fmla="*/ 342206 h 2809391"/>
              <a:gd name="connsiteX2" fmla="*/ 811465 w 1322387"/>
              <a:gd name="connsiteY2" fmla="*/ 1075504 h 2809391"/>
              <a:gd name="connsiteX3" fmla="*/ 1322387 w 1322387"/>
              <a:gd name="connsiteY3" fmla="*/ 654328 h 2809391"/>
              <a:gd name="connsiteX4" fmla="*/ 954223 w 1322387"/>
              <a:gd name="connsiteY4" fmla="*/ 1462836 h 2809391"/>
              <a:gd name="connsiteX5" fmla="*/ 1114769 w 1322387"/>
              <a:gd name="connsiteY5" fmla="*/ 2755257 h 2809391"/>
              <a:gd name="connsiteX6" fmla="*/ 1128624 w 1322387"/>
              <a:gd name="connsiteY6" fmla="*/ 2809391 h 2809391"/>
              <a:gd name="connsiteX7" fmla="*/ 216621 w 1322387"/>
              <a:gd name="connsiteY7" fmla="*/ 2809391 h 2809391"/>
              <a:gd name="connsiteX8" fmla="*/ 250824 w 1322387"/>
              <a:gd name="connsiteY8" fmla="*/ 2700453 h 2809391"/>
              <a:gd name="connsiteX9" fmla="*/ 484625 w 1322387"/>
              <a:gd name="connsiteY9" fmla="*/ 1489160 h 2809391"/>
              <a:gd name="connsiteX10" fmla="*/ 0 w 1322387"/>
              <a:gd name="connsiteY10" fmla="*/ 684412 h 2809391"/>
              <a:gd name="connsiteX11" fmla="*/ 619869 w 1322387"/>
              <a:gd name="connsiteY11" fmla="*/ 1060462 h 2809391"/>
              <a:gd name="connsiteX12" fmla="*/ 642410 w 1322387"/>
              <a:gd name="connsiteY12" fmla="*/ 925084 h 2809391"/>
              <a:gd name="connsiteX13" fmla="*/ 642410 w 1322387"/>
              <a:gd name="connsiteY13" fmla="*/ 842353 h 2809391"/>
              <a:gd name="connsiteX14" fmla="*/ 379435 w 1322387"/>
              <a:gd name="connsiteY14" fmla="*/ 0 h 280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2387" h="2809391">
                <a:moveTo>
                  <a:pt x="379435" y="0"/>
                </a:moveTo>
                <a:cubicBezTo>
                  <a:pt x="495895" y="101534"/>
                  <a:pt x="578545" y="221870"/>
                  <a:pt x="642410" y="342206"/>
                </a:cubicBezTo>
                <a:cubicBezTo>
                  <a:pt x="830249" y="699454"/>
                  <a:pt x="811465" y="1075504"/>
                  <a:pt x="811465" y="1075504"/>
                </a:cubicBezTo>
                <a:cubicBezTo>
                  <a:pt x="1014331" y="594160"/>
                  <a:pt x="1322387" y="654328"/>
                  <a:pt x="1322387" y="654328"/>
                </a:cubicBezTo>
                <a:cubicBezTo>
                  <a:pt x="1066926" y="785946"/>
                  <a:pt x="969250" y="1105588"/>
                  <a:pt x="954223" y="1462836"/>
                </a:cubicBezTo>
                <a:cubicBezTo>
                  <a:pt x="930978" y="1930784"/>
                  <a:pt x="1042684" y="2466274"/>
                  <a:pt x="1114769" y="2755257"/>
                </a:cubicBezTo>
                <a:lnTo>
                  <a:pt x="1128624" y="2809391"/>
                </a:lnTo>
                <a:lnTo>
                  <a:pt x="216621" y="2809391"/>
                </a:lnTo>
                <a:lnTo>
                  <a:pt x="250824" y="2700453"/>
                </a:lnTo>
                <a:cubicBezTo>
                  <a:pt x="410252" y="2169047"/>
                  <a:pt x="474764" y="1778718"/>
                  <a:pt x="484625" y="1489160"/>
                </a:cubicBezTo>
                <a:cubicBezTo>
                  <a:pt x="507166" y="609202"/>
                  <a:pt x="0" y="684412"/>
                  <a:pt x="0" y="684412"/>
                </a:cubicBezTo>
                <a:cubicBezTo>
                  <a:pt x="503409" y="503908"/>
                  <a:pt x="619869" y="1060462"/>
                  <a:pt x="619869" y="1060462"/>
                </a:cubicBezTo>
                <a:cubicBezTo>
                  <a:pt x="631139" y="1019097"/>
                  <a:pt x="638653" y="973971"/>
                  <a:pt x="642410" y="925084"/>
                </a:cubicBezTo>
                <a:cubicBezTo>
                  <a:pt x="642410" y="898761"/>
                  <a:pt x="642410" y="872437"/>
                  <a:pt x="642410" y="842353"/>
                </a:cubicBezTo>
                <a:cubicBezTo>
                  <a:pt x="623626" y="470063"/>
                  <a:pt x="379435" y="0"/>
                  <a:pt x="379435" y="0"/>
                </a:cubicBezTo>
                <a:close/>
              </a:path>
            </a:pathLst>
          </a:custGeom>
          <a:solidFill>
            <a:schemeClr val="accent1"/>
          </a:solidFill>
          <a:ln>
            <a:noFill/>
          </a:ln>
          <a:effectLst>
            <a:outerShdw blurRad="38100" dist="38100" dir="2700000" algn="t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深度视觉·原创设计 https://www.docer.com/works?userid=22383862"/>
          <p:cNvSpPr/>
          <p:nvPr/>
        </p:nvSpPr>
        <p:spPr>
          <a:xfrm>
            <a:off x="2820247" y="1178629"/>
            <a:ext cx="1203880" cy="1203880"/>
          </a:xfrm>
          <a:prstGeom prst="ellipse">
            <a:avLst/>
          </a:prstGeom>
          <a:gradFill flip="none" rotWithShape="1">
            <a:gsLst>
              <a:gs pos="0">
                <a:schemeClr val="bg1"/>
              </a:gs>
              <a:gs pos="100000">
                <a:schemeClr val="bg1">
                  <a:lumMod val="85000"/>
                </a:schemeClr>
              </a:gs>
            </a:gsLst>
            <a:path path="circle">
              <a:fillToRect l="50000" t="50000" r="50000" b="50000"/>
            </a:path>
            <a:tileRect/>
          </a:gradFill>
          <a:ln>
            <a:noFill/>
          </a:ln>
          <a:effectLst>
            <a:outerShdw blurRad="1905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sp>
        <p:nvSpPr>
          <p:cNvPr id="39" name="深度视觉·原创设计 https://www.docer.com/works?userid=22383862"/>
          <p:cNvSpPr/>
          <p:nvPr/>
        </p:nvSpPr>
        <p:spPr>
          <a:xfrm>
            <a:off x="1541806" y="1914538"/>
            <a:ext cx="935942" cy="935942"/>
          </a:xfrm>
          <a:prstGeom prst="ellipse">
            <a:avLst/>
          </a:prstGeom>
          <a:gradFill flip="none" rotWithShape="1">
            <a:gsLst>
              <a:gs pos="0">
                <a:schemeClr val="bg1"/>
              </a:gs>
              <a:gs pos="100000">
                <a:schemeClr val="bg1">
                  <a:lumMod val="85000"/>
                </a:schemeClr>
              </a:gs>
            </a:gsLst>
            <a:path path="circle">
              <a:fillToRect l="50000" t="50000" r="50000" b="50000"/>
            </a:path>
            <a:tileRect/>
          </a:gradFill>
          <a:ln>
            <a:noFill/>
          </a:ln>
          <a:effectLst>
            <a:outerShdw blurRad="1905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sp>
        <p:nvSpPr>
          <p:cNvPr id="40" name="深度视觉·原创设计 https://www.docer.com/works?userid=22383862"/>
          <p:cNvSpPr/>
          <p:nvPr/>
        </p:nvSpPr>
        <p:spPr>
          <a:xfrm>
            <a:off x="2437345" y="2560878"/>
            <a:ext cx="1636907" cy="1636907"/>
          </a:xfrm>
          <a:prstGeom prst="ellipse">
            <a:avLst/>
          </a:prstGeom>
          <a:gradFill flip="none" rotWithShape="1">
            <a:gsLst>
              <a:gs pos="0">
                <a:schemeClr val="bg1"/>
              </a:gs>
              <a:gs pos="100000">
                <a:schemeClr val="bg1">
                  <a:lumMod val="85000"/>
                </a:schemeClr>
              </a:gs>
            </a:gsLst>
            <a:path path="circle">
              <a:fillToRect l="50000" t="50000" r="50000" b="50000"/>
            </a:path>
            <a:tileRect/>
          </a:gradFill>
          <a:ln>
            <a:noFill/>
          </a:ln>
          <a:effectLst>
            <a:outerShdw blurRad="1905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sp>
        <p:nvSpPr>
          <p:cNvPr id="41" name="深度视觉·原创设计 https://www.docer.com/works?userid=22383862"/>
          <p:cNvSpPr/>
          <p:nvPr/>
        </p:nvSpPr>
        <p:spPr>
          <a:xfrm>
            <a:off x="1088959" y="2997077"/>
            <a:ext cx="1169262" cy="1169262"/>
          </a:xfrm>
          <a:prstGeom prst="ellipse">
            <a:avLst/>
          </a:prstGeom>
          <a:gradFill flip="none" rotWithShape="1">
            <a:gsLst>
              <a:gs pos="0">
                <a:schemeClr val="bg1"/>
              </a:gs>
              <a:gs pos="100000">
                <a:schemeClr val="bg1">
                  <a:lumMod val="85000"/>
                </a:schemeClr>
              </a:gs>
            </a:gsLst>
            <a:path path="circle">
              <a:fillToRect l="50000" t="50000" r="50000" b="50000"/>
            </a:path>
            <a:tileRect/>
          </a:gradFill>
          <a:ln>
            <a:noFill/>
          </a:ln>
          <a:effectLst>
            <a:outerShdw blurRad="1905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sp>
        <p:nvSpPr>
          <p:cNvPr id="42" name="深度视觉·原创设计 https://www.docer.com/works?userid=22383862"/>
          <p:cNvSpPr/>
          <p:nvPr/>
        </p:nvSpPr>
        <p:spPr>
          <a:xfrm>
            <a:off x="4098944" y="2249976"/>
            <a:ext cx="835280" cy="835280"/>
          </a:xfrm>
          <a:prstGeom prst="ellipse">
            <a:avLst/>
          </a:prstGeom>
          <a:gradFill flip="none" rotWithShape="1">
            <a:gsLst>
              <a:gs pos="0">
                <a:schemeClr val="bg1"/>
              </a:gs>
              <a:gs pos="100000">
                <a:schemeClr val="bg1">
                  <a:lumMod val="85000"/>
                </a:schemeClr>
              </a:gs>
            </a:gsLst>
            <a:path path="circle">
              <a:fillToRect l="50000" t="50000" r="50000" b="50000"/>
            </a:path>
            <a:tileRect/>
          </a:gradFill>
          <a:ln>
            <a:noFill/>
          </a:ln>
          <a:effectLst>
            <a:outerShdw blurRad="1905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sp>
        <p:nvSpPr>
          <p:cNvPr id="43" name="深度视觉·原创设计 https://www.docer.com/works?userid=22383862"/>
          <p:cNvSpPr/>
          <p:nvPr/>
        </p:nvSpPr>
        <p:spPr>
          <a:xfrm>
            <a:off x="4074251" y="3458354"/>
            <a:ext cx="1277194" cy="1277194"/>
          </a:xfrm>
          <a:prstGeom prst="ellipse">
            <a:avLst/>
          </a:prstGeom>
          <a:gradFill flip="none" rotWithShape="1">
            <a:gsLst>
              <a:gs pos="0">
                <a:schemeClr val="bg1"/>
              </a:gs>
              <a:gs pos="100000">
                <a:schemeClr val="bg1">
                  <a:lumMod val="85000"/>
                </a:schemeClr>
              </a:gs>
            </a:gsLst>
            <a:path path="circle">
              <a:fillToRect l="50000" t="50000" r="50000" b="50000"/>
            </a:path>
            <a:tileRect/>
          </a:gradFill>
          <a:ln>
            <a:noFill/>
          </a:ln>
          <a:effectLst>
            <a:outerShdw blurRad="1905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grpSp>
        <p:nvGrpSpPr>
          <p:cNvPr id="44" name="深度视觉·原创设计 https://www.docer.com/works?userid=22383862"/>
          <p:cNvGrpSpPr/>
          <p:nvPr/>
        </p:nvGrpSpPr>
        <p:grpSpPr>
          <a:xfrm>
            <a:off x="1228430" y="1555799"/>
            <a:ext cx="3854723" cy="3319443"/>
            <a:chOff x="800727" y="1555799"/>
            <a:chExt cx="3854723" cy="3319443"/>
          </a:xfrm>
          <a:solidFill>
            <a:schemeClr val="accent2">
              <a:alpha val="39000"/>
            </a:schemeClr>
          </a:solidFill>
        </p:grpSpPr>
        <p:sp>
          <p:nvSpPr>
            <p:cNvPr id="45" name="深度视觉·原创设计 https://www.docer.com/works?userid=22383862"/>
            <p:cNvSpPr/>
            <p:nvPr/>
          </p:nvSpPr>
          <p:spPr>
            <a:xfrm>
              <a:off x="3792588" y="1604501"/>
              <a:ext cx="341678" cy="3416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sp>
          <p:nvSpPr>
            <p:cNvPr id="46" name="深度视觉·原创设计 https://www.docer.com/works?userid=22383862"/>
            <p:cNvSpPr/>
            <p:nvPr/>
          </p:nvSpPr>
          <p:spPr>
            <a:xfrm>
              <a:off x="2209483" y="2074846"/>
              <a:ext cx="247927" cy="2479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sp>
          <p:nvSpPr>
            <p:cNvPr id="47" name="深度视觉·原创设计 https://www.docer.com/works?userid=22383862"/>
            <p:cNvSpPr/>
            <p:nvPr/>
          </p:nvSpPr>
          <p:spPr>
            <a:xfrm>
              <a:off x="3279559" y="4257639"/>
              <a:ext cx="247927" cy="2479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sp>
          <p:nvSpPr>
            <p:cNvPr id="48" name="深度视觉·原创设计 https://www.docer.com/works?userid=22383862"/>
            <p:cNvSpPr/>
            <p:nvPr/>
          </p:nvSpPr>
          <p:spPr>
            <a:xfrm>
              <a:off x="1677025" y="4186865"/>
              <a:ext cx="365757" cy="3657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sp>
          <p:nvSpPr>
            <p:cNvPr id="49" name="深度视觉·原创设计 https://www.docer.com/works?userid=22383862"/>
            <p:cNvSpPr/>
            <p:nvPr/>
          </p:nvSpPr>
          <p:spPr>
            <a:xfrm>
              <a:off x="3312934" y="2397154"/>
              <a:ext cx="267594" cy="2675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sp>
          <p:nvSpPr>
            <p:cNvPr id="50" name="深度视觉·原创设计 https://www.docer.com/works?userid=22383862"/>
            <p:cNvSpPr/>
            <p:nvPr/>
          </p:nvSpPr>
          <p:spPr>
            <a:xfrm>
              <a:off x="800727" y="2712105"/>
              <a:ext cx="267594" cy="2675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sp>
          <p:nvSpPr>
            <p:cNvPr id="51" name="深度视觉·原创设计 https://www.docer.com/works?userid=22383862"/>
            <p:cNvSpPr/>
            <p:nvPr/>
          </p:nvSpPr>
          <p:spPr>
            <a:xfrm>
              <a:off x="4387856" y="3090870"/>
              <a:ext cx="267594" cy="2675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sp>
          <p:nvSpPr>
            <p:cNvPr id="52" name="深度视觉·原创设计 https://www.docer.com/works?userid=22383862"/>
            <p:cNvSpPr/>
            <p:nvPr/>
          </p:nvSpPr>
          <p:spPr>
            <a:xfrm>
              <a:off x="3734328" y="3090904"/>
              <a:ext cx="267594" cy="2675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sp>
          <p:nvSpPr>
            <p:cNvPr id="53" name="深度视觉·原创设计 https://www.docer.com/works?userid=22383862"/>
            <p:cNvSpPr/>
            <p:nvPr/>
          </p:nvSpPr>
          <p:spPr>
            <a:xfrm>
              <a:off x="3641625" y="4607648"/>
              <a:ext cx="267594" cy="2675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sp>
          <p:nvSpPr>
            <p:cNvPr id="54" name="深度视觉·原创设计 https://www.docer.com/works?userid=22383862"/>
            <p:cNvSpPr/>
            <p:nvPr/>
          </p:nvSpPr>
          <p:spPr>
            <a:xfrm>
              <a:off x="921291" y="4297847"/>
              <a:ext cx="267594" cy="2675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sp>
          <p:nvSpPr>
            <p:cNvPr id="55" name="深度视觉·原创设计 https://www.docer.com/works?userid=22383862"/>
            <p:cNvSpPr/>
            <p:nvPr/>
          </p:nvSpPr>
          <p:spPr>
            <a:xfrm>
              <a:off x="1905852" y="1555799"/>
              <a:ext cx="363204" cy="363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sp>
          <p:nvSpPr>
            <p:cNvPr id="56" name="深度视觉·原创设计 https://www.docer.com/works?userid=22383862"/>
            <p:cNvSpPr/>
            <p:nvPr/>
          </p:nvSpPr>
          <p:spPr>
            <a:xfrm>
              <a:off x="2734737" y="4285064"/>
              <a:ext cx="363204" cy="363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SC" panose="020B0500000000000000" pitchFamily="34" charset="-128"/>
                <a:ea typeface="Source Han Sans SC" panose="020B0500000000000000" pitchFamily="34" charset="-128"/>
              </a:endParaRPr>
            </a:p>
          </p:txBody>
        </p:sp>
      </p:grpSp>
      <p:sp>
        <p:nvSpPr>
          <p:cNvPr id="58" name="深度视觉·原创设计 https://www.docer.com/works?userid=22383862"/>
          <p:cNvSpPr/>
          <p:nvPr/>
        </p:nvSpPr>
        <p:spPr>
          <a:xfrm>
            <a:off x="3468021" y="1091350"/>
            <a:ext cx="363204" cy="363204"/>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65000"/>
                    <a:lumOff val="35000"/>
                  </a:schemeClr>
                </a:solidFill>
                <a:latin typeface="Source Han Sans SC" panose="020B0500000000000000" pitchFamily="34" charset="-128"/>
                <a:ea typeface="Source Han Sans SC" panose="020B0500000000000000" pitchFamily="34" charset="-128"/>
              </a:rPr>
              <a:t>2</a:t>
            </a:r>
            <a:endParaRPr lang="en-US" b="1" dirty="0">
              <a:solidFill>
                <a:schemeClr val="tx1">
                  <a:lumMod val="65000"/>
                  <a:lumOff val="35000"/>
                </a:schemeClr>
              </a:solidFill>
              <a:latin typeface="Source Han Sans SC" panose="020B0500000000000000" pitchFamily="34" charset="-128"/>
              <a:ea typeface="Source Han Sans SC" panose="020B0500000000000000" pitchFamily="34" charset="-128"/>
            </a:endParaRPr>
          </a:p>
        </p:txBody>
      </p:sp>
      <p:sp>
        <p:nvSpPr>
          <p:cNvPr id="59" name="深度视觉·原创设计 https://www.docer.com/works?userid=22383862"/>
          <p:cNvSpPr/>
          <p:nvPr/>
        </p:nvSpPr>
        <p:spPr>
          <a:xfrm>
            <a:off x="3745365" y="2776928"/>
            <a:ext cx="363204" cy="363204"/>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65000"/>
                    <a:lumOff val="35000"/>
                  </a:schemeClr>
                </a:solidFill>
                <a:latin typeface="Source Han Sans SC" panose="020B0500000000000000" pitchFamily="34" charset="-128"/>
                <a:ea typeface="Source Han Sans SC" panose="020B0500000000000000" pitchFamily="34" charset="-128"/>
              </a:rPr>
              <a:t>1</a:t>
            </a:r>
            <a:endParaRPr lang="en-US" b="1" dirty="0">
              <a:solidFill>
                <a:schemeClr val="tx1">
                  <a:lumMod val="65000"/>
                  <a:lumOff val="35000"/>
                </a:schemeClr>
              </a:solidFill>
              <a:latin typeface="Source Han Sans SC" panose="020B0500000000000000" pitchFamily="34" charset="-128"/>
              <a:ea typeface="Source Han Sans SC" panose="020B0500000000000000" pitchFamily="34" charset="-128"/>
            </a:endParaRPr>
          </a:p>
        </p:txBody>
      </p:sp>
      <p:sp>
        <p:nvSpPr>
          <p:cNvPr id="60" name="深度视觉·原创设计 https://www.docer.com/works?userid=22383862"/>
          <p:cNvSpPr/>
          <p:nvPr/>
        </p:nvSpPr>
        <p:spPr>
          <a:xfrm>
            <a:off x="1673590" y="1805938"/>
            <a:ext cx="363204" cy="363204"/>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65000"/>
                    <a:lumOff val="35000"/>
                  </a:schemeClr>
                </a:solidFill>
                <a:latin typeface="Source Han Sans SC" panose="020B0500000000000000" pitchFamily="34" charset="-128"/>
                <a:ea typeface="Source Han Sans SC" panose="020B0500000000000000" pitchFamily="34" charset="-128"/>
              </a:rPr>
              <a:t>5</a:t>
            </a:r>
            <a:endParaRPr lang="en-US" b="1" dirty="0">
              <a:solidFill>
                <a:schemeClr val="tx1">
                  <a:lumMod val="65000"/>
                  <a:lumOff val="35000"/>
                </a:schemeClr>
              </a:solidFill>
              <a:latin typeface="Source Han Sans SC" panose="020B0500000000000000" pitchFamily="34" charset="-128"/>
              <a:ea typeface="Source Han Sans SC" panose="020B0500000000000000" pitchFamily="34" charset="-128"/>
            </a:endParaRPr>
          </a:p>
        </p:txBody>
      </p:sp>
      <p:sp>
        <p:nvSpPr>
          <p:cNvPr id="61" name="深度视觉·原创设计 https://www.docer.com/works?userid=22383862"/>
          <p:cNvSpPr/>
          <p:nvPr/>
        </p:nvSpPr>
        <p:spPr>
          <a:xfrm>
            <a:off x="977042" y="3584037"/>
            <a:ext cx="363204" cy="363204"/>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65000"/>
                    <a:lumOff val="35000"/>
                  </a:schemeClr>
                </a:solidFill>
                <a:latin typeface="Source Han Sans SC" panose="020B0500000000000000" pitchFamily="34" charset="-128"/>
                <a:ea typeface="Source Han Sans SC" panose="020B0500000000000000" pitchFamily="34" charset="-128"/>
              </a:rPr>
              <a:t>6</a:t>
            </a:r>
            <a:endParaRPr lang="en-US" b="1" dirty="0">
              <a:solidFill>
                <a:schemeClr val="tx1">
                  <a:lumMod val="65000"/>
                  <a:lumOff val="35000"/>
                </a:schemeClr>
              </a:solidFill>
              <a:latin typeface="Source Han Sans SC" panose="020B0500000000000000" pitchFamily="34" charset="-128"/>
              <a:ea typeface="Source Han Sans SC" panose="020B0500000000000000" pitchFamily="34" charset="-128"/>
            </a:endParaRPr>
          </a:p>
        </p:txBody>
      </p:sp>
      <p:sp>
        <p:nvSpPr>
          <p:cNvPr id="62" name="深度视觉·原创设计 https://www.docer.com/works?userid=22383862"/>
          <p:cNvSpPr/>
          <p:nvPr/>
        </p:nvSpPr>
        <p:spPr>
          <a:xfrm>
            <a:off x="5079480" y="4245362"/>
            <a:ext cx="363204" cy="363204"/>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65000"/>
                    <a:lumOff val="35000"/>
                  </a:schemeClr>
                </a:solidFill>
                <a:latin typeface="Source Han Sans SC" panose="020B0500000000000000" pitchFamily="34" charset="-128"/>
                <a:ea typeface="Source Han Sans SC" panose="020B0500000000000000" pitchFamily="34" charset="-128"/>
              </a:rPr>
              <a:t>4</a:t>
            </a:r>
            <a:endParaRPr lang="en-US" b="1" dirty="0">
              <a:solidFill>
                <a:schemeClr val="tx1">
                  <a:lumMod val="65000"/>
                  <a:lumOff val="35000"/>
                </a:schemeClr>
              </a:solidFill>
              <a:latin typeface="Source Han Sans SC" panose="020B0500000000000000" pitchFamily="34" charset="-128"/>
              <a:ea typeface="Source Han Sans SC" panose="020B0500000000000000" pitchFamily="34" charset="-128"/>
            </a:endParaRPr>
          </a:p>
        </p:txBody>
      </p:sp>
      <p:sp>
        <p:nvSpPr>
          <p:cNvPr id="63" name="深度视觉·原创设计 https://www.docer.com/works?userid=22383862"/>
          <p:cNvSpPr/>
          <p:nvPr/>
        </p:nvSpPr>
        <p:spPr>
          <a:xfrm>
            <a:off x="4645837" y="2187779"/>
            <a:ext cx="363204" cy="363204"/>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65000"/>
                    <a:lumOff val="35000"/>
                  </a:schemeClr>
                </a:solidFill>
                <a:latin typeface="Source Han Sans SC" panose="020B0500000000000000" pitchFamily="34" charset="-128"/>
                <a:ea typeface="Source Han Sans SC" panose="020B0500000000000000" pitchFamily="34" charset="-128"/>
              </a:rPr>
              <a:t>3</a:t>
            </a:r>
            <a:endParaRPr lang="en-US" b="1" dirty="0">
              <a:solidFill>
                <a:schemeClr val="tx1">
                  <a:lumMod val="65000"/>
                  <a:lumOff val="35000"/>
                </a:schemeClr>
              </a:solidFill>
              <a:latin typeface="Source Han Sans SC" panose="020B0500000000000000" pitchFamily="34" charset="-128"/>
              <a:ea typeface="Source Han Sans SC" panose="020B0500000000000000" pitchFamily="34" charset="-128"/>
            </a:endParaRPr>
          </a:p>
        </p:txBody>
      </p:sp>
      <p:grpSp>
        <p:nvGrpSpPr>
          <p:cNvPr id="76" name="深度视觉·原创设计 https://www.docer.com/works?userid=22383862"/>
          <p:cNvGrpSpPr/>
          <p:nvPr/>
        </p:nvGrpSpPr>
        <p:grpSpPr>
          <a:xfrm>
            <a:off x="3124031" y="1541998"/>
            <a:ext cx="602226" cy="502637"/>
            <a:chOff x="1588" y="-296862"/>
            <a:chExt cx="2649537" cy="2211388"/>
          </a:xfrm>
          <a:solidFill>
            <a:schemeClr val="accent1"/>
          </a:solidFill>
        </p:grpSpPr>
        <p:sp>
          <p:nvSpPr>
            <p:cNvPr id="77" name="深度视觉·原创设计 https://www.docer.com/works?userid=22383862"/>
            <p:cNvSpPr>
              <a:spLocks noEditPoints="1"/>
            </p:cNvSpPr>
            <p:nvPr/>
          </p:nvSpPr>
          <p:spPr bwMode="auto">
            <a:xfrm rot="21339349">
              <a:off x="1588" y="-296862"/>
              <a:ext cx="2649537" cy="2211388"/>
            </a:xfrm>
            <a:custGeom>
              <a:avLst/>
              <a:gdLst>
                <a:gd name="T0" fmla="*/ 2 w 704"/>
                <a:gd name="T1" fmla="*/ 252 h 586"/>
                <a:gd name="T2" fmla="*/ 0 w 704"/>
                <a:gd name="T3" fmla="*/ 279 h 586"/>
                <a:gd name="T4" fmla="*/ 702 w 704"/>
                <a:gd name="T5" fmla="*/ 334 h 586"/>
                <a:gd name="T6" fmla="*/ 704 w 704"/>
                <a:gd name="T7" fmla="*/ 308 h 586"/>
                <a:gd name="T8" fmla="*/ 2 w 704"/>
                <a:gd name="T9" fmla="*/ 252 h 586"/>
                <a:gd name="T10" fmla="*/ 346 w 704"/>
                <a:gd name="T11" fmla="*/ 452 h 586"/>
                <a:gd name="T12" fmla="*/ 200 w 704"/>
                <a:gd name="T13" fmla="*/ 281 h 586"/>
                <a:gd name="T14" fmla="*/ 372 w 704"/>
                <a:gd name="T15" fmla="*/ 134 h 586"/>
                <a:gd name="T16" fmla="*/ 518 w 704"/>
                <a:gd name="T17" fmla="*/ 306 h 586"/>
                <a:gd name="T18" fmla="*/ 346 w 704"/>
                <a:gd name="T19" fmla="*/ 45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586">
                  <a:moveTo>
                    <a:pt x="2" y="252"/>
                  </a:moveTo>
                  <a:cubicBezTo>
                    <a:pt x="0" y="279"/>
                    <a:pt x="0" y="279"/>
                    <a:pt x="0" y="279"/>
                  </a:cubicBezTo>
                  <a:cubicBezTo>
                    <a:pt x="138" y="557"/>
                    <a:pt x="522" y="586"/>
                    <a:pt x="702" y="334"/>
                  </a:cubicBezTo>
                  <a:cubicBezTo>
                    <a:pt x="704" y="308"/>
                    <a:pt x="704" y="308"/>
                    <a:pt x="704" y="308"/>
                  </a:cubicBezTo>
                  <a:cubicBezTo>
                    <a:pt x="567" y="30"/>
                    <a:pt x="182" y="0"/>
                    <a:pt x="2" y="252"/>
                  </a:cubicBezTo>
                  <a:close/>
                  <a:moveTo>
                    <a:pt x="346" y="452"/>
                  </a:moveTo>
                  <a:cubicBezTo>
                    <a:pt x="258" y="445"/>
                    <a:pt x="193" y="368"/>
                    <a:pt x="200" y="281"/>
                  </a:cubicBezTo>
                  <a:cubicBezTo>
                    <a:pt x="207" y="193"/>
                    <a:pt x="284" y="127"/>
                    <a:pt x="372" y="134"/>
                  </a:cubicBezTo>
                  <a:cubicBezTo>
                    <a:pt x="459" y="141"/>
                    <a:pt x="525" y="218"/>
                    <a:pt x="518" y="306"/>
                  </a:cubicBezTo>
                  <a:cubicBezTo>
                    <a:pt x="511" y="394"/>
                    <a:pt x="434" y="459"/>
                    <a:pt x="346" y="452"/>
                  </a:cubicBezTo>
                  <a:close/>
                </a:path>
              </a:pathLst>
            </a:custGeom>
            <a:grpFill/>
            <a:ln>
              <a:noFill/>
            </a:ln>
          </p:spPr>
          <p:txBody>
            <a:bodyPr vert="horz" wrap="square" lIns="91440" tIns="45720" rIns="91440" bIns="45720" numCol="1" anchor="t" anchorCtr="0" compatLnSpc="1"/>
            <a:lstStyle/>
            <a:p>
              <a:endParaRPr lang="id-ID">
                <a:latin typeface="Source Han Sans SC" panose="020B0500000000000000" pitchFamily="34" charset="-128"/>
                <a:ea typeface="Source Han Sans SC" panose="020B0500000000000000" pitchFamily="34" charset="-128"/>
              </a:endParaRPr>
            </a:p>
          </p:txBody>
        </p:sp>
        <p:sp>
          <p:nvSpPr>
            <p:cNvPr id="78" name="深度视觉·原创设计 https://www.docer.com/works?userid=22383862"/>
            <p:cNvSpPr>
              <a:spLocks noChangeArrowheads="1"/>
            </p:cNvSpPr>
            <p:nvPr/>
          </p:nvSpPr>
          <p:spPr bwMode="auto">
            <a:xfrm rot="21339349">
              <a:off x="1050925" y="511176"/>
              <a:ext cx="598487" cy="600075"/>
            </a:xfrm>
            <a:prstGeom prst="ellipse">
              <a:avLst/>
            </a:prstGeom>
            <a:grpFill/>
            <a:ln>
              <a:noFill/>
            </a:ln>
          </p:spPr>
          <p:txBody>
            <a:bodyPr vert="horz" wrap="square" lIns="91440" tIns="45720" rIns="91440" bIns="45720" numCol="1" anchor="t" anchorCtr="0" compatLnSpc="1"/>
            <a:lstStyle/>
            <a:p>
              <a:endParaRPr lang="id-ID">
                <a:latin typeface="Source Han Sans SC" panose="020B0500000000000000" pitchFamily="34" charset="-128"/>
                <a:ea typeface="Source Han Sans SC" panose="020B0500000000000000" pitchFamily="34" charset="-128"/>
              </a:endParaRPr>
            </a:p>
          </p:txBody>
        </p:sp>
      </p:grpSp>
      <p:grpSp>
        <p:nvGrpSpPr>
          <p:cNvPr id="79" name="深度视觉·原创设计 https://www.docer.com/works?userid=22383862"/>
          <p:cNvGrpSpPr/>
          <p:nvPr/>
        </p:nvGrpSpPr>
        <p:grpSpPr>
          <a:xfrm>
            <a:off x="4497571" y="3901592"/>
            <a:ext cx="385856" cy="439028"/>
            <a:chOff x="1416917" y="1026775"/>
            <a:chExt cx="852488" cy="969962"/>
          </a:xfrm>
          <a:solidFill>
            <a:schemeClr val="accent1"/>
          </a:solidFill>
        </p:grpSpPr>
        <p:sp>
          <p:nvSpPr>
            <p:cNvPr id="80" name="深度视觉·原创设计 https://www.docer.com/works?userid=22383862"/>
            <p:cNvSpPr>
              <a:spLocks noEditPoints="1"/>
            </p:cNvSpPr>
            <p:nvPr/>
          </p:nvSpPr>
          <p:spPr bwMode="auto">
            <a:xfrm>
              <a:off x="1416917" y="1026775"/>
              <a:ext cx="852488" cy="969962"/>
            </a:xfrm>
            <a:custGeom>
              <a:avLst/>
              <a:gdLst>
                <a:gd name="T0" fmla="*/ 362 w 537"/>
                <a:gd name="T1" fmla="*/ 0 h 611"/>
                <a:gd name="T2" fmla="*/ 0 w 537"/>
                <a:gd name="T3" fmla="*/ 0 h 611"/>
                <a:gd name="T4" fmla="*/ 0 w 537"/>
                <a:gd name="T5" fmla="*/ 611 h 611"/>
                <a:gd name="T6" fmla="*/ 537 w 537"/>
                <a:gd name="T7" fmla="*/ 611 h 611"/>
                <a:gd name="T8" fmla="*/ 537 w 537"/>
                <a:gd name="T9" fmla="*/ 174 h 611"/>
                <a:gd name="T10" fmla="*/ 362 w 537"/>
                <a:gd name="T11" fmla="*/ 0 h 611"/>
                <a:gd name="T12" fmla="*/ 230 w 537"/>
                <a:gd name="T13" fmla="*/ 306 h 611"/>
                <a:gd name="T14" fmla="*/ 269 w 537"/>
                <a:gd name="T15" fmla="*/ 306 h 611"/>
                <a:gd name="T16" fmla="*/ 269 w 537"/>
                <a:gd name="T17" fmla="*/ 267 h 611"/>
                <a:gd name="T18" fmla="*/ 230 w 537"/>
                <a:gd name="T19" fmla="*/ 267 h 611"/>
                <a:gd name="T20" fmla="*/ 230 w 537"/>
                <a:gd name="T21" fmla="*/ 229 h 611"/>
                <a:gd name="T22" fmla="*/ 269 w 537"/>
                <a:gd name="T23" fmla="*/ 229 h 611"/>
                <a:gd name="T24" fmla="*/ 269 w 537"/>
                <a:gd name="T25" fmla="*/ 191 h 611"/>
                <a:gd name="T26" fmla="*/ 230 w 537"/>
                <a:gd name="T27" fmla="*/ 191 h 611"/>
                <a:gd name="T28" fmla="*/ 230 w 537"/>
                <a:gd name="T29" fmla="*/ 153 h 611"/>
                <a:gd name="T30" fmla="*/ 269 w 537"/>
                <a:gd name="T31" fmla="*/ 153 h 611"/>
                <a:gd name="T32" fmla="*/ 269 w 537"/>
                <a:gd name="T33" fmla="*/ 115 h 611"/>
                <a:gd name="T34" fmla="*/ 230 w 537"/>
                <a:gd name="T35" fmla="*/ 115 h 611"/>
                <a:gd name="T36" fmla="*/ 230 w 537"/>
                <a:gd name="T37" fmla="*/ 76 h 611"/>
                <a:gd name="T38" fmla="*/ 269 w 537"/>
                <a:gd name="T39" fmla="*/ 76 h 611"/>
                <a:gd name="T40" fmla="*/ 269 w 537"/>
                <a:gd name="T41" fmla="*/ 115 h 611"/>
                <a:gd name="T42" fmla="*/ 307 w 537"/>
                <a:gd name="T43" fmla="*/ 115 h 611"/>
                <a:gd name="T44" fmla="*/ 307 w 537"/>
                <a:gd name="T45" fmla="*/ 153 h 611"/>
                <a:gd name="T46" fmla="*/ 269 w 537"/>
                <a:gd name="T47" fmla="*/ 153 h 611"/>
                <a:gd name="T48" fmla="*/ 269 w 537"/>
                <a:gd name="T49" fmla="*/ 191 h 611"/>
                <a:gd name="T50" fmla="*/ 307 w 537"/>
                <a:gd name="T51" fmla="*/ 191 h 611"/>
                <a:gd name="T52" fmla="*/ 307 w 537"/>
                <a:gd name="T53" fmla="*/ 229 h 611"/>
                <a:gd name="T54" fmla="*/ 269 w 537"/>
                <a:gd name="T55" fmla="*/ 229 h 611"/>
                <a:gd name="T56" fmla="*/ 269 w 537"/>
                <a:gd name="T57" fmla="*/ 267 h 611"/>
                <a:gd name="T58" fmla="*/ 307 w 537"/>
                <a:gd name="T59" fmla="*/ 267 h 611"/>
                <a:gd name="T60" fmla="*/ 307 w 537"/>
                <a:gd name="T61" fmla="*/ 306 h 611"/>
                <a:gd name="T62" fmla="*/ 269 w 537"/>
                <a:gd name="T63" fmla="*/ 306 h 611"/>
                <a:gd name="T64" fmla="*/ 269 w 537"/>
                <a:gd name="T65" fmla="*/ 344 h 611"/>
                <a:gd name="T66" fmla="*/ 307 w 537"/>
                <a:gd name="T67" fmla="*/ 344 h 611"/>
                <a:gd name="T68" fmla="*/ 307 w 537"/>
                <a:gd name="T69" fmla="*/ 382 h 611"/>
                <a:gd name="T70" fmla="*/ 269 w 537"/>
                <a:gd name="T71" fmla="*/ 382 h 611"/>
                <a:gd name="T72" fmla="*/ 269 w 537"/>
                <a:gd name="T73" fmla="*/ 344 h 611"/>
                <a:gd name="T74" fmla="*/ 230 w 537"/>
                <a:gd name="T75" fmla="*/ 344 h 611"/>
                <a:gd name="T76" fmla="*/ 230 w 537"/>
                <a:gd name="T77" fmla="*/ 306 h 611"/>
                <a:gd name="T78" fmla="*/ 154 w 537"/>
                <a:gd name="T79" fmla="*/ 535 h 611"/>
                <a:gd name="T80" fmla="*/ 77 w 537"/>
                <a:gd name="T81" fmla="*/ 535 h 611"/>
                <a:gd name="T82" fmla="*/ 77 w 537"/>
                <a:gd name="T83" fmla="*/ 76 h 611"/>
                <a:gd name="T84" fmla="*/ 192 w 537"/>
                <a:gd name="T85" fmla="*/ 76 h 611"/>
                <a:gd name="T86" fmla="*/ 192 w 537"/>
                <a:gd name="T87" fmla="*/ 382 h 611"/>
                <a:gd name="T88" fmla="*/ 154 w 537"/>
                <a:gd name="T89" fmla="*/ 382 h 611"/>
                <a:gd name="T90" fmla="*/ 154 w 537"/>
                <a:gd name="T91" fmla="*/ 535 h 611"/>
                <a:gd name="T92" fmla="*/ 345 w 537"/>
                <a:gd name="T93" fmla="*/ 573 h 611"/>
                <a:gd name="T94" fmla="*/ 192 w 537"/>
                <a:gd name="T95" fmla="*/ 573 h 611"/>
                <a:gd name="T96" fmla="*/ 192 w 537"/>
                <a:gd name="T97" fmla="*/ 420 h 611"/>
                <a:gd name="T98" fmla="*/ 345 w 537"/>
                <a:gd name="T99" fmla="*/ 420 h 611"/>
                <a:gd name="T100" fmla="*/ 345 w 537"/>
                <a:gd name="T101" fmla="*/ 573 h 611"/>
                <a:gd name="T102" fmla="*/ 460 w 537"/>
                <a:gd name="T103" fmla="*/ 535 h 611"/>
                <a:gd name="T104" fmla="*/ 384 w 537"/>
                <a:gd name="T105" fmla="*/ 535 h 611"/>
                <a:gd name="T106" fmla="*/ 384 w 537"/>
                <a:gd name="T107" fmla="*/ 382 h 611"/>
                <a:gd name="T108" fmla="*/ 345 w 537"/>
                <a:gd name="T109" fmla="*/ 382 h 611"/>
                <a:gd name="T110" fmla="*/ 345 w 537"/>
                <a:gd name="T111" fmla="*/ 93 h 611"/>
                <a:gd name="T112" fmla="*/ 460 w 537"/>
                <a:gd name="T113" fmla="*/ 208 h 611"/>
                <a:gd name="T114" fmla="*/ 460 w 537"/>
                <a:gd name="T115" fmla="*/ 53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7" h="611">
                  <a:moveTo>
                    <a:pt x="362" y="0"/>
                  </a:moveTo>
                  <a:lnTo>
                    <a:pt x="0" y="0"/>
                  </a:lnTo>
                  <a:lnTo>
                    <a:pt x="0" y="611"/>
                  </a:lnTo>
                  <a:lnTo>
                    <a:pt x="537" y="611"/>
                  </a:lnTo>
                  <a:lnTo>
                    <a:pt x="537" y="174"/>
                  </a:lnTo>
                  <a:lnTo>
                    <a:pt x="362" y="0"/>
                  </a:lnTo>
                  <a:close/>
                  <a:moveTo>
                    <a:pt x="230" y="306"/>
                  </a:moveTo>
                  <a:lnTo>
                    <a:pt x="269" y="306"/>
                  </a:lnTo>
                  <a:lnTo>
                    <a:pt x="269" y="267"/>
                  </a:lnTo>
                  <a:lnTo>
                    <a:pt x="230" y="267"/>
                  </a:lnTo>
                  <a:lnTo>
                    <a:pt x="230" y="229"/>
                  </a:lnTo>
                  <a:lnTo>
                    <a:pt x="269" y="229"/>
                  </a:lnTo>
                  <a:lnTo>
                    <a:pt x="269" y="191"/>
                  </a:lnTo>
                  <a:lnTo>
                    <a:pt x="230" y="191"/>
                  </a:lnTo>
                  <a:lnTo>
                    <a:pt x="230" y="153"/>
                  </a:lnTo>
                  <a:lnTo>
                    <a:pt x="269" y="153"/>
                  </a:lnTo>
                  <a:lnTo>
                    <a:pt x="269" y="115"/>
                  </a:lnTo>
                  <a:lnTo>
                    <a:pt x="230" y="115"/>
                  </a:lnTo>
                  <a:lnTo>
                    <a:pt x="230" y="76"/>
                  </a:lnTo>
                  <a:lnTo>
                    <a:pt x="269" y="76"/>
                  </a:lnTo>
                  <a:lnTo>
                    <a:pt x="269" y="115"/>
                  </a:lnTo>
                  <a:lnTo>
                    <a:pt x="307" y="115"/>
                  </a:lnTo>
                  <a:lnTo>
                    <a:pt x="307" y="153"/>
                  </a:lnTo>
                  <a:lnTo>
                    <a:pt x="269" y="153"/>
                  </a:lnTo>
                  <a:lnTo>
                    <a:pt x="269" y="191"/>
                  </a:lnTo>
                  <a:lnTo>
                    <a:pt x="307" y="191"/>
                  </a:lnTo>
                  <a:lnTo>
                    <a:pt x="307" y="229"/>
                  </a:lnTo>
                  <a:lnTo>
                    <a:pt x="269" y="229"/>
                  </a:lnTo>
                  <a:lnTo>
                    <a:pt x="269" y="267"/>
                  </a:lnTo>
                  <a:lnTo>
                    <a:pt x="307" y="267"/>
                  </a:lnTo>
                  <a:lnTo>
                    <a:pt x="307" y="306"/>
                  </a:lnTo>
                  <a:lnTo>
                    <a:pt x="269" y="306"/>
                  </a:lnTo>
                  <a:lnTo>
                    <a:pt x="269" y="344"/>
                  </a:lnTo>
                  <a:lnTo>
                    <a:pt x="307" y="344"/>
                  </a:lnTo>
                  <a:lnTo>
                    <a:pt x="307" y="382"/>
                  </a:lnTo>
                  <a:lnTo>
                    <a:pt x="269" y="382"/>
                  </a:lnTo>
                  <a:lnTo>
                    <a:pt x="269" y="344"/>
                  </a:lnTo>
                  <a:lnTo>
                    <a:pt x="230" y="344"/>
                  </a:lnTo>
                  <a:lnTo>
                    <a:pt x="230" y="306"/>
                  </a:lnTo>
                  <a:close/>
                  <a:moveTo>
                    <a:pt x="154" y="535"/>
                  </a:moveTo>
                  <a:lnTo>
                    <a:pt x="77" y="535"/>
                  </a:lnTo>
                  <a:lnTo>
                    <a:pt x="77" y="76"/>
                  </a:lnTo>
                  <a:lnTo>
                    <a:pt x="192" y="76"/>
                  </a:lnTo>
                  <a:lnTo>
                    <a:pt x="192" y="382"/>
                  </a:lnTo>
                  <a:lnTo>
                    <a:pt x="154" y="382"/>
                  </a:lnTo>
                  <a:lnTo>
                    <a:pt x="154" y="535"/>
                  </a:lnTo>
                  <a:close/>
                  <a:moveTo>
                    <a:pt x="345" y="573"/>
                  </a:moveTo>
                  <a:lnTo>
                    <a:pt x="192" y="573"/>
                  </a:lnTo>
                  <a:lnTo>
                    <a:pt x="192" y="420"/>
                  </a:lnTo>
                  <a:lnTo>
                    <a:pt x="345" y="420"/>
                  </a:lnTo>
                  <a:lnTo>
                    <a:pt x="345" y="573"/>
                  </a:lnTo>
                  <a:close/>
                  <a:moveTo>
                    <a:pt x="460" y="535"/>
                  </a:moveTo>
                  <a:lnTo>
                    <a:pt x="384" y="535"/>
                  </a:lnTo>
                  <a:lnTo>
                    <a:pt x="384" y="382"/>
                  </a:lnTo>
                  <a:lnTo>
                    <a:pt x="345" y="382"/>
                  </a:lnTo>
                  <a:lnTo>
                    <a:pt x="345" y="93"/>
                  </a:lnTo>
                  <a:lnTo>
                    <a:pt x="460" y="208"/>
                  </a:lnTo>
                  <a:lnTo>
                    <a:pt x="460" y="535"/>
                  </a:lnTo>
                  <a:close/>
                </a:path>
              </a:pathLst>
            </a:custGeom>
            <a:grpFill/>
            <a:ln>
              <a:noFill/>
            </a:ln>
          </p:spPr>
          <p:txBody>
            <a:bodyPr vert="horz" wrap="square" lIns="91440" tIns="45720" rIns="91440" bIns="45720" numCol="1" anchor="t" anchorCtr="0" compatLnSpc="1"/>
            <a:lstStyle/>
            <a:p>
              <a:endParaRPr lang="id-ID">
                <a:latin typeface="Source Han Sans SC" panose="020B0500000000000000" pitchFamily="34" charset="-128"/>
                <a:ea typeface="Source Han Sans SC" panose="020B0500000000000000" pitchFamily="34" charset="-128"/>
              </a:endParaRPr>
            </a:p>
          </p:txBody>
        </p:sp>
        <p:sp>
          <p:nvSpPr>
            <p:cNvPr id="81" name="深度视觉·原创设计 https://www.docer.com/works?userid=22383862"/>
            <p:cNvSpPr>
              <a:spLocks noChangeArrowheads="1"/>
            </p:cNvSpPr>
            <p:nvPr/>
          </p:nvSpPr>
          <p:spPr bwMode="auto">
            <a:xfrm>
              <a:off x="1782042" y="1755437"/>
              <a:ext cx="122238" cy="60325"/>
            </a:xfrm>
            <a:prstGeom prst="rect">
              <a:avLst/>
            </a:prstGeom>
            <a:grpFill/>
            <a:ln>
              <a:noFill/>
            </a:ln>
          </p:spPr>
          <p:txBody>
            <a:bodyPr vert="horz" wrap="square" lIns="91440" tIns="45720" rIns="91440" bIns="45720" numCol="1" anchor="t" anchorCtr="0" compatLnSpc="1"/>
            <a:lstStyle/>
            <a:p>
              <a:endParaRPr lang="id-ID">
                <a:latin typeface="Source Han Sans SC" panose="020B0500000000000000" pitchFamily="34" charset="-128"/>
                <a:ea typeface="Source Han Sans SC" panose="020B0500000000000000" pitchFamily="34" charset="-128"/>
              </a:endParaRPr>
            </a:p>
          </p:txBody>
        </p:sp>
      </p:grpSp>
      <p:grpSp>
        <p:nvGrpSpPr>
          <p:cNvPr id="82" name="深度视觉·原创设计 https://www.docer.com/works?userid=22383862"/>
          <p:cNvGrpSpPr/>
          <p:nvPr/>
        </p:nvGrpSpPr>
        <p:grpSpPr>
          <a:xfrm>
            <a:off x="1515795" y="3367227"/>
            <a:ext cx="376794" cy="430968"/>
            <a:chOff x="0" y="4763"/>
            <a:chExt cx="1479550" cy="1692275"/>
          </a:xfrm>
          <a:solidFill>
            <a:schemeClr val="accent1"/>
          </a:solidFill>
        </p:grpSpPr>
        <p:sp>
          <p:nvSpPr>
            <p:cNvPr id="83" name="深度视觉·原创设计 https://www.docer.com/works?userid=22383862"/>
            <p:cNvSpPr>
              <a:spLocks noEditPoints="1"/>
            </p:cNvSpPr>
            <p:nvPr/>
          </p:nvSpPr>
          <p:spPr bwMode="auto">
            <a:xfrm>
              <a:off x="0" y="4763"/>
              <a:ext cx="1479550" cy="846138"/>
            </a:xfrm>
            <a:custGeom>
              <a:avLst/>
              <a:gdLst>
                <a:gd name="T0" fmla="*/ 28 w 392"/>
                <a:gd name="T1" fmla="*/ 224 h 224"/>
                <a:gd name="T2" fmla="*/ 364 w 392"/>
                <a:gd name="T3" fmla="*/ 224 h 224"/>
                <a:gd name="T4" fmla="*/ 392 w 392"/>
                <a:gd name="T5" fmla="*/ 196 h 224"/>
                <a:gd name="T6" fmla="*/ 364 w 392"/>
                <a:gd name="T7" fmla="*/ 168 h 224"/>
                <a:gd name="T8" fmla="*/ 280 w 392"/>
                <a:gd name="T9" fmla="*/ 168 h 224"/>
                <a:gd name="T10" fmla="*/ 252 w 392"/>
                <a:gd name="T11" fmla="*/ 140 h 224"/>
                <a:gd name="T12" fmla="*/ 252 w 392"/>
                <a:gd name="T13" fmla="*/ 28 h 224"/>
                <a:gd name="T14" fmla="*/ 224 w 392"/>
                <a:gd name="T15" fmla="*/ 0 h 224"/>
                <a:gd name="T16" fmla="*/ 168 w 392"/>
                <a:gd name="T17" fmla="*/ 0 h 224"/>
                <a:gd name="T18" fmla="*/ 140 w 392"/>
                <a:gd name="T19" fmla="*/ 28 h 224"/>
                <a:gd name="T20" fmla="*/ 140 w 392"/>
                <a:gd name="T21" fmla="*/ 140 h 224"/>
                <a:gd name="T22" fmla="*/ 112 w 392"/>
                <a:gd name="T23" fmla="*/ 168 h 224"/>
                <a:gd name="T24" fmla="*/ 28 w 392"/>
                <a:gd name="T25" fmla="*/ 168 h 224"/>
                <a:gd name="T26" fmla="*/ 0 w 392"/>
                <a:gd name="T27" fmla="*/ 196 h 224"/>
                <a:gd name="T28" fmla="*/ 28 w 392"/>
                <a:gd name="T29" fmla="*/ 224 h 224"/>
                <a:gd name="T30" fmla="*/ 182 w 392"/>
                <a:gd name="T31" fmla="*/ 28 h 224"/>
                <a:gd name="T32" fmla="*/ 210 w 392"/>
                <a:gd name="T33" fmla="*/ 28 h 224"/>
                <a:gd name="T34" fmla="*/ 224 w 392"/>
                <a:gd name="T35" fmla="*/ 42 h 224"/>
                <a:gd name="T36" fmla="*/ 210 w 392"/>
                <a:gd name="T37" fmla="*/ 56 h 224"/>
                <a:gd name="T38" fmla="*/ 182 w 392"/>
                <a:gd name="T39" fmla="*/ 56 h 224"/>
                <a:gd name="T40" fmla="*/ 168 w 392"/>
                <a:gd name="T41" fmla="*/ 42 h 224"/>
                <a:gd name="T42" fmla="*/ 182 w 392"/>
                <a:gd name="T43" fmla="*/ 2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2" h="224">
                  <a:moveTo>
                    <a:pt x="28" y="224"/>
                  </a:moveTo>
                  <a:cubicBezTo>
                    <a:pt x="364" y="224"/>
                    <a:pt x="364" y="224"/>
                    <a:pt x="364" y="224"/>
                  </a:cubicBezTo>
                  <a:cubicBezTo>
                    <a:pt x="379" y="224"/>
                    <a:pt x="392" y="211"/>
                    <a:pt x="392" y="196"/>
                  </a:cubicBezTo>
                  <a:cubicBezTo>
                    <a:pt x="392" y="181"/>
                    <a:pt x="379" y="168"/>
                    <a:pt x="364" y="168"/>
                  </a:cubicBezTo>
                  <a:cubicBezTo>
                    <a:pt x="280" y="168"/>
                    <a:pt x="280" y="168"/>
                    <a:pt x="280" y="168"/>
                  </a:cubicBezTo>
                  <a:cubicBezTo>
                    <a:pt x="265" y="168"/>
                    <a:pt x="252" y="155"/>
                    <a:pt x="252" y="140"/>
                  </a:cubicBezTo>
                  <a:cubicBezTo>
                    <a:pt x="252" y="28"/>
                    <a:pt x="252" y="28"/>
                    <a:pt x="252" y="28"/>
                  </a:cubicBezTo>
                  <a:cubicBezTo>
                    <a:pt x="252" y="13"/>
                    <a:pt x="239" y="0"/>
                    <a:pt x="224" y="0"/>
                  </a:cubicBezTo>
                  <a:cubicBezTo>
                    <a:pt x="168" y="0"/>
                    <a:pt x="168" y="0"/>
                    <a:pt x="168" y="0"/>
                  </a:cubicBezTo>
                  <a:cubicBezTo>
                    <a:pt x="153" y="0"/>
                    <a:pt x="140" y="13"/>
                    <a:pt x="140" y="28"/>
                  </a:cubicBezTo>
                  <a:cubicBezTo>
                    <a:pt x="140" y="140"/>
                    <a:pt x="140" y="140"/>
                    <a:pt x="140" y="140"/>
                  </a:cubicBezTo>
                  <a:cubicBezTo>
                    <a:pt x="140" y="155"/>
                    <a:pt x="127" y="168"/>
                    <a:pt x="112" y="168"/>
                  </a:cubicBezTo>
                  <a:cubicBezTo>
                    <a:pt x="28" y="168"/>
                    <a:pt x="28" y="168"/>
                    <a:pt x="28" y="168"/>
                  </a:cubicBezTo>
                  <a:cubicBezTo>
                    <a:pt x="13" y="168"/>
                    <a:pt x="0" y="181"/>
                    <a:pt x="0" y="196"/>
                  </a:cubicBezTo>
                  <a:cubicBezTo>
                    <a:pt x="0" y="211"/>
                    <a:pt x="13" y="224"/>
                    <a:pt x="28" y="224"/>
                  </a:cubicBezTo>
                  <a:close/>
                  <a:moveTo>
                    <a:pt x="182" y="28"/>
                  </a:moveTo>
                  <a:cubicBezTo>
                    <a:pt x="210" y="28"/>
                    <a:pt x="210" y="28"/>
                    <a:pt x="210" y="28"/>
                  </a:cubicBezTo>
                  <a:cubicBezTo>
                    <a:pt x="218" y="28"/>
                    <a:pt x="224" y="34"/>
                    <a:pt x="224" y="42"/>
                  </a:cubicBezTo>
                  <a:cubicBezTo>
                    <a:pt x="224" y="50"/>
                    <a:pt x="218" y="56"/>
                    <a:pt x="210" y="56"/>
                  </a:cubicBezTo>
                  <a:cubicBezTo>
                    <a:pt x="182" y="56"/>
                    <a:pt x="182" y="56"/>
                    <a:pt x="182" y="56"/>
                  </a:cubicBezTo>
                  <a:cubicBezTo>
                    <a:pt x="174" y="56"/>
                    <a:pt x="168" y="50"/>
                    <a:pt x="168" y="42"/>
                  </a:cubicBezTo>
                  <a:cubicBezTo>
                    <a:pt x="168" y="34"/>
                    <a:pt x="174" y="28"/>
                    <a:pt x="182" y="28"/>
                  </a:cubicBezTo>
                  <a:close/>
                </a:path>
              </a:pathLst>
            </a:custGeom>
            <a:grpFill/>
            <a:ln>
              <a:noFill/>
            </a:ln>
          </p:spPr>
          <p:txBody>
            <a:bodyPr vert="horz" wrap="square" lIns="91440" tIns="45720" rIns="91440" bIns="45720" numCol="1" anchor="t" anchorCtr="0" compatLnSpc="1"/>
            <a:lstStyle/>
            <a:p>
              <a:endParaRPr lang="id-ID">
                <a:latin typeface="Source Han Sans SC" panose="020B0500000000000000" pitchFamily="34" charset="-128"/>
                <a:ea typeface="Source Han Sans SC" panose="020B0500000000000000" pitchFamily="34" charset="-128"/>
              </a:endParaRPr>
            </a:p>
          </p:txBody>
        </p:sp>
        <p:sp>
          <p:nvSpPr>
            <p:cNvPr id="84" name="深度视觉·原创设计 https://www.docer.com/works?userid=22383862"/>
            <p:cNvSpPr/>
            <p:nvPr/>
          </p:nvSpPr>
          <p:spPr bwMode="auto">
            <a:xfrm>
              <a:off x="0" y="957263"/>
              <a:ext cx="1479550" cy="739775"/>
            </a:xfrm>
            <a:custGeom>
              <a:avLst/>
              <a:gdLst>
                <a:gd name="T0" fmla="*/ 352 w 392"/>
                <a:gd name="T1" fmla="*/ 0 h 196"/>
                <a:gd name="T2" fmla="*/ 40 w 392"/>
                <a:gd name="T3" fmla="*/ 0 h 196"/>
                <a:gd name="T4" fmla="*/ 26 w 392"/>
                <a:gd name="T5" fmla="*/ 12 h 196"/>
                <a:gd name="T6" fmla="*/ 0 w 392"/>
                <a:gd name="T7" fmla="*/ 196 h 196"/>
                <a:gd name="T8" fmla="*/ 84 w 392"/>
                <a:gd name="T9" fmla="*/ 196 h 196"/>
                <a:gd name="T10" fmla="*/ 112 w 392"/>
                <a:gd name="T11" fmla="*/ 112 h 196"/>
                <a:gd name="T12" fmla="*/ 112 w 392"/>
                <a:gd name="T13" fmla="*/ 196 h 196"/>
                <a:gd name="T14" fmla="*/ 280 w 392"/>
                <a:gd name="T15" fmla="*/ 196 h 196"/>
                <a:gd name="T16" fmla="*/ 280 w 392"/>
                <a:gd name="T17" fmla="*/ 112 h 196"/>
                <a:gd name="T18" fmla="*/ 308 w 392"/>
                <a:gd name="T19" fmla="*/ 196 h 196"/>
                <a:gd name="T20" fmla="*/ 392 w 392"/>
                <a:gd name="T21" fmla="*/ 196 h 196"/>
                <a:gd name="T22" fmla="*/ 366 w 392"/>
                <a:gd name="T23" fmla="*/ 12 h 196"/>
                <a:gd name="T24" fmla="*/ 352 w 392"/>
                <a:gd name="T2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2" h="196">
                  <a:moveTo>
                    <a:pt x="352" y="0"/>
                  </a:moveTo>
                  <a:cubicBezTo>
                    <a:pt x="40" y="0"/>
                    <a:pt x="40" y="0"/>
                    <a:pt x="40" y="0"/>
                  </a:cubicBezTo>
                  <a:cubicBezTo>
                    <a:pt x="33" y="0"/>
                    <a:pt x="27" y="5"/>
                    <a:pt x="26" y="12"/>
                  </a:cubicBezTo>
                  <a:cubicBezTo>
                    <a:pt x="0" y="196"/>
                    <a:pt x="0" y="196"/>
                    <a:pt x="0" y="196"/>
                  </a:cubicBezTo>
                  <a:cubicBezTo>
                    <a:pt x="84" y="196"/>
                    <a:pt x="84" y="196"/>
                    <a:pt x="84" y="196"/>
                  </a:cubicBezTo>
                  <a:cubicBezTo>
                    <a:pt x="112" y="112"/>
                    <a:pt x="112" y="112"/>
                    <a:pt x="112" y="112"/>
                  </a:cubicBezTo>
                  <a:cubicBezTo>
                    <a:pt x="112" y="196"/>
                    <a:pt x="112" y="196"/>
                    <a:pt x="112" y="196"/>
                  </a:cubicBezTo>
                  <a:cubicBezTo>
                    <a:pt x="280" y="196"/>
                    <a:pt x="280" y="196"/>
                    <a:pt x="280" y="196"/>
                  </a:cubicBezTo>
                  <a:cubicBezTo>
                    <a:pt x="280" y="112"/>
                    <a:pt x="280" y="112"/>
                    <a:pt x="280" y="112"/>
                  </a:cubicBezTo>
                  <a:cubicBezTo>
                    <a:pt x="308" y="196"/>
                    <a:pt x="308" y="196"/>
                    <a:pt x="308" y="196"/>
                  </a:cubicBezTo>
                  <a:cubicBezTo>
                    <a:pt x="392" y="196"/>
                    <a:pt x="392" y="196"/>
                    <a:pt x="392" y="196"/>
                  </a:cubicBezTo>
                  <a:cubicBezTo>
                    <a:pt x="366" y="12"/>
                    <a:pt x="366" y="12"/>
                    <a:pt x="366" y="12"/>
                  </a:cubicBezTo>
                  <a:cubicBezTo>
                    <a:pt x="365" y="5"/>
                    <a:pt x="359" y="0"/>
                    <a:pt x="352" y="0"/>
                  </a:cubicBezTo>
                  <a:close/>
                </a:path>
              </a:pathLst>
            </a:custGeom>
            <a:grpFill/>
            <a:ln>
              <a:noFill/>
            </a:ln>
          </p:spPr>
          <p:txBody>
            <a:bodyPr vert="horz" wrap="square" lIns="91440" tIns="45720" rIns="91440" bIns="45720" numCol="1" anchor="t" anchorCtr="0" compatLnSpc="1"/>
            <a:lstStyle/>
            <a:p>
              <a:endParaRPr lang="id-ID">
                <a:latin typeface="Source Han Sans SC" panose="020B0500000000000000" pitchFamily="34" charset="-128"/>
                <a:ea typeface="Source Han Sans SC" panose="020B0500000000000000" pitchFamily="34" charset="-128"/>
              </a:endParaRPr>
            </a:p>
          </p:txBody>
        </p:sp>
      </p:grpSp>
      <p:grpSp>
        <p:nvGrpSpPr>
          <p:cNvPr id="85" name="深度视觉·原创设计 https://www.docer.com/works?userid=22383862"/>
          <p:cNvGrpSpPr/>
          <p:nvPr/>
        </p:nvGrpSpPr>
        <p:grpSpPr>
          <a:xfrm flipH="1">
            <a:off x="1903464" y="2309623"/>
            <a:ext cx="336188" cy="294806"/>
            <a:chOff x="1588" y="1588"/>
            <a:chExt cx="1663700" cy="1458912"/>
          </a:xfrm>
          <a:solidFill>
            <a:schemeClr val="accent1"/>
          </a:solidFill>
        </p:grpSpPr>
        <p:sp>
          <p:nvSpPr>
            <p:cNvPr id="86" name="深度视觉·原创设计 https://www.docer.com/works?userid=22383862"/>
            <p:cNvSpPr>
              <a:spLocks noChangeArrowheads="1"/>
            </p:cNvSpPr>
            <p:nvPr/>
          </p:nvSpPr>
          <p:spPr bwMode="auto">
            <a:xfrm>
              <a:off x="207963" y="1044575"/>
              <a:ext cx="415925" cy="415925"/>
            </a:xfrm>
            <a:prstGeom prst="ellipse">
              <a:avLst/>
            </a:prstGeom>
            <a:grpFill/>
            <a:ln>
              <a:noFill/>
            </a:ln>
          </p:spPr>
          <p:txBody>
            <a:bodyPr vert="horz" wrap="square" lIns="91440" tIns="45720" rIns="91440" bIns="45720" numCol="1" anchor="t" anchorCtr="0" compatLnSpc="1"/>
            <a:lstStyle/>
            <a:p>
              <a:endParaRPr lang="id-ID">
                <a:latin typeface="Source Han Sans SC" panose="020B0500000000000000" pitchFamily="34" charset="-128"/>
                <a:ea typeface="Source Han Sans SC" panose="020B0500000000000000" pitchFamily="34" charset="-128"/>
              </a:endParaRPr>
            </a:p>
          </p:txBody>
        </p:sp>
        <p:sp>
          <p:nvSpPr>
            <p:cNvPr id="87" name="深度视觉·原创设计 https://www.docer.com/works?userid=22383862"/>
            <p:cNvSpPr>
              <a:spLocks noChangeArrowheads="1"/>
            </p:cNvSpPr>
            <p:nvPr/>
          </p:nvSpPr>
          <p:spPr bwMode="auto">
            <a:xfrm>
              <a:off x="1144588" y="1044575"/>
              <a:ext cx="419100" cy="415925"/>
            </a:xfrm>
            <a:prstGeom prst="ellipse">
              <a:avLst/>
            </a:prstGeom>
            <a:grpFill/>
            <a:ln>
              <a:noFill/>
            </a:ln>
          </p:spPr>
          <p:txBody>
            <a:bodyPr vert="horz" wrap="square" lIns="91440" tIns="45720" rIns="91440" bIns="45720" numCol="1" anchor="t" anchorCtr="0" compatLnSpc="1"/>
            <a:lstStyle/>
            <a:p>
              <a:endParaRPr lang="id-ID">
                <a:latin typeface="Source Han Sans SC" panose="020B0500000000000000" pitchFamily="34" charset="-128"/>
                <a:ea typeface="Source Han Sans SC" panose="020B0500000000000000" pitchFamily="34" charset="-128"/>
              </a:endParaRPr>
            </a:p>
          </p:txBody>
        </p:sp>
        <p:sp>
          <p:nvSpPr>
            <p:cNvPr id="88" name="深度视觉·原创设计 https://www.docer.com/works?userid=22383862"/>
            <p:cNvSpPr>
              <a:spLocks noEditPoints="1"/>
            </p:cNvSpPr>
            <p:nvPr/>
          </p:nvSpPr>
          <p:spPr bwMode="auto">
            <a:xfrm>
              <a:off x="1588" y="1588"/>
              <a:ext cx="1663700" cy="1144587"/>
            </a:xfrm>
            <a:custGeom>
              <a:avLst/>
              <a:gdLst>
                <a:gd name="T0" fmla="*/ 427 w 441"/>
                <a:gd name="T1" fmla="*/ 0 h 303"/>
                <a:gd name="T2" fmla="*/ 152 w 441"/>
                <a:gd name="T3" fmla="*/ 0 h 303"/>
                <a:gd name="T4" fmla="*/ 138 w 441"/>
                <a:gd name="T5" fmla="*/ 14 h 303"/>
                <a:gd name="T6" fmla="*/ 138 w 441"/>
                <a:gd name="T7" fmla="*/ 55 h 303"/>
                <a:gd name="T8" fmla="*/ 69 w 441"/>
                <a:gd name="T9" fmla="*/ 55 h 303"/>
                <a:gd name="T10" fmla="*/ 49 w 441"/>
                <a:gd name="T11" fmla="*/ 67 h 303"/>
                <a:gd name="T12" fmla="*/ 6 w 441"/>
                <a:gd name="T13" fmla="*/ 153 h 303"/>
                <a:gd name="T14" fmla="*/ 0 w 441"/>
                <a:gd name="T15" fmla="*/ 179 h 303"/>
                <a:gd name="T16" fmla="*/ 0 w 441"/>
                <a:gd name="T17" fmla="*/ 262 h 303"/>
                <a:gd name="T18" fmla="*/ 10 w 441"/>
                <a:gd name="T19" fmla="*/ 285 h 303"/>
                <a:gd name="T20" fmla="*/ 18 w 441"/>
                <a:gd name="T21" fmla="*/ 294 h 303"/>
                <a:gd name="T22" fmla="*/ 33 w 441"/>
                <a:gd name="T23" fmla="*/ 302 h 303"/>
                <a:gd name="T24" fmla="*/ 110 w 441"/>
                <a:gd name="T25" fmla="*/ 248 h 303"/>
                <a:gd name="T26" fmla="*/ 188 w 441"/>
                <a:gd name="T27" fmla="*/ 303 h 303"/>
                <a:gd name="T28" fmla="*/ 281 w 441"/>
                <a:gd name="T29" fmla="*/ 303 h 303"/>
                <a:gd name="T30" fmla="*/ 358 w 441"/>
                <a:gd name="T31" fmla="*/ 248 h 303"/>
                <a:gd name="T32" fmla="*/ 435 w 441"/>
                <a:gd name="T33" fmla="*/ 301 h 303"/>
                <a:gd name="T34" fmla="*/ 441 w 441"/>
                <a:gd name="T35" fmla="*/ 289 h 303"/>
                <a:gd name="T36" fmla="*/ 441 w 441"/>
                <a:gd name="T37" fmla="*/ 14 h 303"/>
                <a:gd name="T38" fmla="*/ 427 w 441"/>
                <a:gd name="T39" fmla="*/ 0 h 303"/>
                <a:gd name="T40" fmla="*/ 138 w 441"/>
                <a:gd name="T41" fmla="*/ 165 h 303"/>
                <a:gd name="T42" fmla="*/ 55 w 441"/>
                <a:gd name="T43" fmla="*/ 165 h 303"/>
                <a:gd name="T44" fmla="*/ 83 w 441"/>
                <a:gd name="T45" fmla="*/ 83 h 303"/>
                <a:gd name="T46" fmla="*/ 138 w 441"/>
                <a:gd name="T47" fmla="*/ 83 h 303"/>
                <a:gd name="T48" fmla="*/ 138 w 441"/>
                <a:gd name="T49" fmla="*/ 16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1" h="303">
                  <a:moveTo>
                    <a:pt x="427" y="0"/>
                  </a:moveTo>
                  <a:cubicBezTo>
                    <a:pt x="152" y="0"/>
                    <a:pt x="152" y="0"/>
                    <a:pt x="152" y="0"/>
                  </a:cubicBezTo>
                  <a:cubicBezTo>
                    <a:pt x="144" y="0"/>
                    <a:pt x="138" y="6"/>
                    <a:pt x="138" y="14"/>
                  </a:cubicBezTo>
                  <a:cubicBezTo>
                    <a:pt x="138" y="55"/>
                    <a:pt x="138" y="55"/>
                    <a:pt x="138" y="55"/>
                  </a:cubicBezTo>
                  <a:cubicBezTo>
                    <a:pt x="69" y="55"/>
                    <a:pt x="69" y="55"/>
                    <a:pt x="69" y="55"/>
                  </a:cubicBezTo>
                  <a:cubicBezTo>
                    <a:pt x="61" y="55"/>
                    <a:pt x="52" y="61"/>
                    <a:pt x="49" y="67"/>
                  </a:cubicBezTo>
                  <a:cubicBezTo>
                    <a:pt x="6" y="153"/>
                    <a:pt x="6" y="153"/>
                    <a:pt x="6" y="153"/>
                  </a:cubicBezTo>
                  <a:cubicBezTo>
                    <a:pt x="3" y="160"/>
                    <a:pt x="0" y="172"/>
                    <a:pt x="0" y="179"/>
                  </a:cubicBezTo>
                  <a:cubicBezTo>
                    <a:pt x="0" y="262"/>
                    <a:pt x="0" y="262"/>
                    <a:pt x="0" y="262"/>
                  </a:cubicBezTo>
                  <a:cubicBezTo>
                    <a:pt x="0" y="270"/>
                    <a:pt x="4" y="280"/>
                    <a:pt x="10" y="285"/>
                  </a:cubicBezTo>
                  <a:cubicBezTo>
                    <a:pt x="18" y="294"/>
                    <a:pt x="18" y="294"/>
                    <a:pt x="18" y="294"/>
                  </a:cubicBezTo>
                  <a:cubicBezTo>
                    <a:pt x="21" y="297"/>
                    <a:pt x="27" y="300"/>
                    <a:pt x="33" y="302"/>
                  </a:cubicBezTo>
                  <a:cubicBezTo>
                    <a:pt x="45" y="271"/>
                    <a:pt x="75" y="248"/>
                    <a:pt x="110" y="248"/>
                  </a:cubicBezTo>
                  <a:cubicBezTo>
                    <a:pt x="146" y="248"/>
                    <a:pt x="176" y="271"/>
                    <a:pt x="188" y="303"/>
                  </a:cubicBezTo>
                  <a:cubicBezTo>
                    <a:pt x="281" y="303"/>
                    <a:pt x="281" y="303"/>
                    <a:pt x="281" y="303"/>
                  </a:cubicBezTo>
                  <a:cubicBezTo>
                    <a:pt x="292" y="271"/>
                    <a:pt x="323" y="248"/>
                    <a:pt x="358" y="248"/>
                  </a:cubicBezTo>
                  <a:cubicBezTo>
                    <a:pt x="393" y="248"/>
                    <a:pt x="423" y="270"/>
                    <a:pt x="435" y="301"/>
                  </a:cubicBezTo>
                  <a:cubicBezTo>
                    <a:pt x="439" y="298"/>
                    <a:pt x="441" y="294"/>
                    <a:pt x="441" y="289"/>
                  </a:cubicBezTo>
                  <a:cubicBezTo>
                    <a:pt x="441" y="14"/>
                    <a:pt x="441" y="14"/>
                    <a:pt x="441" y="14"/>
                  </a:cubicBezTo>
                  <a:cubicBezTo>
                    <a:pt x="441" y="6"/>
                    <a:pt x="435" y="0"/>
                    <a:pt x="427" y="0"/>
                  </a:cubicBezTo>
                  <a:close/>
                  <a:moveTo>
                    <a:pt x="138" y="165"/>
                  </a:moveTo>
                  <a:cubicBezTo>
                    <a:pt x="55" y="165"/>
                    <a:pt x="55" y="165"/>
                    <a:pt x="55" y="165"/>
                  </a:cubicBezTo>
                  <a:cubicBezTo>
                    <a:pt x="83" y="83"/>
                    <a:pt x="83" y="83"/>
                    <a:pt x="83" y="83"/>
                  </a:cubicBezTo>
                  <a:cubicBezTo>
                    <a:pt x="138" y="83"/>
                    <a:pt x="138" y="83"/>
                    <a:pt x="138" y="83"/>
                  </a:cubicBezTo>
                  <a:lnTo>
                    <a:pt x="138" y="165"/>
                  </a:lnTo>
                  <a:close/>
                </a:path>
              </a:pathLst>
            </a:custGeom>
            <a:grpFill/>
            <a:ln>
              <a:noFill/>
            </a:ln>
          </p:spPr>
          <p:txBody>
            <a:bodyPr vert="horz" wrap="square" lIns="91440" tIns="45720" rIns="91440" bIns="45720" numCol="1" anchor="t" anchorCtr="0" compatLnSpc="1"/>
            <a:lstStyle/>
            <a:p>
              <a:endParaRPr lang="id-ID">
                <a:latin typeface="Source Han Sans SC" panose="020B0500000000000000" pitchFamily="34" charset="-128"/>
                <a:ea typeface="Source Han Sans SC" panose="020B0500000000000000" pitchFamily="34" charset="-128"/>
              </a:endParaRPr>
            </a:p>
          </p:txBody>
        </p:sp>
      </p:grpSp>
      <p:sp>
        <p:nvSpPr>
          <p:cNvPr id="89" name="深度视觉·原创设计 https://www.docer.com/works?userid=22383862"/>
          <p:cNvSpPr>
            <a:spLocks noEditPoints="1"/>
          </p:cNvSpPr>
          <p:nvPr/>
        </p:nvSpPr>
        <p:spPr bwMode="auto">
          <a:xfrm>
            <a:off x="4290118" y="2472152"/>
            <a:ext cx="352490" cy="352324"/>
          </a:xfrm>
          <a:custGeom>
            <a:avLst/>
            <a:gdLst>
              <a:gd name="T0" fmla="*/ 1726 w 2124"/>
              <a:gd name="T1" fmla="*/ 1327 h 2123"/>
              <a:gd name="T2" fmla="*/ 1726 w 2124"/>
              <a:gd name="T3" fmla="*/ 929 h 2123"/>
              <a:gd name="T4" fmla="*/ 1195 w 2124"/>
              <a:gd name="T5" fmla="*/ 929 h 2123"/>
              <a:gd name="T6" fmla="*/ 1195 w 2124"/>
              <a:gd name="T7" fmla="*/ 796 h 2123"/>
              <a:gd name="T8" fmla="*/ 1593 w 2124"/>
              <a:gd name="T9" fmla="*/ 796 h 2123"/>
              <a:gd name="T10" fmla="*/ 1593 w 2124"/>
              <a:gd name="T11" fmla="*/ 0 h 2123"/>
              <a:gd name="T12" fmla="*/ 664 w 2124"/>
              <a:gd name="T13" fmla="*/ 0 h 2123"/>
              <a:gd name="T14" fmla="*/ 664 w 2124"/>
              <a:gd name="T15" fmla="*/ 796 h 2123"/>
              <a:gd name="T16" fmla="*/ 1062 w 2124"/>
              <a:gd name="T17" fmla="*/ 796 h 2123"/>
              <a:gd name="T18" fmla="*/ 1062 w 2124"/>
              <a:gd name="T19" fmla="*/ 929 h 2123"/>
              <a:gd name="T20" fmla="*/ 399 w 2124"/>
              <a:gd name="T21" fmla="*/ 929 h 2123"/>
              <a:gd name="T22" fmla="*/ 399 w 2124"/>
              <a:gd name="T23" fmla="*/ 1327 h 2123"/>
              <a:gd name="T24" fmla="*/ 0 w 2124"/>
              <a:gd name="T25" fmla="*/ 1327 h 2123"/>
              <a:gd name="T26" fmla="*/ 0 w 2124"/>
              <a:gd name="T27" fmla="*/ 2123 h 2123"/>
              <a:gd name="T28" fmla="*/ 930 w 2124"/>
              <a:gd name="T29" fmla="*/ 2123 h 2123"/>
              <a:gd name="T30" fmla="*/ 930 w 2124"/>
              <a:gd name="T31" fmla="*/ 1327 h 2123"/>
              <a:gd name="T32" fmla="*/ 531 w 2124"/>
              <a:gd name="T33" fmla="*/ 1327 h 2123"/>
              <a:gd name="T34" fmla="*/ 531 w 2124"/>
              <a:gd name="T35" fmla="*/ 1061 h 2123"/>
              <a:gd name="T36" fmla="*/ 1593 w 2124"/>
              <a:gd name="T37" fmla="*/ 1061 h 2123"/>
              <a:gd name="T38" fmla="*/ 1593 w 2124"/>
              <a:gd name="T39" fmla="*/ 1327 h 2123"/>
              <a:gd name="T40" fmla="*/ 1195 w 2124"/>
              <a:gd name="T41" fmla="*/ 1327 h 2123"/>
              <a:gd name="T42" fmla="*/ 1195 w 2124"/>
              <a:gd name="T43" fmla="*/ 2123 h 2123"/>
              <a:gd name="T44" fmla="*/ 2124 w 2124"/>
              <a:gd name="T45" fmla="*/ 2123 h 2123"/>
              <a:gd name="T46" fmla="*/ 2124 w 2124"/>
              <a:gd name="T47" fmla="*/ 1327 h 2123"/>
              <a:gd name="T48" fmla="*/ 1726 w 2124"/>
              <a:gd name="T49" fmla="*/ 1327 h 2123"/>
              <a:gd name="T50" fmla="*/ 797 w 2124"/>
              <a:gd name="T51" fmla="*/ 1460 h 2123"/>
              <a:gd name="T52" fmla="*/ 797 w 2124"/>
              <a:gd name="T53" fmla="*/ 1592 h 2123"/>
              <a:gd name="T54" fmla="*/ 133 w 2124"/>
              <a:gd name="T55" fmla="*/ 1592 h 2123"/>
              <a:gd name="T56" fmla="*/ 133 w 2124"/>
              <a:gd name="T57" fmla="*/ 1460 h 2123"/>
              <a:gd name="T58" fmla="*/ 797 w 2124"/>
              <a:gd name="T59" fmla="*/ 1460 h 2123"/>
              <a:gd name="T60" fmla="*/ 797 w 2124"/>
              <a:gd name="T61" fmla="*/ 265 h 2123"/>
              <a:gd name="T62" fmla="*/ 797 w 2124"/>
              <a:gd name="T63" fmla="*/ 132 h 2123"/>
              <a:gd name="T64" fmla="*/ 1460 w 2124"/>
              <a:gd name="T65" fmla="*/ 132 h 2123"/>
              <a:gd name="T66" fmla="*/ 1460 w 2124"/>
              <a:gd name="T67" fmla="*/ 265 h 2123"/>
              <a:gd name="T68" fmla="*/ 797 w 2124"/>
              <a:gd name="T69" fmla="*/ 265 h 2123"/>
              <a:gd name="T70" fmla="*/ 1991 w 2124"/>
              <a:gd name="T71" fmla="*/ 1592 h 2123"/>
              <a:gd name="T72" fmla="*/ 1328 w 2124"/>
              <a:gd name="T73" fmla="*/ 1592 h 2123"/>
              <a:gd name="T74" fmla="*/ 1328 w 2124"/>
              <a:gd name="T75" fmla="*/ 1460 h 2123"/>
              <a:gd name="T76" fmla="*/ 1991 w 2124"/>
              <a:gd name="T77" fmla="*/ 1460 h 2123"/>
              <a:gd name="T78" fmla="*/ 1991 w 2124"/>
              <a:gd name="T79" fmla="*/ 1592 h 2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24" h="2123">
                <a:moveTo>
                  <a:pt x="1726" y="1327"/>
                </a:moveTo>
                <a:lnTo>
                  <a:pt x="1726" y="929"/>
                </a:lnTo>
                <a:lnTo>
                  <a:pt x="1195" y="929"/>
                </a:lnTo>
                <a:lnTo>
                  <a:pt x="1195" y="796"/>
                </a:lnTo>
                <a:lnTo>
                  <a:pt x="1593" y="796"/>
                </a:lnTo>
                <a:lnTo>
                  <a:pt x="1593" y="0"/>
                </a:lnTo>
                <a:lnTo>
                  <a:pt x="664" y="0"/>
                </a:lnTo>
                <a:lnTo>
                  <a:pt x="664" y="796"/>
                </a:lnTo>
                <a:lnTo>
                  <a:pt x="1062" y="796"/>
                </a:lnTo>
                <a:lnTo>
                  <a:pt x="1062" y="929"/>
                </a:lnTo>
                <a:lnTo>
                  <a:pt x="399" y="929"/>
                </a:lnTo>
                <a:lnTo>
                  <a:pt x="399" y="1327"/>
                </a:lnTo>
                <a:lnTo>
                  <a:pt x="0" y="1327"/>
                </a:lnTo>
                <a:lnTo>
                  <a:pt x="0" y="2123"/>
                </a:lnTo>
                <a:lnTo>
                  <a:pt x="930" y="2123"/>
                </a:lnTo>
                <a:lnTo>
                  <a:pt x="930" y="1327"/>
                </a:lnTo>
                <a:lnTo>
                  <a:pt x="531" y="1327"/>
                </a:lnTo>
                <a:lnTo>
                  <a:pt x="531" y="1061"/>
                </a:lnTo>
                <a:lnTo>
                  <a:pt x="1593" y="1061"/>
                </a:lnTo>
                <a:lnTo>
                  <a:pt x="1593" y="1327"/>
                </a:lnTo>
                <a:lnTo>
                  <a:pt x="1195" y="1327"/>
                </a:lnTo>
                <a:lnTo>
                  <a:pt x="1195" y="2123"/>
                </a:lnTo>
                <a:lnTo>
                  <a:pt x="2124" y="2123"/>
                </a:lnTo>
                <a:lnTo>
                  <a:pt x="2124" y="1327"/>
                </a:lnTo>
                <a:lnTo>
                  <a:pt x="1726" y="1327"/>
                </a:lnTo>
                <a:close/>
                <a:moveTo>
                  <a:pt x="797" y="1460"/>
                </a:moveTo>
                <a:lnTo>
                  <a:pt x="797" y="1592"/>
                </a:lnTo>
                <a:lnTo>
                  <a:pt x="133" y="1592"/>
                </a:lnTo>
                <a:lnTo>
                  <a:pt x="133" y="1460"/>
                </a:lnTo>
                <a:lnTo>
                  <a:pt x="797" y="1460"/>
                </a:lnTo>
                <a:close/>
                <a:moveTo>
                  <a:pt x="797" y="265"/>
                </a:moveTo>
                <a:lnTo>
                  <a:pt x="797" y="132"/>
                </a:lnTo>
                <a:lnTo>
                  <a:pt x="1460" y="132"/>
                </a:lnTo>
                <a:lnTo>
                  <a:pt x="1460" y="265"/>
                </a:lnTo>
                <a:lnTo>
                  <a:pt x="797" y="265"/>
                </a:lnTo>
                <a:close/>
                <a:moveTo>
                  <a:pt x="1991" y="1592"/>
                </a:moveTo>
                <a:lnTo>
                  <a:pt x="1328" y="1592"/>
                </a:lnTo>
                <a:lnTo>
                  <a:pt x="1328" y="1460"/>
                </a:lnTo>
                <a:lnTo>
                  <a:pt x="1991" y="1460"/>
                </a:lnTo>
                <a:lnTo>
                  <a:pt x="1991" y="1592"/>
                </a:lnTo>
                <a:close/>
              </a:path>
            </a:pathLst>
          </a:custGeom>
          <a:solidFill>
            <a:schemeClr val="accent1"/>
          </a:solidFill>
          <a:ln>
            <a:noFill/>
          </a:ln>
        </p:spPr>
        <p:txBody>
          <a:bodyPr vert="horz" wrap="square" lIns="91440" tIns="45720" rIns="91440" bIns="45720" numCol="1" anchor="t" anchorCtr="0" compatLnSpc="1"/>
          <a:lstStyle/>
          <a:p>
            <a:pPr algn="ctr"/>
            <a:endParaRPr lang="id-ID">
              <a:latin typeface="Source Han Sans SC" panose="020B0500000000000000" pitchFamily="34" charset="-128"/>
              <a:ea typeface="Source Han Sans SC" panose="020B0500000000000000" pitchFamily="34" charset="-128"/>
            </a:endParaRPr>
          </a:p>
        </p:txBody>
      </p:sp>
      <p:grpSp>
        <p:nvGrpSpPr>
          <p:cNvPr id="90" name="深度视觉·原创设计 https://www.docer.com/works?userid=22383862"/>
          <p:cNvGrpSpPr/>
          <p:nvPr/>
        </p:nvGrpSpPr>
        <p:grpSpPr>
          <a:xfrm>
            <a:off x="2914765" y="2954109"/>
            <a:ext cx="681228" cy="775727"/>
            <a:chOff x="-17462" y="-3175"/>
            <a:chExt cx="4600575" cy="5238750"/>
          </a:xfrm>
          <a:solidFill>
            <a:schemeClr val="accent1"/>
          </a:solidFill>
        </p:grpSpPr>
        <p:sp>
          <p:nvSpPr>
            <p:cNvPr id="91" name="深度视觉·原创设计 https://www.docer.com/works?userid=22383862"/>
            <p:cNvSpPr>
              <a:spLocks noEditPoints="1"/>
            </p:cNvSpPr>
            <p:nvPr/>
          </p:nvSpPr>
          <p:spPr bwMode="auto">
            <a:xfrm>
              <a:off x="-17462" y="-3175"/>
              <a:ext cx="4600575" cy="5238750"/>
            </a:xfrm>
            <a:custGeom>
              <a:avLst/>
              <a:gdLst>
                <a:gd name="T0" fmla="*/ 899 w 1224"/>
                <a:gd name="T1" fmla="*/ 44 h 1394"/>
                <a:gd name="T2" fmla="*/ 318 w 1224"/>
                <a:gd name="T3" fmla="*/ 92 h 1394"/>
                <a:gd name="T4" fmla="*/ 105 w 1224"/>
                <a:gd name="T5" fmla="*/ 367 h 1394"/>
                <a:gd name="T6" fmla="*/ 105 w 1224"/>
                <a:gd name="T7" fmla="*/ 538 h 1394"/>
                <a:gd name="T8" fmla="*/ 109 w 1224"/>
                <a:gd name="T9" fmla="*/ 554 h 1394"/>
                <a:gd name="T10" fmla="*/ 60 w 1224"/>
                <a:gd name="T11" fmla="*/ 631 h 1394"/>
                <a:gd name="T12" fmla="*/ 22 w 1224"/>
                <a:gd name="T13" fmla="*/ 686 h 1394"/>
                <a:gd name="T14" fmla="*/ 22 w 1224"/>
                <a:gd name="T15" fmla="*/ 687 h 1394"/>
                <a:gd name="T16" fmla="*/ 56 w 1224"/>
                <a:gd name="T17" fmla="*/ 841 h 1394"/>
                <a:gd name="T18" fmla="*/ 77 w 1224"/>
                <a:gd name="T19" fmla="*/ 914 h 1394"/>
                <a:gd name="T20" fmla="*/ 116 w 1224"/>
                <a:gd name="T21" fmla="*/ 1011 h 1394"/>
                <a:gd name="T22" fmla="*/ 116 w 1224"/>
                <a:gd name="T23" fmla="*/ 1080 h 1394"/>
                <a:gd name="T24" fmla="*/ 263 w 1224"/>
                <a:gd name="T25" fmla="*/ 1204 h 1394"/>
                <a:gd name="T26" fmla="*/ 380 w 1224"/>
                <a:gd name="T27" fmla="*/ 1292 h 1394"/>
                <a:gd name="T28" fmla="*/ 962 w 1224"/>
                <a:gd name="T29" fmla="*/ 1394 h 1394"/>
                <a:gd name="T30" fmla="*/ 1068 w 1224"/>
                <a:gd name="T31" fmla="*/ 1268 h 1394"/>
                <a:gd name="T32" fmla="*/ 1034 w 1224"/>
                <a:gd name="T33" fmla="*/ 991 h 1394"/>
                <a:gd name="T34" fmla="*/ 1209 w 1224"/>
                <a:gd name="T35" fmla="*/ 649 h 1394"/>
                <a:gd name="T36" fmla="*/ 1099 w 1224"/>
                <a:gd name="T37" fmla="*/ 184 h 1394"/>
                <a:gd name="T38" fmla="*/ 976 w 1224"/>
                <a:gd name="T39" fmla="*/ 943 h 1394"/>
                <a:gd name="T40" fmla="*/ 994 w 1224"/>
                <a:gd name="T41" fmla="*/ 1281 h 1394"/>
                <a:gd name="T42" fmla="*/ 962 w 1224"/>
                <a:gd name="T43" fmla="*/ 1319 h 1394"/>
                <a:gd name="T44" fmla="*/ 455 w 1224"/>
                <a:gd name="T45" fmla="*/ 1288 h 1394"/>
                <a:gd name="T46" fmla="*/ 405 w 1224"/>
                <a:gd name="T47" fmla="*/ 1098 h 1394"/>
                <a:gd name="T48" fmla="*/ 263 w 1224"/>
                <a:gd name="T49" fmla="*/ 1129 h 1394"/>
                <a:gd name="T50" fmla="*/ 157 w 1224"/>
                <a:gd name="T51" fmla="*/ 940 h 1394"/>
                <a:gd name="T52" fmla="*/ 171 w 1224"/>
                <a:gd name="T53" fmla="*/ 884 h 1394"/>
                <a:gd name="T54" fmla="*/ 134 w 1224"/>
                <a:gd name="T55" fmla="*/ 864 h 1394"/>
                <a:gd name="T56" fmla="*/ 146 w 1224"/>
                <a:gd name="T57" fmla="*/ 807 h 1394"/>
                <a:gd name="T58" fmla="*/ 101 w 1224"/>
                <a:gd name="T59" fmla="*/ 781 h 1394"/>
                <a:gd name="T60" fmla="*/ 85 w 1224"/>
                <a:gd name="T61" fmla="*/ 727 h 1394"/>
                <a:gd name="T62" fmla="*/ 174 w 1224"/>
                <a:gd name="T63" fmla="*/ 594 h 1394"/>
                <a:gd name="T64" fmla="*/ 178 w 1224"/>
                <a:gd name="T65" fmla="*/ 522 h 1394"/>
                <a:gd name="T66" fmla="*/ 177 w 1224"/>
                <a:gd name="T67" fmla="*/ 386 h 1394"/>
                <a:gd name="T68" fmla="*/ 1135 w 1224"/>
                <a:gd name="T69" fmla="*/ 638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4" h="1394">
                  <a:moveTo>
                    <a:pt x="1099" y="184"/>
                  </a:moveTo>
                  <a:cubicBezTo>
                    <a:pt x="1047" y="122"/>
                    <a:pt x="979" y="75"/>
                    <a:pt x="899" y="44"/>
                  </a:cubicBezTo>
                  <a:cubicBezTo>
                    <a:pt x="827" y="15"/>
                    <a:pt x="745" y="0"/>
                    <a:pt x="662" y="0"/>
                  </a:cubicBezTo>
                  <a:cubicBezTo>
                    <a:pt x="538" y="0"/>
                    <a:pt x="417" y="33"/>
                    <a:pt x="318" y="92"/>
                  </a:cubicBezTo>
                  <a:cubicBezTo>
                    <a:pt x="265" y="123"/>
                    <a:pt x="221" y="162"/>
                    <a:pt x="185" y="206"/>
                  </a:cubicBezTo>
                  <a:cubicBezTo>
                    <a:pt x="146" y="255"/>
                    <a:pt x="119" y="309"/>
                    <a:pt x="105" y="367"/>
                  </a:cubicBezTo>
                  <a:cubicBezTo>
                    <a:pt x="92" y="417"/>
                    <a:pt x="91" y="475"/>
                    <a:pt x="101" y="522"/>
                  </a:cubicBezTo>
                  <a:cubicBezTo>
                    <a:pt x="105" y="538"/>
                    <a:pt x="105" y="538"/>
                    <a:pt x="105" y="538"/>
                  </a:cubicBezTo>
                  <a:cubicBezTo>
                    <a:pt x="106" y="543"/>
                    <a:pt x="107" y="548"/>
                    <a:pt x="109" y="551"/>
                  </a:cubicBezTo>
                  <a:cubicBezTo>
                    <a:pt x="109" y="552"/>
                    <a:pt x="109" y="553"/>
                    <a:pt x="109" y="554"/>
                  </a:cubicBezTo>
                  <a:cubicBezTo>
                    <a:pt x="106" y="561"/>
                    <a:pt x="106" y="561"/>
                    <a:pt x="106" y="561"/>
                  </a:cubicBezTo>
                  <a:cubicBezTo>
                    <a:pt x="95" y="584"/>
                    <a:pt x="78" y="607"/>
                    <a:pt x="60" y="631"/>
                  </a:cubicBezTo>
                  <a:cubicBezTo>
                    <a:pt x="48" y="649"/>
                    <a:pt x="35" y="667"/>
                    <a:pt x="22" y="686"/>
                  </a:cubicBezTo>
                  <a:cubicBezTo>
                    <a:pt x="22" y="686"/>
                    <a:pt x="22" y="686"/>
                    <a:pt x="22" y="686"/>
                  </a:cubicBezTo>
                  <a:cubicBezTo>
                    <a:pt x="22" y="686"/>
                    <a:pt x="22" y="686"/>
                    <a:pt x="22" y="686"/>
                  </a:cubicBezTo>
                  <a:cubicBezTo>
                    <a:pt x="22" y="687"/>
                    <a:pt x="22" y="687"/>
                    <a:pt x="22" y="687"/>
                  </a:cubicBezTo>
                  <a:cubicBezTo>
                    <a:pt x="4" y="715"/>
                    <a:pt x="0" y="748"/>
                    <a:pt x="9" y="779"/>
                  </a:cubicBezTo>
                  <a:cubicBezTo>
                    <a:pt x="17" y="805"/>
                    <a:pt x="34" y="827"/>
                    <a:pt x="56" y="841"/>
                  </a:cubicBezTo>
                  <a:cubicBezTo>
                    <a:pt x="55" y="860"/>
                    <a:pt x="58" y="880"/>
                    <a:pt x="67" y="897"/>
                  </a:cubicBezTo>
                  <a:cubicBezTo>
                    <a:pt x="70" y="903"/>
                    <a:pt x="73" y="909"/>
                    <a:pt x="77" y="914"/>
                  </a:cubicBezTo>
                  <a:cubicBezTo>
                    <a:pt x="75" y="938"/>
                    <a:pt x="81" y="964"/>
                    <a:pt x="97" y="984"/>
                  </a:cubicBezTo>
                  <a:cubicBezTo>
                    <a:pt x="116" y="1011"/>
                    <a:pt x="116" y="1011"/>
                    <a:pt x="116" y="1011"/>
                  </a:cubicBezTo>
                  <a:cubicBezTo>
                    <a:pt x="116" y="1014"/>
                    <a:pt x="116" y="1019"/>
                    <a:pt x="116" y="1022"/>
                  </a:cubicBezTo>
                  <a:cubicBezTo>
                    <a:pt x="115" y="1038"/>
                    <a:pt x="113" y="1059"/>
                    <a:pt x="116" y="1080"/>
                  </a:cubicBezTo>
                  <a:cubicBezTo>
                    <a:pt x="120" y="1113"/>
                    <a:pt x="131" y="1140"/>
                    <a:pt x="151" y="1161"/>
                  </a:cubicBezTo>
                  <a:cubicBezTo>
                    <a:pt x="178" y="1189"/>
                    <a:pt x="216" y="1204"/>
                    <a:pt x="263" y="1204"/>
                  </a:cubicBezTo>
                  <a:cubicBezTo>
                    <a:pt x="294" y="1204"/>
                    <a:pt x="330" y="1198"/>
                    <a:pt x="373" y="1186"/>
                  </a:cubicBezTo>
                  <a:cubicBezTo>
                    <a:pt x="375" y="1213"/>
                    <a:pt x="378" y="1247"/>
                    <a:pt x="380" y="1292"/>
                  </a:cubicBezTo>
                  <a:cubicBezTo>
                    <a:pt x="383" y="1349"/>
                    <a:pt x="430" y="1394"/>
                    <a:pt x="488" y="1394"/>
                  </a:cubicBezTo>
                  <a:cubicBezTo>
                    <a:pt x="962" y="1394"/>
                    <a:pt x="962" y="1394"/>
                    <a:pt x="962" y="1394"/>
                  </a:cubicBezTo>
                  <a:cubicBezTo>
                    <a:pt x="994" y="1394"/>
                    <a:pt x="1024" y="1380"/>
                    <a:pt x="1045" y="1356"/>
                  </a:cubicBezTo>
                  <a:cubicBezTo>
                    <a:pt x="1065" y="1331"/>
                    <a:pt x="1074" y="1299"/>
                    <a:pt x="1068" y="1268"/>
                  </a:cubicBezTo>
                  <a:cubicBezTo>
                    <a:pt x="1025" y="1025"/>
                    <a:pt x="1025" y="1025"/>
                    <a:pt x="1025" y="1025"/>
                  </a:cubicBezTo>
                  <a:cubicBezTo>
                    <a:pt x="1023" y="1013"/>
                    <a:pt x="1026" y="1001"/>
                    <a:pt x="1034" y="991"/>
                  </a:cubicBezTo>
                  <a:cubicBezTo>
                    <a:pt x="1068" y="950"/>
                    <a:pt x="1108" y="901"/>
                    <a:pt x="1141" y="843"/>
                  </a:cubicBezTo>
                  <a:cubicBezTo>
                    <a:pt x="1177" y="780"/>
                    <a:pt x="1199" y="717"/>
                    <a:pt x="1209" y="649"/>
                  </a:cubicBezTo>
                  <a:cubicBezTo>
                    <a:pt x="1224" y="553"/>
                    <a:pt x="1221" y="464"/>
                    <a:pt x="1201" y="384"/>
                  </a:cubicBezTo>
                  <a:cubicBezTo>
                    <a:pt x="1182" y="308"/>
                    <a:pt x="1148" y="240"/>
                    <a:pt x="1099" y="184"/>
                  </a:cubicBezTo>
                  <a:close/>
                  <a:moveTo>
                    <a:pt x="1135" y="638"/>
                  </a:moveTo>
                  <a:cubicBezTo>
                    <a:pt x="1116" y="765"/>
                    <a:pt x="1049" y="857"/>
                    <a:pt x="976" y="943"/>
                  </a:cubicBezTo>
                  <a:cubicBezTo>
                    <a:pt x="954" y="969"/>
                    <a:pt x="945" y="1004"/>
                    <a:pt x="951" y="1038"/>
                  </a:cubicBezTo>
                  <a:cubicBezTo>
                    <a:pt x="994" y="1281"/>
                    <a:pt x="994" y="1281"/>
                    <a:pt x="994" y="1281"/>
                  </a:cubicBezTo>
                  <a:cubicBezTo>
                    <a:pt x="996" y="1290"/>
                    <a:pt x="993" y="1300"/>
                    <a:pt x="987" y="1308"/>
                  </a:cubicBezTo>
                  <a:cubicBezTo>
                    <a:pt x="981" y="1315"/>
                    <a:pt x="972" y="1319"/>
                    <a:pt x="962" y="1319"/>
                  </a:cubicBezTo>
                  <a:cubicBezTo>
                    <a:pt x="488" y="1319"/>
                    <a:pt x="488" y="1319"/>
                    <a:pt x="488" y="1319"/>
                  </a:cubicBezTo>
                  <a:cubicBezTo>
                    <a:pt x="470" y="1319"/>
                    <a:pt x="456" y="1306"/>
                    <a:pt x="455" y="1288"/>
                  </a:cubicBezTo>
                  <a:cubicBezTo>
                    <a:pt x="451" y="1206"/>
                    <a:pt x="446" y="1155"/>
                    <a:pt x="443" y="1127"/>
                  </a:cubicBezTo>
                  <a:cubicBezTo>
                    <a:pt x="441" y="1114"/>
                    <a:pt x="423" y="1098"/>
                    <a:pt x="405" y="1098"/>
                  </a:cubicBezTo>
                  <a:cubicBezTo>
                    <a:pt x="401" y="1098"/>
                    <a:pt x="398" y="1099"/>
                    <a:pt x="395" y="1100"/>
                  </a:cubicBezTo>
                  <a:cubicBezTo>
                    <a:pt x="336" y="1120"/>
                    <a:pt x="294" y="1129"/>
                    <a:pt x="263" y="1129"/>
                  </a:cubicBezTo>
                  <a:cubicBezTo>
                    <a:pt x="148" y="1129"/>
                    <a:pt x="208" y="1009"/>
                    <a:pt x="186" y="979"/>
                  </a:cubicBezTo>
                  <a:cubicBezTo>
                    <a:pt x="157" y="940"/>
                    <a:pt x="157" y="940"/>
                    <a:pt x="157" y="940"/>
                  </a:cubicBezTo>
                  <a:cubicBezTo>
                    <a:pt x="150" y="930"/>
                    <a:pt x="150" y="917"/>
                    <a:pt x="156" y="907"/>
                  </a:cubicBezTo>
                  <a:cubicBezTo>
                    <a:pt x="171" y="884"/>
                    <a:pt x="171" y="884"/>
                    <a:pt x="171" y="884"/>
                  </a:cubicBezTo>
                  <a:cubicBezTo>
                    <a:pt x="152" y="879"/>
                    <a:pt x="152" y="879"/>
                    <a:pt x="152" y="879"/>
                  </a:cubicBezTo>
                  <a:cubicBezTo>
                    <a:pt x="144" y="877"/>
                    <a:pt x="138" y="871"/>
                    <a:pt x="134" y="864"/>
                  </a:cubicBezTo>
                  <a:cubicBezTo>
                    <a:pt x="130" y="857"/>
                    <a:pt x="130" y="848"/>
                    <a:pt x="133" y="841"/>
                  </a:cubicBezTo>
                  <a:cubicBezTo>
                    <a:pt x="146" y="807"/>
                    <a:pt x="146" y="807"/>
                    <a:pt x="146" y="807"/>
                  </a:cubicBezTo>
                  <a:cubicBezTo>
                    <a:pt x="148" y="804"/>
                    <a:pt x="146" y="801"/>
                    <a:pt x="143" y="799"/>
                  </a:cubicBezTo>
                  <a:cubicBezTo>
                    <a:pt x="101" y="781"/>
                    <a:pt x="101" y="781"/>
                    <a:pt x="101" y="781"/>
                  </a:cubicBezTo>
                  <a:cubicBezTo>
                    <a:pt x="92" y="776"/>
                    <a:pt x="84" y="768"/>
                    <a:pt x="81" y="758"/>
                  </a:cubicBezTo>
                  <a:cubicBezTo>
                    <a:pt x="78" y="747"/>
                    <a:pt x="80" y="736"/>
                    <a:pt x="85" y="727"/>
                  </a:cubicBezTo>
                  <a:cubicBezTo>
                    <a:pt x="86" y="726"/>
                    <a:pt x="86" y="726"/>
                    <a:pt x="86" y="726"/>
                  </a:cubicBezTo>
                  <a:cubicBezTo>
                    <a:pt x="114" y="681"/>
                    <a:pt x="150" y="641"/>
                    <a:pt x="174" y="594"/>
                  </a:cubicBezTo>
                  <a:cubicBezTo>
                    <a:pt x="184" y="573"/>
                    <a:pt x="184" y="573"/>
                    <a:pt x="184" y="573"/>
                  </a:cubicBezTo>
                  <a:cubicBezTo>
                    <a:pt x="191" y="559"/>
                    <a:pt x="182" y="537"/>
                    <a:pt x="178" y="522"/>
                  </a:cubicBezTo>
                  <a:cubicBezTo>
                    <a:pt x="175" y="505"/>
                    <a:pt x="175" y="505"/>
                    <a:pt x="175" y="505"/>
                  </a:cubicBezTo>
                  <a:cubicBezTo>
                    <a:pt x="166" y="468"/>
                    <a:pt x="168" y="422"/>
                    <a:pt x="177" y="386"/>
                  </a:cubicBezTo>
                  <a:cubicBezTo>
                    <a:pt x="227" y="187"/>
                    <a:pt x="445" y="75"/>
                    <a:pt x="662" y="75"/>
                  </a:cubicBezTo>
                  <a:cubicBezTo>
                    <a:pt x="929" y="75"/>
                    <a:pt x="1195" y="247"/>
                    <a:pt x="1135" y="638"/>
                  </a:cubicBezTo>
                  <a:close/>
                </a:path>
              </a:pathLst>
            </a:custGeom>
            <a:grpFill/>
            <a:ln>
              <a:noFill/>
            </a:ln>
          </p:spPr>
          <p:txBody>
            <a:bodyPr vert="horz" wrap="square" lIns="91440" tIns="45720" rIns="91440" bIns="45720" numCol="1" anchor="t" anchorCtr="0" compatLnSpc="1"/>
            <a:lstStyle/>
            <a:p>
              <a:pPr algn="ctr"/>
              <a:endParaRPr lang="id-ID">
                <a:latin typeface="Source Han Sans SC" panose="020B0500000000000000" pitchFamily="34" charset="-128"/>
                <a:ea typeface="Source Han Sans SC" panose="020B0500000000000000" pitchFamily="34" charset="-128"/>
              </a:endParaRPr>
            </a:p>
          </p:txBody>
        </p:sp>
        <p:sp>
          <p:nvSpPr>
            <p:cNvPr id="92" name="深度视觉·原创设计 https://www.docer.com/works?userid=22383862"/>
            <p:cNvSpPr/>
            <p:nvPr/>
          </p:nvSpPr>
          <p:spPr bwMode="auto">
            <a:xfrm>
              <a:off x="866776" y="496888"/>
              <a:ext cx="3243263" cy="2638425"/>
            </a:xfrm>
            <a:custGeom>
              <a:avLst/>
              <a:gdLst>
                <a:gd name="T0" fmla="*/ 571 w 863"/>
                <a:gd name="T1" fmla="*/ 31 h 702"/>
                <a:gd name="T2" fmla="*/ 506 w 863"/>
                <a:gd name="T3" fmla="*/ 7 h 702"/>
                <a:gd name="T4" fmla="*/ 463 w 863"/>
                <a:gd name="T5" fmla="*/ 16 h 702"/>
                <a:gd name="T6" fmla="*/ 416 w 863"/>
                <a:gd name="T7" fmla="*/ 0 h 702"/>
                <a:gd name="T8" fmla="*/ 378 w 863"/>
                <a:gd name="T9" fmla="*/ 10 h 702"/>
                <a:gd name="T10" fmla="*/ 348 w 863"/>
                <a:gd name="T11" fmla="*/ 7 h 702"/>
                <a:gd name="T12" fmla="*/ 262 w 863"/>
                <a:gd name="T13" fmla="*/ 36 h 702"/>
                <a:gd name="T14" fmla="*/ 253 w 863"/>
                <a:gd name="T15" fmla="*/ 36 h 702"/>
                <a:gd name="T16" fmla="*/ 149 w 863"/>
                <a:gd name="T17" fmla="*/ 84 h 702"/>
                <a:gd name="T18" fmla="*/ 58 w 863"/>
                <a:gd name="T19" fmla="*/ 191 h 702"/>
                <a:gd name="T20" fmla="*/ 23 w 863"/>
                <a:gd name="T21" fmla="*/ 242 h 702"/>
                <a:gd name="T22" fmla="*/ 24 w 863"/>
                <a:gd name="T23" fmla="*/ 250 h 702"/>
                <a:gd name="T24" fmla="*/ 0 w 863"/>
                <a:gd name="T25" fmla="*/ 326 h 702"/>
                <a:gd name="T26" fmla="*/ 61 w 863"/>
                <a:gd name="T27" fmla="*/ 438 h 702"/>
                <a:gd name="T28" fmla="*/ 161 w 863"/>
                <a:gd name="T29" fmla="*/ 509 h 702"/>
                <a:gd name="T30" fmla="*/ 211 w 863"/>
                <a:gd name="T31" fmla="*/ 496 h 702"/>
                <a:gd name="T32" fmla="*/ 275 w 863"/>
                <a:gd name="T33" fmla="*/ 535 h 702"/>
                <a:gd name="T34" fmla="*/ 405 w 863"/>
                <a:gd name="T35" fmla="*/ 626 h 702"/>
                <a:gd name="T36" fmla="*/ 460 w 863"/>
                <a:gd name="T37" fmla="*/ 614 h 702"/>
                <a:gd name="T38" fmla="*/ 609 w 863"/>
                <a:gd name="T39" fmla="*/ 702 h 702"/>
                <a:gd name="T40" fmla="*/ 766 w 863"/>
                <a:gd name="T41" fmla="*/ 594 h 702"/>
                <a:gd name="T42" fmla="*/ 854 w 863"/>
                <a:gd name="T43" fmla="*/ 446 h 702"/>
                <a:gd name="T44" fmla="*/ 852 w 863"/>
                <a:gd name="T45" fmla="*/ 415 h 702"/>
                <a:gd name="T46" fmla="*/ 863 w 863"/>
                <a:gd name="T47" fmla="*/ 365 h 702"/>
                <a:gd name="T48" fmla="*/ 834 w 863"/>
                <a:gd name="T49" fmla="*/ 288 h 702"/>
                <a:gd name="T50" fmla="*/ 836 w 863"/>
                <a:gd name="T51" fmla="*/ 270 h 702"/>
                <a:gd name="T52" fmla="*/ 767 w 863"/>
                <a:gd name="T53" fmla="*/ 164 h 702"/>
                <a:gd name="T54" fmla="*/ 571 w 863"/>
                <a:gd name="T55" fmla="*/ 31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3" h="702">
                  <a:moveTo>
                    <a:pt x="571" y="31"/>
                  </a:moveTo>
                  <a:cubicBezTo>
                    <a:pt x="554" y="16"/>
                    <a:pt x="531" y="7"/>
                    <a:pt x="506" y="7"/>
                  </a:cubicBezTo>
                  <a:cubicBezTo>
                    <a:pt x="490" y="7"/>
                    <a:pt x="476" y="10"/>
                    <a:pt x="463" y="16"/>
                  </a:cubicBezTo>
                  <a:cubicBezTo>
                    <a:pt x="450" y="6"/>
                    <a:pt x="434" y="0"/>
                    <a:pt x="416" y="0"/>
                  </a:cubicBezTo>
                  <a:cubicBezTo>
                    <a:pt x="402" y="0"/>
                    <a:pt x="389" y="3"/>
                    <a:pt x="378" y="10"/>
                  </a:cubicBezTo>
                  <a:cubicBezTo>
                    <a:pt x="368" y="8"/>
                    <a:pt x="358" y="7"/>
                    <a:pt x="348" y="7"/>
                  </a:cubicBezTo>
                  <a:cubicBezTo>
                    <a:pt x="315" y="7"/>
                    <a:pt x="285" y="18"/>
                    <a:pt x="262" y="36"/>
                  </a:cubicBezTo>
                  <a:cubicBezTo>
                    <a:pt x="259" y="36"/>
                    <a:pt x="256" y="36"/>
                    <a:pt x="253" y="36"/>
                  </a:cubicBezTo>
                  <a:cubicBezTo>
                    <a:pt x="212" y="36"/>
                    <a:pt x="175" y="55"/>
                    <a:pt x="149" y="84"/>
                  </a:cubicBezTo>
                  <a:cubicBezTo>
                    <a:pt x="98" y="93"/>
                    <a:pt x="60" y="137"/>
                    <a:pt x="58" y="191"/>
                  </a:cubicBezTo>
                  <a:cubicBezTo>
                    <a:pt x="38" y="198"/>
                    <a:pt x="23" y="219"/>
                    <a:pt x="23" y="242"/>
                  </a:cubicBezTo>
                  <a:cubicBezTo>
                    <a:pt x="23" y="245"/>
                    <a:pt x="23" y="247"/>
                    <a:pt x="24" y="250"/>
                  </a:cubicBezTo>
                  <a:cubicBezTo>
                    <a:pt x="9" y="271"/>
                    <a:pt x="0" y="297"/>
                    <a:pt x="0" y="326"/>
                  </a:cubicBezTo>
                  <a:cubicBezTo>
                    <a:pt x="0" y="373"/>
                    <a:pt x="24" y="414"/>
                    <a:pt x="61" y="438"/>
                  </a:cubicBezTo>
                  <a:cubicBezTo>
                    <a:pt x="75" y="479"/>
                    <a:pt x="114" y="509"/>
                    <a:pt x="161" y="509"/>
                  </a:cubicBezTo>
                  <a:cubicBezTo>
                    <a:pt x="179" y="509"/>
                    <a:pt x="196" y="504"/>
                    <a:pt x="211" y="496"/>
                  </a:cubicBezTo>
                  <a:cubicBezTo>
                    <a:pt x="226" y="516"/>
                    <a:pt x="249" y="531"/>
                    <a:pt x="275" y="535"/>
                  </a:cubicBezTo>
                  <a:cubicBezTo>
                    <a:pt x="294" y="588"/>
                    <a:pt x="345" y="626"/>
                    <a:pt x="405" y="626"/>
                  </a:cubicBezTo>
                  <a:cubicBezTo>
                    <a:pt x="424" y="626"/>
                    <a:pt x="443" y="622"/>
                    <a:pt x="460" y="614"/>
                  </a:cubicBezTo>
                  <a:cubicBezTo>
                    <a:pt x="489" y="667"/>
                    <a:pt x="545" y="702"/>
                    <a:pt x="609" y="702"/>
                  </a:cubicBezTo>
                  <a:cubicBezTo>
                    <a:pt x="681" y="702"/>
                    <a:pt x="742" y="658"/>
                    <a:pt x="766" y="594"/>
                  </a:cubicBezTo>
                  <a:cubicBezTo>
                    <a:pt x="819" y="565"/>
                    <a:pt x="854" y="510"/>
                    <a:pt x="854" y="446"/>
                  </a:cubicBezTo>
                  <a:cubicBezTo>
                    <a:pt x="854" y="435"/>
                    <a:pt x="853" y="425"/>
                    <a:pt x="852" y="415"/>
                  </a:cubicBezTo>
                  <a:cubicBezTo>
                    <a:pt x="859" y="400"/>
                    <a:pt x="863" y="383"/>
                    <a:pt x="863" y="365"/>
                  </a:cubicBezTo>
                  <a:cubicBezTo>
                    <a:pt x="863" y="335"/>
                    <a:pt x="852" y="308"/>
                    <a:pt x="834" y="288"/>
                  </a:cubicBezTo>
                  <a:cubicBezTo>
                    <a:pt x="835" y="282"/>
                    <a:pt x="836" y="276"/>
                    <a:pt x="836" y="270"/>
                  </a:cubicBezTo>
                  <a:cubicBezTo>
                    <a:pt x="836" y="223"/>
                    <a:pt x="808" y="182"/>
                    <a:pt x="767" y="164"/>
                  </a:cubicBezTo>
                  <a:cubicBezTo>
                    <a:pt x="734" y="87"/>
                    <a:pt x="659" y="33"/>
                    <a:pt x="571" y="31"/>
                  </a:cubicBezTo>
                  <a:close/>
                </a:path>
              </a:pathLst>
            </a:custGeom>
            <a:grpFill/>
            <a:ln>
              <a:noFill/>
            </a:ln>
          </p:spPr>
          <p:txBody>
            <a:bodyPr vert="horz" wrap="square" lIns="91440" tIns="45720" rIns="91440" bIns="45720" numCol="1" anchor="t" anchorCtr="0" compatLnSpc="1"/>
            <a:lstStyle/>
            <a:p>
              <a:pPr algn="ctr"/>
              <a:endParaRPr lang="id-ID">
                <a:latin typeface="Source Han Sans SC" panose="020B0500000000000000" pitchFamily="34" charset="-128"/>
                <a:ea typeface="Source Han Sans SC" panose="020B0500000000000000" pitchFamily="34" charset="-128"/>
              </a:endParaRPr>
            </a:p>
          </p:txBody>
        </p:sp>
      </p:grpSp>
      <p:sp>
        <p:nvSpPr>
          <p:cNvPr id="93" name="深度视觉·原创设计 https://www.docer.com/works?userid=22383862"/>
          <p:cNvSpPr/>
          <p:nvPr/>
        </p:nvSpPr>
        <p:spPr>
          <a:xfrm>
            <a:off x="9636490" y="1454711"/>
            <a:ext cx="451000" cy="447322"/>
          </a:xfrm>
          <a:custGeom>
            <a:avLst/>
            <a:gdLst/>
            <a:ahLst/>
            <a:cxnLst/>
            <a:rect l="0" t="0" r="0" b="0"/>
            <a:pathLst>
              <a:path w="120000" h="120000" extrusionOk="0">
                <a:moveTo>
                  <a:pt x="109640" y="58417"/>
                </a:moveTo>
                <a:lnTo>
                  <a:pt x="109640" y="58417"/>
                </a:lnTo>
                <a:cubicBezTo>
                  <a:pt x="109640" y="50935"/>
                  <a:pt x="114820" y="45755"/>
                  <a:pt x="119712" y="40575"/>
                </a:cubicBezTo>
                <a:cubicBezTo>
                  <a:pt x="119712" y="37985"/>
                  <a:pt x="117410" y="33093"/>
                  <a:pt x="117410" y="30503"/>
                </a:cubicBezTo>
                <a:cubicBezTo>
                  <a:pt x="107050" y="33093"/>
                  <a:pt x="101870" y="27913"/>
                  <a:pt x="96978" y="22733"/>
                </a:cubicBezTo>
                <a:cubicBezTo>
                  <a:pt x="91798" y="17841"/>
                  <a:pt x="89208" y="12661"/>
                  <a:pt x="91798" y="4892"/>
                </a:cubicBezTo>
                <a:cubicBezTo>
                  <a:pt x="89208" y="2589"/>
                  <a:pt x="84316" y="0"/>
                  <a:pt x="79136" y="0"/>
                </a:cubicBezTo>
                <a:cubicBezTo>
                  <a:pt x="76546" y="4892"/>
                  <a:pt x="69064" y="10071"/>
                  <a:pt x="61294" y="10071"/>
                </a:cubicBezTo>
                <a:cubicBezTo>
                  <a:pt x="53812" y="10071"/>
                  <a:pt x="46043" y="4892"/>
                  <a:pt x="43453" y="0"/>
                </a:cubicBezTo>
                <a:cubicBezTo>
                  <a:pt x="38273" y="0"/>
                  <a:pt x="33381" y="2589"/>
                  <a:pt x="30791" y="4892"/>
                </a:cubicBezTo>
                <a:cubicBezTo>
                  <a:pt x="33381" y="12661"/>
                  <a:pt x="30791" y="17841"/>
                  <a:pt x="25611" y="22733"/>
                </a:cubicBezTo>
                <a:cubicBezTo>
                  <a:pt x="20719" y="27913"/>
                  <a:pt x="12661" y="33093"/>
                  <a:pt x="5179" y="30503"/>
                </a:cubicBezTo>
                <a:cubicBezTo>
                  <a:pt x="5179" y="33093"/>
                  <a:pt x="2589" y="37985"/>
                  <a:pt x="0" y="40575"/>
                </a:cubicBezTo>
                <a:cubicBezTo>
                  <a:pt x="7769" y="45755"/>
                  <a:pt x="12661" y="50935"/>
                  <a:pt x="12661" y="58417"/>
                </a:cubicBezTo>
                <a:cubicBezTo>
                  <a:pt x="12661" y="66187"/>
                  <a:pt x="7769" y="73669"/>
                  <a:pt x="0" y="79136"/>
                </a:cubicBezTo>
                <a:cubicBezTo>
                  <a:pt x="2589" y="81438"/>
                  <a:pt x="5179" y="86618"/>
                  <a:pt x="5179" y="89208"/>
                </a:cubicBezTo>
                <a:cubicBezTo>
                  <a:pt x="12661" y="89208"/>
                  <a:pt x="20719" y="89208"/>
                  <a:pt x="25611" y="94388"/>
                </a:cubicBezTo>
                <a:cubicBezTo>
                  <a:pt x="30791" y="99280"/>
                  <a:pt x="33381" y="107050"/>
                  <a:pt x="30791" y="114532"/>
                </a:cubicBezTo>
                <a:cubicBezTo>
                  <a:pt x="33381" y="117122"/>
                  <a:pt x="38273" y="117122"/>
                  <a:pt x="43453" y="119712"/>
                </a:cubicBezTo>
                <a:cubicBezTo>
                  <a:pt x="46043" y="111942"/>
                  <a:pt x="53812" y="107050"/>
                  <a:pt x="61294" y="107050"/>
                </a:cubicBezTo>
                <a:cubicBezTo>
                  <a:pt x="69064" y="107050"/>
                  <a:pt x="76546" y="111942"/>
                  <a:pt x="79136" y="119712"/>
                </a:cubicBezTo>
                <a:cubicBezTo>
                  <a:pt x="84316" y="117122"/>
                  <a:pt x="89208" y="117122"/>
                  <a:pt x="91798" y="114532"/>
                </a:cubicBezTo>
                <a:cubicBezTo>
                  <a:pt x="89208" y="107050"/>
                  <a:pt x="91798" y="99280"/>
                  <a:pt x="96978" y="94388"/>
                </a:cubicBezTo>
                <a:cubicBezTo>
                  <a:pt x="101870" y="89208"/>
                  <a:pt x="107050" y="86618"/>
                  <a:pt x="117410" y="89208"/>
                </a:cubicBezTo>
                <a:cubicBezTo>
                  <a:pt x="117410" y="84028"/>
                  <a:pt x="119712" y="81438"/>
                  <a:pt x="119712" y="76258"/>
                </a:cubicBezTo>
                <a:cubicBezTo>
                  <a:pt x="114820" y="73669"/>
                  <a:pt x="109640" y="66187"/>
                  <a:pt x="109640" y="58417"/>
                </a:cubicBezTo>
                <a:close/>
                <a:moveTo>
                  <a:pt x="61294" y="84028"/>
                </a:moveTo>
                <a:lnTo>
                  <a:pt x="61294" y="84028"/>
                </a:lnTo>
                <a:cubicBezTo>
                  <a:pt x="46043" y="84028"/>
                  <a:pt x="35971" y="73669"/>
                  <a:pt x="35971" y="58417"/>
                </a:cubicBezTo>
                <a:cubicBezTo>
                  <a:pt x="35971" y="45755"/>
                  <a:pt x="46043" y="33093"/>
                  <a:pt x="61294" y="33093"/>
                </a:cubicBezTo>
                <a:cubicBezTo>
                  <a:pt x="76546" y="33093"/>
                  <a:pt x="86618" y="45755"/>
                  <a:pt x="86618" y="58417"/>
                </a:cubicBezTo>
                <a:cubicBezTo>
                  <a:pt x="86618" y="73669"/>
                  <a:pt x="76546" y="84028"/>
                  <a:pt x="61294" y="84028"/>
                </a:cubicBezTo>
                <a:close/>
              </a:path>
            </a:pathLst>
          </a:custGeom>
          <a:solidFill>
            <a:schemeClr val="accent1"/>
          </a:solidFill>
          <a:ln>
            <a:noFill/>
          </a:ln>
        </p:spPr>
        <p:txBody>
          <a:bodyPr lIns="45700" tIns="22850" rIns="45700" bIns="22850" anchor="ctr" anchorCtr="0">
            <a:noAutofit/>
          </a:bodyPr>
          <a:lstStyle/>
          <a:p>
            <a:endParaRPr>
              <a:solidFill>
                <a:schemeClr val="dk1"/>
              </a:solidFill>
              <a:latin typeface="Roboto"/>
              <a:ea typeface="Roboto"/>
              <a:cs typeface="Roboto"/>
              <a:sym typeface="Roboto"/>
            </a:endParaRPr>
          </a:p>
        </p:txBody>
      </p:sp>
      <p:sp>
        <p:nvSpPr>
          <p:cNvPr id="94" name="深度视觉·原创设计 https://www.docer.com/works?userid=22383862"/>
          <p:cNvSpPr/>
          <p:nvPr/>
        </p:nvSpPr>
        <p:spPr>
          <a:xfrm>
            <a:off x="6857208" y="1346250"/>
            <a:ext cx="488893" cy="568631"/>
          </a:xfrm>
          <a:custGeom>
            <a:avLst/>
            <a:gdLst/>
            <a:ahLst/>
            <a:cxnLst/>
            <a:rect l="0" t="0" r="0" b="0"/>
            <a:pathLst>
              <a:path w="120000" h="120000" extrusionOk="0">
                <a:moveTo>
                  <a:pt x="114966" y="41876"/>
                </a:moveTo>
                <a:lnTo>
                  <a:pt x="114966" y="41876"/>
                </a:lnTo>
                <a:cubicBezTo>
                  <a:pt x="39999" y="67767"/>
                  <a:pt x="70463" y="0"/>
                  <a:pt x="11655" y="36022"/>
                </a:cubicBezTo>
                <a:cubicBezTo>
                  <a:pt x="0" y="40075"/>
                  <a:pt x="0" y="40075"/>
                  <a:pt x="0" y="40075"/>
                </a:cubicBezTo>
                <a:cubicBezTo>
                  <a:pt x="23311" y="119774"/>
                  <a:pt x="23311" y="119774"/>
                  <a:pt x="23311" y="119774"/>
                </a:cubicBezTo>
                <a:cubicBezTo>
                  <a:pt x="37350" y="119774"/>
                  <a:pt x="37350" y="119774"/>
                  <a:pt x="37350" y="119774"/>
                </a:cubicBezTo>
                <a:cubicBezTo>
                  <a:pt x="25695" y="79924"/>
                  <a:pt x="25695" y="79924"/>
                  <a:pt x="25695" y="79924"/>
                </a:cubicBezTo>
                <a:cubicBezTo>
                  <a:pt x="77615" y="43902"/>
                  <a:pt x="56423" y="119774"/>
                  <a:pt x="117350" y="43902"/>
                </a:cubicBezTo>
                <a:cubicBezTo>
                  <a:pt x="119735" y="43902"/>
                  <a:pt x="117350" y="41876"/>
                  <a:pt x="114966" y="41876"/>
                </a:cubicBezTo>
              </a:path>
            </a:pathLst>
          </a:custGeom>
          <a:solidFill>
            <a:schemeClr val="accent1"/>
          </a:solidFill>
          <a:ln>
            <a:noFill/>
          </a:ln>
        </p:spPr>
        <p:txBody>
          <a:bodyPr lIns="45700" tIns="22850" rIns="45700" bIns="22850" anchor="ctr" anchorCtr="0">
            <a:noAutofit/>
          </a:bodyPr>
          <a:lstStyle/>
          <a:p>
            <a:endParaRPr>
              <a:solidFill>
                <a:schemeClr val="dk1"/>
              </a:solidFill>
              <a:latin typeface="Roboto"/>
              <a:ea typeface="Roboto"/>
              <a:cs typeface="Roboto"/>
              <a:sym typeface="Roboto"/>
            </a:endParaRPr>
          </a:p>
        </p:txBody>
      </p:sp>
      <p:sp>
        <p:nvSpPr>
          <p:cNvPr id="95" name="深度视觉·原创设计 https://www.docer.com/works?userid=22383862"/>
          <p:cNvSpPr/>
          <p:nvPr/>
        </p:nvSpPr>
        <p:spPr>
          <a:xfrm>
            <a:off x="6857208" y="3881256"/>
            <a:ext cx="402343" cy="351070"/>
          </a:xfrm>
          <a:custGeom>
            <a:avLst/>
            <a:gdLst/>
            <a:ahLst/>
            <a:cxnLst/>
            <a:rect l="0" t="0" r="0" b="0"/>
            <a:pathLst>
              <a:path w="120000" h="120000" extrusionOk="0">
                <a:moveTo>
                  <a:pt x="106720" y="0"/>
                </a:moveTo>
                <a:lnTo>
                  <a:pt x="106720" y="0"/>
                </a:lnTo>
                <a:cubicBezTo>
                  <a:pt x="12796" y="0"/>
                  <a:pt x="12796" y="0"/>
                  <a:pt x="12796" y="0"/>
                </a:cubicBezTo>
                <a:cubicBezTo>
                  <a:pt x="6277" y="0"/>
                  <a:pt x="0" y="4689"/>
                  <a:pt x="0" y="12137"/>
                </a:cubicBezTo>
                <a:cubicBezTo>
                  <a:pt x="0" y="88000"/>
                  <a:pt x="0" y="88000"/>
                  <a:pt x="0" y="88000"/>
                </a:cubicBezTo>
                <a:cubicBezTo>
                  <a:pt x="0" y="95172"/>
                  <a:pt x="4104" y="102620"/>
                  <a:pt x="10623" y="105103"/>
                </a:cubicBezTo>
                <a:cubicBezTo>
                  <a:pt x="38631" y="110068"/>
                  <a:pt x="38631" y="110068"/>
                  <a:pt x="38631" y="110068"/>
                </a:cubicBezTo>
                <a:cubicBezTo>
                  <a:pt x="38631" y="110068"/>
                  <a:pt x="14969" y="119724"/>
                  <a:pt x="29698" y="119724"/>
                </a:cubicBezTo>
                <a:cubicBezTo>
                  <a:pt x="89818" y="119724"/>
                  <a:pt x="89818" y="119724"/>
                  <a:pt x="89818" y="119724"/>
                </a:cubicBezTo>
                <a:cubicBezTo>
                  <a:pt x="104788" y="119724"/>
                  <a:pt x="81126" y="110068"/>
                  <a:pt x="81126" y="110068"/>
                </a:cubicBezTo>
                <a:cubicBezTo>
                  <a:pt x="108893" y="105103"/>
                  <a:pt x="108893" y="105103"/>
                  <a:pt x="108893" y="105103"/>
                </a:cubicBezTo>
                <a:cubicBezTo>
                  <a:pt x="115653" y="102620"/>
                  <a:pt x="119758" y="95172"/>
                  <a:pt x="119758" y="88000"/>
                </a:cubicBezTo>
                <a:cubicBezTo>
                  <a:pt x="119758" y="12137"/>
                  <a:pt x="119758" y="12137"/>
                  <a:pt x="119758" y="12137"/>
                </a:cubicBezTo>
                <a:cubicBezTo>
                  <a:pt x="119758" y="4689"/>
                  <a:pt x="113480" y="0"/>
                  <a:pt x="106720" y="0"/>
                </a:cubicBezTo>
                <a:close/>
                <a:moveTo>
                  <a:pt x="106720" y="88000"/>
                </a:moveTo>
                <a:lnTo>
                  <a:pt x="106720" y="88000"/>
                </a:lnTo>
                <a:cubicBezTo>
                  <a:pt x="12796" y="88000"/>
                  <a:pt x="12796" y="88000"/>
                  <a:pt x="12796" y="88000"/>
                </a:cubicBezTo>
                <a:cubicBezTo>
                  <a:pt x="12796" y="12137"/>
                  <a:pt x="12796" y="12137"/>
                  <a:pt x="12796" y="12137"/>
                </a:cubicBezTo>
                <a:cubicBezTo>
                  <a:pt x="106720" y="12137"/>
                  <a:pt x="106720" y="12137"/>
                  <a:pt x="106720" y="12137"/>
                </a:cubicBezTo>
                <a:lnTo>
                  <a:pt x="106720" y="88000"/>
                </a:lnTo>
                <a:close/>
              </a:path>
            </a:pathLst>
          </a:custGeom>
          <a:solidFill>
            <a:schemeClr val="accent2"/>
          </a:solidFill>
          <a:ln>
            <a:noFill/>
          </a:ln>
        </p:spPr>
        <p:txBody>
          <a:bodyPr lIns="45700" tIns="22850" rIns="45700" bIns="22850" anchor="ctr" anchorCtr="0">
            <a:noAutofit/>
          </a:bodyPr>
          <a:lstStyle/>
          <a:p>
            <a:endParaRPr>
              <a:solidFill>
                <a:schemeClr val="dk1"/>
              </a:solidFill>
              <a:latin typeface="Source Han Sans CN" panose="020B0500000000000000" pitchFamily="34" charset="-128"/>
              <a:ea typeface="Source Han Sans CN" panose="020B0500000000000000" pitchFamily="34" charset="-128"/>
              <a:cs typeface="Roboto"/>
              <a:sym typeface="Roboto"/>
            </a:endParaRPr>
          </a:p>
        </p:txBody>
      </p:sp>
      <p:sp>
        <p:nvSpPr>
          <p:cNvPr id="96" name="深度视觉·原创设计 https://www.docer.com/works?userid=22383862"/>
          <p:cNvSpPr/>
          <p:nvPr/>
        </p:nvSpPr>
        <p:spPr>
          <a:xfrm>
            <a:off x="9636490" y="3886971"/>
            <a:ext cx="336711" cy="339655"/>
          </a:xfrm>
          <a:custGeom>
            <a:avLst/>
            <a:gdLst/>
            <a:ahLst/>
            <a:cxnLst/>
            <a:rect l="0" t="0" r="0" b="0"/>
            <a:pathLst>
              <a:path w="120000" h="120000" extrusionOk="0">
                <a:moveTo>
                  <a:pt x="50813" y="0"/>
                </a:moveTo>
                <a:lnTo>
                  <a:pt x="50813" y="0"/>
                </a:lnTo>
                <a:cubicBezTo>
                  <a:pt x="22966" y="2589"/>
                  <a:pt x="2583" y="25323"/>
                  <a:pt x="0" y="50647"/>
                </a:cubicBezTo>
                <a:cubicBezTo>
                  <a:pt x="50813" y="50647"/>
                  <a:pt x="50813" y="50647"/>
                  <a:pt x="50813" y="50647"/>
                </a:cubicBezTo>
                <a:lnTo>
                  <a:pt x="50813" y="0"/>
                </a:lnTo>
                <a:close/>
                <a:moveTo>
                  <a:pt x="66028" y="0"/>
                </a:moveTo>
                <a:lnTo>
                  <a:pt x="66028" y="0"/>
                </a:lnTo>
                <a:cubicBezTo>
                  <a:pt x="66028" y="58417"/>
                  <a:pt x="66028" y="58417"/>
                  <a:pt x="66028" y="58417"/>
                </a:cubicBezTo>
                <a:cubicBezTo>
                  <a:pt x="66028" y="63597"/>
                  <a:pt x="63732" y="65899"/>
                  <a:pt x="58564" y="65899"/>
                </a:cubicBezTo>
                <a:cubicBezTo>
                  <a:pt x="0" y="65899"/>
                  <a:pt x="0" y="65899"/>
                  <a:pt x="0" y="65899"/>
                </a:cubicBezTo>
                <a:cubicBezTo>
                  <a:pt x="2583" y="96690"/>
                  <a:pt x="28133" y="119712"/>
                  <a:pt x="58564" y="119712"/>
                </a:cubicBezTo>
                <a:cubicBezTo>
                  <a:pt x="91578" y="119712"/>
                  <a:pt x="119712" y="91798"/>
                  <a:pt x="119712" y="58417"/>
                </a:cubicBezTo>
                <a:cubicBezTo>
                  <a:pt x="119712" y="27913"/>
                  <a:pt x="96746" y="2589"/>
                  <a:pt x="66028" y="0"/>
                </a:cubicBezTo>
                <a:close/>
              </a:path>
            </a:pathLst>
          </a:custGeom>
          <a:solidFill>
            <a:schemeClr val="accent2"/>
          </a:solidFill>
          <a:ln>
            <a:noFill/>
          </a:ln>
        </p:spPr>
        <p:txBody>
          <a:bodyPr lIns="45700" tIns="22850" rIns="45700" bIns="22850" anchor="ctr" anchorCtr="0">
            <a:noAutofit/>
          </a:bodyPr>
          <a:lstStyle/>
          <a:p>
            <a:endParaRPr>
              <a:solidFill>
                <a:schemeClr val="dk1"/>
              </a:solidFill>
              <a:latin typeface="Source Han Sans CN" panose="020B0500000000000000" pitchFamily="34" charset="-128"/>
              <a:ea typeface="Source Han Sans CN" panose="020B0500000000000000" pitchFamily="34" charset="-128"/>
              <a:cs typeface="Roboto"/>
              <a:sym typeface="Roboto"/>
            </a:endParaRPr>
          </a:p>
        </p:txBody>
      </p:sp>
      <p:sp>
        <p:nvSpPr>
          <p:cNvPr id="97" name="深度视觉·原创设计 https://www.docer.com/works?userid=22383862"/>
          <p:cNvSpPr txBox="1"/>
          <p:nvPr/>
        </p:nvSpPr>
        <p:spPr>
          <a:xfrm>
            <a:off x="5810885" y="2309495"/>
            <a:ext cx="2499995" cy="1116965"/>
          </a:xfrm>
          <a:prstGeom prst="rect">
            <a:avLst/>
          </a:prstGeom>
          <a:noFill/>
        </p:spPr>
        <p:txBody>
          <a:bodyPr wrap="square" rtlCol="0">
            <a:spAutoFit/>
          </a:bodyPr>
          <a:lstStyle/>
          <a:p>
            <a:pPr lvl="0" algn="ctr">
              <a:lnSpc>
                <a:spcPts val="2000"/>
              </a:lnSpc>
              <a:defRPr/>
            </a:pPr>
            <a:r>
              <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场地查询：当前时间体育馆各场馆使用情况显示（空闲、使用中、维修），显示在主页面中</a:t>
            </a:r>
            <a:endParaRPr lang="zh-CN" altLang="id-ID" spc="300" dirty="0">
              <a:solidFill>
                <a:schemeClr val="tx1">
                  <a:lumMod val="85000"/>
                  <a:lumOff val="15000"/>
                </a:schemeClr>
              </a:solidFill>
              <a:latin typeface="Source Han Sans CN" panose="020B0500000000000000" pitchFamily="34" charset="-128"/>
              <a:ea typeface="宋体" panose="02010600030101010101" pitchFamily="2" charset="-122"/>
            </a:endParaRPr>
          </a:p>
        </p:txBody>
      </p:sp>
      <p:sp>
        <p:nvSpPr>
          <p:cNvPr id="98" name="深度视觉·原创设计 https://www.docer.com/works?userid=22383862"/>
          <p:cNvSpPr txBox="1"/>
          <p:nvPr/>
        </p:nvSpPr>
        <p:spPr>
          <a:xfrm>
            <a:off x="8073036" y="737288"/>
            <a:ext cx="1249680" cy="368300"/>
          </a:xfrm>
          <a:prstGeom prst="rect">
            <a:avLst/>
          </a:prstGeom>
          <a:noFill/>
        </p:spPr>
        <p:txBody>
          <a:bodyPr wrap="none" rtlCol="0">
            <a:spAutoFit/>
          </a:bodyPr>
          <a:lstStyle/>
          <a:p>
            <a:r>
              <a:rPr lang="zh-CN" altLang="id-ID" spc="300" dirty="0">
                <a:solidFill>
                  <a:schemeClr val="tx1">
                    <a:lumMod val="85000"/>
                    <a:lumOff val="15000"/>
                  </a:schemeClr>
                </a:solidFill>
                <a:latin typeface="Source Han Sans CN" panose="020B0500000000000000" pitchFamily="34" charset="-128"/>
                <a:ea typeface="宋体" panose="02010600030101010101" pitchFamily="2" charset="-122"/>
              </a:rPr>
              <a:t>基本功能</a:t>
            </a:r>
            <a:endParaRPr lang="zh-CN" altLang="id-ID" spc="300" dirty="0">
              <a:solidFill>
                <a:schemeClr val="tx1">
                  <a:lumMod val="85000"/>
                  <a:lumOff val="15000"/>
                </a:schemeClr>
              </a:solidFill>
              <a:latin typeface="Source Han Sans CN" panose="020B0500000000000000" pitchFamily="34" charset="-128"/>
              <a:ea typeface="宋体" panose="02010600030101010101" pitchFamily="2" charset="-122"/>
            </a:endParaRPr>
          </a:p>
        </p:txBody>
      </p:sp>
      <p:sp>
        <p:nvSpPr>
          <p:cNvPr id="2" name="深度视觉·原创设计 https://www.docer.com/works?userid=22383862"/>
          <p:cNvSpPr txBox="1"/>
          <p:nvPr/>
        </p:nvSpPr>
        <p:spPr>
          <a:xfrm>
            <a:off x="8630285" y="2322830"/>
            <a:ext cx="2499995" cy="1373505"/>
          </a:xfrm>
          <a:prstGeom prst="rect">
            <a:avLst/>
          </a:prstGeom>
          <a:noFill/>
        </p:spPr>
        <p:txBody>
          <a:bodyPr wrap="square" rtlCol="0">
            <a:spAutoFit/>
          </a:bodyPr>
          <a:p>
            <a:pPr lvl="0" algn="ctr">
              <a:lnSpc>
                <a:spcPts val="2000"/>
              </a:lnSpc>
              <a:defRPr/>
            </a:pPr>
            <a:r>
              <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用户单位认证、审核：团体用户提交注册认证材料，管理员以联系校团委等方式求证后，审核材料通过</a:t>
            </a:r>
            <a:endParaRPr lang="zh-CN" altLang="id-ID" spc="300" dirty="0">
              <a:solidFill>
                <a:schemeClr val="tx1">
                  <a:lumMod val="85000"/>
                  <a:lumOff val="15000"/>
                </a:schemeClr>
              </a:solidFill>
              <a:latin typeface="Source Han Sans CN" panose="020B0500000000000000" pitchFamily="34" charset="-128"/>
              <a:ea typeface="宋体" panose="02010600030101010101" pitchFamily="2" charset="-122"/>
            </a:endParaRPr>
          </a:p>
        </p:txBody>
      </p:sp>
      <p:sp>
        <p:nvSpPr>
          <p:cNvPr id="35" name="深度视觉·原创设计 https://www.docer.com/works?userid=22383862"/>
          <p:cNvSpPr txBox="1"/>
          <p:nvPr/>
        </p:nvSpPr>
        <p:spPr>
          <a:xfrm>
            <a:off x="6049645" y="4524375"/>
            <a:ext cx="2023110" cy="603885"/>
          </a:xfrm>
          <a:prstGeom prst="rect">
            <a:avLst/>
          </a:prstGeom>
          <a:noFill/>
        </p:spPr>
        <p:txBody>
          <a:bodyPr wrap="square" rtlCol="0">
            <a:spAutoFit/>
          </a:bodyPr>
          <a:p>
            <a:pPr lvl="0" algn="ctr">
              <a:lnSpc>
                <a:spcPts val="2000"/>
              </a:lnSpc>
              <a:defRPr/>
            </a:pPr>
            <a:r>
              <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课外预约、大型比赛活动审批</a:t>
            </a:r>
            <a:endPar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36" name="深度视觉·原创设计 https://www.docer.com/works?userid=22383862"/>
          <p:cNvSpPr txBox="1"/>
          <p:nvPr/>
        </p:nvSpPr>
        <p:spPr>
          <a:xfrm>
            <a:off x="8793480" y="4565650"/>
            <a:ext cx="2023110" cy="347345"/>
          </a:xfrm>
          <a:prstGeom prst="rect">
            <a:avLst/>
          </a:prstGeom>
          <a:noFill/>
        </p:spPr>
        <p:txBody>
          <a:bodyPr wrap="square" rtlCol="0">
            <a:spAutoFit/>
          </a:bodyPr>
          <a:p>
            <a:pPr lvl="0" algn="ctr">
              <a:lnSpc>
                <a:spcPts val="2000"/>
              </a:lnSpc>
              <a:defRPr/>
            </a:pPr>
            <a:r>
              <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体育课程的输入</a:t>
            </a:r>
            <a:endParaRPr lang="zh-CN" altLang="en-US"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3020,&quot;width&quot;:5530}"/>
</p:tagLst>
</file>

<file path=ppt/tags/tag2.xml><?xml version="1.0" encoding="utf-8"?>
<p:tagLst xmlns:p="http://schemas.openxmlformats.org/presentationml/2006/main">
  <p:tag name="KSO_WM_UNIT_TABLE_BEAUTIFY" val="smartTable{5602cf91-4497-4d41-a367-1bacbe1b8ed4}"/>
  <p:tag name="TABLE_ENDDRAG_ORIGIN_RECT" val="433*225"/>
  <p:tag name="TABLE_ENDDRAG_RECT" val="79*110*433*225"/>
</p:tagLst>
</file>

<file path=ppt/theme/theme1.xml><?xml version="1.0" encoding="utf-8"?>
<a:theme xmlns:a="http://schemas.openxmlformats.org/drawingml/2006/main" name="Office 主题​​">
  <a:themeElements>
    <a:clrScheme name="自定义 22">
      <a:dk1>
        <a:srgbClr val="000000"/>
      </a:dk1>
      <a:lt1>
        <a:srgbClr val="FFFFFF"/>
      </a:lt1>
      <a:dk2>
        <a:srgbClr val="44546A"/>
      </a:dk2>
      <a:lt2>
        <a:srgbClr val="E7E6E6"/>
      </a:lt2>
      <a:accent1>
        <a:srgbClr val="176F6E"/>
      </a:accent1>
      <a:accent2>
        <a:srgbClr val="FA7812"/>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2195</Words>
  <Application>WPS 演示</Application>
  <PresentationFormat>宽屏</PresentationFormat>
  <Paragraphs>344</Paragraphs>
  <Slides>20</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20</vt:i4>
      </vt:variant>
    </vt:vector>
  </HeadingPairs>
  <TitlesOfParts>
    <vt:vector size="46" baseType="lpstr">
      <vt:lpstr>Arial</vt:lpstr>
      <vt:lpstr>宋体</vt:lpstr>
      <vt:lpstr>Wingdings</vt:lpstr>
      <vt:lpstr>Calibri</vt:lpstr>
      <vt:lpstr>思源黑体</vt:lpstr>
      <vt:lpstr>黑体</vt:lpstr>
      <vt:lpstr>思源黑体 CN Heavy</vt:lpstr>
      <vt:lpstr>微软雅黑</vt:lpstr>
      <vt:lpstr>Source Han Sans SC</vt:lpstr>
      <vt:lpstr>方正黑体简体</vt:lpstr>
      <vt:lpstr>阿里巴巴普惠体 M</vt:lpstr>
      <vt:lpstr>Source Han Sans SC</vt:lpstr>
      <vt:lpstr>Lato</vt:lpstr>
      <vt:lpstr>思源黑体 CN Normal</vt:lpstr>
      <vt:lpstr>Source Han Sans CN</vt:lpstr>
      <vt:lpstr>Roboto Light</vt:lpstr>
      <vt:lpstr>FZHei-B01S</vt:lpstr>
      <vt:lpstr>Open Sans</vt:lpstr>
      <vt:lpstr>Roboto</vt:lpstr>
      <vt:lpstr>Montserrat</vt:lpstr>
      <vt:lpstr>Segoe Print</vt:lpstr>
      <vt:lpstr>Yu Gothic UI</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Nymph.</cp:lastModifiedBy>
  <cp:revision>10</cp:revision>
  <dcterms:created xsi:type="dcterms:W3CDTF">2020-12-16T07:00:00Z</dcterms:created>
  <dcterms:modified xsi:type="dcterms:W3CDTF">2022-06-12T11:34:44Z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KSOTemplateUUID">
    <vt:lpwstr>v1.0_mb_GFsagpEW0KZX4KYobGbbRw==</vt:lpwstr>
  </property>
  <property fmtid="{D5CDD505-2E9C-101B-9397-08002B2CF9AE}" pid="4" name="ICV">
    <vt:lpwstr>53FC7BA51A77479A8AA6EB3D6FC68F1E</vt:lpwstr>
  </property>
</Properties>
</file>