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  <p:sldMasterId id="2147483876" r:id="rId2"/>
    <p:sldMasterId id="2147483868" r:id="rId3"/>
    <p:sldMasterId id="2147483884" r:id="rId4"/>
  </p:sldMasterIdLst>
  <p:notesMasterIdLst>
    <p:notesMasterId r:id="rId12"/>
  </p:notesMasterIdLst>
  <p:handoutMasterIdLst>
    <p:handoutMasterId r:id="rId13"/>
  </p:handoutMasterIdLst>
  <p:sldIdLst>
    <p:sldId id="530" r:id="rId5"/>
    <p:sldId id="609" r:id="rId6"/>
    <p:sldId id="623" r:id="rId7"/>
    <p:sldId id="258" r:id="rId8"/>
    <p:sldId id="259" r:id="rId9"/>
    <p:sldId id="260" r:id="rId10"/>
    <p:sldId id="262" r:id="rId11"/>
  </p:sldIdLst>
  <p:sldSz cx="12192000" cy="6858000"/>
  <p:notesSz cx="9928225" cy="679767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1B8"/>
    <a:srgbClr val="01396D"/>
    <a:srgbClr val="FFFFFF"/>
    <a:srgbClr val="000000"/>
    <a:srgbClr val="00396D"/>
    <a:srgbClr val="003999"/>
    <a:srgbClr val="01278E"/>
    <a:srgbClr val="01288F"/>
    <a:srgbClr val="0066CC"/>
    <a:srgbClr val="012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1150" autoAdjust="0"/>
  </p:normalViewPr>
  <p:slideViewPr>
    <p:cSldViewPr snapToGrid="0">
      <p:cViewPr varScale="1">
        <p:scale>
          <a:sx n="50" d="100"/>
          <a:sy n="50" d="100"/>
        </p:scale>
        <p:origin x="38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922" y="53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09" y="0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55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09" y="6457155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A3B3E2E-CB13-49C3-84E0-ADB8EAF9AE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731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609" y="0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11175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4" y="3228579"/>
            <a:ext cx="7941940" cy="305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55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609" y="6457155"/>
            <a:ext cx="4302018" cy="33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4" tIns="45961" rIns="91924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2AC3407-5545-413B-A879-58BFA7395E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7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 userDrawn="1"/>
        </p:nvGrpSpPr>
        <p:grpSpPr>
          <a:xfrm>
            <a:off x="0" y="115888"/>
            <a:ext cx="11941835" cy="6743636"/>
            <a:chOff x="0" y="115888"/>
            <a:chExt cx="11941835" cy="6743636"/>
          </a:xfrm>
        </p:grpSpPr>
        <p:pic>
          <p:nvPicPr>
            <p:cNvPr id="17" name="Picture 16" descr="NCTU_logo_blue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26" t="3" b="25215"/>
            <a:stretch/>
          </p:blipFill>
          <p:spPr bwMode="auto">
            <a:xfrm>
              <a:off x="1" y="3444669"/>
              <a:ext cx="3377888" cy="341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 userDrawn="1"/>
          </p:nvSpPr>
          <p:spPr bwMode="auto">
            <a:xfrm>
              <a:off x="0" y="3352648"/>
              <a:ext cx="3454400" cy="3505352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 userDrawn="1"/>
          </p:nvSpPr>
          <p:spPr bwMode="auto">
            <a:xfrm>
              <a:off x="1048104" y="3128265"/>
              <a:ext cx="10095791" cy="114152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618" y="0"/>
                  </a:lnTo>
                  <a:lnTo>
                    <a:pt x="618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rgbClr val="01396D"/>
            </a:solidFill>
            <a:ln w="9525">
              <a:solidFill>
                <a:srgbClr val="01396D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 userDrawn="1"/>
          </p:nvSpPr>
          <p:spPr bwMode="auto">
            <a:xfrm>
              <a:off x="6789953" y="236538"/>
              <a:ext cx="3654018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algn="r" eaLnBrk="1" hangingPunct="1">
                <a:lnSpc>
                  <a:spcPct val="90000"/>
                </a:lnSpc>
                <a:defRPr/>
              </a:pPr>
              <a:r>
                <a:rPr lang="en-US" altLang="zh-TW" sz="1200" baseline="0" dirty="0">
                  <a:solidFill>
                    <a:srgbClr val="01396D"/>
                  </a:solidFill>
                  <a:latin typeface="Tahoma" pitchFamily="34" charset="0"/>
                </a:rPr>
                <a:t>College of Biological Science and Technology</a:t>
              </a:r>
            </a:p>
            <a:p>
              <a:pPr algn="r" eaLnBrk="1" hangingPunct="1">
                <a:lnSpc>
                  <a:spcPct val="90000"/>
                </a:lnSpc>
                <a:defRPr/>
              </a:pPr>
              <a:r>
                <a:rPr lang="en-US" altLang="zh-TW" sz="1200" baseline="0" dirty="0">
                  <a:solidFill>
                    <a:srgbClr val="01396D"/>
                  </a:solidFill>
                  <a:latin typeface="Tahoma" pitchFamily="34" charset="0"/>
                </a:rPr>
                <a:t>National Yang Ming Chiao Tung University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auto">
            <a:xfrm>
              <a:off x="7783321" y="663575"/>
              <a:ext cx="2582863" cy="1588"/>
            </a:xfrm>
            <a:prstGeom prst="line">
              <a:avLst/>
            </a:prstGeom>
            <a:noFill/>
            <a:ln w="38100">
              <a:solidFill>
                <a:srgbClr val="01396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8123068" y="674334"/>
              <a:ext cx="2320903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TW" sz="1200" dirty="0">
                  <a:solidFill>
                    <a:srgbClr val="01396D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Hsinchu</a:t>
              </a:r>
              <a:r>
                <a:rPr lang="zh-TW" altLang="en-US" sz="1200" dirty="0">
                  <a:solidFill>
                    <a:srgbClr val="01396D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zh-TW" sz="1200" dirty="0">
                  <a:solidFill>
                    <a:srgbClr val="01396D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City, Taiwan (R.O.C.)</a:t>
              </a:r>
            </a:p>
          </p:txBody>
        </p:sp>
        <p:pic>
          <p:nvPicPr>
            <p:cNvPr id="30" name="圖片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709" y="219043"/>
              <a:ext cx="1373126" cy="750986"/>
            </a:xfrm>
            <a:prstGeom prst="rect">
              <a:avLst/>
            </a:prstGeom>
          </p:spPr>
        </p:pic>
        <p:pic>
          <p:nvPicPr>
            <p:cNvPr id="31" name="Picture 2" descr="生物科技學院-國立陽明交通大學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1" y="115888"/>
              <a:ext cx="1499878" cy="135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AutoShape 10"/>
            <p:cNvSpPr>
              <a:spLocks noChangeArrowheads="1"/>
            </p:cNvSpPr>
            <p:nvPr userDrawn="1"/>
          </p:nvSpPr>
          <p:spPr bwMode="auto">
            <a:xfrm flipH="1">
              <a:off x="1837169" y="5258754"/>
              <a:ext cx="8517659" cy="119898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618" y="0"/>
                  </a:lnTo>
                  <a:lnTo>
                    <a:pt x="618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rgbClr val="01396D"/>
            </a:solidFill>
            <a:ln w="9525">
              <a:solidFill>
                <a:srgbClr val="01396D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zh-TW" altLang="en-US"/>
            </a:p>
          </p:txBody>
        </p:sp>
      </p:grpSp>
      <p:sp>
        <p:nvSpPr>
          <p:cNvPr id="2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3166" y="1922079"/>
            <a:ext cx="10213789" cy="1179512"/>
          </a:xfrm>
        </p:spPr>
        <p:txBody>
          <a:bodyPr/>
          <a:lstStyle>
            <a:lvl1pPr>
              <a:defRPr sz="44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97446" y="4358212"/>
            <a:ext cx="5268738" cy="868278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774579" y="6526936"/>
            <a:ext cx="2365930" cy="32327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7783322" y="6526936"/>
            <a:ext cx="4158514" cy="32327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2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1_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1451579" y="1535214"/>
            <a:ext cx="9603275" cy="39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1447331" y="1370266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1"/>
          <p:cNvSpPr txBox="1"/>
          <p:nvPr/>
        </p:nvSpPr>
        <p:spPr>
          <a:xfrm>
            <a:off x="11398898" y="6359902"/>
            <a:ext cx="55017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2000" b="0" i="0" u="none" strike="noStrike" cap="non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623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55651" y="1201740"/>
            <a:ext cx="10668000" cy="5197551"/>
          </a:xfrm>
        </p:spPr>
        <p:txBody>
          <a:bodyPr/>
          <a:lstStyle>
            <a:lvl1pPr marL="469900" indent="-469900">
              <a:buClr>
                <a:srgbClr val="00396D"/>
              </a:buClr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08050" indent="-436563">
              <a:buClr>
                <a:srgbClr val="00396D"/>
              </a:buClr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04925" indent="-395288">
              <a:buClr>
                <a:srgbClr val="00396D"/>
              </a:buClr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93863" indent="-387350"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93913" indent="-398463"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017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 userDrawn="1"/>
        </p:nvGrpSpPr>
        <p:grpSpPr>
          <a:xfrm>
            <a:off x="77824" y="3341948"/>
            <a:ext cx="2733472" cy="3205877"/>
            <a:chOff x="0" y="2496428"/>
            <a:chExt cx="3454400" cy="4051397"/>
          </a:xfrm>
        </p:grpSpPr>
        <p:pic>
          <p:nvPicPr>
            <p:cNvPr id="20" name="圖片 19"/>
            <p:cNvPicPr>
              <a:picLocks noChangeAspect="1"/>
            </p:cNvPicPr>
            <p:nvPr userDrawn="1"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000" l="100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22" r="8165" b="32681"/>
            <a:stretch/>
          </p:blipFill>
          <p:spPr>
            <a:xfrm>
              <a:off x="65154" y="2519578"/>
              <a:ext cx="3087487" cy="4019216"/>
            </a:xfrm>
            <a:prstGeom prst="rect">
              <a:avLst/>
            </a:prstGeom>
          </p:spPr>
        </p:pic>
        <p:sp>
          <p:nvSpPr>
            <p:cNvPr id="21" name="矩形 20"/>
            <p:cNvSpPr/>
            <p:nvPr userDrawn="1"/>
          </p:nvSpPr>
          <p:spPr bwMode="auto">
            <a:xfrm>
              <a:off x="0" y="2496428"/>
              <a:ext cx="3454400" cy="40513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>
            <a:off x="2384385" y="3848116"/>
            <a:ext cx="8535772" cy="1235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966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38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5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55651" y="1201740"/>
            <a:ext cx="10668000" cy="5197551"/>
          </a:xfrm>
        </p:spPr>
        <p:txBody>
          <a:bodyPr/>
          <a:lstStyle>
            <a:lvl1pPr marL="469900" indent="-469900">
              <a:buClr>
                <a:srgbClr val="00396D"/>
              </a:buClr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08050" indent="-436563">
              <a:buClr>
                <a:srgbClr val="00396D"/>
              </a:buClr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04925" indent="-395288">
              <a:buClr>
                <a:srgbClr val="00396D"/>
              </a:buClr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93863" indent="-387350"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93913" indent="-398463"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554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89901" l="6132" r="89967">
                        <a14:foregroundMark x1="78038" y1="80792" x2="78038" y2="80792"/>
                        <a14:foregroundMark x1="75139" y1="81782" x2="75139" y2="81782"/>
                        <a14:foregroundMark x1="74582" y1="80792" x2="74582" y2="80792"/>
                        <a14:foregroundMark x1="71572" y1="80990" x2="71572" y2="80990"/>
                        <a14:foregroundMark x1="17280" y1="71485" x2="84169" y2="81980"/>
                        <a14:foregroundMark x1="13266" y1="70099" x2="18395" y2="71485"/>
                        <a14:foregroundMark x1="11371" y1="71089" x2="12598" y2="69109"/>
                        <a14:foregroundMark x1="10479" y1="70693" x2="12486" y2="69109"/>
                        <a14:foregroundMark x1="9476" y1="68317" x2="12040" y2="70099"/>
                        <a14:foregroundMark x1="8919" y1="67921" x2="10145" y2="69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" t="24578" r="14902" b="25788"/>
          <a:stretch/>
        </p:blipFill>
        <p:spPr>
          <a:xfrm>
            <a:off x="5642349" y="4207276"/>
            <a:ext cx="6545793" cy="2297696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 bwMode="auto">
          <a:xfrm>
            <a:off x="5642348" y="4207276"/>
            <a:ext cx="6545793" cy="2343375"/>
          </a:xfrm>
          <a:prstGeom prst="rect">
            <a:avLst/>
          </a:prstGeom>
          <a:solidFill>
            <a:srgbClr val="FFFFFF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>
            <a:off x="2384385" y="3848116"/>
            <a:ext cx="8535772" cy="1235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2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488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1437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24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55651" y="1201740"/>
            <a:ext cx="10668000" cy="5197551"/>
          </a:xfrm>
        </p:spPr>
        <p:txBody>
          <a:bodyPr/>
          <a:lstStyle>
            <a:lvl1pPr marL="469900" indent="-469900">
              <a:buClr>
                <a:srgbClr val="00396D"/>
              </a:buClr>
              <a:buFont typeface="Arial" panose="020B0604020202020204" pitchFamily="34" charset="0"/>
              <a:buChar char="•"/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1pPr>
            <a:lvl2pPr marL="908050" indent="-436563">
              <a:buClr>
                <a:srgbClr val="00396D"/>
              </a:buClr>
              <a:buFont typeface="Arial" panose="020B0604020202020204" pitchFamily="34" charset="0"/>
              <a:buChar char="•"/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2pPr>
            <a:lvl3pPr marL="1304925" indent="-395288"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3pPr>
            <a:lvl4pPr marL="1693863" indent="-387350">
              <a:buClr>
                <a:srgbClr val="00396D"/>
              </a:buClr>
              <a:buFont typeface="Arial" panose="020B0604020202020204" pitchFamily="34" charset="0"/>
              <a:buChar char="•"/>
              <a:defRPr sz="16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4pPr>
            <a:lvl5pPr marL="2093913" indent="-398463">
              <a:buClr>
                <a:srgbClr val="00396D"/>
              </a:buClr>
              <a:buFont typeface="Arial" panose="020B0604020202020204" pitchFamily="34" charset="0"/>
              <a:buChar char="•"/>
              <a:defRPr sz="16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60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 userDrawn="1"/>
        </p:nvGrpSpPr>
        <p:grpSpPr>
          <a:xfrm>
            <a:off x="0" y="0"/>
            <a:ext cx="12192001" cy="6859524"/>
            <a:chOff x="0" y="0"/>
            <a:chExt cx="12192001" cy="6859524"/>
          </a:xfrm>
        </p:grpSpPr>
        <p:pic>
          <p:nvPicPr>
            <p:cNvPr id="21" name="Picture 16" descr="NCTU_logo_blue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B7C1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26" t="3" b="25215"/>
            <a:stretch/>
          </p:blipFill>
          <p:spPr bwMode="auto">
            <a:xfrm>
              <a:off x="1" y="3444669"/>
              <a:ext cx="3377888" cy="341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矩形 21"/>
            <p:cNvSpPr/>
            <p:nvPr userDrawn="1"/>
          </p:nvSpPr>
          <p:spPr bwMode="auto">
            <a:xfrm>
              <a:off x="0" y="3352648"/>
              <a:ext cx="3454400" cy="3505352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  <p:grpSp>
          <p:nvGrpSpPr>
            <p:cNvPr id="17" name="Group 17"/>
            <p:cNvGrpSpPr>
              <a:grpSpLocks/>
            </p:cNvGrpSpPr>
            <p:nvPr userDrawn="1"/>
          </p:nvGrpSpPr>
          <p:grpSpPr bwMode="auto">
            <a:xfrm>
              <a:off x="2" y="6550651"/>
              <a:ext cx="8544558" cy="307349"/>
              <a:chOff x="6" y="4128"/>
              <a:chExt cx="5101" cy="198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ltGray">
              <a:xfrm>
                <a:off x="6" y="4128"/>
                <a:ext cx="5101" cy="112"/>
              </a:xfrm>
              <a:prstGeom prst="rect">
                <a:avLst/>
              </a:prstGeom>
              <a:gradFill rotWithShape="1">
                <a:gsLst>
                  <a:gs pos="0">
                    <a:srgbClr val="E1F4FF"/>
                  </a:gs>
                  <a:gs pos="100000">
                    <a:srgbClr val="00396D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endParaRPr lang="en-US" altLang="zh-TW" sz="1200" dirty="0">
                  <a:solidFill>
                    <a:schemeClr val="bg1"/>
                  </a:solidFill>
                  <a:latin typeface="Franklin Gothic Medium" pitchFamily="34" charset="0"/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ltGray">
              <a:xfrm>
                <a:off x="6" y="4236"/>
                <a:ext cx="5101" cy="90"/>
              </a:xfrm>
              <a:prstGeom prst="rect">
                <a:avLst/>
              </a:prstGeom>
              <a:gradFill rotWithShape="1">
                <a:gsLst>
                  <a:gs pos="0">
                    <a:srgbClr val="B7C1B8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endParaRPr lang="en-US" altLang="zh-TW" sz="1200">
                  <a:solidFill>
                    <a:schemeClr val="bg1"/>
                  </a:solidFill>
                  <a:latin typeface="Franklin Gothic Medium" pitchFamily="34" charset="0"/>
                </a:endParaRPr>
              </a:p>
            </p:txBody>
          </p:sp>
        </p:grpSp>
        <p:sp>
          <p:nvSpPr>
            <p:cNvPr id="7" name="AutoShape 8"/>
            <p:cNvSpPr>
              <a:spLocks noChangeArrowheads="1"/>
            </p:cNvSpPr>
            <p:nvPr userDrawn="1"/>
          </p:nvSpPr>
          <p:spPr bwMode="auto">
            <a:xfrm>
              <a:off x="2384385" y="3848116"/>
              <a:ext cx="8535772" cy="123588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618" y="0"/>
                  </a:lnTo>
                  <a:lnTo>
                    <a:pt x="618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rgbClr val="01396D"/>
            </a:solidFill>
            <a:ln w="9525">
              <a:solidFill>
                <a:srgbClr val="01396D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ltGray">
            <a:xfrm>
              <a:off x="2569935" y="3"/>
              <a:ext cx="9622066" cy="276996"/>
            </a:xfrm>
            <a:prstGeom prst="rect">
              <a:avLst/>
            </a:prstGeom>
            <a:gradFill rotWithShape="1">
              <a:gsLst>
                <a:gs pos="0">
                  <a:srgbClr val="01396D">
                    <a:alpha val="77255"/>
                  </a:srgb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r"/>
              <a:endParaRPr lang="en-US" altLang="zh-TW" sz="10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6" name="文字方塊 15"/>
            <p:cNvSpPr txBox="1"/>
            <p:nvPr userDrawn="1"/>
          </p:nvSpPr>
          <p:spPr>
            <a:xfrm>
              <a:off x="0" y="0"/>
              <a:ext cx="2569934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Intelligent Computation Laboratory</a:t>
              </a:r>
              <a:endParaRPr lang="zh-TW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圖片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327" y="6569552"/>
              <a:ext cx="3332523" cy="233068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02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1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148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55651" y="1201740"/>
            <a:ext cx="10668000" cy="5197551"/>
          </a:xfrm>
        </p:spPr>
        <p:txBody>
          <a:bodyPr/>
          <a:lstStyle>
            <a:lvl1pPr marL="469900" indent="-469900">
              <a:lnSpc>
                <a:spcPct val="100000"/>
              </a:lnSpc>
              <a:buClr>
                <a:srgbClr val="00396D"/>
              </a:buClr>
              <a:buFont typeface="Arial" panose="020B0604020202020204" pitchFamily="34" charset="0"/>
              <a:buChar char="•"/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1pPr>
            <a:lvl2pPr marL="908050" indent="-436563">
              <a:lnSpc>
                <a:spcPct val="100000"/>
              </a:lnSpc>
              <a:buClr>
                <a:srgbClr val="00396D"/>
              </a:buClr>
              <a:buFont typeface="Arial" panose="020B0604020202020204" pitchFamily="34" charset="0"/>
              <a:buChar char="•"/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2pPr>
            <a:lvl3pPr marL="1304925" indent="-395288">
              <a:lnSpc>
                <a:spcPct val="100000"/>
              </a:lnSpc>
              <a:buClr>
                <a:srgbClr val="00396D"/>
              </a:buClr>
              <a:buFont typeface="Arial" panose="020B0604020202020204" pitchFamily="34" charset="0"/>
              <a:buChar char="•"/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3pPr>
            <a:lvl4pPr marL="1693863" indent="-387350">
              <a:lnSpc>
                <a:spcPct val="100000"/>
              </a:lnSpc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4pPr>
            <a:lvl5pPr marL="2093913" indent="-398463">
              <a:lnSpc>
                <a:spcPct val="100000"/>
              </a:lnSpc>
              <a:buClr>
                <a:srgbClr val="00396D"/>
              </a:buClr>
              <a:buFont typeface="Arial" panose="020B0604020202020204" pitchFamily="34" charset="0"/>
              <a:buChar char="•"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169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5635" l="4606" r="89896">
                        <a14:foregroundMark x1="27935" y1="77778" x2="27935" y2="77778"/>
                        <a14:foregroundMark x1="38336" y1="45437" x2="38336" y2="45437"/>
                        <a14:foregroundMark x1="40862" y1="51587" x2="41605" y2="37500"/>
                        <a14:foregroundMark x1="40713" y1="36111" x2="40713" y2="36111"/>
                        <a14:backgroundMark x1="42199" y1="33135" x2="42199" y2="33135"/>
                        <a14:backgroundMark x1="38484" y1="34127" x2="38484" y2="34127"/>
                        <a14:backgroundMark x1="73997" y1="67063" x2="73997" y2="67063"/>
                        <a14:backgroundMark x1="74146" y1="73611" x2="74146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3789" r="13357" b="4437"/>
          <a:stretch/>
        </p:blipFill>
        <p:spPr>
          <a:xfrm>
            <a:off x="7511970" y="3319717"/>
            <a:ext cx="4652166" cy="3347301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 bwMode="auto">
          <a:xfrm>
            <a:off x="7778188" y="3319715"/>
            <a:ext cx="4413814" cy="317344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>
            <a:off x="2384385" y="3848116"/>
            <a:ext cx="8535772" cy="1235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8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>
            <a:lvl1pPr>
              <a:defRPr sz="38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05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5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 userDrawn="1"/>
        </p:nvGrpSpPr>
        <p:grpSpPr>
          <a:xfrm>
            <a:off x="0" y="0"/>
            <a:ext cx="12192001" cy="6859524"/>
            <a:chOff x="0" y="0"/>
            <a:chExt cx="12192001" cy="6859524"/>
          </a:xfrm>
        </p:grpSpPr>
        <p:pic>
          <p:nvPicPr>
            <p:cNvPr id="20" name="Picture 16" descr="NCTU_logo_blue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B7C1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26" t="3" b="25215"/>
            <a:stretch/>
          </p:blipFill>
          <p:spPr bwMode="auto">
            <a:xfrm>
              <a:off x="1" y="3444669"/>
              <a:ext cx="3377888" cy="341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 userDrawn="1"/>
          </p:nvSpPr>
          <p:spPr bwMode="auto">
            <a:xfrm>
              <a:off x="0" y="3352648"/>
              <a:ext cx="3454400" cy="3505352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>
              <a:off x="812801" y="1092200"/>
              <a:ext cx="10610851" cy="109538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rgbClr val="01396D"/>
            </a:solidFill>
            <a:ln w="9525">
              <a:solidFill>
                <a:srgbClr val="01396D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 userDrawn="1"/>
          </p:nvSpPr>
          <p:spPr bwMode="ltGray">
            <a:xfrm>
              <a:off x="2569935" y="3"/>
              <a:ext cx="9622066" cy="276996"/>
            </a:xfrm>
            <a:prstGeom prst="rect">
              <a:avLst/>
            </a:prstGeom>
            <a:gradFill rotWithShape="1">
              <a:gsLst>
                <a:gs pos="0">
                  <a:srgbClr val="01396D">
                    <a:alpha val="77255"/>
                  </a:srgb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r"/>
              <a:endParaRPr lang="en-US" altLang="zh-TW" sz="10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" name="文字方塊 10"/>
            <p:cNvSpPr txBox="1"/>
            <p:nvPr userDrawn="1"/>
          </p:nvSpPr>
          <p:spPr>
            <a:xfrm>
              <a:off x="0" y="0"/>
              <a:ext cx="2569934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Intelligent Computation Laboratory</a:t>
              </a:r>
              <a:endParaRPr lang="zh-TW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7"/>
            <p:cNvGrpSpPr>
              <a:grpSpLocks/>
            </p:cNvGrpSpPr>
            <p:nvPr userDrawn="1"/>
          </p:nvGrpSpPr>
          <p:grpSpPr bwMode="auto">
            <a:xfrm>
              <a:off x="2" y="6550651"/>
              <a:ext cx="8544558" cy="307349"/>
              <a:chOff x="6" y="4128"/>
              <a:chExt cx="5101" cy="198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ltGray">
              <a:xfrm>
                <a:off x="6" y="4128"/>
                <a:ext cx="5101" cy="112"/>
              </a:xfrm>
              <a:prstGeom prst="rect">
                <a:avLst/>
              </a:prstGeom>
              <a:gradFill rotWithShape="1">
                <a:gsLst>
                  <a:gs pos="0">
                    <a:srgbClr val="E1F4FF"/>
                  </a:gs>
                  <a:gs pos="100000">
                    <a:srgbClr val="00396D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endParaRPr lang="en-US" altLang="zh-TW" sz="1200" dirty="0">
                  <a:solidFill>
                    <a:schemeClr val="bg1"/>
                  </a:solidFill>
                  <a:latin typeface="Franklin Gothic Medium" pitchFamily="34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ltGray">
              <a:xfrm>
                <a:off x="6" y="4236"/>
                <a:ext cx="5101" cy="90"/>
              </a:xfrm>
              <a:prstGeom prst="rect">
                <a:avLst/>
              </a:prstGeom>
              <a:gradFill rotWithShape="1">
                <a:gsLst>
                  <a:gs pos="0">
                    <a:srgbClr val="B7C1B8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endParaRPr lang="en-US" altLang="zh-TW" sz="1200">
                  <a:solidFill>
                    <a:schemeClr val="bg1"/>
                  </a:solidFill>
                  <a:latin typeface="Franklin Gothic Medium" pitchFamily="34" charset="0"/>
                </a:endParaRPr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327" y="6569552"/>
              <a:ext cx="3332523" cy="233068"/>
            </a:xfrm>
            <a:prstGeom prst="rect">
              <a:avLst/>
            </a:prstGeom>
          </p:spPr>
        </p:pic>
      </p:grp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1852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93" r:id="rId2"/>
    <p:sldLayoutId id="2147483894" r:id="rId3"/>
    <p:sldLayoutId id="2147483897" r:id="rId4"/>
    <p:sldLayoutId id="21474838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9" name="AutoShape 11"/>
          <p:cNvSpPr>
            <a:spLocks noChangeArrowheads="1"/>
          </p:cNvSpPr>
          <p:nvPr userDrawn="1"/>
        </p:nvSpPr>
        <p:spPr bwMode="auto">
          <a:xfrm>
            <a:off x="812801" y="109220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 rotWithShape="1"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21" b="95635" l="4606" r="89896">
                        <a14:foregroundMark x1="27935" y1="77778" x2="27935" y2="77778"/>
                        <a14:foregroundMark x1="38336" y1="45437" x2="38336" y2="45437"/>
                        <a14:foregroundMark x1="40862" y1="51587" x2="41605" y2="37500"/>
                        <a14:foregroundMark x1="40713" y1="36111" x2="40713" y2="36111"/>
                        <a14:backgroundMark x1="42199" y1="33135" x2="42199" y2="33135"/>
                        <a14:backgroundMark x1="38484" y1="34127" x2="38484" y2="34127"/>
                        <a14:backgroundMark x1="73997" y1="67063" x2="73997" y2="67063"/>
                        <a14:backgroundMark x1="74146" y1="73611" x2="74146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3789" r="13357" b="4437"/>
          <a:stretch/>
        </p:blipFill>
        <p:spPr>
          <a:xfrm>
            <a:off x="7511970" y="3319717"/>
            <a:ext cx="4652166" cy="334730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7778188" y="3319715"/>
            <a:ext cx="4413814" cy="317344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82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2" r:id="rId3"/>
    <p:sldLayoutId id="2147483883" r:id="rId4"/>
    <p:sldLayoutId id="214748389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" name="AutoShape 11"/>
          <p:cNvSpPr>
            <a:spLocks noChangeArrowheads="1"/>
          </p:cNvSpPr>
          <p:nvPr userDrawn="1"/>
        </p:nvSpPr>
        <p:spPr bwMode="auto">
          <a:xfrm>
            <a:off x="812801" y="109220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77824" y="3341948"/>
            <a:ext cx="2733472" cy="3205877"/>
            <a:chOff x="0" y="2496428"/>
            <a:chExt cx="3454400" cy="4051397"/>
          </a:xfrm>
        </p:grpSpPr>
        <p:pic>
          <p:nvPicPr>
            <p:cNvPr id="31" name="圖片 30"/>
            <p:cNvPicPr>
              <a:picLocks noChangeAspect="1"/>
            </p:cNvPicPr>
            <p:nvPr userDrawn="1"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100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22" r="8165" b="32681"/>
            <a:stretch/>
          </p:blipFill>
          <p:spPr>
            <a:xfrm>
              <a:off x="65154" y="2519578"/>
              <a:ext cx="3087487" cy="401921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 userDrawn="1"/>
          </p:nvSpPr>
          <p:spPr bwMode="auto">
            <a:xfrm>
              <a:off x="0" y="2496428"/>
              <a:ext cx="3454400" cy="40513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grpSp>
        <p:nvGrpSpPr>
          <p:cNvPr id="25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84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4" r:id="rId3"/>
    <p:sldLayoutId id="214748387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01" b="89901" l="6132" r="89967">
                        <a14:foregroundMark x1="78038" y1="80792" x2="78038" y2="80792"/>
                        <a14:foregroundMark x1="75139" y1="81782" x2="75139" y2="81782"/>
                        <a14:foregroundMark x1="74582" y1="80792" x2="74582" y2="80792"/>
                        <a14:foregroundMark x1="71572" y1="80990" x2="71572" y2="80990"/>
                        <a14:foregroundMark x1="17280" y1="71485" x2="84169" y2="81980"/>
                        <a14:foregroundMark x1="13266" y1="70099" x2="18395" y2="71485"/>
                        <a14:foregroundMark x1="11371" y1="71089" x2="12598" y2="69109"/>
                        <a14:foregroundMark x1="10479" y1="70693" x2="12486" y2="69109"/>
                        <a14:foregroundMark x1="9476" y1="68317" x2="12040" y2="70099"/>
                        <a14:foregroundMark x1="8919" y1="67921" x2="10145" y2="69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2" t="24578" r="14902" b="25788"/>
          <a:stretch/>
        </p:blipFill>
        <p:spPr>
          <a:xfrm>
            <a:off x="5642349" y="4207276"/>
            <a:ext cx="6545793" cy="2297696"/>
          </a:xfrm>
          <a:prstGeom prst="rect">
            <a:avLst/>
          </a:prstGeom>
        </p:spPr>
      </p:pic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AutoShape 11"/>
          <p:cNvSpPr>
            <a:spLocks noChangeArrowheads="1"/>
          </p:cNvSpPr>
          <p:nvPr userDrawn="1"/>
        </p:nvSpPr>
        <p:spPr bwMode="auto">
          <a:xfrm>
            <a:off x="812801" y="109220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 bwMode="auto">
          <a:xfrm>
            <a:off x="5642348" y="4207276"/>
            <a:ext cx="6545793" cy="2343375"/>
          </a:xfrm>
          <a:prstGeom prst="rect">
            <a:avLst/>
          </a:prstGeom>
          <a:solidFill>
            <a:srgbClr val="FFFFFF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2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90" r:id="rId3"/>
    <p:sldLayoutId id="214748389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confusion-matrix-for-multi-class-classific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3166" y="1922079"/>
            <a:ext cx="10855934" cy="1179512"/>
          </a:xfrm>
        </p:spPr>
        <p:txBody>
          <a:bodyPr/>
          <a:lstStyle/>
          <a:p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 err="1"/>
              <a:t>生物機器學習</a:t>
            </a:r>
            <a:br>
              <a:rPr lang="en-US" altLang="zh-TW" sz="3600" dirty="0"/>
            </a:br>
            <a:r>
              <a:rPr lang="en-US" altLang="zh-TW" sz="3600" dirty="0">
                <a:solidFill>
                  <a:srgbClr val="002060"/>
                </a:solidFill>
              </a:rPr>
              <a:t>Machine Learning in Computational Biology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69180" y="4061777"/>
            <a:ext cx="5268738" cy="868278"/>
          </a:xfrm>
        </p:spPr>
        <p:txBody>
          <a:bodyPr/>
          <a:lstStyle/>
          <a:p>
            <a:pPr>
              <a:buSzPts val="2400"/>
            </a:pPr>
            <a:r>
              <a:rPr lang="zh-TW" altLang="en-US" sz="2800" dirty="0">
                <a:latin typeface="標楷體" panose="03000509000000000000" pitchFamily="65" charset="-120"/>
                <a:sym typeface="Times New Roman"/>
              </a:rPr>
              <a:t>何信瑩 特聘教授</a:t>
            </a:r>
            <a:endParaRPr lang="zh-TW" altLang="en-US" sz="2800" dirty="0">
              <a:latin typeface="標楷體" panose="03000509000000000000" pitchFamily="65" charset="-120"/>
              <a:sym typeface="Verdana"/>
            </a:endParaRPr>
          </a:p>
          <a:p>
            <a:pPr>
              <a:spcBef>
                <a:spcPts val="1333"/>
              </a:spcBef>
              <a:buSzPts val="2400"/>
            </a:pPr>
            <a:r>
              <a:rPr lang="zh-TW" altLang="en-US" sz="2800" dirty="0">
                <a:latin typeface="標楷體" panose="03000509000000000000" pitchFamily="65" charset="-120"/>
                <a:sym typeface="Times New Roman"/>
              </a:rPr>
              <a:t>生物資訊及系統生物研究所 </a:t>
            </a:r>
            <a:endParaRPr lang="zh-TW" altLang="en-US" sz="2800" dirty="0">
              <a:latin typeface="標楷體" panose="03000509000000000000" pitchFamily="65" charset="-120"/>
              <a:sym typeface="Verdana"/>
            </a:endParaRPr>
          </a:p>
          <a:p>
            <a:r>
              <a:rPr lang="zh-TW" altLang="en-US" sz="2400" dirty="0">
                <a:ea typeface="Times New Roman"/>
                <a:sym typeface="Times New Roman"/>
              </a:rPr>
              <a:t>                                                     </a:t>
            </a:r>
            <a:r>
              <a:rPr lang="zh-TW" altLang="en-US" dirty="0">
                <a:ea typeface="Times New Roman"/>
                <a:sym typeface="Times New Roman"/>
              </a:rPr>
              <a:t>   </a:t>
            </a:r>
            <a:endParaRPr lang="en-US" altLang="zh-TW" dirty="0">
              <a:ea typeface="Times New Roman"/>
              <a:sym typeface="Times New Roman"/>
            </a:endParaRPr>
          </a:p>
          <a:p>
            <a:r>
              <a:rPr lang="zh-TW" altLang="en-US" sz="2400" dirty="0">
                <a:ea typeface="Times New Roman"/>
                <a:sym typeface="Times New Roman"/>
              </a:rPr>
              <a:t> </a:t>
            </a:r>
            <a:r>
              <a:rPr lang="en-US" altLang="zh-TW" sz="2400" dirty="0">
                <a:ea typeface="Times New Roman"/>
                <a:sym typeface="Times New Roman"/>
              </a:rPr>
              <a:t>2023/03/01</a:t>
            </a:r>
            <a:endParaRPr lang="en-US" altLang="zh-TW" sz="1800" dirty="0">
              <a:solidFill>
                <a:schemeClr val="dk1"/>
              </a:solidFill>
              <a:ea typeface="Verdana"/>
              <a:sym typeface="Verdana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99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4F26-FCE9-93DD-71CF-249D404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Weka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HW1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29931-DE52-7FCB-6CED-CEBE3F2AD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Deadline: 3/14 23:59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前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BBB5E-B465-7034-27DA-EC7376361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15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09297" y="490078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0.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WEKA設定問題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09297" y="1530286"/>
            <a:ext cx="6109664" cy="414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在之前weka使用手冊p8的參數設定，如果改掉內存大小後weka便無法開啟，很有可能是電腦本身硬體不支援太大的使用空間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我們課堂上所要實做的作業在預設20m的內存下是可以順暢運行沒有問題的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" name="Google Shape;111;p2" descr="畫面剪輯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364" y="1713167"/>
            <a:ext cx="4705592" cy="27433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2" name="Google Shape;112;p2"/>
          <p:cNvSpPr/>
          <p:nvPr/>
        </p:nvSpPr>
        <p:spPr>
          <a:xfrm>
            <a:off x="7193280" y="2844800"/>
            <a:ext cx="2956560" cy="52832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884711" y="4678418"/>
            <a:ext cx="7388103" cy="134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假如怕之後期末報告跑weka時記憶體爆掉、想改內存設定的話，也可以從20m一路往上試，看自己的電腦最大可以釋出多少空間給weka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87699" y="514959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FORMAT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r="33312"/>
          <a:stretch/>
        </p:blipFill>
        <p:spPr>
          <a:xfrm>
            <a:off x="262521" y="1530286"/>
            <a:ext cx="2752283" cy="379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3217006" y="1530286"/>
            <a:ext cx="8027398" cy="43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格式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不拘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標明題號、題目，如右圖所示即可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把操作流程都截圖下來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b="1" u="sng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每位同學都要交作業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，不是以小組為單位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繳交PDF</a:t>
            </a: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檔，檔名</a:t>
            </a: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(HW1_309351001_陳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小明</a:t>
            </a: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  <a:p>
            <a:pPr lvl="0" indent="-457200">
              <a:lnSpc>
                <a:spcPct val="150000"/>
              </a:lnSpc>
              <a:buSzPts val="2000"/>
              <a:buFont typeface="Gill Sans"/>
              <a:buAutoNum type="arabicPeriod"/>
            </a:pP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Deadline: </a:t>
            </a:r>
            <a:r>
              <a:rPr lang="en-US" alt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3/14 23:59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902939" y="529926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1. DECISION TREE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451580" y="1530287"/>
            <a:ext cx="8286780" cy="302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Dataset: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weather.nominal.arff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weka內建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)、label: play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Classifier: J48, 10-fold cross validation, binary split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列出分類結果的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(1)confusion matrix, (2)sensitivity, (3)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specificity與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(4)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樹狀結構圖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27;p4">
            <a:extLst>
              <a:ext uri="{FF2B5EF4-FFF2-40B4-BE49-F238E27FC236}">
                <a16:creationId xmlns:a16="http://schemas.microsoft.com/office/drawing/2014/main" id="{4A83F3A2-8E74-454D-8417-47D5190655C5}"/>
              </a:ext>
            </a:extLst>
          </p:cNvPr>
          <p:cNvSpPr txBox="1"/>
          <p:nvPr/>
        </p:nvSpPr>
        <p:spPr>
          <a:xfrm>
            <a:off x="1451580" y="3924302"/>
            <a:ext cx="9358662" cy="170941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BONUS</a:t>
            </a:r>
            <a:r>
              <a:rPr lang="zh-TW" altLang="en-US" sz="2000" b="1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(5%)</a:t>
            </a:r>
            <a:endParaRPr dirty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alt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用同上資料集</a:t>
            </a:r>
            <a:r>
              <a:rPr lang="zh-TW" altLang="en-US" sz="20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CART決策樹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如何找出</a:t>
            </a:r>
            <a:r>
              <a:rPr lang="en-US" altLang="zh-TW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root node(</a:t>
            </a:r>
            <a:r>
              <a:rPr lang="zh-TW" alt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根節點</a:t>
            </a:r>
            <a:r>
              <a:rPr lang="en-US" altLang="zh-TW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計算出root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node的GiniGain</a:t>
            </a:r>
            <a:r>
              <a:rPr lang="zh-TW" altLang="en-US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，需詳細說明計算</a:t>
            </a:r>
            <a:r>
              <a:rPr lang="en-US" altLang="zh-TW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如各個特徵之吉尼係數</a:t>
            </a:r>
            <a:r>
              <a:rPr lang="en-US" altLang="zh-TW" sz="20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0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26739" y="580066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2. BAYES CLASSIFIER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451580" y="1530286"/>
            <a:ext cx="9932700" cy="320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Dataset: iris.2D.arff (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weka內建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)，對2個attributes先做discretize前處理(bin=5)，label: class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Classifier: naïve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bayes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, 10-fold cross validation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列出分類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各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結果的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(1)confusion matrix, (2)sensitivity, (3)specificity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781019" y="484479"/>
            <a:ext cx="9603275" cy="5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3. KNN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451580" y="1530286"/>
            <a:ext cx="9246900" cy="453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Dataset: iris.2D.arff (</a:t>
            </a:r>
            <a:r>
              <a:rPr lang="en-US" sz="2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weka內建</a:t>
            </a: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), label: class</a:t>
            </a:r>
            <a:endParaRPr sz="26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Classifier: </a:t>
            </a:r>
            <a:r>
              <a:rPr lang="en-US" sz="2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用Euclidean</a:t>
            </a: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 distance (weighted by 1/distance)找 3-nearest neighbors, 10-fold cross validation</a:t>
            </a:r>
            <a:b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18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**</a:t>
            </a:r>
            <a:r>
              <a:rPr lang="en-US" sz="18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請自己google</a:t>
            </a:r>
            <a:r>
              <a:rPr lang="en-US" sz="18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knn在weka</a:t>
            </a:r>
            <a:r>
              <a:rPr lang="en-US" sz="18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list裡是哪一個</a:t>
            </a:r>
            <a:endParaRPr sz="28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列出分類</a:t>
            </a:r>
            <a:r>
              <a:rPr lang="zh-TW" alt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各</a:t>
            </a:r>
            <a:r>
              <a:rPr lang="en-US" sz="2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結果的</a:t>
            </a: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   (1)confusion matrix, </a:t>
            </a:r>
            <a:b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    </a:t>
            </a:r>
            <a:r>
              <a:rPr lang="zh-TW" alt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            </a:t>
            </a: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(2)sensitivity, </a:t>
            </a:r>
          </a:p>
          <a:p>
            <a:pPr marL="0" lvl="0" indent="0">
              <a:lnSpc>
                <a:spcPct val="110000"/>
              </a:lnSpc>
              <a:buSzPct val="100000"/>
              <a:buNone/>
            </a:pPr>
            <a:r>
              <a:rPr lang="zh-TW" altLang="en-US" sz="2600">
                <a:solidFill>
                  <a:prstClr val="blac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              </a:t>
            </a:r>
            <a:r>
              <a:rPr lang="en-US" altLang="zh-TW" sz="2600">
                <a:solidFill>
                  <a:prstClr val="blac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600" dirty="0">
                <a:solidFill>
                  <a:prstClr val="blac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3)specificity,</a:t>
            </a: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   </a:t>
            </a:r>
            <a:r>
              <a:rPr lang="zh-TW" alt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b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    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Tip: </a:t>
            </a:r>
            <a:r>
              <a:rPr lang="en-US" sz="1500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Confusion Matrix for Multi-Class Classification</a:t>
            </a:r>
            <a:endParaRPr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B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agu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46884</TotalTime>
  <Words>330</Words>
  <Application>Microsoft Office PowerPoint</Application>
  <PresentationFormat>寬螢幕</PresentationFormat>
  <Paragraphs>33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26" baseType="lpstr">
      <vt:lpstr>微軟正黑體</vt:lpstr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Franklin Gothic Medium</vt:lpstr>
      <vt:lpstr>Garamond</vt:lpstr>
      <vt:lpstr>Gill Sans</vt:lpstr>
      <vt:lpstr>Tahoma</vt:lpstr>
      <vt:lpstr>Times New Roman</vt:lpstr>
      <vt:lpstr>Verdana</vt:lpstr>
      <vt:lpstr>Wingdings</vt:lpstr>
      <vt:lpstr>main_BT</vt:lpstr>
      <vt:lpstr>logo</vt:lpstr>
      <vt:lpstr>seagull</vt:lpstr>
      <vt:lpstr>gate</vt:lpstr>
      <vt:lpstr>        生物機器學習 Machine Learning in Computational Biology</vt:lpstr>
      <vt:lpstr>Weka HW1</vt:lpstr>
      <vt:lpstr>0. WEKA設定問題</vt:lpstr>
      <vt:lpstr>FORMAT</vt:lpstr>
      <vt:lpstr>1. DECISION TREE</vt:lpstr>
      <vt:lpstr>2. BAYES CLASSIFIER</vt:lpstr>
      <vt:lpstr>3. KNN</vt:lpstr>
    </vt:vector>
  </TitlesOfParts>
  <Company>NYCU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Artificial Intelligence</dc:title>
  <dc:creator>Chia-Heng Yen</dc:creator>
  <cp:lastModifiedBy>林承曄</cp:lastModifiedBy>
  <cp:revision>2342</cp:revision>
  <cp:lastPrinted>2017-12-26T00:05:04Z</cp:lastPrinted>
  <dcterms:created xsi:type="dcterms:W3CDTF">2004-12-22T01:39:28Z</dcterms:created>
  <dcterms:modified xsi:type="dcterms:W3CDTF">2023-02-25T15:57:35Z</dcterms:modified>
</cp:coreProperties>
</file>