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3">
  <p:sldMasterIdLst>
    <p:sldMasterId id="2147483648" r:id="rId1"/>
  </p:sldMasterIdLst>
  <p:notesMasterIdLst>
    <p:notesMasterId r:id="rId15"/>
  </p:notesMasterIdLst>
  <p:sldIdLst>
    <p:sldId id="256" r:id="rId2"/>
    <p:sldId id="609" r:id="rId3"/>
    <p:sldId id="617" r:id="rId4"/>
    <p:sldId id="299" r:id="rId5"/>
    <p:sldId id="618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308" r:id="rId14"/>
  </p:sldIdLst>
  <p:sldSz cx="12192000" cy="6858000"/>
  <p:notesSz cx="9928225" cy="6797675"/>
  <p:embeddedFontLst>
    <p:embeddedFont>
      <p:font typeface="Noto Sans" panose="02020500000000000000" charset="-120"/>
      <p:regular r:id="rId16"/>
      <p:bold r:id="rId17"/>
      <p:italic r:id="rId18"/>
      <p:boldItalic r:id="rId19"/>
    </p:embeddedFont>
    <p:embeddedFont>
      <p:font typeface="Arial Narrow" panose="020B060602020203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Franklin Gothic Medium" panose="020B0603020102020204" pitchFamily="34" charset="0"/>
      <p:regular r:id="rId28"/>
      <p:italic r:id="rId29"/>
    </p:embeddedFont>
    <p:embeddedFont>
      <p:font typeface="Libre Franklin Medium" panose="02020500000000000000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Verdana" panose="020B0604030504040204" pitchFamily="34" charset="0"/>
      <p:regular r:id="rId36"/>
      <p:bold r:id="rId37"/>
      <p:italic r:id="rId38"/>
      <p:boldItalic r:id="rId39"/>
    </p:embeddedFont>
    <p:embeddedFont>
      <p:font typeface="微軟正黑體" panose="020B0604030504040204" pitchFamily="34" charset="-120"/>
      <p:regular r:id="rId40"/>
      <p:bold r:id="rId41"/>
    </p:embeddedFont>
    <p:embeddedFont>
      <p:font typeface="標楷體" panose="03000509000000000000" pitchFamily="65" charset="-12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9" roundtripDataSignature="AMtx7mgSBfH9BRZVaFqaee8EYcVN2XHr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ABFE70-E601-4DAA-A944-3697AC90BDAE}">
  <a:tblStyle styleId="{7FABFE70-E601-4DAA-A944-3697AC90BDA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1" autoAdjust="0"/>
    <p:restoredTop sz="90801" autoAdjust="0"/>
  </p:normalViewPr>
  <p:slideViewPr>
    <p:cSldViewPr snapToGrid="0">
      <p:cViewPr varScale="1">
        <p:scale>
          <a:sx n="89" d="100"/>
          <a:sy n="89" d="100"/>
        </p:scale>
        <p:origin x="22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font" Target="fonts/font24.fntdata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42" Type="http://schemas.openxmlformats.org/officeDocument/2006/relationships/font" Target="fonts/font2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font" Target="fonts/font22.fntdata"/><Relationship Id="rId40" Type="http://schemas.openxmlformats.org/officeDocument/2006/relationships/font" Target="fonts/font25.fntdata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font" Target="fonts/font21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font" Target="fonts/font23.fntdata"/><Relationship Id="rId103" Type="http://schemas.openxmlformats.org/officeDocument/2006/relationships/tableStyles" Target="tableStyles.xml"/><Relationship Id="rId20" Type="http://schemas.openxmlformats.org/officeDocument/2006/relationships/font" Target="fonts/font5.fntdata"/><Relationship Id="rId41" Type="http://schemas.openxmlformats.org/officeDocument/2006/relationships/font" Target="fonts/font26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4609" y="0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40" cy="305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7155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4609" y="6457155"/>
            <a:ext cx="4302018" cy="33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40" cy="305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463ef8e74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47" name="Google Shape;647;g17463ef8e74_0_156:notes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00" cy="30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48" name="Google Shape;648;g17463ef8e74_0_156:notes"/>
          <p:cNvSpPr txBox="1">
            <a:spLocks noGrp="1"/>
          </p:cNvSpPr>
          <p:nvPr>
            <p:ph type="sldNum" idx="12"/>
          </p:nvPr>
        </p:nvSpPr>
        <p:spPr>
          <a:xfrm>
            <a:off x="5624609" y="6457155"/>
            <a:ext cx="43020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17463ef8e7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8750" y="511175"/>
            <a:ext cx="4530725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55" name="Google Shape;755;g17463ef8e74_0_138:notes"/>
          <p:cNvSpPr txBox="1">
            <a:spLocks noGrp="1"/>
          </p:cNvSpPr>
          <p:nvPr>
            <p:ph type="body" idx="1"/>
          </p:nvPr>
        </p:nvSpPr>
        <p:spPr>
          <a:xfrm>
            <a:off x="993144" y="3228579"/>
            <a:ext cx="7941900" cy="30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56" name="Google Shape;756;g17463ef8e74_0_138:notes"/>
          <p:cNvSpPr txBox="1">
            <a:spLocks noGrp="1"/>
          </p:cNvSpPr>
          <p:nvPr>
            <p:ph type="sldNum" idx="12"/>
          </p:nvPr>
        </p:nvSpPr>
        <p:spPr>
          <a:xfrm>
            <a:off x="5624609" y="6457155"/>
            <a:ext cx="43020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900" tIns="45950" rIns="91900" bIns="459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9" descr="NCTU_logo_blue"/>
          <p:cNvPicPr preferRelativeResize="0"/>
          <p:nvPr/>
        </p:nvPicPr>
        <p:blipFill rotWithShape="1">
          <a:blip r:embed="rId2">
            <a:alphaModFix/>
          </a:blip>
          <a:srcRect l="26026" t="3" b="25212"/>
          <a:stretch/>
        </p:blipFill>
        <p:spPr>
          <a:xfrm>
            <a:off x="1" y="3444669"/>
            <a:ext cx="3377888" cy="34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9"/>
          <p:cNvSpPr/>
          <p:nvPr/>
        </p:nvSpPr>
        <p:spPr>
          <a:xfrm>
            <a:off x="0" y="3352648"/>
            <a:ext cx="3454400" cy="3505352"/>
          </a:xfrm>
          <a:prstGeom prst="rect">
            <a:avLst/>
          </a:prstGeom>
          <a:solidFill>
            <a:srgbClr val="FFFFFF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" name="Google Shape;25;p29"/>
          <p:cNvSpPr/>
          <p:nvPr/>
        </p:nvSpPr>
        <p:spPr>
          <a:xfrm>
            <a:off x="1048104" y="3128265"/>
            <a:ext cx="10095791" cy="114152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" name="Google Shape;26;p29"/>
          <p:cNvSpPr txBox="1"/>
          <p:nvPr/>
        </p:nvSpPr>
        <p:spPr>
          <a:xfrm>
            <a:off x="6789953" y="236538"/>
            <a:ext cx="365401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1396D"/>
                </a:solidFill>
                <a:latin typeface="Tahoma"/>
                <a:ea typeface="Tahoma"/>
                <a:cs typeface="Tahoma"/>
                <a:sym typeface="Tahoma"/>
              </a:rPr>
              <a:t>Department of Biological Science and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1396D"/>
                </a:solidFill>
                <a:latin typeface="Tahoma"/>
                <a:ea typeface="Tahoma"/>
                <a:cs typeface="Tahoma"/>
                <a:sym typeface="Tahoma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27;p29"/>
          <p:cNvCxnSpPr/>
          <p:nvPr/>
        </p:nvCxnSpPr>
        <p:spPr>
          <a:xfrm>
            <a:off x="7783321" y="663575"/>
            <a:ext cx="2582863" cy="1588"/>
          </a:xfrm>
          <a:prstGeom prst="straightConnector1">
            <a:avLst/>
          </a:prstGeom>
          <a:noFill/>
          <a:ln w="38100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9"/>
          <p:cNvSpPr/>
          <p:nvPr/>
        </p:nvSpPr>
        <p:spPr>
          <a:xfrm>
            <a:off x="8495945" y="674334"/>
            <a:ext cx="1948026" cy="258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1396D"/>
                </a:solidFill>
                <a:latin typeface="Tahoma"/>
                <a:ea typeface="Tahoma"/>
                <a:cs typeface="Tahoma"/>
                <a:sym typeface="Tahoma"/>
              </a:rPr>
              <a:t>Hsinchu, Taiwan (R.O.C.)</a:t>
            </a:r>
            <a:endParaRPr sz="1200" b="0" i="0" u="none" strike="noStrike" cap="none">
              <a:solidFill>
                <a:srgbClr val="01396D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" name="Google Shape;29;p29"/>
          <p:cNvSpPr txBox="1">
            <a:spLocks noGrp="1"/>
          </p:cNvSpPr>
          <p:nvPr>
            <p:ph type="ctrTitle"/>
          </p:nvPr>
        </p:nvSpPr>
        <p:spPr>
          <a:xfrm>
            <a:off x="993166" y="1922079"/>
            <a:ext cx="10213789" cy="11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6D"/>
              </a:buClr>
              <a:buSzPts val="4400"/>
              <a:buFont typeface="Times New Roman"/>
              <a:buNone/>
              <a:defRPr sz="44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ubTitle" idx="1"/>
          </p:nvPr>
        </p:nvSpPr>
        <p:spPr>
          <a:xfrm>
            <a:off x="5097446" y="4358212"/>
            <a:ext cx="5268738" cy="868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dt" idx="10"/>
          </p:nvPr>
        </p:nvSpPr>
        <p:spPr>
          <a:xfrm>
            <a:off x="4783456" y="6520992"/>
            <a:ext cx="2365930" cy="323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8123068" y="6526936"/>
            <a:ext cx="3818767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pic>
        <p:nvPicPr>
          <p:cNvPr id="33" name="Google Shape;3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68709" y="219043"/>
            <a:ext cx="1373126" cy="750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9" descr="生物科技學院-國立陽明交通大學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1" y="115888"/>
            <a:ext cx="1499878" cy="135098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29"/>
          <p:cNvSpPr/>
          <p:nvPr/>
        </p:nvSpPr>
        <p:spPr>
          <a:xfrm flipH="1">
            <a:off x="1837169" y="5258754"/>
            <a:ext cx="8517659" cy="11989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/>
        </p:nvSpPr>
        <p:spPr>
          <a:xfrm rot="10800000" flipH="1">
            <a:off x="1837150" y="5258750"/>
            <a:ext cx="8517659" cy="119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6D"/>
              </a:buClr>
              <a:buSzPts val="3800"/>
              <a:buFont typeface="Times New Roman"/>
              <a:buNone/>
              <a:defRPr sz="38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body" idx="1"/>
          </p:nvPr>
        </p:nvSpPr>
        <p:spPr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96D"/>
              </a:buClr>
              <a:buSzPts val="2800"/>
              <a:buFont typeface="Arial"/>
              <a:buChar char="•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2400"/>
              <a:buFont typeface="Arial"/>
              <a:buChar char="•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2000"/>
              <a:buFont typeface="Arial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1800"/>
              <a:buFont typeface="Arial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396D"/>
              </a:buClr>
              <a:buSzPts val="1800"/>
              <a:buFont typeface="Arial"/>
              <a:buChar char="•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章節標題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1" descr="NCTU_logo_blue"/>
          <p:cNvPicPr preferRelativeResize="0"/>
          <p:nvPr/>
        </p:nvPicPr>
        <p:blipFill rotWithShape="1">
          <a:blip r:embed="rId2">
            <a:alphaModFix/>
          </a:blip>
          <a:srcRect l="26026" t="3" b="25212"/>
          <a:stretch/>
        </p:blipFill>
        <p:spPr>
          <a:xfrm>
            <a:off x="1" y="3444669"/>
            <a:ext cx="3377888" cy="34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1"/>
          <p:cNvSpPr/>
          <p:nvPr/>
        </p:nvSpPr>
        <p:spPr>
          <a:xfrm>
            <a:off x="0" y="3352648"/>
            <a:ext cx="3454400" cy="3505352"/>
          </a:xfrm>
          <a:prstGeom prst="rect">
            <a:avLst/>
          </a:prstGeom>
          <a:solidFill>
            <a:srgbClr val="FFFFFF">
              <a:alpha val="8901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5" name="Google Shape;45;p31"/>
          <p:cNvGrpSpPr/>
          <p:nvPr/>
        </p:nvGrpSpPr>
        <p:grpSpPr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46" name="Google Shape;46;p31"/>
            <p:cNvSpPr/>
            <p:nvPr/>
          </p:nvSpPr>
          <p:spPr>
            <a:xfrm>
              <a:off x="6" y="4128"/>
              <a:ext cx="5101" cy="112"/>
            </a:xfrm>
            <a:prstGeom prst="rect">
              <a:avLst/>
            </a:prstGeom>
            <a:gradFill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47" name="Google Shape;47;p31"/>
            <p:cNvSpPr/>
            <p:nvPr/>
          </p:nvSpPr>
          <p:spPr>
            <a:xfrm>
              <a:off x="6" y="4236"/>
              <a:ext cx="5101" cy="90"/>
            </a:xfrm>
            <a:prstGeom prst="rect">
              <a:avLst/>
            </a:prstGeom>
            <a:gradFill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396D"/>
              </a:buClr>
              <a:buSzPts val="4000"/>
              <a:buFont typeface="Times New Roman"/>
              <a:buNone/>
              <a:defRPr sz="40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1396D"/>
              </a:buClr>
              <a:buSzPts val="2000"/>
              <a:buNone/>
              <a:defRPr sz="2000">
                <a:solidFill>
                  <a:srgbClr val="01396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31"/>
          <p:cNvSpPr/>
          <p:nvPr/>
        </p:nvSpPr>
        <p:spPr>
          <a:xfrm>
            <a:off x="2384385" y="3848116"/>
            <a:ext cx="8535772" cy="12358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31"/>
          <p:cNvSpPr/>
          <p:nvPr/>
        </p:nvSpPr>
        <p:spPr>
          <a:xfrm>
            <a:off x="2569935" y="3"/>
            <a:ext cx="9622066" cy="276996"/>
          </a:xfrm>
          <a:prstGeom prst="rect">
            <a:avLst/>
          </a:prstGeom>
          <a:gradFill>
            <a:gsLst>
              <a:gs pos="0">
                <a:srgbClr val="01396D">
                  <a:alpha val="76470"/>
                </a:srgbClr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3" name="Google Shape;53;p31"/>
          <p:cNvSpPr txBox="1"/>
          <p:nvPr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Computation Laboratory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4" name="Google Shape;5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5327" y="6569552"/>
            <a:ext cx="3332523" cy="233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/>
          <p:cNvPicPr>
            <a:picLocks noChangeAspect="1"/>
          </p:cNvPicPr>
          <p:nvPr userDrawn="1"/>
        </p:nvPicPr>
        <p:blipFill rotWithShape="1"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21" b="95635" l="4606" r="89896">
                        <a14:foregroundMark x1="27935" y1="77778" x2="27935" y2="77778"/>
                        <a14:foregroundMark x1="38336" y1="45437" x2="38336" y2="45437"/>
                        <a14:foregroundMark x1="40862" y1="51587" x2="41605" y2="37500"/>
                        <a14:foregroundMark x1="40713" y1="36111" x2="40713" y2="36111"/>
                        <a14:backgroundMark x1="42199" y1="33135" x2="42199" y2="33135"/>
                        <a14:backgroundMark x1="38484" y1="34127" x2="38484" y2="34127"/>
                        <a14:backgroundMark x1="73997" y1="67063" x2="73997" y2="67063"/>
                        <a14:backgroundMark x1="74146" y1="73611" x2="74146" y2="7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31" t="13789" r="13357" b="4437"/>
          <a:stretch/>
        </p:blipFill>
        <p:spPr>
          <a:xfrm>
            <a:off x="7511970" y="3319717"/>
            <a:ext cx="4652166" cy="3347301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 bwMode="auto">
          <a:xfrm>
            <a:off x="7778188" y="3319715"/>
            <a:ext cx="4413814" cy="3173449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新細明體" pitchFamily="18" charset="-120"/>
            </a:endParaRPr>
          </a:p>
        </p:txBody>
      </p:sp>
      <p:grpSp>
        <p:nvGrpSpPr>
          <p:cNvPr id="9" name="Group 17"/>
          <p:cNvGrpSpPr>
            <a:grpSpLocks/>
          </p:cNvGrpSpPr>
          <p:nvPr userDrawn="1"/>
        </p:nvGrpSpPr>
        <p:grpSpPr bwMode="auto"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0" name="Rectangle 13"/>
            <p:cNvSpPr>
              <a:spLocks noChangeArrowheads="1"/>
            </p:cNvSpPr>
            <p:nvPr/>
          </p:nvSpPr>
          <p:spPr bwMode="ltGray">
            <a:xfrm>
              <a:off x="6" y="4128"/>
              <a:ext cx="5101" cy="112"/>
            </a:xfrm>
            <a:prstGeom prst="rect">
              <a:avLst/>
            </a:prstGeom>
            <a:gradFill rotWithShape="1"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>
                <a:lnSpc>
                  <a:spcPct val="80000"/>
                </a:lnSpc>
              </a:pPr>
              <a:endParaRPr lang="en-US" altLang="zh-TW" sz="1200" dirty="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6" y="4236"/>
              <a:ext cx="5101" cy="90"/>
            </a:xfrm>
            <a:prstGeom prst="rect">
              <a:avLst/>
            </a:prstGeom>
            <a:gradFill rotWithShape="1"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endParaRPr lang="en-US" altLang="zh-TW" sz="1200">
                <a:solidFill>
                  <a:schemeClr val="bg1"/>
                </a:solidFill>
                <a:latin typeface="Franklin Gothic Medium" pitchFamily="34" charset="0"/>
              </a:endParaRPr>
            </a:p>
          </p:txBody>
        </p:sp>
      </p:grp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2384385" y="2201273"/>
            <a:ext cx="8952336" cy="1617122"/>
          </a:xfrm>
          <a:prstGeom prst="rect">
            <a:avLst/>
          </a:prstGeom>
        </p:spPr>
        <p:txBody>
          <a:bodyPr anchor="b"/>
          <a:lstStyle>
            <a:lvl1pPr>
              <a:defRPr sz="4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2"/>
          <p:cNvSpPr>
            <a:spLocks noGrp="1"/>
          </p:cNvSpPr>
          <p:nvPr>
            <p:ph type="body" idx="1"/>
          </p:nvPr>
        </p:nvSpPr>
        <p:spPr>
          <a:xfrm>
            <a:off x="3377889" y="3991989"/>
            <a:ext cx="7962076" cy="11673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01396D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4" name="AutoShape 8"/>
          <p:cNvSpPr>
            <a:spLocks noChangeArrowheads="1"/>
          </p:cNvSpPr>
          <p:nvPr userDrawn="1"/>
        </p:nvSpPr>
        <p:spPr bwMode="auto">
          <a:xfrm>
            <a:off x="2384385" y="3848116"/>
            <a:ext cx="8535772" cy="12358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>
            <a:solidFill>
              <a:srgbClr val="01396D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16" name="Rectangle 14"/>
          <p:cNvSpPr>
            <a:spLocks noChangeArrowheads="1"/>
          </p:cNvSpPr>
          <p:nvPr userDrawn="1"/>
        </p:nvSpPr>
        <p:spPr bwMode="ltGray">
          <a:xfrm>
            <a:off x="2569935" y="3"/>
            <a:ext cx="9622066" cy="276996"/>
          </a:xfrm>
          <a:prstGeom prst="rect">
            <a:avLst/>
          </a:prstGeom>
          <a:gradFill rotWithShape="1">
            <a:gsLst>
              <a:gs pos="0">
                <a:srgbClr val="01396D">
                  <a:alpha val="77255"/>
                </a:srgb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0" scaled="1"/>
          </a:gradFill>
          <a:ln>
            <a:noFill/>
          </a:ln>
        </p:spPr>
        <p:txBody>
          <a:bodyPr wrap="none" anchor="ctr"/>
          <a:lstStyle/>
          <a:p>
            <a:pPr algn="r"/>
            <a:endParaRPr lang="en-US" altLang="zh-TW" sz="100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7" name="文字方塊 16"/>
          <p:cNvSpPr txBox="1"/>
          <p:nvPr userDrawn="1"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Computation Laboratory</a:t>
            </a:r>
            <a:endParaRPr lang="zh-TW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圖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327" y="6569552"/>
            <a:ext cx="3332523" cy="233068"/>
          </a:xfrm>
          <a:prstGeom prst="rect">
            <a:avLst/>
          </a:prstGeom>
        </p:spPr>
      </p:pic>
      <p:sp>
        <p:nvSpPr>
          <p:cNvPr id="19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7485" y="6519316"/>
            <a:ext cx="490682" cy="323274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70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8" descr="NCTU_logo_blue"/>
          <p:cNvPicPr preferRelativeResize="0"/>
          <p:nvPr/>
        </p:nvPicPr>
        <p:blipFill rotWithShape="1">
          <a:blip r:embed="rId6">
            <a:alphaModFix/>
          </a:blip>
          <a:srcRect l="26026" t="3" b="25212"/>
          <a:stretch/>
        </p:blipFill>
        <p:spPr>
          <a:xfrm>
            <a:off x="1" y="3444669"/>
            <a:ext cx="3377888" cy="341485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8"/>
          <p:cNvSpPr/>
          <p:nvPr/>
        </p:nvSpPr>
        <p:spPr>
          <a:xfrm>
            <a:off x="0" y="3352648"/>
            <a:ext cx="3454400" cy="3505352"/>
          </a:xfrm>
          <a:prstGeom prst="rect">
            <a:avLst/>
          </a:prstGeom>
          <a:solidFill>
            <a:srgbClr val="FFFFFF">
              <a:alpha val="94117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" name="Google Shape;12;p28"/>
          <p:cNvSpPr txBox="1"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/>
          <p:nvPr/>
        </p:nvSpPr>
        <p:spPr>
          <a:xfrm>
            <a:off x="812801" y="1092200"/>
            <a:ext cx="10610851" cy="109538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 extrusionOk="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1396D"/>
          </a:solidFill>
          <a:ln w="9525" cap="flat" cmpd="sng">
            <a:solidFill>
              <a:srgbClr val="01396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2569935" y="3"/>
            <a:ext cx="9622066" cy="276996"/>
          </a:xfrm>
          <a:prstGeom prst="rect">
            <a:avLst/>
          </a:prstGeom>
          <a:gradFill>
            <a:gsLst>
              <a:gs pos="0">
                <a:srgbClr val="01396D">
                  <a:alpha val="76470"/>
                </a:srgbClr>
              </a:gs>
              <a:gs pos="100000">
                <a:srgbClr val="0C0C0C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28"/>
          <p:cNvSpPr txBox="1"/>
          <p:nvPr/>
        </p:nvSpPr>
        <p:spPr>
          <a:xfrm>
            <a:off x="0" y="0"/>
            <a:ext cx="2569934" cy="27699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Computation Laboratory</a:t>
            </a:r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" name="Google Shape;16;p28"/>
          <p:cNvGrpSpPr/>
          <p:nvPr/>
        </p:nvGrpSpPr>
        <p:grpSpPr>
          <a:xfrm>
            <a:off x="2" y="6550651"/>
            <a:ext cx="8544558" cy="307349"/>
            <a:chOff x="6" y="4128"/>
            <a:chExt cx="5101" cy="198"/>
          </a:xfrm>
        </p:grpSpPr>
        <p:sp>
          <p:nvSpPr>
            <p:cNvPr id="17" name="Google Shape;17;p28"/>
            <p:cNvSpPr/>
            <p:nvPr/>
          </p:nvSpPr>
          <p:spPr>
            <a:xfrm>
              <a:off x="6" y="4128"/>
              <a:ext cx="5101" cy="112"/>
            </a:xfrm>
            <a:prstGeom prst="rect">
              <a:avLst/>
            </a:prstGeom>
            <a:gradFill>
              <a:gsLst>
                <a:gs pos="0">
                  <a:srgbClr val="E1F4FF"/>
                </a:gs>
                <a:gs pos="100000">
                  <a:srgbClr val="00396D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8" name="Google Shape;18;p28"/>
            <p:cNvSpPr/>
            <p:nvPr/>
          </p:nvSpPr>
          <p:spPr>
            <a:xfrm>
              <a:off x="6" y="4236"/>
              <a:ext cx="5101" cy="90"/>
            </a:xfrm>
            <a:prstGeom prst="rect">
              <a:avLst/>
            </a:prstGeom>
            <a:gradFill>
              <a:gsLst>
                <a:gs pos="0">
                  <a:srgbClr val="B7C1B8"/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" name="Google Shape;20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5327" y="6569552"/>
            <a:ext cx="3332523" cy="23306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8"/>
          <p:cNvSpPr txBox="1">
            <a:spLocks noGrp="1"/>
          </p:cNvSpPr>
          <p:nvPr>
            <p:ph type="body" idx="1"/>
          </p:nvPr>
        </p:nvSpPr>
        <p:spPr>
          <a:xfrm>
            <a:off x="755651" y="1201740"/>
            <a:ext cx="10668000" cy="5197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2" Type="http://schemas.openxmlformats.org/officeDocument/2006/relationships/hyperlink" Target="https://leemeng.tw/practical-pandas-tutorial-for-aspiring-data-scientis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survival.readthedocs.io/en/stable/index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ElasticNetCV.html" TargetMode="External"/><Relationship Id="rId2" Type="http://schemas.openxmlformats.org/officeDocument/2006/relationships/hyperlink" Target="https://scikit-learn.org/stable/modules/generated/sklearn.svm.SVR.html#sklearn.svm.SV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survival.readthedocs.io/en/stable/api/generated/sksurv.linear_model.CoxPHSurvivalAnalysis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993166" y="1922079"/>
            <a:ext cx="11198834" cy="117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生物機器學習</a:t>
            </a:r>
            <a:br>
              <a:rPr lang="en-US" dirty="0"/>
            </a:br>
            <a:r>
              <a:rPr lang="en-US" dirty="0"/>
              <a:t>Machine Learning in Computational Biology</a:t>
            </a:r>
            <a:endParaRPr dirty="0"/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5117765" y="4348480"/>
            <a:ext cx="6393515" cy="8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何信瑩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特聘教授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生物資訊及系統生物研究所</a:t>
            </a:r>
            <a:r>
              <a:rPr 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2" name="Google Shape;72;p1"/>
          <p:cNvSpPr txBox="1">
            <a:spLocks noGrp="1"/>
          </p:cNvSpPr>
          <p:nvPr>
            <p:ph type="ftr" idx="11"/>
          </p:nvPr>
        </p:nvSpPr>
        <p:spPr>
          <a:xfrm>
            <a:off x="8123068" y="6526936"/>
            <a:ext cx="3818767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Copyright © 202</a:t>
            </a:r>
            <a:r>
              <a:rPr lang="en-US" altLang="zh-TW" dirty="0"/>
              <a:t>3</a:t>
            </a:r>
            <a:r>
              <a:rPr lang="en-US" dirty="0"/>
              <a:t> </a:t>
            </a:r>
            <a:r>
              <a:rPr lang="en-US" dirty="0" err="1"/>
              <a:t>ICLab</a:t>
            </a:r>
            <a:r>
              <a:rPr lang="en-US" dirty="0"/>
              <a:t>. All rights reserved.</a:t>
            </a:r>
            <a:endParaRPr dirty="0"/>
          </a:p>
        </p:txBody>
      </p:sp>
      <p:sp>
        <p:nvSpPr>
          <p:cNvPr id="73" name="Google Shape;73;p1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682" cy="32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74" name="Google Shape;74;p1"/>
          <p:cNvSpPr txBox="1"/>
          <p:nvPr/>
        </p:nvSpPr>
        <p:spPr>
          <a:xfrm>
            <a:off x="5548320" y="5663337"/>
            <a:ext cx="6393515" cy="86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"/>
              <a:buNone/>
            </a:pPr>
            <a:r>
              <a:rPr lang="en-US" altLang="zh-TW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2023/04/12</a:t>
            </a:r>
            <a:endParaRPr sz="24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E7EAF4-929D-42A4-B0C5-C83BE87C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DDFDD8-2609-48A9-AC76-37F82CA00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1" y="1201740"/>
            <a:ext cx="10678582" cy="5197551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格式不拘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ipynb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、檔案數量不拘，但必須要在報告中說明清楚在哪裡使用了這個程式</a:t>
            </a:r>
          </a:p>
          <a:p>
            <a:r>
              <a:rPr lang="zh-TW" altLang="en-US" sz="3600" b="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最後上傳</a:t>
            </a:r>
            <a:endParaRPr lang="en-US" altLang="zh-TW" sz="3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請最後把報告、模型、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挑選特徵紀錄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、程式碼 壓縮成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.zip 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檔並命名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學號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]_HW03.zip (ex: 310350035_HW03.zip)</a:t>
            </a:r>
            <a:endParaRPr lang="zh-TW" altLang="en-US" sz="3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31502B-4D63-4858-ACC5-4AE3266F9A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0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140C4-2E5B-43C6-9ABA-8CA6C619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其他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0C3099-6F70-41B9-BFD8-DE98FE820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額外加分題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(+5%)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回歸問題：畫出以下分析圖。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prediction vs. label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分布圖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請寫一隻程式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.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ipynb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皆可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472DE7-6816-4558-B40D-B30F46ED10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5953" y="2342868"/>
            <a:ext cx="4415682" cy="331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2C139-BA0E-49CA-91F9-397DE41C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補充資料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C20CF-3E82-46E2-AE3F-AB68969E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pandas </a:t>
            </a:r>
            <a:r>
              <a:rPr lang="zh-TW" altLang="en-US" dirty="0">
                <a:hlinkClick r:id="rId2"/>
              </a:rPr>
              <a:t>教學</a:t>
            </a:r>
            <a:endParaRPr lang="en-US" altLang="zh-TW" dirty="0"/>
          </a:p>
          <a:p>
            <a:r>
              <a:rPr lang="en-US" altLang="zh-TW" dirty="0" err="1">
                <a:hlinkClick r:id="rId3"/>
              </a:rPr>
              <a:t>scikit</a:t>
            </a:r>
            <a:r>
              <a:rPr lang="en-US" altLang="zh-TW" dirty="0">
                <a:hlinkClick r:id="rId3"/>
              </a:rPr>
              <a:t>-learn </a:t>
            </a:r>
            <a:r>
              <a:rPr lang="zh-TW" altLang="en-US" dirty="0">
                <a:hlinkClick r:id="rId3"/>
              </a:rPr>
              <a:t>官網</a:t>
            </a:r>
            <a:endParaRPr lang="en-US" altLang="zh-TW" dirty="0"/>
          </a:p>
          <a:p>
            <a:r>
              <a:rPr lang="en-US" altLang="zh-TW" dirty="0" err="1">
                <a:hlinkClick r:id="rId4"/>
              </a:rPr>
              <a:t>scikit</a:t>
            </a:r>
            <a:r>
              <a:rPr lang="en-US" altLang="zh-TW" dirty="0">
                <a:hlinkClick r:id="rId4"/>
              </a:rPr>
              <a:t>-survival </a:t>
            </a:r>
            <a:r>
              <a:rPr lang="zh-TW" altLang="en-US" dirty="0">
                <a:hlinkClick r:id="rId4"/>
              </a:rPr>
              <a:t>官網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7A6A00-915B-4C1C-B988-86C755DCDB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86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7463ef8e74_0_138"/>
          <p:cNvSpPr txBox="1">
            <a:spLocks noGrp="1"/>
          </p:cNvSpPr>
          <p:nvPr>
            <p:ph type="title"/>
          </p:nvPr>
        </p:nvSpPr>
        <p:spPr>
          <a:xfrm>
            <a:off x="2384385" y="2201273"/>
            <a:ext cx="8952300" cy="16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Any Questions?</a:t>
            </a:r>
            <a:endParaRPr/>
          </a:p>
        </p:txBody>
      </p:sp>
      <p:sp>
        <p:nvSpPr>
          <p:cNvPr id="759" name="Google Shape;759;g17463ef8e74_0_138"/>
          <p:cNvSpPr txBox="1">
            <a:spLocks noGrp="1"/>
          </p:cNvSpPr>
          <p:nvPr>
            <p:ph type="body" idx="1"/>
          </p:nvPr>
        </p:nvSpPr>
        <p:spPr>
          <a:xfrm>
            <a:off x="3377889" y="3991989"/>
            <a:ext cx="79620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760" name="Google Shape;760;g17463ef8e74_0_138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4F26-FCE9-93DD-71CF-249D404D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scikit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-learn regression/survival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HW3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29931-DE52-7FCB-6CED-CEBE3F2AD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latin typeface="Arial"/>
                <a:ea typeface="Arial"/>
                <a:cs typeface="Arial"/>
                <a:sym typeface="Arial"/>
              </a:rPr>
              <a:t>Deadline: 5/2 23:59</a:t>
            </a:r>
            <a:r>
              <a:rPr lang="zh-TW" altLang="en-US" dirty="0">
                <a:latin typeface="Arial"/>
                <a:ea typeface="Arial"/>
                <a:cs typeface="Arial"/>
                <a:sym typeface="Arial"/>
              </a:rPr>
              <a:t>前</a:t>
            </a:r>
            <a:endParaRPr lang="en-US" altLang="zh-TW" dirty="0">
              <a:latin typeface="Arial"/>
              <a:ea typeface="Arial"/>
              <a:cs typeface="Arial"/>
              <a:sym typeface="Arial"/>
            </a:endParaRPr>
          </a:p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ABBB5E-B465-7034-27DA-EC7376361B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7E63E40-9488-451B-8099-2D648B44C83C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4157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1CDFEF99-81C0-4629-AD94-94502A2FC7B4}"/>
              </a:ext>
            </a:extLst>
          </p:cNvPr>
          <p:cNvSpPr/>
          <p:nvPr/>
        </p:nvSpPr>
        <p:spPr>
          <a:xfrm>
            <a:off x="568167" y="3937299"/>
            <a:ext cx="9662354" cy="217304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AFEB1DB-DF28-4FAB-9C93-DDB2315C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Format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72175E-2C0B-498A-B94D-1F9FE036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201740"/>
            <a:ext cx="9474871" cy="519755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每位同學都要交作業，遲交分數會打折</a:t>
            </a:r>
            <a:r>
              <a:rPr lang="en-US" altLang="zh-TW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. </a:t>
            </a:r>
            <a:r>
              <a:rPr lang="zh-TW" altLang="en-US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一週內可以補</a:t>
            </a:r>
            <a:r>
              <a:rPr lang="en-US" altLang="zh-TW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, </a:t>
            </a:r>
            <a:r>
              <a:rPr lang="zh-TW" altLang="en-US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之後就不收件</a:t>
            </a:r>
            <a:r>
              <a:rPr lang="en-US" altLang="zh-TW" b="1" u="sng" dirty="0">
                <a:latin typeface="Microsoft JhengHei"/>
                <a:ea typeface="Microsoft JhengHei"/>
                <a:cs typeface="Microsoft JhengHei"/>
                <a:sym typeface="Microsoft JhengHei"/>
              </a:rPr>
              <a:t>. </a:t>
            </a: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>
              <a:lnSpc>
                <a:spcPct val="150000"/>
              </a:lnSpc>
            </a:pPr>
            <a:r>
              <a:rPr lang="en-US" altLang="zh-TW" b="1" dirty="0">
                <a:latin typeface="Arial"/>
                <a:ea typeface="Arial"/>
                <a:cs typeface="Arial"/>
                <a:sym typeface="Arial"/>
              </a:rPr>
              <a:t>Deadline: 5/2 23:59</a:t>
            </a:r>
            <a:r>
              <a:rPr lang="zh-TW" altLang="en-US" b="1" dirty="0">
                <a:latin typeface="Arial"/>
                <a:ea typeface="Arial"/>
                <a:cs typeface="Arial"/>
                <a:sym typeface="Arial"/>
              </a:rPr>
              <a:t>前</a:t>
            </a:r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提醒各位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4/24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17:00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 書面報告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以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pdf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形式上傳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Arial"/>
              </a:rPr>
              <a:t>E3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4/26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每組上台報告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分鐘，簡報於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當日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13:00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E3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pPr marL="50800" indent="0">
              <a:buNone/>
            </a:pPr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en-US" altLang="zh-TW" b="1" dirty="0">
              <a:latin typeface="Arial"/>
              <a:ea typeface="Arial"/>
              <a:cs typeface="Arial"/>
              <a:sym typeface="Arial"/>
            </a:endParaRPr>
          </a:p>
          <a:p>
            <a:endParaRPr lang="en-US" altLang="zh-TW" dirty="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endParaRPr lang="zh-TW" altLang="en-US" dirty="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FA905-D850-4E87-ABC1-A05316A926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7463ef8e74_0_156"/>
          <p:cNvSpPr txBox="1">
            <a:spLocks noGrp="1"/>
          </p:cNvSpPr>
          <p:nvPr>
            <p:ph type="title"/>
          </p:nvPr>
        </p:nvSpPr>
        <p:spPr>
          <a:xfrm>
            <a:off x="766233" y="420061"/>
            <a:ext cx="10668000" cy="6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51" name="Google Shape;651;g17463ef8e74_0_156"/>
          <p:cNvSpPr txBox="1">
            <a:spLocks noGrp="1"/>
          </p:cNvSpPr>
          <p:nvPr>
            <p:ph type="body" idx="1"/>
          </p:nvPr>
        </p:nvSpPr>
        <p:spPr>
          <a:xfrm>
            <a:off x="755651" y="1201740"/>
            <a:ext cx="10297360" cy="51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45720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於血液透析前施打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，預測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週後貧血改善幅度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最佳化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？ → 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回歸問題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Regression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模型預測△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Regression_2weeks_data_v2.csv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：紅血球生成素，劑量單位為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IU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：血紅素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血紅蛋白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，單位為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g/dL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TCGA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數據集預測胃癌生存率的復發相關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lncRNA</a:t>
            </a:r>
          </a:p>
          <a:p>
            <a:pPr marL="5080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→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存活問題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TCGA-STAD_recurrence.xlsx</a:t>
            </a:r>
            <a:br>
              <a:rPr lang="zh-TW" altLang="en-US" dirty="0"/>
            </a:br>
            <a:endParaRPr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52" name="Google Shape;652;g17463ef8e74_0_156"/>
          <p:cNvSpPr txBox="1">
            <a:spLocks noGrp="1"/>
          </p:cNvSpPr>
          <p:nvPr>
            <p:ph type="sldNum" idx="12"/>
          </p:nvPr>
        </p:nvSpPr>
        <p:spPr>
          <a:xfrm>
            <a:off x="77485" y="6526936"/>
            <a:ext cx="490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1FBBE8-59C1-4A6D-9554-5A49DDA9B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6C1001CC-8381-4716-8797-02BFB88F67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2825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r:id="rId4" imgW="279279" imgH="241195" progId="Equation.3">
                  <p:embed/>
                </p:oleObj>
              </mc:Choice>
              <mc:Fallback>
                <p:oleObj r:id="rId4" imgW="279279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8257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3CABF6E-9036-4550-A936-0797ACC8E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" name="物件 5">
            <a:extLst>
              <a:ext uri="{FF2B5EF4-FFF2-40B4-BE49-F238E27FC236}">
                <a16:creationId xmlns:a16="http://schemas.microsoft.com/office/drawing/2014/main" id="{309F5F56-C15B-407C-A593-9711BCEBD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52400"/>
          <a:ext cx="2825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r:id="rId6" imgW="279279" imgH="241195" progId="Equation.3">
                  <p:embed/>
                </p:oleObj>
              </mc:Choice>
              <mc:Fallback>
                <p:oleObj r:id="rId6" imgW="279279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52400"/>
                        <a:ext cx="28257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AD70F-CE21-498B-BD8C-C6436EA6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基本資訊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B84F00-D33C-48F7-B224-BCCD62827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資料欄位數：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 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fontAlgn="base"/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資料筆數：分為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training set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 fontAlgn="base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欄位：△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，即每個樣本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天後的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值減去此樣本當次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值，若此樣本的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天後找不到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值，則再往後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天內找看看有沒有，如果還是沒有則將此樣本丟掉不用，也就是每個樣本的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天後仍找不到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值則丟掉不用。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助教已經完成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，同學無需自行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，這邊只是說明一下如何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本資料集已去識別化。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本資料集為接受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療程之患有貧血的透析患者之臨床檢驗資料。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根據腎臟科醫師建議，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用來治療貧血，且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數值需要每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14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天追蹤一次。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施打完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EPO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HGB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值變化幅度，即預測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週後貧血改善幅度。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類別型的欄位有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個，分別為第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d1~d39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d499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d500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即欄位名稱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連續型的欄位有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475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個，分別為第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c40~c498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c501-c516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欄位。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即欄位名稱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C8380C-B07A-4769-A6A7-1949274D5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68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CA6D25-7153-47E0-9906-A46FFFA7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目標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93BE1A-B17A-4F31-9E1C-7902F70BF0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將模型訓練至準確度越高越好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挑出最好的模型→可能的方向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使用特徵挑選方法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超參數最佳化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選擇不同的模型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嘗試不同的模型以及比較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選擇適合的模型、了解其參數調整用意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能算出評估指標與圖表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Evaluation</a:t>
            </a: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BB30F2-5226-4BD8-8871-7AD883BB26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9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43C09-237A-407F-8530-95CF1EE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F14C74-B79A-43A0-ADD6-9A38A7BA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826" y="1068390"/>
            <a:ext cx="12465414" cy="5197551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(80 %)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一律接受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需要的內容：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建模訓練過程記錄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如特徵挑選、參數最佳化、資料切分方式、任何你做的步驟都可以紀錄。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兩種指定模型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回歸模型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SVR 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learn) </a:t>
            </a:r>
          </a:p>
          <a:p>
            <a:pPr lvl="4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2"/>
              </a:rPr>
              <a:t>https://scikit-learn.org/stable/modules/generated/sklearn.svm.SVR.html#sklearn.svm.SVR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dirty="0"/>
              <a:t>Elastic Net Model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learn)</a:t>
            </a:r>
          </a:p>
          <a:p>
            <a:pPr lvl="4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3"/>
              </a:rPr>
              <a:t>https://scikit-learn.org/stable/modules/generated/sklearn.linear_model.ElasticNetCV.html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存活模型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CoxPH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scikit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-survival)</a:t>
            </a:r>
          </a:p>
          <a:p>
            <a:pPr lvl="4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hlinkClick r:id="rId4"/>
              </a:rPr>
              <a:t>https://scikit-survival.readthedocs.io/en/stable/api/generated/sksurv.linear_model.CoxPHSurvivalAnalysis.html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其他模型”們”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加分題，可以很多種。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+5%/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15%))</a:t>
            </a:r>
          </a:p>
          <a:p>
            <a:pPr lvl="3"/>
            <a:endParaRPr lang="en-US" altLang="zh-TW" dirty="0"/>
          </a:p>
          <a:p>
            <a:pPr lvl="3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2DE776-1F70-46F7-99A8-D0A599EFC2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86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979813-4878-441B-A65B-0F18A4307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D3EB4D-AE31-4040-80CE-3C6D16F81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需要有的指標圖表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可參考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3/22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4/12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課堂示範之程式碼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Model Evaluation </a:t>
            </a:r>
          </a:p>
          <a:p>
            <a:pPr lvl="2"/>
            <a:r>
              <a:rPr lang="pt-BR" dirty="0"/>
              <a:t>Regression: </a:t>
            </a:r>
            <a:r>
              <a:rPr lang="pt-BR" dirty="0">
                <a:solidFill>
                  <a:srgbClr val="FF0000"/>
                </a:solidFill>
              </a:rPr>
              <a:t>Max error, MAE, MSE, RMSE, R2, Adjusted R2</a:t>
            </a:r>
          </a:p>
          <a:p>
            <a:pPr lvl="2"/>
            <a:r>
              <a:rPr lang="en-US" altLang="zh-TW" dirty="0"/>
              <a:t>Survival: C-index, C-</a:t>
            </a:r>
            <a:r>
              <a:rPr lang="en-US" altLang="zh-TW" dirty="0" err="1"/>
              <a:t>ipcw</a:t>
            </a:r>
            <a:r>
              <a:rPr lang="en-US" altLang="zh-TW" dirty="0"/>
              <a:t>, </a:t>
            </a:r>
            <a:r>
              <a:rPr lang="en-US" altLang="zh-TW" dirty="0" err="1"/>
              <a:t>pairwise_logrank_test</a:t>
            </a:r>
            <a:endParaRPr lang="en-US" altLang="zh-TW" dirty="0"/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KM plot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適用存活資料，選擇有興趣的特徵去畫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上傳的模型名稱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以及其對應的訓練紀錄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迴歸和存活各一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及對應的實驗部分</a:t>
            </a:r>
          </a:p>
          <a:p>
            <a:endParaRPr lang="en-US" altLang="zh-TW" dirty="0"/>
          </a:p>
          <a:p>
            <a:pPr lvl="2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C739A9-0EC8-4EFA-9E90-F0A47E26C2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80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F4EFD-9E07-4698-A0EE-AFE3AB0CB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33" y="420061"/>
            <a:ext cx="10668000" cy="648329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必須要繳交的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6C6A1D-CA91-4A0B-ABDA-D91156E18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為何挑選這個模型？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根據哪些指標或圖？</a:t>
            </a: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實作中發現了哪些問題？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加分題，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+5%)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(20%)</a:t>
            </a:r>
          </a:p>
          <a:p>
            <a:pPr lvl="1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選擇一個最終模型給我們助教作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testing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report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中紀錄此模型是哪一次訓練過程 （檔案名稱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regression.joblib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survival.joblib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挑選特徵紀錄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如果你的模型有挑選特徵，請寫一個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csv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格式純文字檔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(features_regression.csv,features_cox.csv)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，如以下範例：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61ED3D-D5A7-4357-BA98-AFA29298B3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F3365A-15B6-4017-9A27-1B2FBFC8509D}"/>
              </a:ext>
            </a:extLst>
          </p:cNvPr>
          <p:cNvSpPr/>
          <p:nvPr/>
        </p:nvSpPr>
        <p:spPr>
          <a:xfrm>
            <a:off x="2998225" y="5656260"/>
            <a:ext cx="46217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d3,d20,d22,d37,c46,c69,c85</a:t>
            </a:r>
          </a:p>
        </p:txBody>
      </p:sp>
    </p:spTree>
    <p:extLst>
      <p:ext uri="{BB962C8B-B14F-4D97-AF65-F5344CB8AC3E}">
        <p14:creationId xmlns:p14="http://schemas.microsoft.com/office/powerpoint/2010/main" val="1656610023"/>
      </p:ext>
    </p:extLst>
  </p:cSld>
  <p:clrMapOvr>
    <a:masterClrMapping/>
  </p:clrMapOvr>
</p:sld>
</file>

<file path=ppt/theme/theme1.xml><?xml version="1.0" encoding="utf-8"?>
<a:theme xmlns:a="http://schemas.openxmlformats.org/drawingml/2006/main" name="main_B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978</Words>
  <Application>Microsoft Office PowerPoint</Application>
  <PresentationFormat>寬螢幕</PresentationFormat>
  <Paragraphs>111</Paragraphs>
  <Slides>13</Slides>
  <Notes>3</Notes>
  <HiddenSlides>0</HiddenSlides>
  <MMClips>0</MMClips>
  <ScaleCrop>false</ScaleCrop>
  <HeadingPairs>
    <vt:vector size="8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7" baseType="lpstr">
      <vt:lpstr>Arial Narrow</vt:lpstr>
      <vt:lpstr>Verdana</vt:lpstr>
      <vt:lpstr>Times New Roman</vt:lpstr>
      <vt:lpstr>Libre Franklin Medium</vt:lpstr>
      <vt:lpstr>微軟正黑體</vt:lpstr>
      <vt:lpstr>Tahoma</vt:lpstr>
      <vt:lpstr>標楷體</vt:lpstr>
      <vt:lpstr>Franklin Gothic Medium</vt:lpstr>
      <vt:lpstr>新細明體</vt:lpstr>
      <vt:lpstr>Noto Sans</vt:lpstr>
      <vt:lpstr>Arial</vt:lpstr>
      <vt:lpstr>Calibri</vt:lpstr>
      <vt:lpstr>main_BT</vt:lpstr>
      <vt:lpstr>Equation.3</vt:lpstr>
      <vt:lpstr>生物機器學習 Machine Learning in Computational Biology</vt:lpstr>
      <vt:lpstr>scikit-learn regression/survival HW3</vt:lpstr>
      <vt:lpstr>Format</vt:lpstr>
      <vt:lpstr>目標</vt:lpstr>
      <vt:lpstr>基本資訊</vt:lpstr>
      <vt:lpstr>目標</vt:lpstr>
      <vt:lpstr>必須要繳交的</vt:lpstr>
      <vt:lpstr>必須要繳交的</vt:lpstr>
      <vt:lpstr>必須要繳交的</vt:lpstr>
      <vt:lpstr>必須要繳交的</vt:lpstr>
      <vt:lpstr>其他</vt:lpstr>
      <vt:lpstr>補充資料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計算生物學－建模與預測 Computational Biology:Modeling and Prediction</dc:title>
  <dc:creator>Chia-Heng Yen</dc:creator>
  <cp:lastModifiedBy>林承曄</cp:lastModifiedBy>
  <cp:revision>143</cp:revision>
  <dcterms:created xsi:type="dcterms:W3CDTF">2004-12-22T01:39:28Z</dcterms:created>
  <dcterms:modified xsi:type="dcterms:W3CDTF">2023-04-10T07:13:45Z</dcterms:modified>
</cp:coreProperties>
</file>