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85" r:id="rId9"/>
    <p:sldId id="264" r:id="rId10"/>
    <p:sldId id="284" r:id="rId11"/>
    <p:sldId id="268" r:id="rId12"/>
    <p:sldId id="270" r:id="rId13"/>
    <p:sldId id="271" r:id="rId14"/>
    <p:sldId id="269" r:id="rId15"/>
    <p:sldId id="273" r:id="rId16"/>
    <p:sldId id="275" r:id="rId17"/>
    <p:sldId id="274" r:id="rId18"/>
    <p:sldId id="278" r:id="rId19"/>
    <p:sldId id="279" r:id="rId20"/>
    <p:sldId id="280" r:id="rId21"/>
    <p:sldId id="277" r:id="rId22"/>
    <p:sldId id="276" r:id="rId23"/>
    <p:sldId id="281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65C49-CCB5-4B1D-93AB-082665E5BBE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65569-AE58-4042-884D-827D359E1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52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65569-AE58-4042-884D-827D359E14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4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9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7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4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45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9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29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606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981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8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65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23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1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93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6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18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63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12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3CDB39-CDD1-476F-BD37-7D739862A60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F45688-6DF3-4BDE-8538-C98AEBF98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572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4DA2C-EBAD-4356-8068-3B4D3F5E3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16" y="1206172"/>
            <a:ext cx="7818767" cy="4893430"/>
          </a:xfrm>
        </p:spPr>
        <p:txBody>
          <a:bodyPr>
            <a:normAutofit fontScale="90000"/>
          </a:bodyPr>
          <a:lstStyle/>
          <a:p>
            <a:r>
              <a:rPr lang="en-US" altLang="zh-TW" sz="3100" b="1" dirty="0">
                <a:solidFill>
                  <a:schemeClr val="tx1"/>
                </a:solidFill>
              </a:rPr>
              <a:t>Machine Learning in Computational Biology</a:t>
            </a:r>
            <a:br>
              <a:rPr lang="en-US" altLang="zh-TW" b="1" dirty="0"/>
            </a:br>
            <a:br>
              <a:rPr lang="en-US" altLang="zh-TW" b="1" dirty="0"/>
            </a:br>
            <a:r>
              <a:rPr lang="en-US" altLang="zh-TW" sz="3600" b="1" dirty="0"/>
              <a:t>-</a:t>
            </a:r>
            <a:r>
              <a:rPr lang="zh-TW" alt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於血液透析前施打</a:t>
            </a:r>
            <a:r>
              <a:rPr lang="en-US" altLang="zh-TW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EPO</a:t>
            </a:r>
            <a:r>
              <a:rPr lang="zh-TW" alt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，預測</a:t>
            </a:r>
            <a:r>
              <a:rPr lang="en-US" altLang="zh-TW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zh-TW" alt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週 </a:t>
            </a:r>
            <a:r>
              <a:rPr lang="en-US" altLang="zh-TW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(28</a:t>
            </a:r>
            <a:r>
              <a:rPr lang="zh-TW" alt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天</a:t>
            </a:r>
            <a:r>
              <a:rPr lang="en-US" altLang="zh-TW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zh-TW" alt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後患者</a:t>
            </a:r>
            <a:r>
              <a:rPr lang="en-US" altLang="zh-TW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HGB</a:t>
            </a:r>
            <a:r>
              <a:rPr lang="zh-TW" alt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值是否符合</a:t>
            </a:r>
            <a:br>
              <a:rPr lang="zh-TW" alt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zh-TW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(1) 11~12 g/dL</a:t>
            </a:r>
            <a:br>
              <a:rPr lang="en-US" altLang="zh-TW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zh-TW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(2) HGB</a:t>
            </a:r>
            <a:r>
              <a:rPr lang="zh-TW" alt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變化量為</a:t>
            </a:r>
            <a:r>
              <a:rPr lang="en-US" altLang="zh-TW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-0.5 ~ 0.5</a:t>
            </a:r>
            <a:r>
              <a:rPr lang="zh-TW" alt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之間</a:t>
            </a:r>
            <a:br>
              <a:rPr lang="zh-TW" altLang="en-US" sz="3200" b="1" dirty="0">
                <a:solidFill>
                  <a:srgbClr val="FFFF00"/>
                </a:solidFill>
              </a:rPr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4EB1BC-791B-477D-A9A0-BE48C6EF8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1276" y="5185661"/>
            <a:ext cx="4189446" cy="395008"/>
          </a:xfrm>
        </p:spPr>
        <p:txBody>
          <a:bodyPr>
            <a:normAutofit lnSpcReduction="10000"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學生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張詠哲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b="1" dirty="0"/>
              <a:t>授課老師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何信瑩</a:t>
            </a:r>
          </a:p>
        </p:txBody>
      </p:sp>
    </p:spTree>
    <p:extLst>
      <p:ext uri="{BB962C8B-B14F-4D97-AF65-F5344CB8AC3E}">
        <p14:creationId xmlns:p14="http://schemas.microsoft.com/office/powerpoint/2010/main" val="211646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Method</a:t>
            </a:r>
            <a:r>
              <a:rPr lang="en-US" altLang="zh-TW" sz="2400" b="1" cap="none" dirty="0">
                <a:solidFill>
                  <a:schemeClr val="tx1"/>
                </a:solidFill>
              </a:rPr>
              <a:t>-modeling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70096-AE48-47A6-B7DA-35ECC943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279" y="1696825"/>
            <a:ext cx="6143183" cy="28751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altLang="zh-TW" sz="2400" b="1" dirty="0">
                <a:solidFill>
                  <a:srgbClr val="FFFF00"/>
                </a:solidFill>
              </a:rPr>
              <a:t>SVC</a:t>
            </a:r>
            <a:r>
              <a:rPr lang="en-US" altLang="zh-TW" sz="2400" b="1" dirty="0">
                <a:solidFill>
                  <a:schemeClr val="tx1"/>
                </a:solidFill>
              </a:rPr>
              <a:t> (with bagging, base estimator = 100)</a:t>
            </a:r>
          </a:p>
          <a:p>
            <a:pPr marL="36900" indent="0">
              <a:buClr>
                <a:schemeClr val="tx1"/>
              </a:buClr>
              <a:buNone/>
            </a:pPr>
            <a:endParaRPr lang="en-US" altLang="zh-TW" sz="2400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zh-TW" sz="2400" b="1" dirty="0" err="1">
                <a:solidFill>
                  <a:schemeClr val="tx1"/>
                </a:solidFill>
              </a:rPr>
              <a:t>XGBoostClassifier</a:t>
            </a:r>
            <a:r>
              <a:rPr lang="en-US" altLang="zh-TW" sz="2400" b="1" dirty="0">
                <a:solidFill>
                  <a:schemeClr val="tx1"/>
                </a:solidFill>
              </a:rPr>
              <a:t> (</a:t>
            </a:r>
            <a:r>
              <a:rPr lang="en-US" altLang="zh-TW" sz="2400" b="1" dirty="0">
                <a:solidFill>
                  <a:srgbClr val="FFFF00"/>
                </a:solidFill>
              </a:rPr>
              <a:t>XGB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</a:p>
          <a:p>
            <a:pPr marL="36900" indent="0">
              <a:buClr>
                <a:schemeClr val="tx1"/>
              </a:buClr>
              <a:buNone/>
            </a:pPr>
            <a:r>
              <a:rPr lang="en-US" altLang="zh-TW" sz="2400" b="1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altLang="zh-TW" sz="2400" b="1" dirty="0" err="1">
                <a:solidFill>
                  <a:schemeClr val="tx1"/>
                </a:solidFill>
              </a:rPr>
              <a:t>RandomForestClassifier</a:t>
            </a:r>
            <a:r>
              <a:rPr lang="en-US" altLang="zh-TW" sz="2400" b="1" dirty="0">
                <a:solidFill>
                  <a:schemeClr val="tx1"/>
                </a:solidFill>
              </a:rPr>
              <a:t> (</a:t>
            </a:r>
            <a:r>
              <a:rPr lang="en-US" altLang="zh-TW" sz="2400" b="1" dirty="0">
                <a:solidFill>
                  <a:srgbClr val="FFFF00"/>
                </a:solidFill>
              </a:rPr>
              <a:t>RF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6BD520-7DCB-4F6A-ABD2-F34588EE6171}"/>
              </a:ext>
            </a:extLst>
          </p:cNvPr>
          <p:cNvSpPr txBox="1"/>
          <p:nvPr/>
        </p:nvSpPr>
        <p:spPr>
          <a:xfrm>
            <a:off x="2812279" y="4864231"/>
            <a:ext cx="67747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*Hyperparameter selection: use </a:t>
            </a:r>
            <a:r>
              <a:rPr lang="en-US" altLang="zh-TW" sz="2000" dirty="0">
                <a:solidFill>
                  <a:srgbClr val="FFFF00"/>
                </a:solidFill>
              </a:rPr>
              <a:t>Bayesian Optimization (BO)</a:t>
            </a:r>
            <a:endParaRPr lang="zh-TW" altLang="en-US" sz="2000" dirty="0">
              <a:solidFill>
                <a:srgbClr val="FFFF00"/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*GA</a:t>
            </a:r>
            <a:r>
              <a:rPr lang="zh-TW" altLang="en-US" sz="2000" dirty="0"/>
              <a:t>、</a:t>
            </a:r>
            <a:r>
              <a:rPr lang="en-US" altLang="zh-TW" sz="2000" dirty="0"/>
              <a:t>RFECV </a:t>
            </a:r>
            <a:r>
              <a:rPr lang="zh-TW" altLang="en-US" sz="2000" dirty="0"/>
              <a:t>、</a:t>
            </a:r>
            <a:r>
              <a:rPr lang="en-US" altLang="zh-TW" sz="2000" dirty="0"/>
              <a:t>BO score  : </a:t>
            </a:r>
            <a:r>
              <a:rPr lang="en-US" altLang="zh-TW" sz="2000" dirty="0">
                <a:solidFill>
                  <a:srgbClr val="FFFF00"/>
                </a:solidFill>
              </a:rPr>
              <a:t>5-fold CV</a:t>
            </a:r>
            <a:r>
              <a:rPr lang="zh-TW" altLang="en-US" sz="2000" dirty="0">
                <a:solidFill>
                  <a:srgbClr val="FFFF00"/>
                </a:solidFill>
              </a:rPr>
              <a:t>、</a:t>
            </a:r>
            <a:r>
              <a:rPr lang="en-US" altLang="zh-TW" sz="2000" dirty="0" err="1">
                <a:solidFill>
                  <a:srgbClr val="FFFF00"/>
                </a:solidFill>
              </a:rPr>
              <a:t>roc_auc</a:t>
            </a:r>
            <a:endParaRPr lang="en-US" altLang="zh-TW" sz="2000" dirty="0">
              <a:solidFill>
                <a:srgbClr val="FFFF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4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Method</a:t>
            </a:r>
            <a:r>
              <a:rPr lang="en-US" altLang="zh-TW" sz="2400" b="1" cap="none" dirty="0">
                <a:solidFill>
                  <a:schemeClr val="tx1"/>
                </a:solidFill>
              </a:rPr>
              <a:t>-RFECV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70096-AE48-47A6-B7DA-35ECC943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18" y="1404594"/>
            <a:ext cx="8341151" cy="57503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altLang="zh-TW" sz="2800" b="1" dirty="0">
                <a:solidFill>
                  <a:schemeClr val="tx1"/>
                </a:solidFill>
              </a:rPr>
              <a:t>Recursive Feature Elimination +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Cross validation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en-US" altLang="zh-TW" b="1" dirty="0">
              <a:solidFill>
                <a:schemeClr val="tx1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29B2E28-E8A0-4B94-AEC0-D2E9CA230CB4}"/>
              </a:ext>
            </a:extLst>
          </p:cNvPr>
          <p:cNvGrpSpPr/>
          <p:nvPr/>
        </p:nvGrpSpPr>
        <p:grpSpPr>
          <a:xfrm>
            <a:off x="2624216" y="2138158"/>
            <a:ext cx="4620250" cy="4473400"/>
            <a:chOff x="2550073" y="2138158"/>
            <a:chExt cx="4620250" cy="44734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2A735CA9-7974-4771-AF73-CB9DE6FEFA59}"/>
                </a:ext>
              </a:extLst>
            </p:cNvPr>
            <p:cNvSpPr/>
            <p:nvPr/>
          </p:nvSpPr>
          <p:spPr>
            <a:xfrm>
              <a:off x="4861206" y="2138158"/>
              <a:ext cx="1464179" cy="515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+mj-lt"/>
                </a:rPr>
                <a:t>Fit model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7F33B0C1-7D9D-4F24-8E12-23D83D9B8265}"/>
                </a:ext>
              </a:extLst>
            </p:cNvPr>
            <p:cNvSpPr/>
            <p:nvPr/>
          </p:nvSpPr>
          <p:spPr>
            <a:xfrm>
              <a:off x="4347443" y="2966524"/>
              <a:ext cx="2570677" cy="561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+mj-lt"/>
                </a:rPr>
                <a:t>Get feature importance though CV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1C6C054-3B75-4A83-B30D-1862F8CAE6C0}"/>
                </a:ext>
              </a:extLst>
            </p:cNvPr>
            <p:cNvSpPr/>
            <p:nvPr/>
          </p:nvSpPr>
          <p:spPr>
            <a:xfrm>
              <a:off x="4321117" y="3910253"/>
              <a:ext cx="2597003" cy="4439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+mj-lt"/>
                </a:rPr>
                <a:t>Remove weakest feature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E83A414-28A6-474B-90AF-F98A2719FD33}"/>
                </a:ext>
              </a:extLst>
            </p:cNvPr>
            <p:cNvSpPr/>
            <p:nvPr/>
          </p:nvSpPr>
          <p:spPr>
            <a:xfrm>
              <a:off x="4020900" y="4900339"/>
              <a:ext cx="3149423" cy="5619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+mj-lt"/>
                </a:rPr>
                <a:t>&gt; Minimum feature number ?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11368AB-3542-4360-BFB8-BA8F1CE6422F}"/>
                </a:ext>
              </a:extLst>
            </p:cNvPr>
            <p:cNvSpPr/>
            <p:nvPr/>
          </p:nvSpPr>
          <p:spPr>
            <a:xfrm>
              <a:off x="4208085" y="6036524"/>
              <a:ext cx="2742132" cy="575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+mj-lt"/>
                </a:rPr>
                <a:t>Return best performance feature list</a:t>
              </a:r>
              <a:endParaRPr lang="zh-TW" altLang="en-US" dirty="0">
                <a:latin typeface="+mj-lt"/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47928686-47D5-4439-B31A-D6FB241C69AE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593295" y="2653783"/>
              <a:ext cx="1" cy="3027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3F91832E-9BFA-4831-AD20-4F29A4792BE6}"/>
                </a:ext>
              </a:extLst>
            </p:cNvPr>
            <p:cNvCxnSpPr/>
            <p:nvPr/>
          </p:nvCxnSpPr>
          <p:spPr>
            <a:xfrm flipH="1">
              <a:off x="5579150" y="3538418"/>
              <a:ext cx="1" cy="3027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D36CF5E-4D66-4220-9891-E35348EB020C}"/>
                </a:ext>
              </a:extLst>
            </p:cNvPr>
            <p:cNvCxnSpPr/>
            <p:nvPr/>
          </p:nvCxnSpPr>
          <p:spPr>
            <a:xfrm flipH="1">
              <a:off x="5579151" y="4354227"/>
              <a:ext cx="1" cy="3027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8374D884-8670-480A-B236-463CDEEF1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9151" y="5453406"/>
              <a:ext cx="1" cy="4231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D2EB871-3686-4B60-BC35-53A89B755C5E}"/>
                </a:ext>
              </a:extLst>
            </p:cNvPr>
            <p:cNvSpPr txBox="1"/>
            <p:nvPr/>
          </p:nvSpPr>
          <p:spPr>
            <a:xfrm>
              <a:off x="5619618" y="5507212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NO</a:t>
              </a:r>
              <a:endParaRPr lang="zh-TW" altLang="en-US" dirty="0"/>
            </a:p>
          </p:txBody>
        </p: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7819571C-D591-4635-87A4-CF2A9216E783}"/>
                </a:ext>
              </a:extLst>
            </p:cNvPr>
            <p:cNvCxnSpPr>
              <a:stCxn id="9" idx="1"/>
              <a:endCxn id="5" idx="1"/>
            </p:cNvCxnSpPr>
            <p:nvPr/>
          </p:nvCxnSpPr>
          <p:spPr>
            <a:xfrm rot="10800000" flipH="1">
              <a:off x="4020900" y="2395971"/>
              <a:ext cx="840306" cy="2785334"/>
            </a:xfrm>
            <a:prstGeom prst="bentConnector3">
              <a:avLst>
                <a:gd name="adj1" fmla="val -10573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24FB277-51AF-4D7F-BBE6-32B30AD1B3F8}"/>
                </a:ext>
              </a:extLst>
            </p:cNvPr>
            <p:cNvSpPr txBox="1"/>
            <p:nvPr/>
          </p:nvSpPr>
          <p:spPr>
            <a:xfrm>
              <a:off x="2550073" y="3603972"/>
              <a:ext cx="527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Yes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320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3" y="93394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Method</a:t>
            </a:r>
            <a:r>
              <a:rPr lang="en-US" altLang="zh-TW" sz="2400" b="1" cap="none" dirty="0">
                <a:solidFill>
                  <a:schemeClr val="tx1"/>
                </a:solidFill>
              </a:rPr>
              <a:t>-framework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E396FB7-E6F8-4114-BB96-A3C305085610}"/>
              </a:ext>
            </a:extLst>
          </p:cNvPr>
          <p:cNvSpPr/>
          <p:nvPr/>
        </p:nvSpPr>
        <p:spPr>
          <a:xfrm>
            <a:off x="762657" y="1342008"/>
            <a:ext cx="4089189" cy="28530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575D4E-D2F5-4A5B-ABD7-4952CDE28846}"/>
              </a:ext>
            </a:extLst>
          </p:cNvPr>
          <p:cNvSpPr txBox="1"/>
          <p:nvPr/>
        </p:nvSpPr>
        <p:spPr>
          <a:xfrm>
            <a:off x="1507562" y="1109782"/>
            <a:ext cx="2689627" cy="4016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 data preprocessing</a:t>
            </a:r>
            <a:endParaRPr lang="zh-TW" altLang="en-US" b="1" dirty="0"/>
          </a:p>
        </p:txBody>
      </p:sp>
      <p:sp>
        <p:nvSpPr>
          <p:cNvPr id="9" name="流程圖: 磁碟 8">
            <a:extLst>
              <a:ext uri="{FF2B5EF4-FFF2-40B4-BE49-F238E27FC236}">
                <a16:creationId xmlns:a16="http://schemas.microsoft.com/office/drawing/2014/main" id="{BF50146B-50BF-4FA0-B169-5249604362D8}"/>
              </a:ext>
            </a:extLst>
          </p:cNvPr>
          <p:cNvSpPr/>
          <p:nvPr/>
        </p:nvSpPr>
        <p:spPr>
          <a:xfrm>
            <a:off x="1780594" y="1680857"/>
            <a:ext cx="2053315" cy="565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kern="100" dirty="0">
                <a:solidFill>
                  <a:schemeClr val="bg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Raw data</a:t>
            </a:r>
            <a:endParaRPr lang="zh-TW" sz="1200" b="1" kern="100" dirty="0">
              <a:solidFill>
                <a:schemeClr val="bg1"/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0F426FB6-BF14-4F76-9604-4A1FA3EE5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0048" y="2237814"/>
            <a:ext cx="549984" cy="64703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3E79023B-D009-47C3-B251-C69243437C3E}"/>
              </a:ext>
            </a:extLst>
          </p:cNvPr>
          <p:cNvCxnSpPr>
            <a:cxnSpLocks/>
          </p:cNvCxnSpPr>
          <p:nvPr/>
        </p:nvCxnSpPr>
        <p:spPr>
          <a:xfrm rot="5400000">
            <a:off x="2084546" y="2227406"/>
            <a:ext cx="573951" cy="6678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剪去單一角落 12">
            <a:extLst>
              <a:ext uri="{FF2B5EF4-FFF2-40B4-BE49-F238E27FC236}">
                <a16:creationId xmlns:a16="http://schemas.microsoft.com/office/drawing/2014/main" id="{B9127580-DE82-4D91-9B21-F630BF2C4E61}"/>
              </a:ext>
            </a:extLst>
          </p:cNvPr>
          <p:cNvSpPr/>
          <p:nvPr/>
        </p:nvSpPr>
        <p:spPr>
          <a:xfrm>
            <a:off x="1398962" y="2885287"/>
            <a:ext cx="1277222" cy="3188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b="1" kern="100" dirty="0">
                <a:solidFill>
                  <a:schemeClr val="bg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Training data</a:t>
            </a:r>
            <a:endParaRPr lang="zh-TW" sz="1200" b="1" kern="100" dirty="0">
              <a:solidFill>
                <a:schemeClr val="bg1"/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剪去單一角落 13">
            <a:extLst>
              <a:ext uri="{FF2B5EF4-FFF2-40B4-BE49-F238E27FC236}">
                <a16:creationId xmlns:a16="http://schemas.microsoft.com/office/drawing/2014/main" id="{6A5534C2-666D-488D-B750-088CCA9DCDD0}"/>
              </a:ext>
            </a:extLst>
          </p:cNvPr>
          <p:cNvSpPr/>
          <p:nvPr/>
        </p:nvSpPr>
        <p:spPr>
          <a:xfrm>
            <a:off x="2919927" y="2897520"/>
            <a:ext cx="1277248" cy="3066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b="1" kern="100" dirty="0">
                <a:solidFill>
                  <a:schemeClr val="bg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test data</a:t>
            </a:r>
            <a:endParaRPr lang="zh-TW" sz="1200" b="1" kern="100" dirty="0">
              <a:solidFill>
                <a:schemeClr val="bg1"/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CA994E2-3E04-4144-9235-16D95111D6B2}"/>
              </a:ext>
            </a:extLst>
          </p:cNvPr>
          <p:cNvSpPr txBox="1"/>
          <p:nvPr/>
        </p:nvSpPr>
        <p:spPr>
          <a:xfrm>
            <a:off x="1729006" y="2234299"/>
            <a:ext cx="2196686" cy="56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7 : 3 </a:t>
            </a:r>
          </a:p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By </a:t>
            </a:r>
            <a:r>
              <a:rPr lang="en-US" altLang="zh-TW" sz="1400" b="1" dirty="0" err="1">
                <a:solidFill>
                  <a:schemeClr val="bg1"/>
                </a:solidFill>
              </a:rPr>
              <a:t>StratifiedShuffleSplit</a:t>
            </a:r>
            <a:r>
              <a:rPr lang="en-US" altLang="zh-TW" sz="1400" dirty="0">
                <a:solidFill>
                  <a:schemeClr val="bg1"/>
                </a:solidFill>
              </a:rPr>
              <a:t>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D1C644E8-F794-47B1-8CA5-C224AB33CB2A}"/>
              </a:ext>
            </a:extLst>
          </p:cNvPr>
          <p:cNvGrpSpPr/>
          <p:nvPr/>
        </p:nvGrpSpPr>
        <p:grpSpPr>
          <a:xfrm>
            <a:off x="3540951" y="3496170"/>
            <a:ext cx="5405846" cy="3151824"/>
            <a:chOff x="3540951" y="3496170"/>
            <a:chExt cx="5405846" cy="3151824"/>
          </a:xfrm>
        </p:grpSpPr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2F46821D-FB95-4E38-BE33-9F705377A7DF}"/>
                </a:ext>
              </a:extLst>
            </p:cNvPr>
            <p:cNvGrpSpPr/>
            <p:nvPr/>
          </p:nvGrpSpPr>
          <p:grpSpPr>
            <a:xfrm>
              <a:off x="3540951" y="3496170"/>
              <a:ext cx="5405846" cy="3151824"/>
              <a:chOff x="3540951" y="3496170"/>
              <a:chExt cx="5405846" cy="3151824"/>
            </a:xfrm>
          </p:grpSpPr>
          <p:grpSp>
            <p:nvGrpSpPr>
              <p:cNvPr id="94" name="群組 93">
                <a:extLst>
                  <a:ext uri="{FF2B5EF4-FFF2-40B4-BE49-F238E27FC236}">
                    <a16:creationId xmlns:a16="http://schemas.microsoft.com/office/drawing/2014/main" id="{0A38ADEE-FE18-4DCC-A8F6-3BAEDDDAFA78}"/>
                  </a:ext>
                </a:extLst>
              </p:cNvPr>
              <p:cNvGrpSpPr/>
              <p:nvPr/>
            </p:nvGrpSpPr>
            <p:grpSpPr>
              <a:xfrm>
                <a:off x="3770609" y="4328085"/>
                <a:ext cx="4551850" cy="2319909"/>
                <a:chOff x="3770609" y="4328085"/>
                <a:chExt cx="4551850" cy="2319909"/>
              </a:xfrm>
            </p:grpSpPr>
            <p:grpSp>
              <p:nvGrpSpPr>
                <p:cNvPr id="56" name="群組 55">
                  <a:extLst>
                    <a:ext uri="{FF2B5EF4-FFF2-40B4-BE49-F238E27FC236}">
                      <a16:creationId xmlns:a16="http://schemas.microsoft.com/office/drawing/2014/main" id="{D8537B9E-E428-4DDA-8F1A-FB806FCBA486}"/>
                    </a:ext>
                  </a:extLst>
                </p:cNvPr>
                <p:cNvGrpSpPr/>
                <p:nvPr/>
              </p:nvGrpSpPr>
              <p:grpSpPr>
                <a:xfrm>
                  <a:off x="3770609" y="4328085"/>
                  <a:ext cx="4551850" cy="2319909"/>
                  <a:chOff x="259264" y="4165733"/>
                  <a:chExt cx="4551850" cy="2319909"/>
                </a:xfrm>
              </p:grpSpPr>
              <p:sp>
                <p:nvSpPr>
                  <p:cNvPr id="57" name="矩形: 圓角 56">
                    <a:extLst>
                      <a:ext uri="{FF2B5EF4-FFF2-40B4-BE49-F238E27FC236}">
                        <a16:creationId xmlns:a16="http://schemas.microsoft.com/office/drawing/2014/main" id="{3BDD20A6-B770-4DD1-9B42-171CD8A2B8AD}"/>
                      </a:ext>
                    </a:extLst>
                  </p:cNvPr>
                  <p:cNvSpPr/>
                  <p:nvPr/>
                </p:nvSpPr>
                <p:spPr>
                  <a:xfrm>
                    <a:off x="259264" y="4302990"/>
                    <a:ext cx="4551850" cy="218265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57150"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文字方塊 57">
                    <a:extLst>
                      <a:ext uri="{FF2B5EF4-FFF2-40B4-BE49-F238E27FC236}">
                        <a16:creationId xmlns:a16="http://schemas.microsoft.com/office/drawing/2014/main" id="{E31A13F0-A1E6-4DF9-8AFF-97FB5C584476}"/>
                      </a:ext>
                    </a:extLst>
                  </p:cNvPr>
                  <p:cNvSpPr txBox="1"/>
                  <p:nvPr/>
                </p:nvSpPr>
                <p:spPr>
                  <a:xfrm>
                    <a:off x="567224" y="4165733"/>
                    <a:ext cx="3816173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/>
                      <a:t>evaluation</a:t>
                    </a:r>
                    <a:endParaRPr lang="zh-TW" altLang="en-US" b="1" dirty="0"/>
                  </a:p>
                </p:txBody>
              </p:sp>
            </p:grpSp>
            <p:sp>
              <p:nvSpPr>
                <p:cNvPr id="68" name="矩形: 剪去單一角落 67">
                  <a:extLst>
                    <a:ext uri="{FF2B5EF4-FFF2-40B4-BE49-F238E27FC236}">
                      <a16:creationId xmlns:a16="http://schemas.microsoft.com/office/drawing/2014/main" id="{87E2F4F4-7C56-4FB7-9B40-92D227033C56}"/>
                    </a:ext>
                  </a:extLst>
                </p:cNvPr>
                <p:cNvSpPr/>
                <p:nvPr/>
              </p:nvSpPr>
              <p:spPr>
                <a:xfrm>
                  <a:off x="5380437" y="4830409"/>
                  <a:ext cx="1212436" cy="447256"/>
                </a:xfrm>
                <a:prstGeom prst="snip1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altLang="zh-TW" sz="1400" b="1" kern="100" dirty="0">
                      <a:solidFill>
                        <a:schemeClr val="bg1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evaluation</a:t>
                  </a:r>
                  <a:endParaRPr lang="zh-TW" sz="1400" b="1" kern="100" dirty="0">
                    <a:solidFill>
                      <a:schemeClr val="bg1"/>
                    </a:solidFill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矩形: 剪去單一角落 71">
                  <a:extLst>
                    <a:ext uri="{FF2B5EF4-FFF2-40B4-BE49-F238E27FC236}">
                      <a16:creationId xmlns:a16="http://schemas.microsoft.com/office/drawing/2014/main" id="{DA91C960-1397-4413-8D04-B3F2F38D0408}"/>
                    </a:ext>
                  </a:extLst>
                </p:cNvPr>
                <p:cNvSpPr/>
                <p:nvPr/>
              </p:nvSpPr>
              <p:spPr>
                <a:xfrm>
                  <a:off x="5183017" y="5692583"/>
                  <a:ext cx="1648244" cy="433672"/>
                </a:xfrm>
                <a:prstGeom prst="snip1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altLang="zh-TW" sz="1400" b="1" kern="100" dirty="0">
                      <a:solidFill>
                        <a:schemeClr val="bg1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Best performance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altLang="zh-TW" sz="1400" b="1" kern="100" dirty="0">
                      <a:solidFill>
                        <a:schemeClr val="bg1"/>
                      </a:solidFill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&amp; l</a:t>
                  </a:r>
                  <a:r>
                    <a:rPr lang="en-US" altLang="zh-TW" sz="1400" b="1" kern="100" dirty="0">
                      <a:solidFill>
                        <a:schemeClr val="bg1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east feature</a:t>
                  </a:r>
                  <a:endParaRPr lang="zh-TW" sz="1400" b="1" kern="100" dirty="0">
                    <a:solidFill>
                      <a:schemeClr val="bg1"/>
                    </a:solidFill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4" name="直線單箭頭接點 73">
                  <a:extLst>
                    <a:ext uri="{FF2B5EF4-FFF2-40B4-BE49-F238E27FC236}">
                      <a16:creationId xmlns:a16="http://schemas.microsoft.com/office/drawing/2014/main" id="{4DDA0252-66E7-4795-B7EE-210FC7FD76AF}"/>
                    </a:ext>
                  </a:extLst>
                </p:cNvPr>
                <p:cNvCxnSpPr/>
                <p:nvPr/>
              </p:nvCxnSpPr>
              <p:spPr>
                <a:xfrm>
                  <a:off x="5987289" y="5309489"/>
                  <a:ext cx="0" cy="3519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接點: 肘形 85">
                <a:extLst>
                  <a:ext uri="{FF2B5EF4-FFF2-40B4-BE49-F238E27FC236}">
                    <a16:creationId xmlns:a16="http://schemas.microsoft.com/office/drawing/2014/main" id="{7E7FA243-7466-42E9-8193-B46E7576B984}"/>
                  </a:ext>
                </a:extLst>
              </p:cNvPr>
              <p:cNvCxnSpPr>
                <a:cxnSpLocks/>
                <a:stCxn id="6" idx="2"/>
                <a:endCxn id="58" idx="0"/>
              </p:cNvCxnSpPr>
              <p:nvPr/>
            </p:nvCxnSpPr>
            <p:spPr>
              <a:xfrm rot="5400000">
                <a:off x="7050769" y="2432057"/>
                <a:ext cx="831916" cy="2960141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接點: 肘形 28">
                <a:extLst>
                  <a:ext uri="{FF2B5EF4-FFF2-40B4-BE49-F238E27FC236}">
                    <a16:creationId xmlns:a16="http://schemas.microsoft.com/office/drawing/2014/main" id="{4E9E2894-EBA7-49C4-878B-B772C1CEB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951" y="3911979"/>
                <a:ext cx="1788491" cy="1142057"/>
              </a:xfrm>
              <a:prstGeom prst="bentConnector3">
                <a:avLst>
                  <a:gd name="adj1" fmla="val -73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4BF730EC-48E3-41C2-ABFD-A514D4AF708C}"/>
                </a:ext>
              </a:extLst>
            </p:cNvPr>
            <p:cNvSpPr txBox="1"/>
            <p:nvPr/>
          </p:nvSpPr>
          <p:spPr>
            <a:xfrm>
              <a:off x="4226168" y="6187809"/>
              <a:ext cx="3948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</a:rPr>
                <a:t>Feature number &amp; Test: AUC </a:t>
              </a:r>
              <a:r>
                <a:rPr lang="zh-TW" altLang="en-US" sz="1400" b="1" dirty="0">
                  <a:solidFill>
                    <a:schemeClr val="bg1"/>
                  </a:solidFill>
                </a:rPr>
                <a:t>、</a:t>
              </a:r>
              <a:r>
                <a:rPr lang="en-US" altLang="zh-TW" sz="1400" b="1" dirty="0">
                  <a:solidFill>
                    <a:schemeClr val="bg1"/>
                  </a:solidFill>
                </a:rPr>
                <a:t>ACC </a:t>
              </a:r>
              <a:r>
                <a:rPr lang="zh-TW" altLang="en-US" sz="1400" b="1" dirty="0">
                  <a:solidFill>
                    <a:schemeClr val="bg1"/>
                  </a:solidFill>
                </a:rPr>
                <a:t>、</a:t>
              </a:r>
              <a:r>
                <a:rPr lang="en-US" altLang="zh-TW" sz="1400" b="1" dirty="0">
                  <a:solidFill>
                    <a:schemeClr val="bg1"/>
                  </a:solidFill>
                </a:rPr>
                <a:t>MCC</a:t>
              </a:r>
              <a:endParaRPr lang="zh-TW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9D11EC2C-DAD0-4EFF-9023-8992B0DC6FE5}"/>
              </a:ext>
            </a:extLst>
          </p:cNvPr>
          <p:cNvGrpSpPr/>
          <p:nvPr/>
        </p:nvGrpSpPr>
        <p:grpSpPr>
          <a:xfrm>
            <a:off x="4857763" y="1176260"/>
            <a:ext cx="6682164" cy="2319909"/>
            <a:chOff x="4857763" y="1176260"/>
            <a:chExt cx="6682164" cy="2319909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793DA9AE-1C03-4E3D-B6E2-4495852424A1}"/>
                </a:ext>
              </a:extLst>
            </p:cNvPr>
            <p:cNvGrpSpPr/>
            <p:nvPr/>
          </p:nvGrpSpPr>
          <p:grpSpPr>
            <a:xfrm>
              <a:off x="5010340" y="1176260"/>
              <a:ext cx="6529587" cy="2319909"/>
              <a:chOff x="5010340" y="1176260"/>
              <a:chExt cx="6529587" cy="2319909"/>
            </a:xfrm>
          </p:grpSpPr>
          <p:grpSp>
            <p:nvGrpSpPr>
              <p:cNvPr id="93" name="群組 92">
                <a:extLst>
                  <a:ext uri="{FF2B5EF4-FFF2-40B4-BE49-F238E27FC236}">
                    <a16:creationId xmlns:a16="http://schemas.microsoft.com/office/drawing/2014/main" id="{170E2061-F5A7-4204-BA74-4D3FA80B3AD1}"/>
                  </a:ext>
                </a:extLst>
              </p:cNvPr>
              <p:cNvGrpSpPr/>
              <p:nvPr/>
            </p:nvGrpSpPr>
            <p:grpSpPr>
              <a:xfrm>
                <a:off x="5010340" y="1176260"/>
                <a:ext cx="6419003" cy="2319909"/>
                <a:chOff x="5010340" y="1176260"/>
                <a:chExt cx="6419003" cy="2319909"/>
              </a:xfrm>
            </p:grpSpPr>
            <p:cxnSp>
              <p:nvCxnSpPr>
                <p:cNvPr id="19" name="直線單箭頭接點 18">
                  <a:extLst>
                    <a:ext uri="{FF2B5EF4-FFF2-40B4-BE49-F238E27FC236}">
                      <a16:creationId xmlns:a16="http://schemas.microsoft.com/office/drawing/2014/main" id="{A8E40407-A818-43EF-AAF9-18501666C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0340" y="2529915"/>
                  <a:ext cx="1343326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群組 50">
                  <a:extLst>
                    <a:ext uri="{FF2B5EF4-FFF2-40B4-BE49-F238E27FC236}">
                      <a16:creationId xmlns:a16="http://schemas.microsoft.com/office/drawing/2014/main" id="{49A7FB66-2828-4D29-AD03-58C6FE7C498E}"/>
                    </a:ext>
                  </a:extLst>
                </p:cNvPr>
                <p:cNvGrpSpPr/>
                <p:nvPr/>
              </p:nvGrpSpPr>
              <p:grpSpPr>
                <a:xfrm>
                  <a:off x="6464251" y="1176260"/>
                  <a:ext cx="4965092" cy="2319909"/>
                  <a:chOff x="259264" y="4165733"/>
                  <a:chExt cx="4965092" cy="2319909"/>
                </a:xfrm>
              </p:grpSpPr>
              <p:sp>
                <p:nvSpPr>
                  <p:cNvPr id="6" name="矩形: 圓角 5">
                    <a:extLst>
                      <a:ext uri="{FF2B5EF4-FFF2-40B4-BE49-F238E27FC236}">
                        <a16:creationId xmlns:a16="http://schemas.microsoft.com/office/drawing/2014/main" id="{B33B308B-0606-4B31-A36A-9AB3AAFAE17D}"/>
                      </a:ext>
                    </a:extLst>
                  </p:cNvPr>
                  <p:cNvSpPr/>
                  <p:nvPr/>
                </p:nvSpPr>
                <p:spPr>
                  <a:xfrm>
                    <a:off x="259264" y="4302990"/>
                    <a:ext cx="4965092" cy="218265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57150"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4F2C689F-9877-4773-A1D6-17539AD2A7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7224" y="4165733"/>
                    <a:ext cx="4389125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/>
                      <a:t>Feature selection &amp; modeling</a:t>
                    </a:r>
                    <a:endParaRPr lang="zh-TW" altLang="en-US" b="1" dirty="0"/>
                  </a:p>
                </p:txBody>
              </p:sp>
              <p:sp>
                <p:nvSpPr>
                  <p:cNvPr id="40" name="矩形: 剪去單一角落 39">
                    <a:extLst>
                      <a:ext uri="{FF2B5EF4-FFF2-40B4-BE49-F238E27FC236}">
                        <a16:creationId xmlns:a16="http://schemas.microsoft.com/office/drawing/2014/main" id="{210549CA-7F8E-4B02-B05A-37D2258A3D8D}"/>
                      </a:ext>
                    </a:extLst>
                  </p:cNvPr>
                  <p:cNvSpPr/>
                  <p:nvPr/>
                </p:nvSpPr>
                <p:spPr>
                  <a:xfrm>
                    <a:off x="626274" y="5824289"/>
                    <a:ext cx="1837129" cy="369332"/>
                  </a:xfrm>
                  <a:prstGeom prst="snip1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altLang="zh-TW" sz="1200" b="1" kern="100" dirty="0">
                        <a:solidFill>
                          <a:schemeClr val="bg1"/>
                        </a:solidFill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Statistic + RFECV</a:t>
                    </a:r>
                    <a:endParaRPr lang="zh-TW" sz="1200" b="1" kern="100" dirty="0">
                      <a:solidFill>
                        <a:schemeClr val="bg1"/>
                      </a:solidFill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矩形: 剪去單一角落 38">
                    <a:extLst>
                      <a:ext uri="{FF2B5EF4-FFF2-40B4-BE49-F238E27FC236}">
                        <a16:creationId xmlns:a16="http://schemas.microsoft.com/office/drawing/2014/main" id="{19E26C65-74AD-45B2-9E1D-AF6916690962}"/>
                      </a:ext>
                    </a:extLst>
                  </p:cNvPr>
                  <p:cNvSpPr/>
                  <p:nvPr/>
                </p:nvSpPr>
                <p:spPr>
                  <a:xfrm>
                    <a:off x="626274" y="5317883"/>
                    <a:ext cx="1837129" cy="416683"/>
                  </a:xfrm>
                  <a:prstGeom prst="snip1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altLang="zh-TW" sz="1200" b="1" kern="100" dirty="0">
                        <a:solidFill>
                          <a:schemeClr val="bg1"/>
                        </a:solidFill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Statistic + GA</a:t>
                    </a:r>
                    <a:endParaRPr lang="zh-TW" sz="1200" b="1" kern="100" dirty="0">
                      <a:solidFill>
                        <a:schemeClr val="bg1"/>
                      </a:solidFill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矩形: 剪去單一角落 9">
                    <a:extLst>
                      <a:ext uri="{FF2B5EF4-FFF2-40B4-BE49-F238E27FC236}">
                        <a16:creationId xmlns:a16="http://schemas.microsoft.com/office/drawing/2014/main" id="{59F2BCA5-DBA8-4494-B59E-C4166391FB8A}"/>
                      </a:ext>
                    </a:extLst>
                  </p:cNvPr>
                  <p:cNvSpPr/>
                  <p:nvPr/>
                </p:nvSpPr>
                <p:spPr>
                  <a:xfrm>
                    <a:off x="626274" y="4663616"/>
                    <a:ext cx="1837132" cy="564545"/>
                  </a:xfrm>
                  <a:prstGeom prst="snip1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altLang="zh-TW" sz="1200" b="1" kern="100" dirty="0">
                        <a:solidFill>
                          <a:schemeClr val="bg1"/>
                        </a:solidFill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Statistic only</a:t>
                    </a:r>
                  </a:p>
                  <a:p>
                    <a:pPr algn="ctr"/>
                    <a:r>
                      <a:rPr lang="en-US" altLang="zh-TW" sz="1200" b="1" kern="100" dirty="0">
                        <a:solidFill>
                          <a:schemeClr val="bg1"/>
                        </a:solidFill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altLang="zh-TW" sz="1200" b="1" dirty="0">
                        <a:solidFill>
                          <a:schemeClr val="bg1"/>
                        </a:solidFill>
                      </a:rPr>
                      <a:t>U test &amp; Chi – Square </a:t>
                    </a:r>
                    <a:r>
                      <a:rPr lang="en-US" altLang="zh-TW" sz="1200" b="1" kern="100" dirty="0">
                        <a:solidFill>
                          <a:schemeClr val="bg1"/>
                        </a:solidFill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sz="1200" b="1" kern="100" dirty="0">
                      <a:solidFill>
                        <a:schemeClr val="bg1"/>
                      </a:solidFill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AE1AA19-BBE1-4184-A9B4-C91F854F3129}"/>
                  </a:ext>
                </a:extLst>
              </p:cNvPr>
              <p:cNvSpPr txBox="1"/>
              <p:nvPr/>
            </p:nvSpPr>
            <p:spPr>
              <a:xfrm>
                <a:off x="8689228" y="1631601"/>
                <a:ext cx="285069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solidFill>
                      <a:schemeClr val="bg1"/>
                    </a:solidFill>
                  </a:rPr>
                  <a:t>Model: </a:t>
                </a:r>
              </a:p>
              <a:p>
                <a:pPr marL="742950" lvl="1" indent="-285750">
                  <a:buSzPct val="60000"/>
                  <a:buFont typeface="Wingdings" panose="05000000000000000000" pitchFamily="2" charset="2"/>
                  <a:buChar char="u"/>
                </a:pPr>
                <a:r>
                  <a:rPr lang="en-US" altLang="zh-TW" sz="1600" dirty="0">
                    <a:solidFill>
                      <a:schemeClr val="bg1"/>
                    </a:solidFill>
                  </a:rPr>
                  <a:t>SVC</a:t>
                </a:r>
                <a:r>
                  <a:rPr lang="zh-TW" altLang="en-US" sz="16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TW" sz="1600" dirty="0">
                    <a:solidFill>
                      <a:schemeClr val="bg1"/>
                    </a:solidFill>
                  </a:rPr>
                  <a:t>XGB</a:t>
                </a:r>
                <a:r>
                  <a:rPr lang="zh-TW" altLang="en-US" sz="16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TW" sz="1600" dirty="0">
                    <a:solidFill>
                      <a:schemeClr val="bg1"/>
                    </a:solidFill>
                  </a:rPr>
                  <a:t>RF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solidFill>
                      <a:schemeClr val="bg1"/>
                    </a:solidFill>
                  </a:rPr>
                  <a:t>Hyperparameter select:</a:t>
                </a:r>
              </a:p>
              <a:p>
                <a:pPr marL="742950" lvl="1" indent="-285750">
                  <a:buSzPct val="70000"/>
                  <a:buFont typeface="Wingdings" panose="05000000000000000000" pitchFamily="2" charset="2"/>
                  <a:buChar char="u"/>
                </a:pPr>
                <a:r>
                  <a:rPr lang="en-US" altLang="zh-TW" sz="1600" dirty="0">
                    <a:solidFill>
                      <a:schemeClr val="bg1"/>
                    </a:solidFill>
                  </a:rPr>
                  <a:t>Bayesian Optimization (BO)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solidFill>
                      <a:schemeClr val="bg1"/>
                    </a:solidFill>
                  </a:rPr>
                  <a:t>5-fold CV</a:t>
                </a:r>
                <a:r>
                  <a:rPr lang="zh-TW" altLang="en-US" sz="1600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TW" sz="1600" dirty="0">
                    <a:solidFill>
                      <a:schemeClr val="bg1"/>
                    </a:solidFill>
                  </a:rPr>
                  <a:t>scoring = </a:t>
                </a:r>
                <a:r>
                  <a:rPr lang="en-US" altLang="zh-TW" sz="1600" dirty="0" err="1">
                    <a:solidFill>
                      <a:schemeClr val="bg1"/>
                    </a:solidFill>
                  </a:rPr>
                  <a:t>roc_auc</a:t>
                </a:r>
                <a:endParaRPr lang="en-US" altLang="zh-TW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324F39F1-CC48-4385-8D82-E3FC3D2027D4}"/>
                </a:ext>
              </a:extLst>
            </p:cNvPr>
            <p:cNvSpPr txBox="1"/>
            <p:nvPr/>
          </p:nvSpPr>
          <p:spPr>
            <a:xfrm>
              <a:off x="4857763" y="2119595"/>
              <a:ext cx="1606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/>
                <a:t>Training data std</a:t>
              </a:r>
              <a:endParaRPr lang="zh-TW" altLang="en-US" sz="1400" dirty="0"/>
            </a:p>
          </p:txBody>
        </p:sp>
      </p:grp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1CDC277-2816-4DD0-A487-079333F486B8}"/>
              </a:ext>
            </a:extLst>
          </p:cNvPr>
          <p:cNvCxnSpPr/>
          <p:nvPr/>
        </p:nvCxnSpPr>
        <p:spPr>
          <a:xfrm>
            <a:off x="2037595" y="3204148"/>
            <a:ext cx="0" cy="3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031CCA8-6F5D-44A8-8021-A263B96823AD}"/>
              </a:ext>
            </a:extLst>
          </p:cNvPr>
          <p:cNvCxnSpPr/>
          <p:nvPr/>
        </p:nvCxnSpPr>
        <p:spPr>
          <a:xfrm>
            <a:off x="3558557" y="3204148"/>
            <a:ext cx="0" cy="3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剪去單一角落 42">
            <a:extLst>
              <a:ext uri="{FF2B5EF4-FFF2-40B4-BE49-F238E27FC236}">
                <a16:creationId xmlns:a16="http://schemas.microsoft.com/office/drawing/2014/main" id="{A5974300-AAF1-48EB-A36E-A66AE646A2C5}"/>
              </a:ext>
            </a:extLst>
          </p:cNvPr>
          <p:cNvSpPr/>
          <p:nvPr/>
        </p:nvSpPr>
        <p:spPr>
          <a:xfrm>
            <a:off x="1344365" y="3582967"/>
            <a:ext cx="1386415" cy="3188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b="1" kern="100" dirty="0">
                <a:solidFill>
                  <a:schemeClr val="bg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Training data std </a:t>
            </a:r>
            <a:endParaRPr lang="zh-TW" sz="1200" b="1" kern="100" dirty="0">
              <a:solidFill>
                <a:schemeClr val="bg1"/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4" name="矩形: 剪去單一角落 43">
            <a:extLst>
              <a:ext uri="{FF2B5EF4-FFF2-40B4-BE49-F238E27FC236}">
                <a16:creationId xmlns:a16="http://schemas.microsoft.com/office/drawing/2014/main" id="{CBCBFEEB-8D48-41DF-B8BF-AC3C759846CE}"/>
              </a:ext>
            </a:extLst>
          </p:cNvPr>
          <p:cNvSpPr/>
          <p:nvPr/>
        </p:nvSpPr>
        <p:spPr>
          <a:xfrm>
            <a:off x="2919933" y="3595200"/>
            <a:ext cx="1277248" cy="3066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b="1" kern="100" dirty="0">
                <a:solidFill>
                  <a:schemeClr val="bg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test data std</a:t>
            </a:r>
            <a:endParaRPr lang="zh-TW" sz="1200" b="1" kern="100" dirty="0">
              <a:solidFill>
                <a:schemeClr val="bg1"/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C76977-1977-4222-824E-6EAF67AE7C99}"/>
              </a:ext>
            </a:extLst>
          </p:cNvPr>
          <p:cNvSpPr/>
          <p:nvPr/>
        </p:nvSpPr>
        <p:spPr>
          <a:xfrm>
            <a:off x="2159155" y="3263206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err="1">
                <a:solidFill>
                  <a:schemeClr val="bg1"/>
                </a:solidFill>
              </a:rPr>
              <a:t>StandardScaler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Result</a:t>
            </a:r>
            <a:r>
              <a:rPr lang="en-US" altLang="zh-TW" sz="2400" b="1" dirty="0">
                <a:solidFill>
                  <a:schemeClr val="tx1"/>
                </a:solidFill>
              </a:rPr>
              <a:t>-baseline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5A7FF99-57A4-462A-BD2C-AC504491624C}"/>
              </a:ext>
            </a:extLst>
          </p:cNvPr>
          <p:cNvSpPr txBox="1"/>
          <p:nvPr/>
        </p:nvSpPr>
        <p:spPr>
          <a:xfrm>
            <a:off x="4761374" y="1438318"/>
            <a:ext cx="3208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Feature number: </a:t>
            </a:r>
            <a:r>
              <a:rPr lang="en-US" altLang="zh-TW" sz="2000" dirty="0">
                <a:solidFill>
                  <a:srgbClr val="FFFF00"/>
                </a:solidFill>
              </a:rPr>
              <a:t>516</a:t>
            </a:r>
          </a:p>
          <a:p>
            <a:r>
              <a:rPr lang="en-US" altLang="zh-TW" sz="2000" dirty="0"/>
              <a:t>Test </a:t>
            </a:r>
            <a:r>
              <a:rPr lang="en-US" altLang="zh-TW" sz="2000" dirty="0" err="1"/>
              <a:t>auc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FFFF00"/>
                </a:solidFill>
              </a:rPr>
              <a:t>XGB &gt; RF &gt; SVC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C439C3-E4F9-4CAB-96E9-4AC914FB08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777" y="2617595"/>
            <a:ext cx="3646437" cy="3622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7D3BB1-36DB-4D13-B6FA-DE4C7694BC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6979" y="2617596"/>
            <a:ext cx="3646437" cy="362294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FA87241-F6A5-4F7A-AD7F-5D4268A206C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07182" y="2617596"/>
            <a:ext cx="3573455" cy="362294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7936B5-D9CC-4320-88A1-C0F5F98EAA63}"/>
              </a:ext>
            </a:extLst>
          </p:cNvPr>
          <p:cNvSpPr txBox="1"/>
          <p:nvPr/>
        </p:nvSpPr>
        <p:spPr>
          <a:xfrm>
            <a:off x="685021" y="1903225"/>
            <a:ext cx="333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SVC</a:t>
            </a:r>
          </a:p>
          <a:p>
            <a:r>
              <a:rPr lang="en-US" altLang="zh-TW" dirty="0"/>
              <a:t>(bagging</a:t>
            </a:r>
            <a:r>
              <a:rPr lang="zh-TW" altLang="en-US" dirty="0"/>
              <a:t>，</a:t>
            </a:r>
            <a:r>
              <a:rPr lang="en-US" altLang="zh-TW" dirty="0"/>
              <a:t>base estimator = 100)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B287F9-6D1C-4B44-B6C3-D915C14395FE}"/>
              </a:ext>
            </a:extLst>
          </p:cNvPr>
          <p:cNvSpPr txBox="1"/>
          <p:nvPr/>
        </p:nvSpPr>
        <p:spPr>
          <a:xfrm>
            <a:off x="5772394" y="2180224"/>
            <a:ext cx="79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XGB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7CF1A0-E61E-43B7-8C23-BEB7E379EE14}"/>
              </a:ext>
            </a:extLst>
          </p:cNvPr>
          <p:cNvSpPr txBox="1"/>
          <p:nvPr/>
        </p:nvSpPr>
        <p:spPr>
          <a:xfrm>
            <a:off x="9822349" y="2180224"/>
            <a:ext cx="52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56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Result</a:t>
            </a:r>
            <a:r>
              <a:rPr lang="en-US" altLang="zh-TW" sz="2400" b="1" dirty="0">
                <a:solidFill>
                  <a:schemeClr val="tx1"/>
                </a:solidFill>
              </a:rPr>
              <a:t>-statistic only (</a:t>
            </a:r>
            <a:r>
              <a:rPr lang="zh-TW" altLang="en-US" sz="2400" b="1" dirty="0">
                <a:solidFill>
                  <a:schemeClr val="tx1"/>
                </a:solidFill>
              </a:rPr>
              <a:t>實驗一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7054E6-7416-4758-8409-9C4FEF39D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1" y="2762622"/>
            <a:ext cx="3611308" cy="345786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77F56B4-BD41-4996-8D5C-DEF3B272B041}"/>
              </a:ext>
            </a:extLst>
          </p:cNvPr>
          <p:cNvSpPr txBox="1"/>
          <p:nvPr/>
        </p:nvSpPr>
        <p:spPr>
          <a:xfrm>
            <a:off x="685021" y="1903225"/>
            <a:ext cx="333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SVC</a:t>
            </a:r>
          </a:p>
          <a:p>
            <a:r>
              <a:rPr lang="en-US" altLang="zh-TW" dirty="0"/>
              <a:t>(bagging</a:t>
            </a:r>
            <a:r>
              <a:rPr lang="zh-TW" altLang="en-US" dirty="0"/>
              <a:t>，</a:t>
            </a:r>
            <a:r>
              <a:rPr lang="en-US" altLang="zh-TW" dirty="0"/>
              <a:t>base estimator = 100)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1531C4-C7AA-445C-955A-D3C764228E0B}"/>
              </a:ext>
            </a:extLst>
          </p:cNvPr>
          <p:cNvSpPr txBox="1"/>
          <p:nvPr/>
        </p:nvSpPr>
        <p:spPr>
          <a:xfrm>
            <a:off x="5772394" y="2180224"/>
            <a:ext cx="79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XGB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ADC032-526B-4E4F-940E-0C717D15C25E}"/>
              </a:ext>
            </a:extLst>
          </p:cNvPr>
          <p:cNvSpPr txBox="1"/>
          <p:nvPr/>
        </p:nvSpPr>
        <p:spPr>
          <a:xfrm>
            <a:off x="9822349" y="2180224"/>
            <a:ext cx="52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RF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FED4FA5-922A-4257-92F0-BBC9179419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4596" y="2752800"/>
            <a:ext cx="3611308" cy="346768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395C3C7-524B-45CF-B027-40D8D49535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92451" y="2752800"/>
            <a:ext cx="3611308" cy="345786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0F2F991-D101-4D98-A053-716C25B2D194}"/>
              </a:ext>
            </a:extLst>
          </p:cNvPr>
          <p:cNvSpPr txBox="1"/>
          <p:nvPr/>
        </p:nvSpPr>
        <p:spPr>
          <a:xfrm>
            <a:off x="4761374" y="1438318"/>
            <a:ext cx="3208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Feature number: </a:t>
            </a:r>
            <a:r>
              <a:rPr lang="en-US" altLang="zh-TW" sz="2000" dirty="0">
                <a:solidFill>
                  <a:srgbClr val="FFFF00"/>
                </a:solidFill>
              </a:rPr>
              <a:t>166</a:t>
            </a:r>
          </a:p>
          <a:p>
            <a:r>
              <a:rPr lang="en-US" altLang="zh-TW" sz="2000" dirty="0"/>
              <a:t>Test </a:t>
            </a:r>
            <a:r>
              <a:rPr lang="en-US" altLang="zh-TW" sz="2000" dirty="0" err="1"/>
              <a:t>auc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FFFF00"/>
                </a:solidFill>
              </a:rPr>
              <a:t>XGB &gt; RF &gt; SVC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9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Result</a:t>
            </a:r>
            <a:r>
              <a:rPr lang="en-US" altLang="zh-TW" sz="2400" b="1" dirty="0">
                <a:solidFill>
                  <a:schemeClr val="tx1"/>
                </a:solidFill>
              </a:rPr>
              <a:t>-statistic + GA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</a:rPr>
              <a:t>實驗二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7F56B4-BD41-4996-8D5C-DEF3B272B041}"/>
              </a:ext>
            </a:extLst>
          </p:cNvPr>
          <p:cNvSpPr txBox="1"/>
          <p:nvPr/>
        </p:nvSpPr>
        <p:spPr>
          <a:xfrm>
            <a:off x="685021" y="1903225"/>
            <a:ext cx="333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SVC: feature num = </a:t>
            </a:r>
            <a:r>
              <a:rPr lang="en-US" altLang="zh-TW" b="1" dirty="0">
                <a:solidFill>
                  <a:srgbClr val="FFFF00"/>
                </a:solidFill>
              </a:rPr>
              <a:t>26</a:t>
            </a:r>
          </a:p>
          <a:p>
            <a:r>
              <a:rPr lang="en-US" altLang="zh-TW" dirty="0"/>
              <a:t>(bagging</a:t>
            </a:r>
            <a:r>
              <a:rPr lang="zh-TW" altLang="en-US" dirty="0"/>
              <a:t>，</a:t>
            </a:r>
            <a:r>
              <a:rPr lang="en-US" altLang="zh-TW" dirty="0"/>
              <a:t>base estimator = 100)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1531C4-C7AA-445C-955A-D3C764228E0B}"/>
              </a:ext>
            </a:extLst>
          </p:cNvPr>
          <p:cNvSpPr txBox="1"/>
          <p:nvPr/>
        </p:nvSpPr>
        <p:spPr>
          <a:xfrm>
            <a:off x="4950870" y="2221259"/>
            <a:ext cx="265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XGB: feature num = </a:t>
            </a:r>
            <a:r>
              <a:rPr lang="en-US" altLang="zh-TW" b="1" dirty="0">
                <a:solidFill>
                  <a:srgbClr val="FFFF00"/>
                </a:solidFill>
              </a:rPr>
              <a:t>51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ADC032-526B-4E4F-940E-0C717D15C25E}"/>
              </a:ext>
            </a:extLst>
          </p:cNvPr>
          <p:cNvSpPr txBox="1"/>
          <p:nvPr/>
        </p:nvSpPr>
        <p:spPr>
          <a:xfrm>
            <a:off x="8913279" y="2214464"/>
            <a:ext cx="2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RF: feature num = </a:t>
            </a:r>
            <a:r>
              <a:rPr lang="en-US" altLang="zh-TW" b="1" dirty="0">
                <a:solidFill>
                  <a:srgbClr val="FFFF00"/>
                </a:solidFill>
              </a:rPr>
              <a:t>35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B1BEBD4-8991-49FA-857F-C7E3157CF6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6740" y="2762622"/>
            <a:ext cx="3611308" cy="346768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27E3919-7707-48C6-940B-3647667344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4595" y="2762622"/>
            <a:ext cx="3611308" cy="345786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607D221-B375-4E3B-AAF8-DD2C18F055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92450" y="2752800"/>
            <a:ext cx="3611308" cy="345786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8F673EE-1123-4E0F-8676-54C938AC0F64}"/>
              </a:ext>
            </a:extLst>
          </p:cNvPr>
          <p:cNvSpPr txBox="1"/>
          <p:nvPr/>
        </p:nvSpPr>
        <p:spPr>
          <a:xfrm>
            <a:off x="4491779" y="1453854"/>
            <a:ext cx="3208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/>
              <a:t>Test </a:t>
            </a:r>
            <a:r>
              <a:rPr lang="en-US" altLang="zh-TW" sz="2000" dirty="0" err="1"/>
              <a:t>auc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FFFF00"/>
                </a:solidFill>
              </a:rPr>
              <a:t>XGB &gt; RF &gt; SVC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5CB3C0-ACE8-4AE5-8259-80B248D08896}"/>
              </a:ext>
            </a:extLst>
          </p:cNvPr>
          <p:cNvSpPr/>
          <p:nvPr/>
        </p:nvSpPr>
        <p:spPr>
          <a:xfrm>
            <a:off x="3501668" y="6332654"/>
            <a:ext cx="5557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/>
              <a:t>* </a:t>
            </a:r>
            <a:r>
              <a:rPr lang="en-US" altLang="zh-TW" dirty="0"/>
              <a:t>niter = 50</a:t>
            </a:r>
            <a:r>
              <a:rPr lang="zh-TW" altLang="en-US" dirty="0"/>
              <a:t>，</a:t>
            </a:r>
            <a:r>
              <a:rPr lang="en-US" altLang="zh-TW" dirty="0"/>
              <a:t>crossover rate = 0.5</a:t>
            </a:r>
            <a:r>
              <a:rPr lang="zh-TW" altLang="en-US" dirty="0"/>
              <a:t>，</a:t>
            </a:r>
            <a:r>
              <a:rPr lang="en-US" altLang="zh-TW" dirty="0"/>
              <a:t>mutation rate = 0.3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124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Result</a:t>
            </a:r>
            <a:r>
              <a:rPr lang="en-US" altLang="zh-TW" sz="2400" b="1" dirty="0">
                <a:solidFill>
                  <a:schemeClr val="tx1"/>
                </a:solidFill>
              </a:rPr>
              <a:t>-statistic + RFECV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</a:rPr>
              <a:t>實驗三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74FBE8B-06EE-49F7-9E27-F4823A6A88A3}"/>
              </a:ext>
            </a:extLst>
          </p:cNvPr>
          <p:cNvGrpSpPr/>
          <p:nvPr/>
        </p:nvGrpSpPr>
        <p:grpSpPr>
          <a:xfrm>
            <a:off x="2209998" y="1316459"/>
            <a:ext cx="7772003" cy="5324725"/>
            <a:chOff x="5059847" y="1806654"/>
            <a:chExt cx="6447132" cy="466179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EB808E2-CA40-4754-BD79-28D0BBC0649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059847" y="1806654"/>
              <a:ext cx="6447132" cy="4661790"/>
            </a:xfrm>
            <a:prstGeom prst="rect">
              <a:avLst/>
            </a:prstGeom>
          </p:spPr>
        </p:pic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BDDB633-9BD3-47DC-B010-C5AAAF1C2459}"/>
                </a:ext>
              </a:extLst>
            </p:cNvPr>
            <p:cNvCxnSpPr/>
            <p:nvPr/>
          </p:nvCxnSpPr>
          <p:spPr>
            <a:xfrm>
              <a:off x="6693031" y="2318994"/>
              <a:ext cx="0" cy="40346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77F56B4-BD41-4996-8D5C-DEF3B272B041}"/>
                </a:ext>
              </a:extLst>
            </p:cNvPr>
            <p:cNvSpPr txBox="1"/>
            <p:nvPr/>
          </p:nvSpPr>
          <p:spPr>
            <a:xfrm>
              <a:off x="6693031" y="4336330"/>
              <a:ext cx="255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bg2"/>
                  </a:solidFill>
                </a:rPr>
                <a:t>SVC: feature num = 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73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Result</a:t>
            </a:r>
            <a:r>
              <a:rPr lang="en-US" altLang="zh-TW" sz="2400" b="1" dirty="0">
                <a:solidFill>
                  <a:schemeClr val="tx1"/>
                </a:solidFill>
              </a:rPr>
              <a:t>-statistic + RFECV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</a:rPr>
              <a:t>實驗三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7F56B4-BD41-4996-8D5C-DEF3B272B041}"/>
              </a:ext>
            </a:extLst>
          </p:cNvPr>
          <p:cNvSpPr txBox="1"/>
          <p:nvPr/>
        </p:nvSpPr>
        <p:spPr>
          <a:xfrm>
            <a:off x="685021" y="1974183"/>
            <a:ext cx="333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SVC: feature num = </a:t>
            </a:r>
            <a:r>
              <a:rPr lang="en-US" altLang="zh-TW" b="1" dirty="0">
                <a:solidFill>
                  <a:srgbClr val="FFFF00"/>
                </a:solidFill>
              </a:rPr>
              <a:t>25</a:t>
            </a:r>
          </a:p>
          <a:p>
            <a:r>
              <a:rPr lang="en-US" altLang="zh-TW" dirty="0"/>
              <a:t>(bagging</a:t>
            </a:r>
            <a:r>
              <a:rPr lang="zh-TW" altLang="en-US" dirty="0"/>
              <a:t>，</a:t>
            </a:r>
            <a:r>
              <a:rPr lang="en-US" altLang="zh-TW" dirty="0"/>
              <a:t>base estimator = 100)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1531C4-C7AA-445C-955A-D3C764228E0B}"/>
              </a:ext>
            </a:extLst>
          </p:cNvPr>
          <p:cNvSpPr txBox="1"/>
          <p:nvPr/>
        </p:nvSpPr>
        <p:spPr>
          <a:xfrm>
            <a:off x="4950870" y="2221259"/>
            <a:ext cx="265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XGB: feature num = </a:t>
            </a:r>
            <a:r>
              <a:rPr lang="en-US" altLang="zh-TW" b="1" dirty="0">
                <a:solidFill>
                  <a:srgbClr val="FFFF00"/>
                </a:solidFill>
              </a:rPr>
              <a:t>70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ADC032-526B-4E4F-940E-0C717D15C25E}"/>
              </a:ext>
            </a:extLst>
          </p:cNvPr>
          <p:cNvSpPr txBox="1"/>
          <p:nvPr/>
        </p:nvSpPr>
        <p:spPr>
          <a:xfrm>
            <a:off x="8913279" y="2214464"/>
            <a:ext cx="2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RF: feature num = </a:t>
            </a:r>
            <a:r>
              <a:rPr lang="en-US" altLang="zh-TW" b="1" dirty="0">
                <a:solidFill>
                  <a:srgbClr val="FFFF00"/>
                </a:solidFill>
              </a:rPr>
              <a:t>15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B1BEBD4-8991-49FA-857F-C7E3157CF6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6740" y="2762622"/>
            <a:ext cx="3611308" cy="346768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27E3919-7707-48C6-940B-3647667344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4595" y="2762622"/>
            <a:ext cx="3611308" cy="345786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607D221-B375-4E3B-AAF8-DD2C18F055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92450" y="2752800"/>
            <a:ext cx="3611308" cy="345786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8F673EE-1123-4E0F-8676-54C938AC0F64}"/>
              </a:ext>
            </a:extLst>
          </p:cNvPr>
          <p:cNvSpPr txBox="1"/>
          <p:nvPr/>
        </p:nvSpPr>
        <p:spPr>
          <a:xfrm>
            <a:off x="4676028" y="1573598"/>
            <a:ext cx="3208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Test </a:t>
            </a:r>
            <a:r>
              <a:rPr lang="en-US" altLang="zh-TW" sz="2000" dirty="0" err="1"/>
              <a:t>auc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FFFF00"/>
                </a:solidFill>
              </a:rPr>
              <a:t>XGB &gt; RF &gt; SVC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81AE4EC-DEB5-4476-BDC7-35EF2660A40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740" y="2752799"/>
            <a:ext cx="3611308" cy="34578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55C8A3D-BB13-43FC-8E72-DA865F98F39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474595" y="2759595"/>
            <a:ext cx="3611308" cy="34510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E84B9B1-EECE-40C4-AEF7-3F978691AA9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92450" y="2752800"/>
            <a:ext cx="3611308" cy="3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6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err="1">
                <a:solidFill>
                  <a:schemeClr val="tx1"/>
                </a:solidFill>
              </a:rPr>
              <a:t>Result</a:t>
            </a:r>
            <a:r>
              <a:rPr lang="en-US" altLang="zh-TW" sz="2400" b="1" dirty="0" err="1">
                <a:solidFill>
                  <a:schemeClr val="tx1"/>
                </a:solidFill>
              </a:rPr>
              <a:t>-overview:SVC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94F1858-FF62-47FE-A0F5-19B09B50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18346"/>
              </p:ext>
            </p:extLst>
          </p:nvPr>
        </p:nvGraphicFramePr>
        <p:xfrm>
          <a:off x="2824097" y="1945517"/>
          <a:ext cx="8245005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996">
                  <a:extLst>
                    <a:ext uri="{9D8B030D-6E8A-4147-A177-3AD203B41FA5}">
                      <a16:colId xmlns:a16="http://schemas.microsoft.com/office/drawing/2014/main" val="615483204"/>
                    </a:ext>
                  </a:extLst>
                </a:gridCol>
                <a:gridCol w="1817751">
                  <a:extLst>
                    <a:ext uri="{9D8B030D-6E8A-4147-A177-3AD203B41FA5}">
                      <a16:colId xmlns:a16="http://schemas.microsoft.com/office/drawing/2014/main" val="1033812472"/>
                    </a:ext>
                  </a:extLst>
                </a:gridCol>
                <a:gridCol w="1143698">
                  <a:extLst>
                    <a:ext uri="{9D8B030D-6E8A-4147-A177-3AD203B41FA5}">
                      <a16:colId xmlns:a16="http://schemas.microsoft.com/office/drawing/2014/main" val="1019278787"/>
                    </a:ext>
                  </a:extLst>
                </a:gridCol>
                <a:gridCol w="748107">
                  <a:extLst>
                    <a:ext uri="{9D8B030D-6E8A-4147-A177-3AD203B41FA5}">
                      <a16:colId xmlns:a16="http://schemas.microsoft.com/office/drawing/2014/main" val="4129614479"/>
                    </a:ext>
                  </a:extLst>
                </a:gridCol>
                <a:gridCol w="1372453">
                  <a:extLst>
                    <a:ext uri="{9D8B030D-6E8A-4147-A177-3AD203B41FA5}">
                      <a16:colId xmlns:a16="http://schemas.microsoft.com/office/drawing/2014/main" val="2391574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SVC</a:t>
                      </a:r>
                    </a:p>
                    <a:p>
                      <a:r>
                        <a:rPr lang="en-US" altLang="zh-TW" dirty="0"/>
                        <a:t>(bagging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base estimator 100)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AUC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MCC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1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6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only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7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GA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9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RFECV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4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516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0.786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0.794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0.248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6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only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166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0.859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0.903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0.595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9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GA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26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0.924</a:t>
                      </a:r>
                      <a:endParaRPr lang="zh-TW" altLang="en-US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0.954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0.781</a:t>
                      </a:r>
                      <a:endParaRPr lang="zh-TW" altLang="en-US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52361"/>
                  </a:ext>
                </a:extLst>
              </a:tr>
              <a:tr h="295496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RFECV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25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0.915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0.961</a:t>
                      </a:r>
                      <a:endParaRPr lang="zh-TW" altLang="en-US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0.750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52587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73A6B02-A061-4C3B-A591-797BC1EB9EAE}"/>
              </a:ext>
            </a:extLst>
          </p:cNvPr>
          <p:cNvCxnSpPr/>
          <p:nvPr/>
        </p:nvCxnSpPr>
        <p:spPr>
          <a:xfrm flipH="1">
            <a:off x="1112363" y="4062953"/>
            <a:ext cx="8305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511CA67-5226-4C3A-B434-B191DDB747A3}"/>
              </a:ext>
            </a:extLst>
          </p:cNvPr>
          <p:cNvSpPr/>
          <p:nvPr/>
        </p:nvSpPr>
        <p:spPr>
          <a:xfrm>
            <a:off x="1241189" y="3028890"/>
            <a:ext cx="1111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Training</a:t>
            </a:r>
            <a:endParaRPr lang="zh-TW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57899A-1959-435E-AADC-D48693FC1F8F}"/>
              </a:ext>
            </a:extLst>
          </p:cNvPr>
          <p:cNvSpPr/>
          <p:nvPr/>
        </p:nvSpPr>
        <p:spPr>
          <a:xfrm>
            <a:off x="1485678" y="4614880"/>
            <a:ext cx="622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Test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489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err="1">
                <a:solidFill>
                  <a:schemeClr val="tx1"/>
                </a:solidFill>
              </a:rPr>
              <a:t>Result</a:t>
            </a:r>
            <a:r>
              <a:rPr lang="en-US" altLang="zh-TW" sz="2400" b="1" dirty="0" err="1">
                <a:solidFill>
                  <a:schemeClr val="tx1"/>
                </a:solidFill>
              </a:rPr>
              <a:t>-overview:XGB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94F1858-FF62-47FE-A0F5-19B09B50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93584"/>
              </p:ext>
            </p:extLst>
          </p:nvPr>
        </p:nvGraphicFramePr>
        <p:xfrm>
          <a:off x="2824097" y="1945517"/>
          <a:ext cx="7139727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718">
                  <a:extLst>
                    <a:ext uri="{9D8B030D-6E8A-4147-A177-3AD203B41FA5}">
                      <a16:colId xmlns:a16="http://schemas.microsoft.com/office/drawing/2014/main" val="615483204"/>
                    </a:ext>
                  </a:extLst>
                </a:gridCol>
                <a:gridCol w="1817751">
                  <a:extLst>
                    <a:ext uri="{9D8B030D-6E8A-4147-A177-3AD203B41FA5}">
                      <a16:colId xmlns:a16="http://schemas.microsoft.com/office/drawing/2014/main" val="1033812472"/>
                    </a:ext>
                  </a:extLst>
                </a:gridCol>
                <a:gridCol w="1143698">
                  <a:extLst>
                    <a:ext uri="{9D8B030D-6E8A-4147-A177-3AD203B41FA5}">
                      <a16:colId xmlns:a16="http://schemas.microsoft.com/office/drawing/2014/main" val="1019278787"/>
                    </a:ext>
                  </a:extLst>
                </a:gridCol>
                <a:gridCol w="748107">
                  <a:extLst>
                    <a:ext uri="{9D8B030D-6E8A-4147-A177-3AD203B41FA5}">
                      <a16:colId xmlns:a16="http://schemas.microsoft.com/office/drawing/2014/main" val="4129614479"/>
                    </a:ext>
                  </a:extLst>
                </a:gridCol>
                <a:gridCol w="1372453">
                  <a:extLst>
                    <a:ext uri="{9D8B030D-6E8A-4147-A177-3AD203B41FA5}">
                      <a16:colId xmlns:a16="http://schemas.microsoft.com/office/drawing/2014/main" val="2391574214"/>
                    </a:ext>
                  </a:extLst>
                </a:gridCol>
              </a:tblGrid>
              <a:tr h="335670">
                <a:tc>
                  <a:txBody>
                    <a:bodyPr/>
                    <a:lstStyle/>
                    <a:p>
                      <a:r>
                        <a:rPr lang="en-US" altLang="zh-TW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AUC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MCC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1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6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only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7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GA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9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RFECV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4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516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0.881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0.945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0.650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6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only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166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0.920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0.965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0.769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9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GA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51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0.935</a:t>
                      </a:r>
                      <a:endParaRPr lang="zh-TW" altLang="en-US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0.968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0.866</a:t>
                      </a:r>
                      <a:endParaRPr lang="zh-TW" altLang="en-US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5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RFECV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70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0.931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0.976</a:t>
                      </a:r>
                      <a:endParaRPr lang="zh-TW" altLang="en-US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0.802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52587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73A6B02-A061-4C3B-A591-797BC1EB9EAE}"/>
              </a:ext>
            </a:extLst>
          </p:cNvPr>
          <p:cNvCxnSpPr/>
          <p:nvPr/>
        </p:nvCxnSpPr>
        <p:spPr>
          <a:xfrm flipH="1">
            <a:off x="1102937" y="3789575"/>
            <a:ext cx="8305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511CA67-5226-4C3A-B434-B191DDB747A3}"/>
              </a:ext>
            </a:extLst>
          </p:cNvPr>
          <p:cNvSpPr/>
          <p:nvPr/>
        </p:nvSpPr>
        <p:spPr>
          <a:xfrm>
            <a:off x="1354636" y="2881536"/>
            <a:ext cx="1111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Training</a:t>
            </a:r>
            <a:endParaRPr lang="zh-TW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57899A-1959-435E-AADC-D48693FC1F8F}"/>
              </a:ext>
            </a:extLst>
          </p:cNvPr>
          <p:cNvSpPr/>
          <p:nvPr/>
        </p:nvSpPr>
        <p:spPr>
          <a:xfrm>
            <a:off x="1599125" y="4297505"/>
            <a:ext cx="622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Test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056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32" y="29510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1"/>
                </a:solidFill>
              </a:rPr>
              <a:t>outline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70096-AE48-47A6-B7DA-35ECC943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4" y="1960256"/>
            <a:ext cx="8534400" cy="3186780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Abstract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Dataset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Method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Result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990602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err="1">
                <a:solidFill>
                  <a:schemeClr val="tx1"/>
                </a:solidFill>
              </a:rPr>
              <a:t>Result</a:t>
            </a:r>
            <a:r>
              <a:rPr lang="en-US" altLang="zh-TW" sz="2400" b="1" dirty="0" err="1">
                <a:solidFill>
                  <a:schemeClr val="tx1"/>
                </a:solidFill>
              </a:rPr>
              <a:t>-overview:RF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94F1858-FF62-47FE-A0F5-19B09B50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64829"/>
              </p:ext>
            </p:extLst>
          </p:nvPr>
        </p:nvGraphicFramePr>
        <p:xfrm>
          <a:off x="2824097" y="1945517"/>
          <a:ext cx="7139727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718">
                  <a:extLst>
                    <a:ext uri="{9D8B030D-6E8A-4147-A177-3AD203B41FA5}">
                      <a16:colId xmlns:a16="http://schemas.microsoft.com/office/drawing/2014/main" val="615483204"/>
                    </a:ext>
                  </a:extLst>
                </a:gridCol>
                <a:gridCol w="1817751">
                  <a:extLst>
                    <a:ext uri="{9D8B030D-6E8A-4147-A177-3AD203B41FA5}">
                      <a16:colId xmlns:a16="http://schemas.microsoft.com/office/drawing/2014/main" val="1033812472"/>
                    </a:ext>
                  </a:extLst>
                </a:gridCol>
                <a:gridCol w="1143698">
                  <a:extLst>
                    <a:ext uri="{9D8B030D-6E8A-4147-A177-3AD203B41FA5}">
                      <a16:colId xmlns:a16="http://schemas.microsoft.com/office/drawing/2014/main" val="1019278787"/>
                    </a:ext>
                  </a:extLst>
                </a:gridCol>
                <a:gridCol w="748107">
                  <a:extLst>
                    <a:ext uri="{9D8B030D-6E8A-4147-A177-3AD203B41FA5}">
                      <a16:colId xmlns:a16="http://schemas.microsoft.com/office/drawing/2014/main" val="4129614479"/>
                    </a:ext>
                  </a:extLst>
                </a:gridCol>
                <a:gridCol w="1372453">
                  <a:extLst>
                    <a:ext uri="{9D8B030D-6E8A-4147-A177-3AD203B41FA5}">
                      <a16:colId xmlns:a16="http://schemas.microsoft.com/office/drawing/2014/main" val="2391574214"/>
                    </a:ext>
                  </a:extLst>
                </a:gridCol>
              </a:tblGrid>
              <a:tr h="335670">
                <a:tc>
                  <a:txBody>
                    <a:bodyPr/>
                    <a:lstStyle/>
                    <a:p>
                      <a:r>
                        <a:rPr lang="en-US" altLang="zh-TW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AUC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MCC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1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6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only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7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GA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9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RFECV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4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516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0.871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0.934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0.607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6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only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166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0.913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0.960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0.744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9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GA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35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0.918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0.964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0.762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5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RFECV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15</a:t>
                      </a:r>
                      <a:endParaRPr lang="zh-TW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0.936</a:t>
                      </a:r>
                      <a:endParaRPr lang="zh-TW" altLang="en-US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0.975</a:t>
                      </a:r>
                      <a:endParaRPr lang="zh-TW" altLang="en-US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0.814</a:t>
                      </a:r>
                      <a:endParaRPr lang="zh-TW" altLang="en-US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52587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73A6B02-A061-4C3B-A591-797BC1EB9EAE}"/>
              </a:ext>
            </a:extLst>
          </p:cNvPr>
          <p:cNvCxnSpPr/>
          <p:nvPr/>
        </p:nvCxnSpPr>
        <p:spPr>
          <a:xfrm flipH="1">
            <a:off x="1102937" y="3789575"/>
            <a:ext cx="8305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511CA67-5226-4C3A-B434-B191DDB747A3}"/>
              </a:ext>
            </a:extLst>
          </p:cNvPr>
          <p:cNvSpPr/>
          <p:nvPr/>
        </p:nvSpPr>
        <p:spPr>
          <a:xfrm>
            <a:off x="1354636" y="2881536"/>
            <a:ext cx="1111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Training</a:t>
            </a:r>
            <a:endParaRPr lang="zh-TW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57899A-1959-435E-AADC-D48693FC1F8F}"/>
              </a:ext>
            </a:extLst>
          </p:cNvPr>
          <p:cNvSpPr/>
          <p:nvPr/>
        </p:nvSpPr>
        <p:spPr>
          <a:xfrm>
            <a:off x="1599125" y="4297505"/>
            <a:ext cx="622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Test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533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3" y="389556"/>
            <a:ext cx="6904365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Discussion</a:t>
            </a:r>
            <a:r>
              <a:rPr lang="en-US" altLang="zh-TW" sz="2400" b="1" dirty="0">
                <a:solidFill>
                  <a:schemeClr val="tx1"/>
                </a:solidFill>
              </a:rPr>
              <a:t>-final comparison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BFD3B3-1C68-4306-BB67-4CF55543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14845"/>
              </p:ext>
            </p:extLst>
          </p:nvPr>
        </p:nvGraphicFramePr>
        <p:xfrm>
          <a:off x="1150702" y="1579886"/>
          <a:ext cx="989059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716">
                  <a:extLst>
                    <a:ext uri="{9D8B030D-6E8A-4147-A177-3AD203B41FA5}">
                      <a16:colId xmlns:a16="http://schemas.microsoft.com/office/drawing/2014/main" val="615483204"/>
                    </a:ext>
                  </a:extLst>
                </a:gridCol>
                <a:gridCol w="2057718">
                  <a:extLst>
                    <a:ext uri="{9D8B030D-6E8A-4147-A177-3AD203B41FA5}">
                      <a16:colId xmlns:a16="http://schemas.microsoft.com/office/drawing/2014/main" val="4111683871"/>
                    </a:ext>
                  </a:extLst>
                </a:gridCol>
                <a:gridCol w="1000189">
                  <a:extLst>
                    <a:ext uri="{9D8B030D-6E8A-4147-A177-3AD203B41FA5}">
                      <a16:colId xmlns:a16="http://schemas.microsoft.com/office/drawing/2014/main" val="2817189599"/>
                    </a:ext>
                  </a:extLst>
                </a:gridCol>
                <a:gridCol w="1273737">
                  <a:extLst>
                    <a:ext uri="{9D8B030D-6E8A-4147-A177-3AD203B41FA5}">
                      <a16:colId xmlns:a16="http://schemas.microsoft.com/office/drawing/2014/main" val="1019278787"/>
                    </a:ext>
                  </a:extLst>
                </a:gridCol>
                <a:gridCol w="833168">
                  <a:extLst>
                    <a:ext uri="{9D8B030D-6E8A-4147-A177-3AD203B41FA5}">
                      <a16:colId xmlns:a16="http://schemas.microsoft.com/office/drawing/2014/main" val="4129614479"/>
                    </a:ext>
                  </a:extLst>
                </a:gridCol>
                <a:gridCol w="1296067">
                  <a:extLst>
                    <a:ext uri="{9D8B030D-6E8A-4147-A177-3AD203B41FA5}">
                      <a16:colId xmlns:a16="http://schemas.microsoft.com/office/drawing/2014/main" val="2391574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score</a:t>
                      </a:r>
                    </a:p>
                    <a:p>
                      <a:r>
                        <a:rPr lang="en-US" altLang="zh-TW" dirty="0"/>
                        <a:t>(best </a:t>
                      </a:r>
                      <a:r>
                        <a:rPr lang="en-US" altLang="zh-TW" dirty="0" err="1"/>
                        <a:t>auc</a:t>
                      </a:r>
                      <a:r>
                        <a:rPr lang="en-US" altLang="zh-TW" dirty="0"/>
                        <a:t> of every model)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 selection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</a:t>
                      </a:r>
                    </a:p>
                    <a:p>
                      <a:r>
                        <a:rPr lang="en-US" altLang="zh-TW" dirty="0"/>
                        <a:t>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AUC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MCC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1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SVC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(bagging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base estimator 100)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 + RFECV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0.915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0.961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0.750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6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Statistic + RFECV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0.931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0.976</a:t>
                      </a:r>
                      <a:endParaRPr lang="zh-TW" alt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0.802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7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Statistic + RFECV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0.936</a:t>
                      </a:r>
                      <a:endParaRPr lang="zh-TW" alt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0.975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0.814</a:t>
                      </a:r>
                      <a:endParaRPr lang="zh-TW" alt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393636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082F5EA-2C9A-4E53-BCAC-8CBE7ED7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266" y="4647414"/>
            <a:ext cx="6171465" cy="150828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altLang="zh-TW" b="1" dirty="0">
                <a:solidFill>
                  <a:schemeClr val="tx1"/>
                </a:solidFill>
              </a:rPr>
              <a:t>XGB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test AUC</a:t>
            </a:r>
            <a:r>
              <a:rPr lang="zh-TW" altLang="en-US" b="1" dirty="0">
                <a:solidFill>
                  <a:schemeClr val="tx1"/>
                </a:solidFill>
              </a:rPr>
              <a:t>較</a:t>
            </a:r>
            <a:r>
              <a:rPr lang="en-US" altLang="zh-TW" b="1" dirty="0">
                <a:solidFill>
                  <a:schemeClr val="tx1"/>
                </a:solidFill>
              </a:rPr>
              <a:t>RF</a:t>
            </a:r>
            <a:r>
              <a:rPr lang="zh-TW" altLang="en-US" b="1" dirty="0">
                <a:solidFill>
                  <a:schemeClr val="tx1"/>
                </a:solidFill>
              </a:rPr>
              <a:t>多</a:t>
            </a:r>
            <a:r>
              <a:rPr lang="en-US" altLang="zh-TW" b="1" dirty="0">
                <a:solidFill>
                  <a:schemeClr val="tx1"/>
                </a:solidFill>
              </a:rPr>
              <a:t>0.1%</a:t>
            </a:r>
          </a:p>
          <a:p>
            <a:pPr>
              <a:buClr>
                <a:schemeClr val="tx1"/>
              </a:buClr>
            </a:pPr>
            <a:r>
              <a:rPr lang="en-US" altLang="zh-TW" b="1" dirty="0">
                <a:solidFill>
                  <a:schemeClr val="tx1"/>
                </a:solidFill>
              </a:rPr>
              <a:t>RF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accuracy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r>
              <a:rPr lang="en-US" altLang="zh-TW" b="1" dirty="0">
                <a:solidFill>
                  <a:schemeClr val="tx1"/>
                </a:solidFill>
              </a:rPr>
              <a:t>feature number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r>
              <a:rPr lang="en-US" altLang="zh-TW" b="1" dirty="0">
                <a:solidFill>
                  <a:schemeClr val="tx1"/>
                </a:solidFill>
              </a:rPr>
              <a:t>MCC</a:t>
            </a:r>
            <a:r>
              <a:rPr lang="zh-TW" altLang="en-US" b="1" dirty="0">
                <a:solidFill>
                  <a:schemeClr val="tx1"/>
                </a:solidFill>
              </a:rPr>
              <a:t>都比</a:t>
            </a:r>
            <a:r>
              <a:rPr lang="en-US" altLang="zh-TW" b="1" dirty="0">
                <a:solidFill>
                  <a:schemeClr val="tx1"/>
                </a:solidFill>
              </a:rPr>
              <a:t>XGB</a:t>
            </a:r>
            <a:r>
              <a:rPr lang="zh-TW" altLang="en-US" b="1" dirty="0">
                <a:solidFill>
                  <a:schemeClr val="tx1"/>
                </a:solidFill>
              </a:rPr>
              <a:t>好</a:t>
            </a:r>
            <a:endParaRPr lang="en-US" altLang="zh-TW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zh-TW" altLang="en-US" b="1" dirty="0">
                <a:solidFill>
                  <a:schemeClr val="tx1"/>
                </a:solidFill>
              </a:rPr>
              <a:t>綜合表現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RF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XGB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SVC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with bagging</a:t>
            </a:r>
          </a:p>
        </p:txBody>
      </p:sp>
    </p:spTree>
    <p:extLst>
      <p:ext uri="{BB962C8B-B14F-4D97-AF65-F5344CB8AC3E}">
        <p14:creationId xmlns:p14="http://schemas.microsoft.com/office/powerpoint/2010/main" val="354366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Discussion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FA37C72D-700C-4BBF-B745-C9F952A1C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6333" y="1577315"/>
                <a:ext cx="8627507" cy="4579646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TW" altLang="en-US" sz="2400" b="1" dirty="0">
                    <a:solidFill>
                      <a:schemeClr val="tx1"/>
                    </a:solidFill>
                  </a:rPr>
                  <a:t>相較於單純用統計方法，有再進一步做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GA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RFECV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的表現有比較好。而其中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GA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&amp;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RFECV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的表現不相上下。</a:t>
                </a:r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altLang="zh-TW" sz="2400" b="1" dirty="0">
                    <a:solidFill>
                      <a:schemeClr val="tx1"/>
                    </a:solidFill>
                  </a:rPr>
                  <a:t>GA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VS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RFECV</a:t>
                </a:r>
              </a:p>
              <a:p>
                <a:pPr lvl="1"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TW" sz="2400" b="1" dirty="0">
                    <a:solidFill>
                      <a:schemeClr val="tx1"/>
                    </a:solidFill>
                  </a:rPr>
                  <a:t>GA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 保留最好的子代，再依機率互相交配和突變</a:t>
                </a:r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pPr marL="450000" lvl="1" indent="0">
                  <a:buClr>
                    <a:schemeClr val="tx1"/>
                  </a:buClr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TW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1" dirty="0">
                    <a:solidFill>
                      <a:srgbClr val="FFFF00"/>
                    </a:solidFill>
                  </a:rPr>
                  <a:t>較隨機也較靈活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，迭代數越多越能找到好的特徵集</a:t>
                </a:r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TW" sz="2400" b="1" dirty="0">
                    <a:solidFill>
                      <a:schemeClr val="tx1"/>
                    </a:solidFill>
                  </a:rPr>
                  <a:t>RFECV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 依照模型提供的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feature importance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或</a:t>
                </a:r>
                <a:r>
                  <a:rPr lang="en-US" altLang="zh-TW" sz="2400" b="1" dirty="0" err="1">
                    <a:solidFill>
                      <a:schemeClr val="tx1"/>
                    </a:solidFill>
                  </a:rPr>
                  <a:t>coef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 剔除特徵，保留表現最好的特徵集</a:t>
                </a:r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pPr marL="450000" lvl="1" indent="0">
                  <a:buClr>
                    <a:schemeClr val="tx1"/>
                  </a:buClr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400" b="1" dirty="0">
                    <a:solidFill>
                      <a:srgbClr val="FFFF00"/>
                    </a:solidFill>
                  </a:rPr>
                  <a:t>較有規則</a:t>
                </a:r>
                <a:endParaRPr lang="en-US" altLang="zh-TW" sz="24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FA37C72D-700C-4BBF-B745-C9F952A1C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333" y="1577315"/>
                <a:ext cx="8627507" cy="45796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00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Discussion</a:t>
            </a:r>
            <a:r>
              <a:rPr lang="en-US" altLang="zh-TW" sz="2400" b="1" dirty="0">
                <a:solidFill>
                  <a:schemeClr val="tx1"/>
                </a:solidFill>
              </a:rPr>
              <a:t>-limit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351BF0B-FE04-47B3-B1E9-671444275382}"/>
              </a:ext>
            </a:extLst>
          </p:cNvPr>
          <p:cNvSpPr txBox="1">
            <a:spLocks/>
          </p:cNvSpPr>
          <p:nvPr/>
        </p:nvSpPr>
        <p:spPr>
          <a:xfrm>
            <a:off x="2277346" y="2528740"/>
            <a:ext cx="7637308" cy="18005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zh-TW" sz="2400" b="1" dirty="0">
                <a:solidFill>
                  <a:schemeClr val="tx1"/>
                </a:solidFill>
              </a:rPr>
              <a:t>SVC</a:t>
            </a:r>
            <a:r>
              <a:rPr lang="zh-TW" altLang="en-US" sz="2400" b="1" dirty="0">
                <a:solidFill>
                  <a:schemeClr val="tx1"/>
                </a:solidFill>
              </a:rPr>
              <a:t>的</a:t>
            </a:r>
            <a:r>
              <a:rPr lang="en-US" altLang="zh-TW" sz="2400" b="1" dirty="0">
                <a:solidFill>
                  <a:schemeClr val="tx1"/>
                </a:solidFill>
              </a:rPr>
              <a:t>base estimator</a:t>
            </a:r>
            <a:r>
              <a:rPr lang="zh-TW" altLang="en-US" sz="2400" b="1" dirty="0">
                <a:solidFill>
                  <a:schemeClr val="tx1"/>
                </a:solidFill>
              </a:rPr>
              <a:t>固定，也許可以試試其他數量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pPr marL="36900" indent="0">
              <a:buClr>
                <a:schemeClr val="tx1"/>
              </a:buClr>
              <a:buFont typeface="Wingdings 2" charset="2"/>
              <a:buNone/>
            </a:pPr>
            <a:endParaRPr lang="en-US" altLang="zh-TW" sz="2400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zh-TW" sz="2400" b="1" dirty="0">
                <a:solidFill>
                  <a:schemeClr val="tx1"/>
                </a:solidFill>
              </a:rPr>
              <a:t>GA</a:t>
            </a:r>
            <a:r>
              <a:rPr lang="zh-TW" altLang="en-US" sz="2400" b="1" dirty="0">
                <a:solidFill>
                  <a:schemeClr val="tx1"/>
                </a:solidFill>
              </a:rPr>
              <a:t>迭代次數只有</a:t>
            </a:r>
            <a:r>
              <a:rPr lang="en-US" altLang="zh-TW" sz="2400" b="1" dirty="0">
                <a:solidFill>
                  <a:schemeClr val="tx1"/>
                </a:solidFill>
              </a:rPr>
              <a:t>50</a:t>
            </a:r>
            <a:r>
              <a:rPr lang="zh-TW" altLang="en-US" sz="2400" b="1" dirty="0">
                <a:solidFill>
                  <a:schemeClr val="tx1"/>
                </a:solidFill>
              </a:rPr>
              <a:t>次，可能越多會越好</a:t>
            </a:r>
            <a:r>
              <a:rPr lang="en-US" altLang="zh-TW" b="1" dirty="0">
                <a:solidFill>
                  <a:schemeClr val="tx1"/>
                </a:solidFill>
              </a:rPr>
              <a:t>		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en-US" altLang="zh-TW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4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3" y="389556"/>
            <a:ext cx="6904365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Discussion</a:t>
            </a:r>
            <a:r>
              <a:rPr lang="en-US" altLang="zh-TW" sz="2400" b="1" dirty="0">
                <a:solidFill>
                  <a:schemeClr val="tx1"/>
                </a:solidFill>
              </a:rPr>
              <a:t>-</a:t>
            </a:r>
            <a:r>
              <a:rPr lang="zh-TW" altLang="en-US" sz="2400" b="1" dirty="0">
                <a:solidFill>
                  <a:schemeClr val="tx1"/>
                </a:solidFill>
              </a:rPr>
              <a:t>延伸</a:t>
            </a:r>
            <a:r>
              <a:rPr lang="en-US" altLang="zh-TW" sz="2400" b="1" dirty="0">
                <a:solidFill>
                  <a:schemeClr val="tx1"/>
                </a:solidFill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feature importance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4077AF-F73A-4002-B073-C36DC32A5A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3817" y="1677271"/>
            <a:ext cx="6904365" cy="46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6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351BF0B-FE04-47B3-B1E9-671444275382}"/>
              </a:ext>
            </a:extLst>
          </p:cNvPr>
          <p:cNvSpPr txBox="1">
            <a:spLocks/>
          </p:cNvSpPr>
          <p:nvPr/>
        </p:nvSpPr>
        <p:spPr>
          <a:xfrm>
            <a:off x="389645" y="2709027"/>
            <a:ext cx="6008816" cy="14399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tx1"/>
              </a:buClr>
              <a:buNone/>
            </a:pPr>
            <a:r>
              <a:rPr lang="en-US" altLang="zh-TW" sz="8000" b="1" dirty="0">
                <a:solidFill>
                  <a:schemeClr val="tx1"/>
                </a:solidFill>
              </a:rPr>
              <a:t>Thank You !</a:t>
            </a:r>
            <a:r>
              <a:rPr lang="en-US" altLang="zh-TW" b="1" dirty="0">
                <a:solidFill>
                  <a:schemeClr val="tx1"/>
                </a:solidFill>
              </a:rPr>
              <a:t>	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en-US" altLang="zh-TW" b="1" dirty="0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0A54FBD-DC65-4968-BD42-16B2DF70F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47" y="1631159"/>
            <a:ext cx="4660805" cy="387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5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68" y="229122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ABSTRACT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70096-AE48-47A6-B7DA-35ECC943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70" y="1564849"/>
            <a:ext cx="9435060" cy="4662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</a:rPr>
              <a:t>Aim:	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透過一些機器學習的方法來預測腎臟病患者治療貧血的雙目標：</a:t>
            </a:r>
            <a:br>
              <a:rPr lang="zh-TW" altLang="en-US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	1. HGB </a:t>
            </a:r>
            <a:r>
              <a:rPr lang="zh-TW" altLang="en-US" dirty="0">
                <a:solidFill>
                  <a:schemeClr val="tx1"/>
                </a:solidFill>
              </a:rPr>
              <a:t>值維持在 </a:t>
            </a:r>
            <a:r>
              <a:rPr lang="en-US" altLang="zh-TW" dirty="0">
                <a:solidFill>
                  <a:schemeClr val="tx1"/>
                </a:solidFill>
              </a:rPr>
              <a:t>11~12 g/dL (</a:t>
            </a:r>
            <a:r>
              <a:rPr lang="zh-TW" altLang="en-US" dirty="0">
                <a:solidFill>
                  <a:schemeClr val="tx1"/>
                </a:solidFill>
              </a:rPr>
              <a:t>血紅蛋白濃度充足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br>
              <a:rPr lang="zh-TW" altLang="en-US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	2. HGB </a:t>
            </a:r>
            <a:r>
              <a:rPr lang="zh-TW" altLang="en-US" dirty="0">
                <a:solidFill>
                  <a:schemeClr val="tx1"/>
                </a:solidFill>
              </a:rPr>
              <a:t>值和上次相比變化為 </a:t>
            </a:r>
            <a:r>
              <a:rPr lang="en-US" altLang="zh-TW" dirty="0">
                <a:solidFill>
                  <a:schemeClr val="tx1"/>
                </a:solidFill>
              </a:rPr>
              <a:t>-0.5~0.5 g/dL (</a:t>
            </a:r>
            <a:r>
              <a:rPr lang="zh-TW" altLang="en-US" dirty="0">
                <a:solidFill>
                  <a:schemeClr val="tx1"/>
                </a:solidFill>
              </a:rPr>
              <a:t>變化小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</a:rPr>
              <a:t>Method: 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>
                <a:solidFill>
                  <a:srgbClr val="FFFF00"/>
                </a:solidFill>
              </a:rPr>
              <a:t>統計方法加上基因演算法以及</a:t>
            </a:r>
            <a:r>
              <a:rPr lang="en-US" altLang="zh-TW" dirty="0">
                <a:solidFill>
                  <a:srgbClr val="FFFF00"/>
                </a:solidFill>
              </a:rPr>
              <a:t>RFECV</a:t>
            </a:r>
            <a:r>
              <a:rPr lang="zh-TW" altLang="en-US" dirty="0">
                <a:solidFill>
                  <a:srgbClr val="FFFF00"/>
                </a:solidFill>
              </a:rPr>
              <a:t>挑特徵</a:t>
            </a:r>
            <a:r>
              <a:rPr lang="zh-TW" altLang="en-US" dirty="0">
                <a:solidFill>
                  <a:schemeClr val="tx1"/>
                </a:solidFill>
              </a:rPr>
              <a:t>，並使用分類模型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>
                <a:solidFill>
                  <a:srgbClr val="FFFF00"/>
                </a:solidFill>
              </a:rPr>
              <a:t>SVC</a:t>
            </a:r>
            <a:r>
              <a:rPr lang="zh-TW" altLang="en-US" dirty="0">
                <a:solidFill>
                  <a:srgbClr val="FFFF00"/>
                </a:solidFill>
              </a:rPr>
              <a:t>、</a:t>
            </a:r>
            <a:r>
              <a:rPr lang="en-US" altLang="zh-TW" dirty="0">
                <a:solidFill>
                  <a:srgbClr val="FFFF00"/>
                </a:solidFill>
              </a:rPr>
              <a:t>XGB</a:t>
            </a:r>
            <a:r>
              <a:rPr lang="zh-TW" altLang="en-US" dirty="0">
                <a:solidFill>
                  <a:srgbClr val="FFFF00"/>
                </a:solidFill>
              </a:rPr>
              <a:t>、</a:t>
            </a:r>
            <a:r>
              <a:rPr lang="en-US" altLang="zh-TW" dirty="0">
                <a:solidFill>
                  <a:srgbClr val="FFFF00"/>
                </a:solidFill>
              </a:rPr>
              <a:t>RF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。最後找出</a:t>
            </a:r>
            <a:r>
              <a:rPr lang="zh-TW" altLang="en-US" dirty="0">
                <a:solidFill>
                  <a:srgbClr val="FFFF00"/>
                </a:solidFill>
              </a:rPr>
              <a:t>表現最好，使用特徵最少的模型</a:t>
            </a:r>
            <a:endParaRPr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</a:rPr>
              <a:t>Result: </a:t>
            </a:r>
          </a:p>
          <a:p>
            <a:pPr lvl="1" indent="-342900"/>
            <a:r>
              <a:rPr lang="zh-TW" altLang="en-US" dirty="0">
                <a:solidFill>
                  <a:schemeClr val="tx1"/>
                </a:solidFill>
              </a:rPr>
              <a:t>統計方法 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RFECV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RF</a:t>
            </a:r>
            <a:r>
              <a:rPr lang="zh-TW" altLang="en-US" dirty="0">
                <a:solidFill>
                  <a:schemeClr val="tx1"/>
                </a:solidFill>
              </a:rPr>
              <a:t>的綜合表現最好</a:t>
            </a:r>
            <a:endParaRPr lang="en-US" altLang="zh-TW" dirty="0">
              <a:solidFill>
                <a:schemeClr val="tx1"/>
              </a:solidFill>
            </a:endParaRPr>
          </a:p>
          <a:p>
            <a:pPr lvl="1" indent="-342900"/>
            <a:r>
              <a:rPr lang="zh-TW" altLang="en-US" dirty="0">
                <a:solidFill>
                  <a:schemeClr val="tx1"/>
                </a:solidFill>
              </a:rPr>
              <a:t>特徵數</a:t>
            </a:r>
            <a:r>
              <a:rPr lang="en-US" altLang="zh-TW" dirty="0">
                <a:solidFill>
                  <a:schemeClr val="tx1"/>
                </a:solidFill>
              </a:rPr>
              <a:t>15</a:t>
            </a:r>
            <a:r>
              <a:rPr lang="zh-TW" altLang="en-US" dirty="0">
                <a:solidFill>
                  <a:schemeClr val="tx1"/>
                </a:solidFill>
              </a:rPr>
              <a:t>個、</a:t>
            </a:r>
            <a:r>
              <a:rPr lang="en-US" altLang="zh-TW" dirty="0">
                <a:solidFill>
                  <a:schemeClr val="tx1"/>
                </a:solidFill>
              </a:rPr>
              <a:t>test </a:t>
            </a:r>
            <a:r>
              <a:rPr lang="en-US" altLang="zh-TW" dirty="0" err="1">
                <a:solidFill>
                  <a:schemeClr val="tx1"/>
                </a:solidFill>
              </a:rPr>
              <a:t>auc</a:t>
            </a:r>
            <a:r>
              <a:rPr lang="en-US" altLang="zh-TW" dirty="0">
                <a:solidFill>
                  <a:schemeClr val="tx1"/>
                </a:solidFill>
              </a:rPr>
              <a:t> = 0.975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test MCC = 0.814</a:t>
            </a:r>
            <a:endParaRPr lang="en-US" altLang="zh-TW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7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70096-AE48-47A6-B7DA-35ECC943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50" y="2058534"/>
            <a:ext cx="9694699" cy="3271102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</a:rPr>
              <a:t>血液透析（</a:t>
            </a:r>
            <a:r>
              <a:rPr lang="en-US" altLang="zh-TW" sz="2400" dirty="0">
                <a:solidFill>
                  <a:schemeClr val="tx1"/>
                </a:solidFill>
              </a:rPr>
              <a:t>Hemodialysis</a:t>
            </a:r>
            <a:r>
              <a:rPr lang="zh-TW" altLang="en-US" sz="2400" dirty="0">
                <a:solidFill>
                  <a:schemeClr val="tx1"/>
                </a:solidFill>
              </a:rPr>
              <a:t>）是將血液抽出體外，清除血液中的新陳代謝廢物和雜質後，再將已淨化的血液輸送回體內。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indent="-342900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</a:rPr>
              <a:t>腎衰竭或是腎臟病的患者會因腎功能不完全，腎臟中製造紅血球生成素的細胞受損，導致其不能正常製造紅血球生成素，因此容易產生貧血。做透析時也可能會產生貧血。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indent="-342900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</a:rPr>
              <a:t>透過施打 </a:t>
            </a:r>
            <a:r>
              <a:rPr lang="en-US" altLang="zh-TW" sz="2400" dirty="0">
                <a:solidFill>
                  <a:schemeClr val="tx1"/>
                </a:solidFill>
              </a:rPr>
              <a:t>EPO </a:t>
            </a:r>
            <a:r>
              <a:rPr lang="zh-TW" altLang="en-US" sz="2400" dirty="0">
                <a:solidFill>
                  <a:schemeClr val="tx1"/>
                </a:solidFill>
              </a:rPr>
              <a:t>可以刺激骨髓產生紅血球，從而提高血液中的血紅蛋白</a:t>
            </a:r>
            <a:r>
              <a:rPr lang="en-US" altLang="zh-TW" sz="2400" dirty="0">
                <a:solidFill>
                  <a:schemeClr val="tx1"/>
                </a:solidFill>
              </a:rPr>
              <a:t>(Hb)</a:t>
            </a:r>
            <a:r>
              <a:rPr lang="zh-TW" altLang="en-US" sz="2400" dirty="0">
                <a:solidFill>
                  <a:schemeClr val="tx1"/>
                </a:solidFill>
              </a:rPr>
              <a:t>水平，來達到預防貧血的效果。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DCD4327-CB7B-43B4-8279-9D9E4945B3E3}"/>
              </a:ext>
            </a:extLst>
          </p:cNvPr>
          <p:cNvSpPr txBox="1">
            <a:spLocks/>
          </p:cNvSpPr>
          <p:nvPr/>
        </p:nvSpPr>
        <p:spPr>
          <a:xfrm>
            <a:off x="844468" y="229122"/>
            <a:ext cx="8534400" cy="15070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Introduction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1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870096-AE48-47A6-B7DA-35ECC9431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1388" y="1970203"/>
                <a:ext cx="9949223" cy="360103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endParaRPr lang="en-US" altLang="zh-TW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TW" sz="2200" dirty="0">
                    <a:solidFill>
                      <a:schemeClr val="tx1"/>
                    </a:solidFill>
                  </a:rPr>
                  <a:t>EPO</a:t>
                </a:r>
                <a:r>
                  <a:rPr lang="zh-TW" altLang="en-US" sz="2200" dirty="0">
                    <a:solidFill>
                      <a:srgbClr val="FFFF00"/>
                    </a:solidFill>
                  </a:rPr>
                  <a:t>價格很高</a:t>
                </a:r>
                <a:endParaRPr lang="en-US" altLang="zh-TW" sz="2200" dirty="0">
                  <a:solidFill>
                    <a:srgbClr val="FFFF00"/>
                  </a:solidFill>
                </a:endParaRP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zh-TW" altLang="en-US" sz="2200" dirty="0">
                    <a:solidFill>
                      <a:schemeClr val="tx1"/>
                    </a:solidFill>
                  </a:rPr>
                  <a:t>過量的 </a:t>
                </a:r>
                <a:r>
                  <a:rPr lang="en-US" altLang="zh-TW" sz="2200" dirty="0">
                    <a:solidFill>
                      <a:schemeClr val="tx1"/>
                    </a:solidFill>
                  </a:rPr>
                  <a:t>EPO</a:t>
                </a:r>
                <a:r>
                  <a:rPr lang="zh-TW" altLang="en-US" sz="2200" dirty="0">
                    <a:solidFill>
                      <a:schemeClr val="tx1"/>
                    </a:solidFill>
                  </a:rPr>
                  <a:t>使用會導致紅血球太多、</a:t>
                </a:r>
                <a:r>
                  <a:rPr lang="en-US" altLang="zh-TW" sz="2200" dirty="0">
                    <a:solidFill>
                      <a:schemeClr val="tx1"/>
                    </a:solidFill>
                  </a:rPr>
                  <a:t>Hb</a:t>
                </a:r>
                <a:r>
                  <a:rPr lang="zh-TW" altLang="en-US" sz="2200" dirty="0">
                    <a:solidFill>
                      <a:schemeClr val="tx1"/>
                    </a:solidFill>
                  </a:rPr>
                  <a:t> 濃度太高，導致一些</a:t>
                </a:r>
                <a:r>
                  <a:rPr lang="zh-TW" altLang="en-US" sz="2200" dirty="0">
                    <a:solidFill>
                      <a:srgbClr val="FFFF00"/>
                    </a:solidFill>
                  </a:rPr>
                  <a:t>副作用</a:t>
                </a:r>
                <a:r>
                  <a:rPr lang="zh-TW" altLang="en-US" sz="2200" dirty="0">
                    <a:solidFill>
                      <a:schemeClr val="tx1"/>
                    </a:solidFill>
                  </a:rPr>
                  <a:t>，例如高血壓、血栓等，有可能會因此合併中風之類的風險。</a:t>
                </a:r>
                <a:endParaRPr lang="en-US" altLang="zh-TW" sz="2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zh-TW" altLang="en-US" sz="2200" dirty="0">
                    <a:solidFill>
                      <a:srgbClr val="FFFF00"/>
                    </a:solidFill>
                  </a:rPr>
                  <a:t>施打不夠又會導致貧血沒有得到很好的改善</a:t>
                </a:r>
                <a:r>
                  <a:rPr lang="zh-TW" altLang="en-US" sz="2200" dirty="0">
                    <a:solidFill>
                      <a:schemeClr val="tx1"/>
                    </a:solidFill>
                  </a:rPr>
                  <a:t>。</a:t>
                </a:r>
                <a:endParaRPr lang="en-US" altLang="zh-TW" sz="2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marL="0" indent="0">
                  <a:buClr>
                    <a:schemeClr val="bg2">
                      <a:lumMod val="50000"/>
                    </a:schemeClr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TW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預測患者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4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周後的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Hb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情況，就可以看說這次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EPO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大概要打多少。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Clr>
                    <a:schemeClr val="bg2">
                      <a:lumMod val="50000"/>
                    </a:schemeClr>
                  </a:buClr>
                  <a:buNone/>
                </a:pPr>
                <a:br>
                  <a:rPr lang="zh-TW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endParaRPr lang="en-US" altLang="zh-TW" sz="2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870096-AE48-47A6-B7DA-35ECC9431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388" y="1970203"/>
                <a:ext cx="9949223" cy="36010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>
            <a:extLst>
              <a:ext uri="{FF2B5EF4-FFF2-40B4-BE49-F238E27FC236}">
                <a16:creationId xmlns:a16="http://schemas.microsoft.com/office/drawing/2014/main" id="{1DA0F6B0-6D9D-4031-8658-817D7AC0F737}"/>
              </a:ext>
            </a:extLst>
          </p:cNvPr>
          <p:cNvSpPr txBox="1">
            <a:spLocks/>
          </p:cNvSpPr>
          <p:nvPr/>
        </p:nvSpPr>
        <p:spPr>
          <a:xfrm>
            <a:off x="844468" y="229122"/>
            <a:ext cx="8534400" cy="15070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Introduction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4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68" y="568488"/>
            <a:ext cx="2200390" cy="911522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solidFill>
                  <a:schemeClr val="tx1"/>
                </a:solidFill>
              </a:rPr>
              <a:t>Dataset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870096-AE48-47A6-B7DA-35ECC9431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229" y="1952569"/>
                <a:ext cx="10382856" cy="390147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zh-TW" altLang="en-US" sz="2800" b="1" dirty="0">
                    <a:solidFill>
                      <a:schemeClr val="tx1"/>
                    </a:solidFill>
                  </a:rPr>
                  <a:t>樣本數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7084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zh-TW" altLang="en-US" sz="2800" b="1" dirty="0">
                    <a:solidFill>
                      <a:schemeClr val="tx1"/>
                    </a:solidFill>
                  </a:rPr>
                  <a:t>欄位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tx1"/>
                  </a:buClr>
                  <a:buFont typeface="Wingdings" panose="05000000000000000000" pitchFamily="2" charset="2"/>
                  <a:buChar char="u"/>
                </a:pPr>
                <a:r>
                  <a:rPr lang="zh-TW" altLang="en-US" sz="2800" b="1" dirty="0">
                    <a:solidFill>
                      <a:schemeClr val="tx1"/>
                    </a:solidFill>
                  </a:rPr>
                  <a:t>離散型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: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 41 </a:t>
                </a:r>
                <a:r>
                  <a:rPr lang="zh-TW" altLang="en-US" sz="2800" dirty="0">
                    <a:solidFill>
                      <a:schemeClr val="tx1"/>
                    </a:solidFill>
                  </a:rPr>
                  <a:t>個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(d1~d39</a:t>
                </a:r>
                <a:r>
                  <a:rPr lang="zh-TW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d499</a:t>
                </a:r>
                <a:r>
                  <a:rPr lang="zh-TW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d500)</a:t>
                </a:r>
              </a:p>
              <a:p>
                <a:pPr lvl="1">
                  <a:buClr>
                    <a:schemeClr val="tx1"/>
                  </a:buClr>
                  <a:buFont typeface="Wingdings" panose="05000000000000000000" pitchFamily="2" charset="2"/>
                  <a:buChar char="u"/>
                </a:pPr>
                <a:r>
                  <a:rPr lang="zh-TW" altLang="en-US" sz="2800" b="1" dirty="0">
                    <a:solidFill>
                      <a:schemeClr val="tx1"/>
                    </a:solidFill>
                  </a:rPr>
                  <a:t>連續型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: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 475 </a:t>
                </a:r>
                <a:r>
                  <a:rPr lang="zh-TW" altLang="en-US" sz="2800" dirty="0">
                    <a:solidFill>
                      <a:schemeClr val="tx1"/>
                    </a:solidFill>
                  </a:rPr>
                  <a:t>個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(c40~c498</a:t>
                </a:r>
                <a:r>
                  <a:rPr lang="zh-TW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c501~c516)</a:t>
                </a:r>
              </a:p>
              <a:p>
                <a:pPr lvl="1">
                  <a:lnSpc>
                    <a:spcPct val="12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u"/>
                </a:pPr>
                <a:r>
                  <a:rPr lang="en-US" altLang="zh-TW" sz="2800" b="1" dirty="0">
                    <a:solidFill>
                      <a:schemeClr val="tx1"/>
                    </a:solidFill>
                  </a:rPr>
                  <a:t>Label: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 ΔHGB (</a:t>
                </a:r>
                <a:r>
                  <a:rPr lang="zh-TW" altLang="en-US" sz="2800" dirty="0">
                    <a:solidFill>
                      <a:schemeClr val="tx1"/>
                    </a:solidFill>
                  </a:rPr>
                  <a:t>符合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label</a:t>
                </a:r>
                <a:r>
                  <a:rPr lang="zh-TW" altLang="en-US" sz="2800" dirty="0">
                    <a:solidFill>
                      <a:schemeClr val="tx1"/>
                    </a:solidFill>
                  </a:rPr>
                  <a:t>為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1</a:t>
                </a:r>
                <a:r>
                  <a:rPr lang="zh-TW" altLang="en-US" sz="2800" dirty="0">
                    <a:solidFill>
                      <a:schemeClr val="tx1"/>
                    </a:solidFill>
                  </a:rPr>
                  <a:t>，不符合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label</a:t>
                </a:r>
                <a:r>
                  <a:rPr lang="zh-TW" altLang="en-US" sz="2800" dirty="0">
                    <a:solidFill>
                      <a:schemeClr val="tx1"/>
                    </a:solidFill>
                  </a:rPr>
                  <a:t>為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0)</a:t>
                </a:r>
                <a:br>
                  <a:rPr lang="zh-TW" alt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</a:rPr>
                  <a:t> 若每個樣本的 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35</a:t>
                </a:r>
                <a:r>
                  <a:rPr lang="zh-TW" altLang="en-US" sz="2800" dirty="0">
                    <a:solidFill>
                      <a:schemeClr val="tx1"/>
                    </a:solidFill>
                  </a:rPr>
                  <a:t>天後仍找不到 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HGB </a:t>
                </a:r>
                <a:r>
                  <a:rPr lang="zh-TW" altLang="en-US" sz="2800" dirty="0">
                    <a:solidFill>
                      <a:schemeClr val="tx1"/>
                    </a:solidFill>
                  </a:rPr>
                  <a:t>值則丟掉不用。</a:t>
                </a:r>
                <a:br>
                  <a:rPr lang="zh-TW" altLang="en-US" sz="2000" b="1" dirty="0">
                    <a:solidFill>
                      <a:schemeClr val="tx1"/>
                    </a:solidFill>
                  </a:rPr>
                </a:br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870096-AE48-47A6-B7DA-35ECC9431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229" y="1952569"/>
                <a:ext cx="10382856" cy="39014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8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B7F8F86C-3966-4948-A159-9945209EE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1204" y="1761025"/>
                <a:ext cx="9110511" cy="28769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TW" sz="2400" b="1" dirty="0">
                    <a:solidFill>
                      <a:schemeClr val="tx1"/>
                    </a:solidFill>
                  </a:rPr>
                  <a:t>Label 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不平衡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𝟑𝟏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TW" altLang="en-US" sz="2400" b="1" dirty="0">
                    <a:solidFill>
                      <a:schemeClr val="tx1"/>
                    </a:solidFill>
                  </a:rPr>
                  <a:t>  </a:t>
                </a:r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zh-TW" altLang="en-US" sz="2400" b="1" dirty="0">
                    <a:solidFill>
                      <a:schemeClr val="tx1"/>
                    </a:solidFill>
                  </a:rPr>
                  <a:t>保留每個類別的樣本百分比，採用</a:t>
                </a:r>
                <a:r>
                  <a:rPr lang="en-US" altLang="zh-TW" sz="2400" b="1" dirty="0" err="1">
                    <a:solidFill>
                      <a:schemeClr val="tx1"/>
                    </a:solidFill>
                  </a:rPr>
                  <a:t>StratifiedShuffleSplit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並以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7:3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的方式切分</a:t>
                </a:r>
                <a:br>
                  <a:rPr lang="zh-TW" altLang="en-US" sz="2000" b="1" dirty="0">
                    <a:solidFill>
                      <a:schemeClr val="tx1"/>
                    </a:solidFill>
                  </a:rPr>
                </a:br>
                <a:r>
                  <a:rPr lang="zh-TW" altLang="en-US" sz="2000" b="1" dirty="0">
                    <a:solidFill>
                      <a:schemeClr val="tx1"/>
                    </a:solidFill>
                  </a:rPr>
                  <a:t> </a:t>
                </a:r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B7F8F86C-3966-4948-A159-9945209EE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1204" y="1761025"/>
                <a:ext cx="9110511" cy="2876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12E1A7FD-366B-4729-917F-47E2285A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20" y="2344478"/>
            <a:ext cx="3568957" cy="12491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54573C-6FEF-4439-BD2E-36AF0EEE8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620" y="4777127"/>
            <a:ext cx="4389786" cy="1398575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AED2A189-E9FE-40BE-89F3-424270466BB1}"/>
              </a:ext>
            </a:extLst>
          </p:cNvPr>
          <p:cNvSpPr txBox="1">
            <a:spLocks/>
          </p:cNvSpPr>
          <p:nvPr/>
        </p:nvSpPr>
        <p:spPr>
          <a:xfrm>
            <a:off x="661413" y="682298"/>
            <a:ext cx="5320663" cy="9115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9000" b="1" dirty="0">
                <a:solidFill>
                  <a:schemeClr val="tx1"/>
                </a:solidFill>
              </a:rPr>
              <a:t>Dataset</a:t>
            </a:r>
            <a:r>
              <a:rPr lang="en-US" altLang="zh-TW" sz="4400" b="1" dirty="0">
                <a:solidFill>
                  <a:schemeClr val="tx1"/>
                </a:solidFill>
              </a:rPr>
              <a:t>-</a:t>
            </a:r>
            <a:r>
              <a:rPr lang="en-US" altLang="zh-TW" sz="5100" b="1" dirty="0">
                <a:solidFill>
                  <a:schemeClr val="tx1"/>
                </a:solidFill>
              </a:rPr>
              <a:t> split training &amp; test</a:t>
            </a:r>
            <a:endParaRPr lang="zh-TW" altLang="en-US" sz="5100" b="1" dirty="0">
              <a:solidFill>
                <a:schemeClr val="tx1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FF523-4841-4F4E-B8C3-618016C6ED2A}"/>
              </a:ext>
            </a:extLst>
          </p:cNvPr>
          <p:cNvSpPr txBox="1">
            <a:spLocks/>
          </p:cNvSpPr>
          <p:nvPr/>
        </p:nvSpPr>
        <p:spPr>
          <a:xfrm>
            <a:off x="6539554" y="4777127"/>
            <a:ext cx="4536941" cy="1391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TW" b="1" dirty="0">
                <a:solidFill>
                  <a:schemeClr val="tx1"/>
                </a:solidFill>
              </a:rPr>
              <a:t>Training set: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4985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samples</a:t>
            </a:r>
          </a:p>
          <a:p>
            <a:pPr marL="36900" indent="0">
              <a:buClr>
                <a:schemeClr val="tx1"/>
              </a:buClr>
              <a:buNone/>
            </a:pPr>
            <a:endParaRPr lang="en-US" altLang="zh-TW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TW" b="1" dirty="0">
                <a:solidFill>
                  <a:schemeClr val="tx1"/>
                </a:solidFill>
              </a:rPr>
              <a:t>Test set: </a:t>
            </a:r>
            <a:r>
              <a:rPr lang="en-US" altLang="zh-TW" b="1" dirty="0">
                <a:solidFill>
                  <a:srgbClr val="FFFF00"/>
                </a:solidFill>
              </a:rPr>
              <a:t>2126</a:t>
            </a:r>
            <a:r>
              <a:rPr lang="en-US" altLang="zh-TW" b="1" dirty="0">
                <a:solidFill>
                  <a:schemeClr val="tx1"/>
                </a:solidFill>
              </a:rPr>
              <a:t> samples</a:t>
            </a:r>
            <a:br>
              <a:rPr lang="zh-TW" altLang="en-US" b="1" dirty="0">
                <a:solidFill>
                  <a:schemeClr val="tx1"/>
                </a:solidFill>
              </a:rPr>
            </a:br>
            <a:r>
              <a:rPr lang="zh-TW" altLang="en-US" b="1" dirty="0">
                <a:solidFill>
                  <a:schemeClr val="tx1"/>
                </a:solidFill>
              </a:rPr>
              <a:t> </a:t>
            </a:r>
            <a:endParaRPr lang="en-US" altLang="zh-TW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6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AED2A189-E9FE-40BE-89F3-424270466BB1}"/>
              </a:ext>
            </a:extLst>
          </p:cNvPr>
          <p:cNvSpPr txBox="1">
            <a:spLocks/>
          </p:cNvSpPr>
          <p:nvPr/>
        </p:nvSpPr>
        <p:spPr>
          <a:xfrm>
            <a:off x="661413" y="682298"/>
            <a:ext cx="5320663" cy="9115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4300" b="1" dirty="0">
                <a:solidFill>
                  <a:schemeClr val="tx1"/>
                </a:solidFill>
              </a:rPr>
              <a:t>Dataset</a:t>
            </a:r>
            <a:r>
              <a:rPr lang="en-US" altLang="zh-TW" sz="2400" b="1" dirty="0">
                <a:solidFill>
                  <a:schemeClr val="tx1"/>
                </a:solidFill>
              </a:rPr>
              <a:t>-standard</a:t>
            </a:r>
            <a:endParaRPr lang="zh-TW" altLang="en-US" sz="51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22AD4-4600-4144-BAA2-D9E2A5B6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109" y="1845297"/>
            <a:ext cx="8838425" cy="520831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Use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</a:rPr>
              <a:t>StandardScaler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C05309-0334-4F4D-8254-0AC8F059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73" y="2641719"/>
            <a:ext cx="4870205" cy="126681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72DFCA9-F1B6-47A3-9866-B2000399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910" y="4223351"/>
            <a:ext cx="3368332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6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859FB-92B2-420D-93EB-F313B2E7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34" y="389556"/>
            <a:ext cx="6447132" cy="1015038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</a:rPr>
              <a:t>Method</a:t>
            </a:r>
            <a:r>
              <a:rPr lang="en-US" altLang="zh-TW" sz="2400" b="1" cap="none" dirty="0">
                <a:solidFill>
                  <a:schemeClr val="tx1"/>
                </a:solidFill>
              </a:rPr>
              <a:t>-feature</a:t>
            </a:r>
            <a:r>
              <a:rPr lang="en-US" altLang="zh-TW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cap="none" dirty="0">
                <a:solidFill>
                  <a:schemeClr val="tx1"/>
                </a:solidFill>
              </a:rPr>
              <a:t>selection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70096-AE48-47A6-B7DA-35ECC943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09" y="1404594"/>
            <a:ext cx="7368669" cy="467569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altLang="zh-TW" sz="2000" b="1" dirty="0">
                <a:solidFill>
                  <a:schemeClr val="tx1"/>
                </a:solidFill>
              </a:rPr>
              <a:t>Baseline: </a:t>
            </a:r>
            <a:r>
              <a:rPr lang="zh-TW" altLang="en-US" sz="2000" b="1" dirty="0">
                <a:solidFill>
                  <a:schemeClr val="tx1"/>
                </a:solidFill>
              </a:rPr>
              <a:t>不做特徵</a:t>
            </a:r>
            <a:r>
              <a:rPr lang="zh-TW" altLang="en-US" b="1" dirty="0">
                <a:solidFill>
                  <a:schemeClr val="tx1"/>
                </a:solidFill>
              </a:rPr>
              <a:t>挑選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也不挑超參數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zh-TW" altLang="en-US" sz="2000" b="1" dirty="0">
                <a:solidFill>
                  <a:schemeClr val="tx1"/>
                </a:solidFill>
              </a:rPr>
              <a:t>實驗一</a:t>
            </a:r>
            <a:r>
              <a:rPr lang="en-US" altLang="zh-TW" sz="2000" b="1" dirty="0">
                <a:solidFill>
                  <a:schemeClr val="tx1"/>
                </a:solidFill>
              </a:rPr>
              <a:t>:</a:t>
            </a:r>
            <a:r>
              <a:rPr lang="zh-TW" altLang="en-US" sz="2000" b="1" dirty="0">
                <a:solidFill>
                  <a:schemeClr val="tx1"/>
                </a:solidFill>
              </a:rPr>
              <a:t>  </a:t>
            </a:r>
            <a:r>
              <a:rPr lang="en-US" altLang="zh-TW" sz="2000" b="1" dirty="0">
                <a:solidFill>
                  <a:srgbClr val="FFFF00"/>
                </a:solidFill>
              </a:rPr>
              <a:t>p-value only</a:t>
            </a:r>
          </a:p>
          <a:p>
            <a:pPr lvl="1" fontAlgn="base">
              <a:buClr>
                <a:schemeClr val="tx1"/>
              </a:buClr>
            </a:pPr>
            <a:r>
              <a:rPr lang="zh-TW" altLang="en-US" dirty="0">
                <a:solidFill>
                  <a:schemeClr val="tx1"/>
                </a:solidFill>
              </a:rPr>
              <a:t>連續型特徵用</a:t>
            </a:r>
            <a:r>
              <a:rPr lang="en-US" altLang="zh-TW" dirty="0">
                <a:solidFill>
                  <a:schemeClr val="tx1"/>
                </a:solidFill>
              </a:rPr>
              <a:t>Mann Whitney U test </a:t>
            </a:r>
            <a:r>
              <a:rPr lang="zh-TW" altLang="en-US" dirty="0">
                <a:solidFill>
                  <a:schemeClr val="tx1"/>
                </a:solidFill>
              </a:rPr>
              <a:t>挑出</a:t>
            </a:r>
            <a:r>
              <a:rPr lang="en-US" altLang="zh-TW" dirty="0">
                <a:solidFill>
                  <a:schemeClr val="tx1"/>
                </a:solidFill>
              </a:rPr>
              <a:t>p-value &lt; 0.05</a:t>
            </a:r>
            <a:r>
              <a:rPr lang="zh-TW" altLang="en-US" dirty="0">
                <a:solidFill>
                  <a:schemeClr val="tx1"/>
                </a:solidFill>
              </a:rPr>
              <a:t>之特徵</a:t>
            </a:r>
          </a:p>
          <a:p>
            <a:pPr lvl="1" fontAlgn="base">
              <a:buClr>
                <a:schemeClr val="tx1"/>
              </a:buClr>
            </a:pPr>
            <a:r>
              <a:rPr lang="zh-TW" altLang="en-US" dirty="0">
                <a:solidFill>
                  <a:schemeClr val="tx1"/>
                </a:solidFill>
              </a:rPr>
              <a:t>離散型特徵用</a:t>
            </a:r>
            <a:r>
              <a:rPr lang="en-US" altLang="zh-TW" dirty="0">
                <a:solidFill>
                  <a:schemeClr val="tx1"/>
                </a:solidFill>
              </a:rPr>
              <a:t>Chi – Square test </a:t>
            </a:r>
            <a:r>
              <a:rPr lang="zh-TW" altLang="en-US" dirty="0">
                <a:solidFill>
                  <a:schemeClr val="tx1"/>
                </a:solidFill>
              </a:rPr>
              <a:t>挑出</a:t>
            </a:r>
            <a:r>
              <a:rPr lang="en-US" altLang="zh-TW" dirty="0">
                <a:solidFill>
                  <a:schemeClr val="tx1"/>
                </a:solidFill>
              </a:rPr>
              <a:t>p-value &lt; 0.05 </a:t>
            </a:r>
            <a:r>
              <a:rPr lang="zh-TW" altLang="en-US" dirty="0">
                <a:solidFill>
                  <a:schemeClr val="tx1"/>
                </a:solidFill>
              </a:rPr>
              <a:t>之特徵</a:t>
            </a:r>
            <a:endParaRPr lang="en-US" altLang="zh-TW" dirty="0">
              <a:solidFill>
                <a:schemeClr val="tx1"/>
              </a:solidFill>
            </a:endParaRPr>
          </a:p>
          <a:p>
            <a:pPr lvl="1" fontAlgn="base">
              <a:buClr>
                <a:schemeClr val="tx1"/>
              </a:buClr>
            </a:pP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zh-TW" altLang="en-US" sz="2000" b="1" dirty="0">
                <a:solidFill>
                  <a:schemeClr val="tx1"/>
                </a:solidFill>
              </a:rPr>
              <a:t>實驗二</a:t>
            </a:r>
            <a:r>
              <a:rPr lang="en-US" altLang="zh-TW" sz="2000" b="1" dirty="0">
                <a:solidFill>
                  <a:schemeClr val="tx1"/>
                </a:solidFill>
              </a:rPr>
              <a:t>:</a:t>
            </a:r>
            <a:r>
              <a:rPr lang="zh-TW" altLang="en-US" sz="2000" b="1" dirty="0">
                <a:solidFill>
                  <a:schemeClr val="tx1"/>
                </a:solidFill>
              </a:rPr>
              <a:t>  </a:t>
            </a:r>
            <a:r>
              <a:rPr lang="en-US" altLang="zh-TW" b="1" dirty="0">
                <a:solidFill>
                  <a:srgbClr val="FFFF00"/>
                </a:solidFill>
              </a:rPr>
              <a:t>p-value + genetic algorithm (GA)</a:t>
            </a:r>
          </a:p>
          <a:p>
            <a:pPr lvl="1">
              <a:buClr>
                <a:schemeClr val="tx1"/>
              </a:buClr>
            </a:pPr>
            <a:r>
              <a:rPr lang="zh-TW" altLang="en-US" dirty="0">
                <a:solidFill>
                  <a:schemeClr val="tx1"/>
                </a:solidFill>
              </a:rPr>
              <a:t>利用實驗一的特徵，再使用基因演算法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endParaRPr lang="en-US" altLang="zh-TW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zh-TW" altLang="en-US" b="1" dirty="0">
                <a:solidFill>
                  <a:schemeClr val="tx1"/>
                </a:solidFill>
              </a:rPr>
              <a:t>實驗三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 </a:t>
            </a:r>
            <a:r>
              <a:rPr lang="en-US" altLang="zh-TW" b="1" dirty="0">
                <a:solidFill>
                  <a:srgbClr val="FFFF00"/>
                </a:solidFill>
              </a:rPr>
              <a:t>p-value + RFECV</a:t>
            </a:r>
          </a:p>
          <a:p>
            <a:pPr lvl="1">
              <a:buClr>
                <a:schemeClr val="tx1"/>
              </a:buClr>
            </a:pPr>
            <a:r>
              <a:rPr lang="zh-TW" altLang="en-US" dirty="0">
                <a:solidFill>
                  <a:schemeClr val="tx1"/>
                </a:solidFill>
              </a:rPr>
              <a:t>利用實驗一的特徵，再使用</a:t>
            </a:r>
            <a:r>
              <a:rPr lang="en-US" altLang="zh-TW" dirty="0">
                <a:solidFill>
                  <a:schemeClr val="tx1"/>
                </a:solidFill>
              </a:rPr>
              <a:t>RFECV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450000" lvl="1" indent="0">
              <a:buClr>
                <a:schemeClr val="tx1"/>
              </a:buClr>
              <a:buNone/>
            </a:pPr>
            <a:endParaRPr lang="en-US" altLang="zh-TW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5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675</TotalTime>
  <Words>1289</Words>
  <Application>Microsoft Office PowerPoint</Application>
  <PresentationFormat>寬螢幕</PresentationFormat>
  <Paragraphs>326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Calisto MT</vt:lpstr>
      <vt:lpstr>Cambria Math</vt:lpstr>
      <vt:lpstr>Times New Roman</vt:lpstr>
      <vt:lpstr>Trebuchet MS</vt:lpstr>
      <vt:lpstr>Wingdings</vt:lpstr>
      <vt:lpstr>Wingdings 2</vt:lpstr>
      <vt:lpstr>石板</vt:lpstr>
      <vt:lpstr>Machine Learning in Computational Biology  -於血液透析前施打EPO，預測4週 (28天)後患者HGB值是否符合 (1) 11~12 g/dL (2) HGB變化量為-0.5 ~ 0.5之間  </vt:lpstr>
      <vt:lpstr>outline</vt:lpstr>
      <vt:lpstr>ABSTRACT</vt:lpstr>
      <vt:lpstr>PowerPoint 簡報</vt:lpstr>
      <vt:lpstr>PowerPoint 簡報</vt:lpstr>
      <vt:lpstr>Dataset</vt:lpstr>
      <vt:lpstr>PowerPoint 簡報</vt:lpstr>
      <vt:lpstr>PowerPoint 簡報</vt:lpstr>
      <vt:lpstr>Method-feature selection</vt:lpstr>
      <vt:lpstr>Method-modeling</vt:lpstr>
      <vt:lpstr>Method-RFECV</vt:lpstr>
      <vt:lpstr>Method-framework</vt:lpstr>
      <vt:lpstr>Result-baseline</vt:lpstr>
      <vt:lpstr>Result-statistic only (實驗一)</vt:lpstr>
      <vt:lpstr>Result-statistic + GA (實驗二)</vt:lpstr>
      <vt:lpstr>Result-statistic + RFECV (實驗三)</vt:lpstr>
      <vt:lpstr>Result-statistic + RFECV (實驗三)</vt:lpstr>
      <vt:lpstr>Result-overview:SVC</vt:lpstr>
      <vt:lpstr>Result-overview:XGB</vt:lpstr>
      <vt:lpstr>Result-overview:RF</vt:lpstr>
      <vt:lpstr>Discussion-final comparison</vt:lpstr>
      <vt:lpstr>Discussion</vt:lpstr>
      <vt:lpstr>Discussion-limit</vt:lpstr>
      <vt:lpstr>Discussion-延伸: feature importance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Computational Biology </dc:title>
  <dc:creator>asd91</dc:creator>
  <cp:lastModifiedBy>asd91</cp:lastModifiedBy>
  <cp:revision>180</cp:revision>
  <dcterms:created xsi:type="dcterms:W3CDTF">2023-04-23T15:13:10Z</dcterms:created>
  <dcterms:modified xsi:type="dcterms:W3CDTF">2023-05-24T08:02:59Z</dcterms:modified>
</cp:coreProperties>
</file>