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4" r:id="rId2"/>
    <p:sldId id="270" r:id="rId3"/>
    <p:sldId id="275" r:id="rId4"/>
    <p:sldId id="278" r:id="rId5"/>
    <p:sldId id="279" r:id="rId6"/>
    <p:sldId id="276" r:id="rId7"/>
    <p:sldId id="293" r:id="rId8"/>
    <p:sldId id="281" r:id="rId9"/>
    <p:sldId id="280" r:id="rId10"/>
    <p:sldId id="282" r:id="rId11"/>
    <p:sldId id="283" r:id="rId12"/>
    <p:sldId id="284" r:id="rId13"/>
    <p:sldId id="285" r:id="rId14"/>
    <p:sldId id="286" r:id="rId15"/>
    <p:sldId id="288" r:id="rId16"/>
    <p:sldId id="289" r:id="rId17"/>
    <p:sldId id="290" r:id="rId18"/>
    <p:sldId id="291" r:id="rId19"/>
    <p:sldId id="292" r:id="rId20"/>
    <p:sldId id="273"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A9"/>
    <a:srgbClr val="044875"/>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5196" autoAdjust="0"/>
  </p:normalViewPr>
  <p:slideViewPr>
    <p:cSldViewPr snapToGrid="0">
      <p:cViewPr>
        <p:scale>
          <a:sx n="150" d="100"/>
          <a:sy n="150" d="100"/>
        </p:scale>
        <p:origin x="-4056" y="-974"/>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2023/1/14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96642B7-71B7-4C3E-9855-0D0DE388A056}" type="slidenum">
              <a:rPr lang="zh-CN" altLang="en-US" smtClean="0"/>
              <a:t>17</a:t>
            </a:fld>
            <a:endParaRPr lang="zh-CN" altLang="en-US"/>
          </a:p>
        </p:txBody>
      </p:sp>
    </p:spTree>
    <p:extLst>
      <p:ext uri="{BB962C8B-B14F-4D97-AF65-F5344CB8AC3E}">
        <p14:creationId xmlns:p14="http://schemas.microsoft.com/office/powerpoint/2010/main" val="3538593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pPr>
                <a:defRPr/>
              </a:pPr>
              <a:t>2023/1/14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pPr>
                <a:defRPr/>
              </a:pPr>
              <a:t>2023/1/14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pPr>
                <a:defRPr/>
              </a:pPr>
              <a:t>2023/1/14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pPr>
                <a:defRPr/>
              </a:pPr>
              <a:t>2023/1/14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pPr>
                <a:defRPr/>
              </a:pPr>
              <a:t>2023/1/14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pPr>
                <a:defRPr/>
              </a:pPr>
              <a:t>2023/1/14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pPr>
                <a:defRPr/>
              </a:pPr>
              <a:t>2023/1/14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pPr>
                <a:defRPr/>
              </a:pPr>
              <a:t>2023/1/14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pPr>
                <a:defRPr/>
              </a:pPr>
              <a:t>2023/1/14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pPr>
                <a:defRPr/>
              </a:pPr>
              <a:t>2023/1/14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pPr>
                <a:defRPr/>
              </a:pPr>
              <a:t>2023/1/14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pPr>
                <a:defRPr/>
              </a:pPr>
              <a:t>2023/1/14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notesSlide" Target="../notesSlides/notesSlide1.xml"/><Relationship Id="rId7" Type="http://schemas.openxmlformats.org/officeDocument/2006/relationships/image" Target="../media/image32.png"/><Relationship Id="rId12" Type="http://schemas.openxmlformats.org/officeDocument/2006/relationships/image" Target="../media/image27.png"/><Relationship Id="rId17" Type="http://schemas.openxmlformats.org/officeDocument/2006/relationships/image" Target="../media/image41.png"/><Relationship Id="rId2" Type="http://schemas.openxmlformats.org/officeDocument/2006/relationships/slideLayout" Target="../slideLayouts/slideLayout7.xml"/><Relationship Id="rId16" Type="http://schemas.openxmlformats.org/officeDocument/2006/relationships/image" Target="../media/image40.png"/><Relationship Id="rId1" Type="http://schemas.openxmlformats.org/officeDocument/2006/relationships/tags" Target="../tags/tag1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39.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51831" y="2538950"/>
            <a:ext cx="8163130" cy="2062103"/>
          </a:xfrm>
          <a:prstGeom prst="rect">
            <a:avLst/>
          </a:prstGeom>
          <a:noFill/>
        </p:spPr>
        <p:txBody>
          <a:bodyPr wrap="square">
            <a:spAutoFit/>
          </a:bodyPr>
          <a:lstStyle/>
          <a:p>
            <a:pPr algn="ctr" eaLnBrk="1" fontAlgn="auto" hangingPunct="1">
              <a:spcBef>
                <a:spcPts val="0"/>
              </a:spcBef>
              <a:spcAft>
                <a:spcPts val="0"/>
              </a:spcAft>
              <a:defRPr/>
            </a:pPr>
            <a:r>
              <a:rPr lang="en-US" altLang="zh-TW" sz="2800" b="1" dirty="0">
                <a:solidFill>
                  <a:srgbClr val="FF0000"/>
                </a:solidFill>
              </a:rPr>
              <a:t>Identification of the Recurrence-Related </a:t>
            </a:r>
            <a:r>
              <a:rPr lang="en-US" altLang="zh-TW" sz="2800" b="1" dirty="0" err="1">
                <a:solidFill>
                  <a:srgbClr val="FF0000"/>
                </a:solidFill>
              </a:rPr>
              <a:t>lncRNAs</a:t>
            </a:r>
            <a:r>
              <a:rPr lang="en-US" altLang="zh-TW" sz="2800" b="1" dirty="0">
                <a:solidFill>
                  <a:srgbClr val="FF0000"/>
                </a:solidFill>
              </a:rPr>
              <a:t> to Predict Survival Proportion in Gastric Cancer with TCGA dataset</a:t>
            </a:r>
            <a:endParaRPr lang="zh-TW" altLang="zh-TW" sz="2800" dirty="0">
              <a:solidFill>
                <a:srgbClr val="FF0000"/>
              </a:solidFill>
            </a:endParaRPr>
          </a:p>
          <a:p>
            <a:pPr algn="ctr" eaLnBrk="1" fontAlgn="auto" hangingPunct="1">
              <a:spcBef>
                <a:spcPts val="0"/>
              </a:spcBef>
              <a:spcAft>
                <a:spcPts val="0"/>
              </a:spcAft>
              <a:defRPr/>
            </a:pP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p:cNvGrpSpPr>
            <a:grpSpLocks/>
          </p:cNvGrpSpPr>
          <p:nvPr/>
        </p:nvGrpSpPr>
        <p:grpSpPr bwMode="auto">
          <a:xfrm>
            <a:off x="4110139" y="39227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21"/>
          <p:cNvSpPr txBox="1">
            <a:spLocks noChangeArrowheads="1"/>
          </p:cNvSpPr>
          <p:nvPr/>
        </p:nvSpPr>
        <p:spPr bwMode="auto">
          <a:xfrm>
            <a:off x="4503324" y="4296569"/>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TW" altLang="en-US" dirty="0">
                <a:solidFill>
                  <a:srgbClr val="044875"/>
                </a:solidFill>
                <a:latin typeface="微软雅黑" pitchFamily="34" charset="-122"/>
                <a:ea typeface="微软雅黑" pitchFamily="34" charset="-122"/>
              </a:rPr>
              <a:t>張詠哲</a:t>
            </a:r>
            <a:endParaRPr lang="zh-CN" altLang="en-US" dirty="0">
              <a:solidFill>
                <a:srgbClr val="044875"/>
              </a:solidFill>
              <a:latin typeface="微软雅黑" pitchFamily="34" charset="-122"/>
              <a:ea typeface="微软雅黑" pitchFamily="34" charset="-122"/>
            </a:endParaRPr>
          </a:p>
        </p:txBody>
      </p:sp>
      <p:sp>
        <p:nvSpPr>
          <p:cNvPr id="9" name="矩形 8"/>
          <p:cNvSpPr/>
          <p:nvPr/>
        </p:nvSpPr>
        <p:spPr>
          <a:xfrm>
            <a:off x="1600200" y="2257425"/>
            <a:ext cx="9070942" cy="26050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373485" y="4601053"/>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264775" y="651986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0" name="文本框 9"/>
          <p:cNvSpPr txBox="1"/>
          <p:nvPr/>
        </p:nvSpPr>
        <p:spPr>
          <a:xfrm>
            <a:off x="3639298" y="1365638"/>
            <a:ext cx="4788195" cy="1077218"/>
          </a:xfrm>
          <a:prstGeom prst="rect">
            <a:avLst/>
          </a:prstGeom>
          <a:blipFill dpi="0" rotWithShape="1">
            <a:blip r:embed="rId2"/>
            <a:srcRect/>
            <a:stretch>
              <a:fillRect t="-45000"/>
            </a:stretch>
          </a:blipFill>
        </p:spPr>
        <p:txBody>
          <a:bodyPr wrap="square">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Computational Biology: Modeling and Prediction</a:t>
            </a:r>
            <a:endParaRPr lang="zh-CN" altLang="en-US" sz="3200" dirty="0">
              <a:solidFill>
                <a:srgbClr val="044875"/>
              </a:solidFill>
              <a:latin typeface="+mj-l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Result</a:t>
            </a:r>
          </a:p>
        </p:txBody>
      </p:sp>
      <p:sp>
        <p:nvSpPr>
          <p:cNvPr id="25" name="文本框 18">
            <a:extLst>
              <a:ext uri="{FF2B5EF4-FFF2-40B4-BE49-F238E27FC236}">
                <a16:creationId xmlns:a16="http://schemas.microsoft.com/office/drawing/2014/main" id="{0329921A-94AE-41D6-B9DA-328B872E7EE0}"/>
              </a:ext>
            </a:extLst>
          </p:cNvPr>
          <p:cNvSpPr txBox="1"/>
          <p:nvPr/>
        </p:nvSpPr>
        <p:spPr>
          <a:xfrm>
            <a:off x="4832530" y="1210329"/>
            <a:ext cx="9889160" cy="400110"/>
          </a:xfrm>
          <a:prstGeom prst="rect">
            <a:avLst/>
          </a:prstGeom>
          <a:noFill/>
        </p:spPr>
        <p:txBody>
          <a:bodyPr wrap="square">
            <a:spAutoFit/>
          </a:bodyPr>
          <a:lstStyle/>
          <a:p>
            <a:pPr eaLnBrk="1" fontAlgn="auto" hangingPunct="1">
              <a:spcBef>
                <a:spcPts val="0"/>
              </a:spcBef>
              <a:spcAft>
                <a:spcPts val="0"/>
              </a:spcAft>
              <a:defRPr/>
            </a:pPr>
            <a:r>
              <a:rPr lang="en-US" altLang="zh-TW" sz="2000" b="1" spc="300" dirty="0" err="1">
                <a:solidFill>
                  <a:srgbClr val="044875"/>
                </a:solidFill>
                <a:latin typeface="Microsoft YaHei" panose="020B0503020204020204" pitchFamily="34" charset="-122"/>
                <a:ea typeface="Microsoft YaHei" panose="020B0503020204020204" pitchFamily="34" charset="-122"/>
              </a:rPr>
              <a:t>Ranksum</a:t>
            </a:r>
            <a:r>
              <a:rPr lang="en-US" altLang="zh-TW" sz="2000" b="1" spc="300" dirty="0">
                <a:solidFill>
                  <a:srgbClr val="044875"/>
                </a:solidFill>
                <a:latin typeface="Microsoft YaHei" panose="020B0503020204020204" pitchFamily="34" charset="-122"/>
                <a:ea typeface="Microsoft YaHei" panose="020B0503020204020204" pitchFamily="34" charset="-122"/>
              </a:rPr>
              <a:t> test: </a:t>
            </a:r>
          </a:p>
        </p:txBody>
      </p:sp>
      <p:pic>
        <p:nvPicPr>
          <p:cNvPr id="7" name="圖片 6">
            <a:extLst>
              <a:ext uri="{FF2B5EF4-FFF2-40B4-BE49-F238E27FC236}">
                <a16:creationId xmlns:a16="http://schemas.microsoft.com/office/drawing/2014/main" id="{7F331F51-C134-45C9-AD1C-E9F38EB45B55}"/>
              </a:ext>
            </a:extLst>
          </p:cNvPr>
          <p:cNvPicPr>
            <a:picLocks noChangeAspect="1"/>
          </p:cNvPicPr>
          <p:nvPr/>
        </p:nvPicPr>
        <p:blipFill>
          <a:blip r:embed="rId3"/>
          <a:stretch>
            <a:fillRect/>
          </a:stretch>
        </p:blipFill>
        <p:spPr>
          <a:xfrm>
            <a:off x="2370727" y="1691402"/>
            <a:ext cx="3444584" cy="4693634"/>
          </a:xfrm>
          <a:prstGeom prst="rect">
            <a:avLst/>
          </a:prstGeom>
        </p:spPr>
      </p:pic>
      <p:pic>
        <p:nvPicPr>
          <p:cNvPr id="9" name="圖片 8">
            <a:extLst>
              <a:ext uri="{FF2B5EF4-FFF2-40B4-BE49-F238E27FC236}">
                <a16:creationId xmlns:a16="http://schemas.microsoft.com/office/drawing/2014/main" id="{1A12570C-E103-4517-B0BF-74A41D6EDE64}"/>
              </a:ext>
            </a:extLst>
          </p:cNvPr>
          <p:cNvPicPr>
            <a:picLocks noChangeAspect="1"/>
          </p:cNvPicPr>
          <p:nvPr/>
        </p:nvPicPr>
        <p:blipFill rotWithShape="1">
          <a:blip r:embed="rId4"/>
          <a:srcRect t="73474"/>
          <a:stretch/>
        </p:blipFill>
        <p:spPr>
          <a:xfrm>
            <a:off x="6096000" y="3430922"/>
            <a:ext cx="3202238" cy="869762"/>
          </a:xfrm>
          <a:prstGeom prst="rect">
            <a:avLst/>
          </a:prstGeom>
        </p:spPr>
      </p:pic>
    </p:spTree>
    <p:custDataLst>
      <p:tags r:id="rId1"/>
    </p:custDataLst>
    <p:extLst>
      <p:ext uri="{BB962C8B-B14F-4D97-AF65-F5344CB8AC3E}">
        <p14:creationId xmlns:p14="http://schemas.microsoft.com/office/powerpoint/2010/main" val="291792290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Result</a:t>
            </a:r>
          </a:p>
        </p:txBody>
      </p:sp>
      <p:sp>
        <p:nvSpPr>
          <p:cNvPr id="25" name="文本框 18">
            <a:extLst>
              <a:ext uri="{FF2B5EF4-FFF2-40B4-BE49-F238E27FC236}">
                <a16:creationId xmlns:a16="http://schemas.microsoft.com/office/drawing/2014/main" id="{0329921A-94AE-41D6-B9DA-328B872E7EE0}"/>
              </a:ext>
            </a:extLst>
          </p:cNvPr>
          <p:cNvSpPr txBox="1"/>
          <p:nvPr/>
        </p:nvSpPr>
        <p:spPr>
          <a:xfrm>
            <a:off x="4850558" y="1201388"/>
            <a:ext cx="2530630" cy="400110"/>
          </a:xfrm>
          <a:prstGeom prst="rect">
            <a:avLst/>
          </a:prstGeom>
          <a:noFill/>
        </p:spPr>
        <p:txBody>
          <a:bodyPr wrap="square">
            <a:spAutoFit/>
          </a:bodyPr>
          <a:lstStyle/>
          <a:p>
            <a:pPr eaLnBrk="1" fontAlgn="auto" hangingPunct="1">
              <a:spcBef>
                <a:spcPts val="0"/>
              </a:spcBef>
              <a:spcAft>
                <a:spcPts val="0"/>
              </a:spcAft>
              <a:defRPr/>
            </a:pPr>
            <a:r>
              <a:rPr lang="en-US" altLang="zh-TW" sz="2000" b="1" spc="300" dirty="0" err="1">
                <a:solidFill>
                  <a:srgbClr val="044875"/>
                </a:solidFill>
                <a:latin typeface="Microsoft YaHei" panose="020B0503020204020204" pitchFamily="34" charset="-122"/>
                <a:ea typeface="Microsoft YaHei" panose="020B0503020204020204" pitchFamily="34" charset="-122"/>
              </a:rPr>
              <a:t>Survial</a:t>
            </a:r>
            <a:r>
              <a:rPr lang="en-US" altLang="zh-TW" sz="2000" b="1" spc="300" dirty="0">
                <a:solidFill>
                  <a:srgbClr val="044875"/>
                </a:solidFill>
                <a:latin typeface="Microsoft YaHei" panose="020B0503020204020204" pitchFamily="34" charset="-122"/>
                <a:ea typeface="Microsoft YaHei" panose="020B0503020204020204" pitchFamily="34" charset="-122"/>
              </a:rPr>
              <a:t> model</a:t>
            </a:r>
          </a:p>
        </p:txBody>
      </p:sp>
      <p:grpSp>
        <p:nvGrpSpPr>
          <p:cNvPr id="15" name="群組 14">
            <a:extLst>
              <a:ext uri="{FF2B5EF4-FFF2-40B4-BE49-F238E27FC236}">
                <a16:creationId xmlns:a16="http://schemas.microsoft.com/office/drawing/2014/main" id="{30BDE35E-B1D9-4558-9733-857C64125E9D}"/>
              </a:ext>
            </a:extLst>
          </p:cNvPr>
          <p:cNvGrpSpPr/>
          <p:nvPr/>
        </p:nvGrpSpPr>
        <p:grpSpPr>
          <a:xfrm>
            <a:off x="1102601" y="1908983"/>
            <a:ext cx="4213358" cy="2027828"/>
            <a:chOff x="890779" y="1858625"/>
            <a:chExt cx="4725289" cy="2183137"/>
          </a:xfrm>
        </p:grpSpPr>
        <p:pic>
          <p:nvPicPr>
            <p:cNvPr id="6" name="圖片 5">
              <a:extLst>
                <a:ext uri="{FF2B5EF4-FFF2-40B4-BE49-F238E27FC236}">
                  <a16:creationId xmlns:a16="http://schemas.microsoft.com/office/drawing/2014/main" id="{CE12BBDD-353E-437E-A2A5-FCE861B7CCB2}"/>
                </a:ext>
              </a:extLst>
            </p:cNvPr>
            <p:cNvPicPr>
              <a:picLocks noChangeAspect="1"/>
            </p:cNvPicPr>
            <p:nvPr/>
          </p:nvPicPr>
          <p:blipFill>
            <a:blip r:embed="rId3"/>
            <a:stretch>
              <a:fillRect/>
            </a:stretch>
          </p:blipFill>
          <p:spPr>
            <a:xfrm>
              <a:off x="890780" y="1858625"/>
              <a:ext cx="4725288" cy="1836669"/>
            </a:xfrm>
            <a:prstGeom prst="rect">
              <a:avLst/>
            </a:prstGeom>
          </p:spPr>
        </p:pic>
        <p:pic>
          <p:nvPicPr>
            <p:cNvPr id="8" name="圖片 7">
              <a:extLst>
                <a:ext uri="{FF2B5EF4-FFF2-40B4-BE49-F238E27FC236}">
                  <a16:creationId xmlns:a16="http://schemas.microsoft.com/office/drawing/2014/main" id="{81184282-911F-45B4-B142-A2D0154E3BD8}"/>
                </a:ext>
              </a:extLst>
            </p:cNvPr>
            <p:cNvPicPr>
              <a:picLocks noChangeAspect="1"/>
            </p:cNvPicPr>
            <p:nvPr/>
          </p:nvPicPr>
          <p:blipFill>
            <a:blip r:embed="rId4"/>
            <a:stretch>
              <a:fillRect/>
            </a:stretch>
          </p:blipFill>
          <p:spPr>
            <a:xfrm>
              <a:off x="890779" y="3702779"/>
              <a:ext cx="2739539" cy="338983"/>
            </a:xfrm>
            <a:prstGeom prst="rect">
              <a:avLst/>
            </a:prstGeom>
          </p:spPr>
        </p:pic>
      </p:grpSp>
      <p:grpSp>
        <p:nvGrpSpPr>
          <p:cNvPr id="14" name="群組 13">
            <a:extLst>
              <a:ext uri="{FF2B5EF4-FFF2-40B4-BE49-F238E27FC236}">
                <a16:creationId xmlns:a16="http://schemas.microsoft.com/office/drawing/2014/main" id="{33BEA720-BC64-4A1A-9D87-90249CB1640A}"/>
              </a:ext>
            </a:extLst>
          </p:cNvPr>
          <p:cNvGrpSpPr/>
          <p:nvPr/>
        </p:nvGrpSpPr>
        <p:grpSpPr>
          <a:xfrm>
            <a:off x="6107811" y="1912706"/>
            <a:ext cx="4213357" cy="2027828"/>
            <a:chOff x="6226043" y="1742894"/>
            <a:chExt cx="5205222" cy="2441723"/>
          </a:xfrm>
        </p:grpSpPr>
        <p:pic>
          <p:nvPicPr>
            <p:cNvPr id="10" name="圖片 9">
              <a:extLst>
                <a:ext uri="{FF2B5EF4-FFF2-40B4-BE49-F238E27FC236}">
                  <a16:creationId xmlns:a16="http://schemas.microsoft.com/office/drawing/2014/main" id="{8F24452B-E47C-44D7-89E6-E29DAA2A55C0}"/>
                </a:ext>
              </a:extLst>
            </p:cNvPr>
            <p:cNvPicPr>
              <a:picLocks noChangeAspect="1"/>
            </p:cNvPicPr>
            <p:nvPr/>
          </p:nvPicPr>
          <p:blipFill>
            <a:blip r:embed="rId5"/>
            <a:stretch>
              <a:fillRect/>
            </a:stretch>
          </p:blipFill>
          <p:spPr>
            <a:xfrm>
              <a:off x="6226043" y="1742894"/>
              <a:ext cx="5205222" cy="2023739"/>
            </a:xfrm>
            <a:prstGeom prst="rect">
              <a:avLst/>
            </a:prstGeom>
          </p:spPr>
        </p:pic>
        <p:pic>
          <p:nvPicPr>
            <p:cNvPr id="11" name="圖片 10">
              <a:extLst>
                <a:ext uri="{FF2B5EF4-FFF2-40B4-BE49-F238E27FC236}">
                  <a16:creationId xmlns:a16="http://schemas.microsoft.com/office/drawing/2014/main" id="{EFCDDB90-9C2F-49D1-8AE4-734F599AB7E7}"/>
                </a:ext>
              </a:extLst>
            </p:cNvPr>
            <p:cNvPicPr>
              <a:picLocks noChangeAspect="1"/>
            </p:cNvPicPr>
            <p:nvPr/>
          </p:nvPicPr>
          <p:blipFill>
            <a:blip r:embed="rId6"/>
            <a:stretch>
              <a:fillRect/>
            </a:stretch>
          </p:blipFill>
          <p:spPr>
            <a:xfrm>
              <a:off x="6240635" y="3771844"/>
              <a:ext cx="2588019" cy="412773"/>
            </a:xfrm>
            <a:prstGeom prst="rect">
              <a:avLst/>
            </a:prstGeom>
          </p:spPr>
        </p:pic>
      </p:grpSp>
      <p:grpSp>
        <p:nvGrpSpPr>
          <p:cNvPr id="19" name="群組 18">
            <a:extLst>
              <a:ext uri="{FF2B5EF4-FFF2-40B4-BE49-F238E27FC236}">
                <a16:creationId xmlns:a16="http://schemas.microsoft.com/office/drawing/2014/main" id="{F0F8BD75-FFE9-4E04-BB99-3476F51B3488}"/>
              </a:ext>
            </a:extLst>
          </p:cNvPr>
          <p:cNvGrpSpPr/>
          <p:nvPr/>
        </p:nvGrpSpPr>
        <p:grpSpPr>
          <a:xfrm>
            <a:off x="6107811" y="4216410"/>
            <a:ext cx="4213357" cy="2245888"/>
            <a:chOff x="5707278" y="3687634"/>
            <a:chExt cx="4474459" cy="2245888"/>
          </a:xfrm>
        </p:grpSpPr>
        <p:pic>
          <p:nvPicPr>
            <p:cNvPr id="17" name="圖片 16">
              <a:extLst>
                <a:ext uri="{FF2B5EF4-FFF2-40B4-BE49-F238E27FC236}">
                  <a16:creationId xmlns:a16="http://schemas.microsoft.com/office/drawing/2014/main" id="{86016F25-2647-4CA1-8C32-1A09D8CB3AE4}"/>
                </a:ext>
              </a:extLst>
            </p:cNvPr>
            <p:cNvPicPr>
              <a:picLocks noChangeAspect="1"/>
            </p:cNvPicPr>
            <p:nvPr/>
          </p:nvPicPr>
          <p:blipFill>
            <a:blip r:embed="rId7"/>
            <a:stretch>
              <a:fillRect/>
            </a:stretch>
          </p:blipFill>
          <p:spPr>
            <a:xfrm>
              <a:off x="5707278" y="3687634"/>
              <a:ext cx="4474459" cy="1727683"/>
            </a:xfrm>
            <a:prstGeom prst="rect">
              <a:avLst/>
            </a:prstGeom>
          </p:spPr>
        </p:pic>
        <p:pic>
          <p:nvPicPr>
            <p:cNvPr id="18" name="圖片 17">
              <a:extLst>
                <a:ext uri="{FF2B5EF4-FFF2-40B4-BE49-F238E27FC236}">
                  <a16:creationId xmlns:a16="http://schemas.microsoft.com/office/drawing/2014/main" id="{E97598AD-6226-4E81-B6A5-E405F91604B6}"/>
                </a:ext>
              </a:extLst>
            </p:cNvPr>
            <p:cNvPicPr>
              <a:picLocks noChangeAspect="1"/>
            </p:cNvPicPr>
            <p:nvPr/>
          </p:nvPicPr>
          <p:blipFill>
            <a:blip r:embed="rId8"/>
            <a:stretch>
              <a:fillRect/>
            </a:stretch>
          </p:blipFill>
          <p:spPr>
            <a:xfrm>
              <a:off x="5707278" y="5415317"/>
              <a:ext cx="3017782" cy="518205"/>
            </a:xfrm>
            <a:prstGeom prst="rect">
              <a:avLst/>
            </a:prstGeom>
          </p:spPr>
        </p:pic>
      </p:grpSp>
      <p:grpSp>
        <p:nvGrpSpPr>
          <p:cNvPr id="16" name="群組 15">
            <a:extLst>
              <a:ext uri="{FF2B5EF4-FFF2-40B4-BE49-F238E27FC236}">
                <a16:creationId xmlns:a16="http://schemas.microsoft.com/office/drawing/2014/main" id="{493FD994-08AD-4075-B2A2-B90604FFD464}"/>
              </a:ext>
            </a:extLst>
          </p:cNvPr>
          <p:cNvGrpSpPr/>
          <p:nvPr/>
        </p:nvGrpSpPr>
        <p:grpSpPr>
          <a:xfrm>
            <a:off x="1090791" y="4216410"/>
            <a:ext cx="4225168" cy="2220575"/>
            <a:chOff x="890779" y="4555731"/>
            <a:chExt cx="3162747" cy="1845377"/>
          </a:xfrm>
        </p:grpSpPr>
        <p:pic>
          <p:nvPicPr>
            <p:cNvPr id="12" name="圖片 11">
              <a:extLst>
                <a:ext uri="{FF2B5EF4-FFF2-40B4-BE49-F238E27FC236}">
                  <a16:creationId xmlns:a16="http://schemas.microsoft.com/office/drawing/2014/main" id="{6008C649-C0DF-4D03-ACC1-D67D82B06AF1}"/>
                </a:ext>
              </a:extLst>
            </p:cNvPr>
            <p:cNvPicPr>
              <a:picLocks noChangeAspect="1"/>
            </p:cNvPicPr>
            <p:nvPr/>
          </p:nvPicPr>
          <p:blipFill>
            <a:blip r:embed="rId9"/>
            <a:stretch>
              <a:fillRect/>
            </a:stretch>
          </p:blipFill>
          <p:spPr>
            <a:xfrm>
              <a:off x="890779" y="4555731"/>
              <a:ext cx="3162747" cy="1347712"/>
            </a:xfrm>
            <a:prstGeom prst="rect">
              <a:avLst/>
            </a:prstGeom>
          </p:spPr>
        </p:pic>
        <p:pic>
          <p:nvPicPr>
            <p:cNvPr id="13" name="圖片 12">
              <a:extLst>
                <a:ext uri="{FF2B5EF4-FFF2-40B4-BE49-F238E27FC236}">
                  <a16:creationId xmlns:a16="http://schemas.microsoft.com/office/drawing/2014/main" id="{968865C6-8AB2-4750-9C3D-8EAEE08819DD}"/>
                </a:ext>
              </a:extLst>
            </p:cNvPr>
            <p:cNvPicPr>
              <a:picLocks noChangeAspect="1"/>
            </p:cNvPicPr>
            <p:nvPr/>
          </p:nvPicPr>
          <p:blipFill>
            <a:blip r:embed="rId10"/>
            <a:stretch>
              <a:fillRect/>
            </a:stretch>
          </p:blipFill>
          <p:spPr>
            <a:xfrm>
              <a:off x="890779" y="5898144"/>
              <a:ext cx="3010161" cy="502964"/>
            </a:xfrm>
            <a:prstGeom prst="rect">
              <a:avLst/>
            </a:prstGeom>
          </p:spPr>
        </p:pic>
      </p:grpSp>
      <p:sp>
        <p:nvSpPr>
          <p:cNvPr id="20" name="文字方塊 19">
            <a:extLst>
              <a:ext uri="{FF2B5EF4-FFF2-40B4-BE49-F238E27FC236}">
                <a16:creationId xmlns:a16="http://schemas.microsoft.com/office/drawing/2014/main" id="{C11A2FA0-50A1-4B47-BEF3-1974A2122078}"/>
              </a:ext>
            </a:extLst>
          </p:cNvPr>
          <p:cNvSpPr txBox="1"/>
          <p:nvPr/>
        </p:nvSpPr>
        <p:spPr>
          <a:xfrm>
            <a:off x="1090791" y="1471270"/>
            <a:ext cx="1714124" cy="369332"/>
          </a:xfrm>
          <a:prstGeom prst="rect">
            <a:avLst/>
          </a:prstGeom>
          <a:noFill/>
        </p:spPr>
        <p:txBody>
          <a:bodyPr wrap="none" rtlCol="0">
            <a:spAutoFit/>
          </a:bodyPr>
          <a:lstStyle/>
          <a:p>
            <a:r>
              <a:rPr lang="en-US" altLang="zh-TW" b="1" dirty="0" err="1">
                <a:latin typeface="微軟正黑體" panose="020B0604030504040204" pitchFamily="34" charset="-120"/>
                <a:ea typeface="微軟正黑體" panose="020B0604030504040204" pitchFamily="34" charset="-120"/>
              </a:rPr>
              <a:t>coxPH</a:t>
            </a:r>
            <a:r>
              <a:rPr lang="en-US" altLang="zh-TW" b="1" dirty="0">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320</a:t>
            </a:r>
            <a:r>
              <a:rPr lang="zh-TW" altLang="en-US" b="1" dirty="0">
                <a:solidFill>
                  <a:srgbClr val="FF0000"/>
                </a:solidFill>
                <a:latin typeface="微軟正黑體" panose="020B0604030504040204" pitchFamily="34" charset="-120"/>
                <a:ea typeface="微軟正黑體" panose="020B0604030504040204" pitchFamily="34" charset="-120"/>
              </a:rPr>
              <a:t>個</a:t>
            </a:r>
            <a:r>
              <a:rPr lang="en-US" altLang="zh-TW" b="1" dirty="0">
                <a:latin typeface="微軟正黑體" panose="020B0604030504040204" pitchFamily="34" charset="-120"/>
                <a:ea typeface="微軟正黑體" panose="020B0604030504040204" pitchFamily="34" charset="-120"/>
              </a:rPr>
              <a:t> </a:t>
            </a:r>
            <a:endParaRPr lang="zh-TW" altLang="en-US" b="1" dirty="0">
              <a:latin typeface="微軟正黑體" panose="020B0604030504040204" pitchFamily="34" charset="-120"/>
              <a:ea typeface="微軟正黑體" panose="020B0604030504040204" pitchFamily="34" charset="-120"/>
            </a:endParaRPr>
          </a:p>
        </p:txBody>
      </p:sp>
      <p:sp>
        <p:nvSpPr>
          <p:cNvPr id="24" name="文字方塊 23">
            <a:extLst>
              <a:ext uri="{FF2B5EF4-FFF2-40B4-BE49-F238E27FC236}">
                <a16:creationId xmlns:a16="http://schemas.microsoft.com/office/drawing/2014/main" id="{D4BF69A8-7C70-4A29-A986-D61AAFA697F9}"/>
              </a:ext>
            </a:extLst>
          </p:cNvPr>
          <p:cNvSpPr txBox="1"/>
          <p:nvPr/>
        </p:nvSpPr>
        <p:spPr>
          <a:xfrm>
            <a:off x="6096000" y="1508042"/>
            <a:ext cx="4577600" cy="369332"/>
          </a:xfrm>
          <a:prstGeom prst="rect">
            <a:avLst/>
          </a:prstGeom>
          <a:noFill/>
        </p:spPr>
        <p:txBody>
          <a:bodyPr wrap="none" rtlCol="0">
            <a:spAutoFit/>
          </a:bodyPr>
          <a:lstStyle/>
          <a:p>
            <a:r>
              <a:rPr lang="en-US" altLang="zh-TW" b="1" dirty="0" err="1">
                <a:latin typeface="微軟正黑體" panose="020B0604030504040204" pitchFamily="34" charset="-120"/>
                <a:ea typeface="微軟正黑體" panose="020B0604030504040204" pitchFamily="34" charset="-120"/>
              </a:rPr>
              <a:t>GradientBoostingSurvivalAnalysis</a:t>
            </a:r>
            <a:r>
              <a:rPr lang="en-US" altLang="zh-TW" b="1" dirty="0">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22</a:t>
            </a:r>
            <a:r>
              <a:rPr lang="zh-TW" altLang="en-US" b="1" dirty="0">
                <a:solidFill>
                  <a:srgbClr val="FF0000"/>
                </a:solidFill>
                <a:latin typeface="微軟正黑體" panose="020B0604030504040204" pitchFamily="34" charset="-120"/>
                <a:ea typeface="微軟正黑體" panose="020B0604030504040204" pitchFamily="34" charset="-120"/>
              </a:rPr>
              <a:t>個</a:t>
            </a:r>
          </a:p>
        </p:txBody>
      </p:sp>
      <p:sp>
        <p:nvSpPr>
          <p:cNvPr id="26" name="文字方塊 25">
            <a:extLst>
              <a:ext uri="{FF2B5EF4-FFF2-40B4-BE49-F238E27FC236}">
                <a16:creationId xmlns:a16="http://schemas.microsoft.com/office/drawing/2014/main" id="{24973898-79F6-4794-BDC9-1D85F41E2584}"/>
              </a:ext>
            </a:extLst>
          </p:cNvPr>
          <p:cNvSpPr txBox="1"/>
          <p:nvPr/>
        </p:nvSpPr>
        <p:spPr>
          <a:xfrm>
            <a:off x="0" y="3925277"/>
            <a:ext cx="6260753" cy="369332"/>
          </a:xfrm>
          <a:prstGeom prst="rect">
            <a:avLst/>
          </a:prstGeom>
          <a:noFill/>
        </p:spPr>
        <p:txBody>
          <a:bodyPr wrap="none" rtlCol="0">
            <a:spAutoFit/>
          </a:bodyPr>
          <a:lstStyle/>
          <a:p>
            <a:r>
              <a:rPr lang="en-US" altLang="zh-TW" b="1" dirty="0" err="1">
                <a:latin typeface="微軟正黑體" panose="020B0604030504040204" pitchFamily="34" charset="-120"/>
                <a:ea typeface="微軟正黑體" panose="020B0604030504040204" pitchFamily="34" charset="-120"/>
              </a:rPr>
              <a:t>ComponentwiseGradientBoostingSurvivalAnalysis</a:t>
            </a:r>
            <a:r>
              <a:rPr lang="en-US" altLang="zh-TW" b="1" dirty="0">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7</a:t>
            </a:r>
            <a:r>
              <a:rPr lang="zh-TW" altLang="en-US" b="1" dirty="0">
                <a:solidFill>
                  <a:srgbClr val="FF0000"/>
                </a:solidFill>
                <a:latin typeface="微軟正黑體" panose="020B0604030504040204" pitchFamily="34" charset="-120"/>
                <a:ea typeface="微軟正黑體" panose="020B0604030504040204" pitchFamily="34" charset="-120"/>
              </a:rPr>
              <a:t>個</a:t>
            </a:r>
          </a:p>
        </p:txBody>
      </p:sp>
      <p:sp>
        <p:nvSpPr>
          <p:cNvPr id="27" name="文字方塊 26">
            <a:extLst>
              <a:ext uri="{FF2B5EF4-FFF2-40B4-BE49-F238E27FC236}">
                <a16:creationId xmlns:a16="http://schemas.microsoft.com/office/drawing/2014/main" id="{6C75B94A-D15E-4BFD-B86E-7480FACE060A}"/>
              </a:ext>
            </a:extLst>
          </p:cNvPr>
          <p:cNvSpPr txBox="1"/>
          <p:nvPr/>
        </p:nvSpPr>
        <p:spPr>
          <a:xfrm>
            <a:off x="6406750" y="3902870"/>
            <a:ext cx="3190938" cy="369332"/>
          </a:xfrm>
          <a:prstGeom prst="rect">
            <a:avLst/>
          </a:prstGeom>
          <a:noFill/>
        </p:spPr>
        <p:txBody>
          <a:bodyPr wrap="none" rtlCol="0">
            <a:spAutoFit/>
          </a:bodyPr>
          <a:lstStyle/>
          <a:p>
            <a:r>
              <a:rPr lang="en-US" altLang="zh-TW" b="1" dirty="0" err="1">
                <a:latin typeface="微軟正黑體" panose="020B0604030504040204" pitchFamily="34" charset="-120"/>
                <a:ea typeface="微軟正黑體" panose="020B0604030504040204" pitchFamily="34" charset="-120"/>
              </a:rPr>
              <a:t>RandomSurvivalForest</a:t>
            </a:r>
            <a:r>
              <a:rPr lang="en-US" altLang="zh-TW" b="1" dirty="0">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5</a:t>
            </a:r>
            <a:r>
              <a:rPr lang="zh-TW" altLang="en-US" b="1" dirty="0">
                <a:solidFill>
                  <a:srgbClr val="FF0000"/>
                </a:solidFill>
                <a:latin typeface="微軟正黑體" panose="020B0604030504040204" pitchFamily="34" charset="-120"/>
                <a:ea typeface="微軟正黑體" panose="020B0604030504040204" pitchFamily="34" charset="-120"/>
              </a:rPr>
              <a:t>個</a:t>
            </a:r>
          </a:p>
        </p:txBody>
      </p:sp>
    </p:spTree>
    <p:custDataLst>
      <p:tags r:id="rId1"/>
    </p:custDataLst>
    <p:extLst>
      <p:ext uri="{BB962C8B-B14F-4D97-AF65-F5344CB8AC3E}">
        <p14:creationId xmlns:p14="http://schemas.microsoft.com/office/powerpoint/2010/main" val="367624312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Result</a:t>
            </a:r>
          </a:p>
        </p:txBody>
      </p:sp>
      <p:sp>
        <p:nvSpPr>
          <p:cNvPr id="25" name="文本框 18">
            <a:extLst>
              <a:ext uri="{FF2B5EF4-FFF2-40B4-BE49-F238E27FC236}">
                <a16:creationId xmlns:a16="http://schemas.microsoft.com/office/drawing/2014/main" id="{0329921A-94AE-41D6-B9DA-328B872E7EE0}"/>
              </a:ext>
            </a:extLst>
          </p:cNvPr>
          <p:cNvSpPr txBox="1"/>
          <p:nvPr/>
        </p:nvSpPr>
        <p:spPr>
          <a:xfrm>
            <a:off x="3783137" y="1201972"/>
            <a:ext cx="4955232" cy="400110"/>
          </a:xfrm>
          <a:prstGeom prst="rect">
            <a:avLst/>
          </a:prstGeom>
          <a:noFill/>
        </p:spPr>
        <p:txBody>
          <a:bodyPr wrap="square">
            <a:spAutoFit/>
          </a:bodyPr>
          <a:lstStyle/>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Regression + Survival model</a:t>
            </a:r>
          </a:p>
        </p:txBody>
      </p:sp>
      <p:grpSp>
        <p:nvGrpSpPr>
          <p:cNvPr id="30" name="群組 29">
            <a:extLst>
              <a:ext uri="{FF2B5EF4-FFF2-40B4-BE49-F238E27FC236}">
                <a16:creationId xmlns:a16="http://schemas.microsoft.com/office/drawing/2014/main" id="{A0D5F845-6794-48F8-9EAE-E9E691827151}"/>
              </a:ext>
            </a:extLst>
          </p:cNvPr>
          <p:cNvGrpSpPr/>
          <p:nvPr/>
        </p:nvGrpSpPr>
        <p:grpSpPr>
          <a:xfrm>
            <a:off x="484291" y="1698471"/>
            <a:ext cx="5611709" cy="4686556"/>
            <a:chOff x="3376341" y="1900265"/>
            <a:chExt cx="5776462" cy="4790254"/>
          </a:xfrm>
        </p:grpSpPr>
        <p:pic>
          <p:nvPicPr>
            <p:cNvPr id="29" name="圖片 28">
              <a:extLst>
                <a:ext uri="{FF2B5EF4-FFF2-40B4-BE49-F238E27FC236}">
                  <a16:creationId xmlns:a16="http://schemas.microsoft.com/office/drawing/2014/main" id="{D48EC29E-200E-45E2-A028-E22EB6F54A25}"/>
                </a:ext>
              </a:extLst>
            </p:cNvPr>
            <p:cNvPicPr/>
            <p:nvPr/>
          </p:nvPicPr>
          <p:blipFill rotWithShape="1">
            <a:blip r:embed="rId3"/>
            <a:srcRect l="978" b="42731"/>
            <a:stretch/>
          </p:blipFill>
          <p:spPr bwMode="auto">
            <a:xfrm>
              <a:off x="3376341" y="1900265"/>
              <a:ext cx="5776461" cy="966181"/>
            </a:xfrm>
            <a:prstGeom prst="rect">
              <a:avLst/>
            </a:prstGeom>
            <a:ln>
              <a:noFill/>
            </a:ln>
            <a:extLst>
              <a:ext uri="{53640926-AAD7-44D8-BBD7-CCE9431645EC}">
                <a14:shadowObscured xmlns:a14="http://schemas.microsoft.com/office/drawing/2010/main"/>
              </a:ext>
            </a:extLst>
          </p:spPr>
        </p:pic>
        <p:pic>
          <p:nvPicPr>
            <p:cNvPr id="23" name="圖片 22">
              <a:extLst>
                <a:ext uri="{FF2B5EF4-FFF2-40B4-BE49-F238E27FC236}">
                  <a16:creationId xmlns:a16="http://schemas.microsoft.com/office/drawing/2014/main" id="{02069D23-0524-454B-8669-73DF6A167016}"/>
                </a:ext>
              </a:extLst>
            </p:cNvPr>
            <p:cNvPicPr>
              <a:picLocks noChangeAspect="1"/>
            </p:cNvPicPr>
            <p:nvPr/>
          </p:nvPicPr>
          <p:blipFill>
            <a:blip r:embed="rId4"/>
            <a:stretch>
              <a:fillRect/>
            </a:stretch>
          </p:blipFill>
          <p:spPr>
            <a:xfrm>
              <a:off x="3376342" y="2880189"/>
              <a:ext cx="5776461" cy="3810330"/>
            </a:xfrm>
            <a:prstGeom prst="rect">
              <a:avLst/>
            </a:prstGeom>
          </p:spPr>
        </p:pic>
      </p:grpSp>
      <p:grpSp>
        <p:nvGrpSpPr>
          <p:cNvPr id="31" name="群組 30">
            <a:extLst>
              <a:ext uri="{FF2B5EF4-FFF2-40B4-BE49-F238E27FC236}">
                <a16:creationId xmlns:a16="http://schemas.microsoft.com/office/drawing/2014/main" id="{87C30353-EBFD-4BDC-B5C8-ED8B595D4E45}"/>
              </a:ext>
            </a:extLst>
          </p:cNvPr>
          <p:cNvGrpSpPr/>
          <p:nvPr/>
        </p:nvGrpSpPr>
        <p:grpSpPr>
          <a:xfrm>
            <a:off x="6260753" y="1698471"/>
            <a:ext cx="5364480" cy="4669098"/>
            <a:chOff x="6260753" y="1698471"/>
            <a:chExt cx="5364480" cy="4669098"/>
          </a:xfrm>
        </p:grpSpPr>
        <p:pic>
          <p:nvPicPr>
            <p:cNvPr id="37" name="圖片 36">
              <a:extLst>
                <a:ext uri="{FF2B5EF4-FFF2-40B4-BE49-F238E27FC236}">
                  <a16:creationId xmlns:a16="http://schemas.microsoft.com/office/drawing/2014/main" id="{1C37985F-9EF7-4D7B-8144-0CC5827DC6BB}"/>
                </a:ext>
              </a:extLst>
            </p:cNvPr>
            <p:cNvPicPr/>
            <p:nvPr/>
          </p:nvPicPr>
          <p:blipFill rotWithShape="1">
            <a:blip r:embed="rId5"/>
            <a:srcRect b="37230"/>
            <a:stretch/>
          </p:blipFill>
          <p:spPr>
            <a:xfrm>
              <a:off x="6260753" y="1698471"/>
              <a:ext cx="5364480" cy="966181"/>
            </a:xfrm>
            <a:prstGeom prst="rect">
              <a:avLst/>
            </a:prstGeom>
          </p:spPr>
        </p:pic>
        <p:pic>
          <p:nvPicPr>
            <p:cNvPr id="38" name="圖片 37">
              <a:extLst>
                <a:ext uri="{FF2B5EF4-FFF2-40B4-BE49-F238E27FC236}">
                  <a16:creationId xmlns:a16="http://schemas.microsoft.com/office/drawing/2014/main" id="{5D0C705E-49D9-4016-BEB6-5100D5DEEB85}"/>
                </a:ext>
              </a:extLst>
            </p:cNvPr>
            <p:cNvPicPr/>
            <p:nvPr/>
          </p:nvPicPr>
          <p:blipFill>
            <a:blip r:embed="rId6"/>
            <a:stretch>
              <a:fillRect/>
            </a:stretch>
          </p:blipFill>
          <p:spPr>
            <a:xfrm>
              <a:off x="6260753" y="2639725"/>
              <a:ext cx="5364480" cy="3727844"/>
            </a:xfrm>
            <a:prstGeom prst="rect">
              <a:avLst/>
            </a:prstGeom>
          </p:spPr>
        </p:pic>
      </p:grpSp>
      <p:sp>
        <p:nvSpPr>
          <p:cNvPr id="32" name="橢圓 31">
            <a:extLst>
              <a:ext uri="{FF2B5EF4-FFF2-40B4-BE49-F238E27FC236}">
                <a16:creationId xmlns:a16="http://schemas.microsoft.com/office/drawing/2014/main" id="{52F6773E-7B74-4886-883F-2AF097381AB8}"/>
              </a:ext>
            </a:extLst>
          </p:cNvPr>
          <p:cNvSpPr/>
          <p:nvPr/>
        </p:nvSpPr>
        <p:spPr>
          <a:xfrm>
            <a:off x="2454443" y="2165022"/>
            <a:ext cx="561474" cy="4747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a:extLst>
              <a:ext uri="{FF2B5EF4-FFF2-40B4-BE49-F238E27FC236}">
                <a16:creationId xmlns:a16="http://schemas.microsoft.com/office/drawing/2014/main" id="{72687CE8-F1D7-4E5D-8C4B-93010412117F}"/>
              </a:ext>
            </a:extLst>
          </p:cNvPr>
          <p:cNvSpPr/>
          <p:nvPr/>
        </p:nvSpPr>
        <p:spPr>
          <a:xfrm>
            <a:off x="8050110" y="2165022"/>
            <a:ext cx="561474" cy="4747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13496379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Result</a:t>
            </a:r>
          </a:p>
        </p:txBody>
      </p:sp>
      <p:grpSp>
        <p:nvGrpSpPr>
          <p:cNvPr id="6" name="群組 5">
            <a:extLst>
              <a:ext uri="{FF2B5EF4-FFF2-40B4-BE49-F238E27FC236}">
                <a16:creationId xmlns:a16="http://schemas.microsoft.com/office/drawing/2014/main" id="{4DFB69AF-287D-4160-AC5A-9E460989817C}"/>
              </a:ext>
            </a:extLst>
          </p:cNvPr>
          <p:cNvGrpSpPr/>
          <p:nvPr/>
        </p:nvGrpSpPr>
        <p:grpSpPr>
          <a:xfrm>
            <a:off x="3709194" y="1630076"/>
            <a:ext cx="4746819" cy="4699488"/>
            <a:chOff x="3709193" y="1742587"/>
            <a:chExt cx="4746819" cy="4699488"/>
          </a:xfrm>
        </p:grpSpPr>
        <p:pic>
          <p:nvPicPr>
            <p:cNvPr id="17" name="圖片 16">
              <a:extLst>
                <a:ext uri="{FF2B5EF4-FFF2-40B4-BE49-F238E27FC236}">
                  <a16:creationId xmlns:a16="http://schemas.microsoft.com/office/drawing/2014/main" id="{C0892BFD-684A-4CB1-8C3B-D3EAF33ABED2}"/>
                </a:ext>
              </a:extLst>
            </p:cNvPr>
            <p:cNvPicPr/>
            <p:nvPr/>
          </p:nvPicPr>
          <p:blipFill>
            <a:blip r:embed="rId3"/>
            <a:stretch>
              <a:fillRect/>
            </a:stretch>
          </p:blipFill>
          <p:spPr>
            <a:xfrm>
              <a:off x="3709193" y="1742587"/>
              <a:ext cx="4746819" cy="1173309"/>
            </a:xfrm>
            <a:prstGeom prst="rect">
              <a:avLst/>
            </a:prstGeom>
          </p:spPr>
        </p:pic>
        <p:pic>
          <p:nvPicPr>
            <p:cNvPr id="18" name="圖片 17">
              <a:extLst>
                <a:ext uri="{FF2B5EF4-FFF2-40B4-BE49-F238E27FC236}">
                  <a16:creationId xmlns:a16="http://schemas.microsoft.com/office/drawing/2014/main" id="{E839007F-EAE1-421D-89A0-A2E9F4833A25}"/>
                </a:ext>
              </a:extLst>
            </p:cNvPr>
            <p:cNvPicPr/>
            <p:nvPr/>
          </p:nvPicPr>
          <p:blipFill>
            <a:blip r:embed="rId4"/>
            <a:stretch>
              <a:fillRect/>
            </a:stretch>
          </p:blipFill>
          <p:spPr>
            <a:xfrm>
              <a:off x="3709193" y="2953310"/>
              <a:ext cx="4746819" cy="3488765"/>
            </a:xfrm>
            <a:prstGeom prst="rect">
              <a:avLst/>
            </a:prstGeom>
          </p:spPr>
        </p:pic>
      </p:grpSp>
      <p:sp>
        <p:nvSpPr>
          <p:cNvPr id="7" name="文字方塊 6">
            <a:extLst>
              <a:ext uri="{FF2B5EF4-FFF2-40B4-BE49-F238E27FC236}">
                <a16:creationId xmlns:a16="http://schemas.microsoft.com/office/drawing/2014/main" id="{0F8912AB-94C3-4BFF-8F47-D5EF54CC9FF3}"/>
              </a:ext>
            </a:extLst>
          </p:cNvPr>
          <p:cNvSpPr txBox="1"/>
          <p:nvPr/>
        </p:nvSpPr>
        <p:spPr>
          <a:xfrm>
            <a:off x="7792615" y="2664808"/>
            <a:ext cx="756938" cy="523220"/>
          </a:xfrm>
          <a:prstGeom prst="rect">
            <a:avLst/>
          </a:prstGeom>
          <a:noFill/>
        </p:spPr>
        <p:txBody>
          <a:bodyPr wrap="none" rtlCol="0">
            <a:spAutoFit/>
          </a:bodyPr>
          <a:lstStyle/>
          <a:p>
            <a:r>
              <a:rPr lang="en-US" altLang="zh-TW" sz="2800" b="1" dirty="0">
                <a:latin typeface="微軟正黑體" panose="020B0604030504040204" pitchFamily="34" charset="-120"/>
                <a:ea typeface="微軟正黑體" panose="020B0604030504040204" pitchFamily="34" charset="-120"/>
              </a:rPr>
              <a:t>3</a:t>
            </a:r>
            <a:r>
              <a:rPr lang="zh-TW" altLang="en-US" sz="2800" b="1" dirty="0">
                <a:latin typeface="微軟正黑體" panose="020B0604030504040204" pitchFamily="34" charset="-120"/>
                <a:ea typeface="微軟正黑體" panose="020B0604030504040204" pitchFamily="34" charset="-120"/>
              </a:rPr>
              <a:t>個</a:t>
            </a:r>
          </a:p>
        </p:txBody>
      </p:sp>
      <p:sp>
        <p:nvSpPr>
          <p:cNvPr id="13" name="文本框 18">
            <a:extLst>
              <a:ext uri="{FF2B5EF4-FFF2-40B4-BE49-F238E27FC236}">
                <a16:creationId xmlns:a16="http://schemas.microsoft.com/office/drawing/2014/main" id="{70E59461-94C2-498C-A446-557152608246}"/>
              </a:ext>
            </a:extLst>
          </p:cNvPr>
          <p:cNvSpPr txBox="1"/>
          <p:nvPr/>
        </p:nvSpPr>
        <p:spPr>
          <a:xfrm>
            <a:off x="3783137" y="1201972"/>
            <a:ext cx="4955232" cy="400110"/>
          </a:xfrm>
          <a:prstGeom prst="rect">
            <a:avLst/>
          </a:prstGeom>
          <a:noFill/>
        </p:spPr>
        <p:txBody>
          <a:bodyPr wrap="square">
            <a:spAutoFit/>
          </a:bodyPr>
          <a:lstStyle/>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Regression + Survival model</a:t>
            </a:r>
          </a:p>
        </p:txBody>
      </p:sp>
    </p:spTree>
    <p:custDataLst>
      <p:tags r:id="rId1"/>
    </p:custDataLst>
    <p:extLst>
      <p:ext uri="{BB962C8B-B14F-4D97-AF65-F5344CB8AC3E}">
        <p14:creationId xmlns:p14="http://schemas.microsoft.com/office/powerpoint/2010/main" val="35104204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Result</a:t>
            </a:r>
          </a:p>
        </p:txBody>
      </p:sp>
      <p:sp>
        <p:nvSpPr>
          <p:cNvPr id="25" name="文本框 18">
            <a:extLst>
              <a:ext uri="{FF2B5EF4-FFF2-40B4-BE49-F238E27FC236}">
                <a16:creationId xmlns:a16="http://schemas.microsoft.com/office/drawing/2014/main" id="{0329921A-94AE-41D6-B9DA-328B872E7EE0}"/>
              </a:ext>
            </a:extLst>
          </p:cNvPr>
          <p:cNvSpPr txBox="1"/>
          <p:nvPr/>
        </p:nvSpPr>
        <p:spPr>
          <a:xfrm>
            <a:off x="3373245" y="1201118"/>
            <a:ext cx="5445509" cy="400110"/>
          </a:xfrm>
          <a:prstGeom prst="rect">
            <a:avLst/>
          </a:prstGeom>
          <a:noFill/>
        </p:spPr>
        <p:txBody>
          <a:bodyPr wrap="square">
            <a:spAutoFit/>
          </a:bodyPr>
          <a:lstStyle/>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Feature number vs. 3 cv c-index</a:t>
            </a:r>
          </a:p>
        </p:txBody>
      </p:sp>
      <p:graphicFrame>
        <p:nvGraphicFramePr>
          <p:cNvPr id="8" name="表格 7">
            <a:extLst>
              <a:ext uri="{FF2B5EF4-FFF2-40B4-BE49-F238E27FC236}">
                <a16:creationId xmlns:a16="http://schemas.microsoft.com/office/drawing/2014/main" id="{EC0C0B59-DB5D-463B-B859-41BBA8B8B283}"/>
              </a:ext>
            </a:extLst>
          </p:cNvPr>
          <p:cNvGraphicFramePr>
            <a:graphicFrameLocks noGrp="1"/>
          </p:cNvGraphicFramePr>
          <p:nvPr>
            <p:extLst>
              <p:ext uri="{D42A27DB-BD31-4B8C-83A1-F6EECF244321}">
                <p14:modId xmlns:p14="http://schemas.microsoft.com/office/powerpoint/2010/main" val="3946042213"/>
              </p:ext>
            </p:extLst>
          </p:nvPr>
        </p:nvGraphicFramePr>
        <p:xfrm>
          <a:off x="1772670" y="1753260"/>
          <a:ext cx="8646657" cy="1607576"/>
        </p:xfrm>
        <a:graphic>
          <a:graphicData uri="http://schemas.openxmlformats.org/drawingml/2006/table">
            <a:tbl>
              <a:tblPr firstRow="1" bandRow="1">
                <a:tableStyleId>{5C22544A-7EE6-4342-B048-85BDC9FD1C3A}</a:tableStyleId>
              </a:tblPr>
              <a:tblGrid>
                <a:gridCol w="997585">
                  <a:extLst>
                    <a:ext uri="{9D8B030D-6E8A-4147-A177-3AD203B41FA5}">
                      <a16:colId xmlns:a16="http://schemas.microsoft.com/office/drawing/2014/main" val="429254570"/>
                    </a:ext>
                  </a:extLst>
                </a:gridCol>
                <a:gridCol w="1912268">
                  <a:extLst>
                    <a:ext uri="{9D8B030D-6E8A-4147-A177-3AD203B41FA5}">
                      <a16:colId xmlns:a16="http://schemas.microsoft.com/office/drawing/2014/main" val="3067673831"/>
                    </a:ext>
                  </a:extLst>
                </a:gridCol>
                <a:gridCol w="1912268">
                  <a:extLst>
                    <a:ext uri="{9D8B030D-6E8A-4147-A177-3AD203B41FA5}">
                      <a16:colId xmlns:a16="http://schemas.microsoft.com/office/drawing/2014/main" val="4078707137"/>
                    </a:ext>
                  </a:extLst>
                </a:gridCol>
                <a:gridCol w="1912268">
                  <a:extLst>
                    <a:ext uri="{9D8B030D-6E8A-4147-A177-3AD203B41FA5}">
                      <a16:colId xmlns:a16="http://schemas.microsoft.com/office/drawing/2014/main" val="370043635"/>
                    </a:ext>
                  </a:extLst>
                </a:gridCol>
                <a:gridCol w="1912268">
                  <a:extLst>
                    <a:ext uri="{9D8B030D-6E8A-4147-A177-3AD203B41FA5}">
                      <a16:colId xmlns:a16="http://schemas.microsoft.com/office/drawing/2014/main" val="1791585175"/>
                    </a:ext>
                  </a:extLst>
                </a:gridCol>
              </a:tblGrid>
              <a:tr h="401894">
                <a:tc>
                  <a:txBody>
                    <a:bodyPr/>
                    <a:lstStyle/>
                    <a:p>
                      <a:endParaRPr lang="zh-TW" altLang="en-US" dirty="0"/>
                    </a:p>
                  </a:txBody>
                  <a:tcPr/>
                </a:tc>
                <a:tc>
                  <a:txBody>
                    <a:bodyPr/>
                    <a:lstStyle/>
                    <a:p>
                      <a:r>
                        <a:rPr lang="en-US" altLang="zh-TW" dirty="0" err="1"/>
                        <a:t>coxPH</a:t>
                      </a:r>
                      <a:endParaRPr lang="zh-TW" altLang="en-US" dirty="0"/>
                    </a:p>
                  </a:txBody>
                  <a:tcPr/>
                </a:tc>
                <a:tc>
                  <a:txBody>
                    <a:bodyPr/>
                    <a:lstStyle/>
                    <a:p>
                      <a:r>
                        <a:rPr lang="en-US" altLang="zh-TW" dirty="0"/>
                        <a:t>GBS</a:t>
                      </a:r>
                      <a:endParaRPr lang="zh-TW" altLang="en-US" dirty="0"/>
                    </a:p>
                  </a:txBody>
                  <a:tcPr/>
                </a:tc>
                <a:tc>
                  <a:txBody>
                    <a:bodyPr/>
                    <a:lstStyle/>
                    <a:p>
                      <a:r>
                        <a:rPr lang="en-US" altLang="zh-TW" dirty="0"/>
                        <a:t>CGBS</a:t>
                      </a:r>
                      <a:endParaRPr lang="zh-TW" altLang="en-US" dirty="0"/>
                    </a:p>
                  </a:txBody>
                  <a:tcPr/>
                </a:tc>
                <a:tc>
                  <a:txBody>
                    <a:bodyPr/>
                    <a:lstStyle/>
                    <a:p>
                      <a:r>
                        <a:rPr lang="en-US" altLang="zh-TW" dirty="0"/>
                        <a:t>RSF</a:t>
                      </a:r>
                      <a:endParaRPr lang="zh-TW" altLang="en-US" dirty="0"/>
                    </a:p>
                  </a:txBody>
                  <a:tcPr/>
                </a:tc>
                <a:extLst>
                  <a:ext uri="{0D108BD9-81ED-4DB2-BD59-A6C34878D82A}">
                    <a16:rowId xmlns:a16="http://schemas.microsoft.com/office/drawing/2014/main" val="351401441"/>
                  </a:ext>
                </a:extLst>
              </a:tr>
              <a:tr h="401894">
                <a:tc>
                  <a:txBody>
                    <a:bodyPr/>
                    <a:lstStyle/>
                    <a:p>
                      <a:r>
                        <a:rPr lang="en-US" altLang="zh-TW" dirty="0"/>
                        <a:t>Train</a:t>
                      </a:r>
                      <a:endParaRPr lang="zh-TW" altLang="en-US" dirty="0"/>
                    </a:p>
                  </a:txBody>
                  <a:tcPr/>
                </a:tc>
                <a:tc>
                  <a:txBody>
                    <a:bodyPr/>
                    <a:lstStyle/>
                    <a:p>
                      <a:r>
                        <a:rPr lang="en-US" altLang="zh-TW" dirty="0"/>
                        <a:t>1</a:t>
                      </a:r>
                      <a:endParaRPr lang="zh-TW" altLang="en-US" dirty="0"/>
                    </a:p>
                  </a:txBody>
                  <a:tcPr/>
                </a:tc>
                <a:tc>
                  <a:txBody>
                    <a:bodyPr/>
                    <a:lstStyle/>
                    <a:p>
                      <a:r>
                        <a:rPr lang="en-US" altLang="zh-TW" dirty="0"/>
                        <a:t>0.961</a:t>
                      </a:r>
                      <a:endParaRPr lang="zh-TW" altLang="en-US" dirty="0"/>
                    </a:p>
                  </a:txBody>
                  <a:tcPr/>
                </a:tc>
                <a:tc>
                  <a:txBody>
                    <a:bodyPr/>
                    <a:lstStyle/>
                    <a:p>
                      <a:r>
                        <a:rPr lang="en-US" altLang="zh-TW" dirty="0"/>
                        <a:t>0.612</a:t>
                      </a:r>
                      <a:endParaRPr lang="zh-TW" altLang="en-US" dirty="0"/>
                    </a:p>
                  </a:txBody>
                  <a:tcPr/>
                </a:tc>
                <a:tc>
                  <a:txBody>
                    <a:bodyPr/>
                    <a:lstStyle/>
                    <a:p>
                      <a:r>
                        <a:rPr lang="en-US" altLang="zh-TW" dirty="0"/>
                        <a:t>0.778</a:t>
                      </a:r>
                      <a:endParaRPr lang="zh-TW" altLang="en-US" dirty="0"/>
                    </a:p>
                  </a:txBody>
                  <a:tcPr/>
                </a:tc>
                <a:extLst>
                  <a:ext uri="{0D108BD9-81ED-4DB2-BD59-A6C34878D82A}">
                    <a16:rowId xmlns:a16="http://schemas.microsoft.com/office/drawing/2014/main" val="88952925"/>
                  </a:ext>
                </a:extLst>
              </a:tr>
              <a:tr h="401894">
                <a:tc>
                  <a:txBody>
                    <a:bodyPr/>
                    <a:lstStyle/>
                    <a:p>
                      <a:r>
                        <a:rPr lang="en-US" altLang="zh-TW" dirty="0"/>
                        <a:t>3-fold cv</a:t>
                      </a:r>
                      <a:endParaRPr lang="zh-TW" altLang="en-US" dirty="0"/>
                    </a:p>
                  </a:txBody>
                  <a:tcPr/>
                </a:tc>
                <a:tc>
                  <a:txBody>
                    <a:bodyPr/>
                    <a:lstStyle/>
                    <a:p>
                      <a:r>
                        <a:rPr lang="en-US" altLang="zh-TW" dirty="0"/>
                        <a:t>0.555</a:t>
                      </a:r>
                      <a:endParaRPr lang="zh-TW" altLang="en-US" dirty="0"/>
                    </a:p>
                  </a:txBody>
                  <a:tcPr/>
                </a:tc>
                <a:tc>
                  <a:txBody>
                    <a:bodyPr/>
                    <a:lstStyle/>
                    <a:p>
                      <a:r>
                        <a:rPr lang="en-US" altLang="zh-TW" dirty="0"/>
                        <a:t>0.678</a:t>
                      </a:r>
                      <a:endParaRPr lang="zh-TW" altLang="en-US" dirty="0"/>
                    </a:p>
                  </a:txBody>
                  <a:tcPr/>
                </a:tc>
                <a:tc>
                  <a:txBody>
                    <a:bodyPr/>
                    <a:lstStyle/>
                    <a:p>
                      <a:r>
                        <a:rPr lang="en-US" altLang="zh-TW" dirty="0"/>
                        <a:t>0.592</a:t>
                      </a:r>
                      <a:endParaRPr lang="zh-TW" altLang="en-US" dirty="0"/>
                    </a:p>
                  </a:txBody>
                  <a:tcPr/>
                </a:tc>
                <a:tc>
                  <a:txBody>
                    <a:bodyPr/>
                    <a:lstStyle/>
                    <a:p>
                      <a:r>
                        <a:rPr lang="en-US" altLang="zh-TW" dirty="0"/>
                        <a:t>0.653</a:t>
                      </a:r>
                      <a:endParaRPr lang="zh-TW" altLang="en-US" dirty="0"/>
                    </a:p>
                  </a:txBody>
                  <a:tcPr/>
                </a:tc>
                <a:extLst>
                  <a:ext uri="{0D108BD9-81ED-4DB2-BD59-A6C34878D82A}">
                    <a16:rowId xmlns:a16="http://schemas.microsoft.com/office/drawing/2014/main" val="4197115323"/>
                  </a:ext>
                </a:extLst>
              </a:tr>
              <a:tr h="401894">
                <a:tc>
                  <a:txBody>
                    <a:bodyPr/>
                    <a:lstStyle/>
                    <a:p>
                      <a:r>
                        <a:rPr lang="en-US" altLang="zh-TW" dirty="0"/>
                        <a:t>features</a:t>
                      </a:r>
                      <a:endParaRPr lang="zh-TW" altLang="en-US" dirty="0"/>
                    </a:p>
                  </a:txBody>
                  <a:tcPr/>
                </a:tc>
                <a:tc>
                  <a:txBody>
                    <a:bodyPr/>
                    <a:lstStyle/>
                    <a:p>
                      <a:r>
                        <a:rPr lang="en-US" altLang="zh-TW" dirty="0"/>
                        <a:t>320</a:t>
                      </a:r>
                      <a:endParaRPr lang="zh-TW" altLang="en-US" dirty="0"/>
                    </a:p>
                  </a:txBody>
                  <a:tcPr/>
                </a:tc>
                <a:tc>
                  <a:txBody>
                    <a:bodyPr/>
                    <a:lstStyle/>
                    <a:p>
                      <a:r>
                        <a:rPr lang="en-US" altLang="zh-TW" dirty="0"/>
                        <a:t>22</a:t>
                      </a:r>
                      <a:endParaRPr lang="zh-TW" altLang="en-US" dirty="0"/>
                    </a:p>
                  </a:txBody>
                  <a:tcPr/>
                </a:tc>
                <a:tc>
                  <a:txBody>
                    <a:bodyPr/>
                    <a:lstStyle/>
                    <a:p>
                      <a:r>
                        <a:rPr lang="en-US" altLang="zh-TW" dirty="0"/>
                        <a:t>7</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443728635"/>
                  </a:ext>
                </a:extLst>
              </a:tr>
            </a:tbl>
          </a:graphicData>
        </a:graphic>
      </p:graphicFrame>
      <p:graphicFrame>
        <p:nvGraphicFramePr>
          <p:cNvPr id="9" name="表格 8">
            <a:extLst>
              <a:ext uri="{FF2B5EF4-FFF2-40B4-BE49-F238E27FC236}">
                <a16:creationId xmlns:a16="http://schemas.microsoft.com/office/drawing/2014/main" id="{44FC8CC5-12DC-4D99-A9D5-C172827AABA1}"/>
              </a:ext>
            </a:extLst>
          </p:cNvPr>
          <p:cNvGraphicFramePr>
            <a:graphicFrameLocks noGrp="1"/>
          </p:cNvGraphicFramePr>
          <p:nvPr>
            <p:extLst>
              <p:ext uri="{D42A27DB-BD31-4B8C-83A1-F6EECF244321}">
                <p14:modId xmlns:p14="http://schemas.microsoft.com/office/powerpoint/2010/main" val="1445943169"/>
              </p:ext>
            </p:extLst>
          </p:nvPr>
        </p:nvGraphicFramePr>
        <p:xfrm>
          <a:off x="109977" y="3740855"/>
          <a:ext cx="12011905" cy="2022144"/>
        </p:xfrm>
        <a:graphic>
          <a:graphicData uri="http://schemas.openxmlformats.org/drawingml/2006/table">
            <a:tbl>
              <a:tblPr firstRow="1" bandRow="1">
                <a:tableStyleId>{5C22544A-7EE6-4342-B048-85BDC9FD1C3A}</a:tableStyleId>
              </a:tblPr>
              <a:tblGrid>
                <a:gridCol w="997585">
                  <a:extLst>
                    <a:ext uri="{9D8B030D-6E8A-4147-A177-3AD203B41FA5}">
                      <a16:colId xmlns:a16="http://schemas.microsoft.com/office/drawing/2014/main" val="2837800003"/>
                    </a:ext>
                  </a:extLst>
                </a:gridCol>
                <a:gridCol w="917860">
                  <a:extLst>
                    <a:ext uri="{9D8B030D-6E8A-4147-A177-3AD203B41FA5}">
                      <a16:colId xmlns:a16="http://schemas.microsoft.com/office/drawing/2014/main" val="3824094854"/>
                    </a:ext>
                  </a:extLst>
                </a:gridCol>
                <a:gridCol w="917860">
                  <a:extLst>
                    <a:ext uri="{9D8B030D-6E8A-4147-A177-3AD203B41FA5}">
                      <a16:colId xmlns:a16="http://schemas.microsoft.com/office/drawing/2014/main" val="2952312975"/>
                    </a:ext>
                  </a:extLst>
                </a:gridCol>
                <a:gridCol w="917860">
                  <a:extLst>
                    <a:ext uri="{9D8B030D-6E8A-4147-A177-3AD203B41FA5}">
                      <a16:colId xmlns:a16="http://schemas.microsoft.com/office/drawing/2014/main" val="1794270029"/>
                    </a:ext>
                  </a:extLst>
                </a:gridCol>
                <a:gridCol w="917860">
                  <a:extLst>
                    <a:ext uri="{9D8B030D-6E8A-4147-A177-3AD203B41FA5}">
                      <a16:colId xmlns:a16="http://schemas.microsoft.com/office/drawing/2014/main" val="473938719"/>
                    </a:ext>
                  </a:extLst>
                </a:gridCol>
                <a:gridCol w="917860">
                  <a:extLst>
                    <a:ext uri="{9D8B030D-6E8A-4147-A177-3AD203B41FA5}">
                      <a16:colId xmlns:a16="http://schemas.microsoft.com/office/drawing/2014/main" val="3997898183"/>
                    </a:ext>
                  </a:extLst>
                </a:gridCol>
                <a:gridCol w="917860">
                  <a:extLst>
                    <a:ext uri="{9D8B030D-6E8A-4147-A177-3AD203B41FA5}">
                      <a16:colId xmlns:a16="http://schemas.microsoft.com/office/drawing/2014/main" val="956001944"/>
                    </a:ext>
                  </a:extLst>
                </a:gridCol>
                <a:gridCol w="917860">
                  <a:extLst>
                    <a:ext uri="{9D8B030D-6E8A-4147-A177-3AD203B41FA5}">
                      <a16:colId xmlns:a16="http://schemas.microsoft.com/office/drawing/2014/main" val="2320277147"/>
                    </a:ext>
                  </a:extLst>
                </a:gridCol>
                <a:gridCol w="917860">
                  <a:extLst>
                    <a:ext uri="{9D8B030D-6E8A-4147-A177-3AD203B41FA5}">
                      <a16:colId xmlns:a16="http://schemas.microsoft.com/office/drawing/2014/main" val="3117225789"/>
                    </a:ext>
                  </a:extLst>
                </a:gridCol>
                <a:gridCol w="917860">
                  <a:extLst>
                    <a:ext uri="{9D8B030D-6E8A-4147-A177-3AD203B41FA5}">
                      <a16:colId xmlns:a16="http://schemas.microsoft.com/office/drawing/2014/main" val="2358296989"/>
                    </a:ext>
                  </a:extLst>
                </a:gridCol>
                <a:gridCol w="917860">
                  <a:extLst>
                    <a:ext uri="{9D8B030D-6E8A-4147-A177-3AD203B41FA5}">
                      <a16:colId xmlns:a16="http://schemas.microsoft.com/office/drawing/2014/main" val="1120170729"/>
                    </a:ext>
                  </a:extLst>
                </a:gridCol>
                <a:gridCol w="917860">
                  <a:extLst>
                    <a:ext uri="{9D8B030D-6E8A-4147-A177-3AD203B41FA5}">
                      <a16:colId xmlns:a16="http://schemas.microsoft.com/office/drawing/2014/main" val="2476485087"/>
                    </a:ext>
                  </a:extLst>
                </a:gridCol>
                <a:gridCol w="917860">
                  <a:extLst>
                    <a:ext uri="{9D8B030D-6E8A-4147-A177-3AD203B41FA5}">
                      <a16:colId xmlns:a16="http://schemas.microsoft.com/office/drawing/2014/main" val="2808437962"/>
                    </a:ext>
                  </a:extLst>
                </a:gridCol>
              </a:tblGrid>
              <a:tr h="444423">
                <a:tc>
                  <a:txBody>
                    <a:bodyPr/>
                    <a:lstStyle/>
                    <a:p>
                      <a:endParaRPr lang="zh-TW" altLang="en-US" dirty="0"/>
                    </a:p>
                  </a:txBody>
                  <a:tcPr/>
                </a:tc>
                <a:tc>
                  <a:txBody>
                    <a:bodyPr/>
                    <a:lstStyle/>
                    <a:p>
                      <a:r>
                        <a:rPr lang="en-US" altLang="zh-TW" dirty="0"/>
                        <a:t>GBR</a:t>
                      </a:r>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r>
                        <a:rPr lang="en-US" altLang="zh-TW" dirty="0"/>
                        <a:t>XGBR</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Lasso</a:t>
                      </a:r>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19278985"/>
                  </a:ext>
                </a:extLst>
              </a:tr>
              <a:tr h="365480">
                <a:tc>
                  <a:txBody>
                    <a:bodyPr/>
                    <a:lstStyle/>
                    <a:p>
                      <a:endParaRPr lang="zh-TW" altLang="en-US" dirty="0"/>
                    </a:p>
                  </a:txBody>
                  <a:tcPr/>
                </a:tc>
                <a:tc>
                  <a:txBody>
                    <a:bodyPr/>
                    <a:lstStyle/>
                    <a:p>
                      <a:r>
                        <a:rPr lang="en-US" altLang="zh-TW" dirty="0" err="1"/>
                        <a:t>coxPH</a:t>
                      </a:r>
                      <a:endParaRPr lang="zh-TW" altLang="en-US" dirty="0"/>
                    </a:p>
                  </a:txBody>
                  <a:tcPr/>
                </a:tc>
                <a:tc>
                  <a:txBody>
                    <a:bodyPr/>
                    <a:lstStyle/>
                    <a:p>
                      <a:r>
                        <a:rPr lang="en-US" altLang="zh-TW" dirty="0"/>
                        <a:t>GBS</a:t>
                      </a:r>
                      <a:endParaRPr lang="zh-TW" altLang="en-US" dirty="0"/>
                    </a:p>
                  </a:txBody>
                  <a:tcPr/>
                </a:tc>
                <a:tc>
                  <a:txBody>
                    <a:bodyPr/>
                    <a:lstStyle/>
                    <a:p>
                      <a:r>
                        <a:rPr lang="en-US" altLang="zh-TW" dirty="0"/>
                        <a:t>CGBS</a:t>
                      </a:r>
                      <a:endParaRPr lang="zh-TW" altLang="en-US" dirty="0"/>
                    </a:p>
                  </a:txBody>
                  <a:tcPr/>
                </a:tc>
                <a:tc>
                  <a:txBody>
                    <a:bodyPr/>
                    <a:lstStyle/>
                    <a:p>
                      <a:r>
                        <a:rPr lang="en-US" altLang="zh-TW" dirty="0"/>
                        <a:t>RSF</a:t>
                      </a:r>
                      <a:endParaRPr lang="zh-TW" altLang="en-US" dirty="0"/>
                    </a:p>
                  </a:txBody>
                  <a:tcPr/>
                </a:tc>
                <a:tc>
                  <a:txBody>
                    <a:bodyPr/>
                    <a:lstStyle/>
                    <a:p>
                      <a:r>
                        <a:rPr lang="en-US" altLang="zh-TW" dirty="0" err="1"/>
                        <a:t>coxPH</a:t>
                      </a:r>
                      <a:endParaRPr lang="zh-TW" altLang="en-US" dirty="0"/>
                    </a:p>
                  </a:txBody>
                  <a:tcPr/>
                </a:tc>
                <a:tc>
                  <a:txBody>
                    <a:bodyPr/>
                    <a:lstStyle/>
                    <a:p>
                      <a:r>
                        <a:rPr lang="en-US" altLang="zh-TW" dirty="0"/>
                        <a:t>GBS</a:t>
                      </a:r>
                      <a:endParaRPr lang="zh-TW" altLang="en-US" dirty="0"/>
                    </a:p>
                  </a:txBody>
                  <a:tcPr/>
                </a:tc>
                <a:tc>
                  <a:txBody>
                    <a:bodyPr/>
                    <a:lstStyle/>
                    <a:p>
                      <a:r>
                        <a:rPr lang="en-US" altLang="zh-TW" dirty="0"/>
                        <a:t>CGBS</a:t>
                      </a:r>
                      <a:endParaRPr lang="zh-TW" altLang="en-US" dirty="0"/>
                    </a:p>
                  </a:txBody>
                  <a:tcPr/>
                </a:tc>
                <a:tc>
                  <a:txBody>
                    <a:bodyPr/>
                    <a:lstStyle/>
                    <a:p>
                      <a:r>
                        <a:rPr lang="en-US" altLang="zh-TW" dirty="0"/>
                        <a:t>RSF</a:t>
                      </a:r>
                      <a:endParaRPr lang="zh-TW" altLang="en-US" dirty="0"/>
                    </a:p>
                  </a:txBody>
                  <a:tcPr/>
                </a:tc>
                <a:tc>
                  <a:txBody>
                    <a:bodyPr/>
                    <a:lstStyle/>
                    <a:p>
                      <a:r>
                        <a:rPr lang="en-US" altLang="zh-TW" dirty="0" err="1"/>
                        <a:t>coxPH</a:t>
                      </a:r>
                      <a:endParaRPr lang="zh-TW" altLang="en-US" dirty="0"/>
                    </a:p>
                  </a:txBody>
                  <a:tcPr/>
                </a:tc>
                <a:tc>
                  <a:txBody>
                    <a:bodyPr/>
                    <a:lstStyle/>
                    <a:p>
                      <a:r>
                        <a:rPr lang="en-US" altLang="zh-TW" dirty="0"/>
                        <a:t>GBS</a:t>
                      </a:r>
                      <a:endParaRPr lang="zh-TW" altLang="en-US" dirty="0"/>
                    </a:p>
                  </a:txBody>
                  <a:tcPr/>
                </a:tc>
                <a:tc>
                  <a:txBody>
                    <a:bodyPr/>
                    <a:lstStyle/>
                    <a:p>
                      <a:r>
                        <a:rPr lang="en-US" altLang="zh-TW" dirty="0"/>
                        <a:t>CGBS</a:t>
                      </a:r>
                      <a:endParaRPr lang="zh-TW" altLang="en-US" dirty="0"/>
                    </a:p>
                  </a:txBody>
                  <a:tcPr/>
                </a:tc>
                <a:tc>
                  <a:txBody>
                    <a:bodyPr/>
                    <a:lstStyle/>
                    <a:p>
                      <a:r>
                        <a:rPr lang="en-US" altLang="zh-TW" dirty="0"/>
                        <a:t>RSF</a:t>
                      </a:r>
                      <a:endParaRPr lang="zh-TW" altLang="en-US" dirty="0"/>
                    </a:p>
                  </a:txBody>
                  <a:tcPr/>
                </a:tc>
                <a:extLst>
                  <a:ext uri="{0D108BD9-81ED-4DB2-BD59-A6C34878D82A}">
                    <a16:rowId xmlns:a16="http://schemas.microsoft.com/office/drawing/2014/main" val="3204200818"/>
                  </a:ext>
                </a:extLst>
              </a:tr>
              <a:tr h="365480">
                <a:tc>
                  <a:txBody>
                    <a:bodyPr/>
                    <a:lstStyle/>
                    <a:p>
                      <a:r>
                        <a:rPr lang="en-US" altLang="zh-TW" dirty="0"/>
                        <a:t>Train</a:t>
                      </a:r>
                      <a:endParaRPr lang="zh-TW" altLang="en-US" dirty="0"/>
                    </a:p>
                  </a:txBody>
                  <a:tcPr/>
                </a:tc>
                <a:tc>
                  <a:txBody>
                    <a:bodyPr/>
                    <a:lstStyle/>
                    <a:p>
                      <a:r>
                        <a:rPr lang="en-US" altLang="zh-TW" dirty="0"/>
                        <a:t>1</a:t>
                      </a:r>
                      <a:endParaRPr lang="zh-TW" altLang="en-US" dirty="0"/>
                    </a:p>
                  </a:txBody>
                  <a:tcPr/>
                </a:tc>
                <a:tc>
                  <a:txBody>
                    <a:bodyPr/>
                    <a:lstStyle/>
                    <a:p>
                      <a:r>
                        <a:rPr lang="en-US" altLang="zh-TW" dirty="0"/>
                        <a:t>0.977</a:t>
                      </a:r>
                      <a:endParaRPr lang="zh-TW" altLang="en-US" dirty="0"/>
                    </a:p>
                  </a:txBody>
                  <a:tcPr/>
                </a:tc>
                <a:tc>
                  <a:txBody>
                    <a:bodyPr/>
                    <a:lstStyle/>
                    <a:p>
                      <a:r>
                        <a:rPr lang="en-US" altLang="zh-TW" dirty="0"/>
                        <a:t>0.685</a:t>
                      </a:r>
                      <a:endParaRPr lang="zh-TW" altLang="en-US" dirty="0"/>
                    </a:p>
                  </a:txBody>
                  <a:tcPr/>
                </a:tc>
                <a:tc>
                  <a:txBody>
                    <a:bodyPr/>
                    <a:lstStyle/>
                    <a:p>
                      <a:r>
                        <a:rPr lang="en-US" altLang="zh-TW" dirty="0"/>
                        <a:t>0.867</a:t>
                      </a:r>
                      <a:endParaRPr lang="zh-TW" altLang="en-US" dirty="0"/>
                    </a:p>
                  </a:txBody>
                  <a:tcPr/>
                </a:tc>
                <a:tc>
                  <a:txBody>
                    <a:bodyPr/>
                    <a:lstStyle/>
                    <a:p>
                      <a:r>
                        <a:rPr lang="en-US" altLang="zh-TW" dirty="0"/>
                        <a:t>0.493</a:t>
                      </a:r>
                      <a:endParaRPr lang="zh-TW" altLang="en-US" dirty="0"/>
                    </a:p>
                  </a:txBody>
                  <a:tcPr/>
                </a:tc>
                <a:tc>
                  <a:txBody>
                    <a:bodyPr/>
                    <a:lstStyle/>
                    <a:p>
                      <a:r>
                        <a:rPr lang="en-US" altLang="zh-TW" dirty="0"/>
                        <a:t>0.750</a:t>
                      </a:r>
                      <a:endParaRPr lang="zh-TW" altLang="en-US" dirty="0"/>
                    </a:p>
                  </a:txBody>
                  <a:tcPr/>
                </a:tc>
                <a:tc>
                  <a:txBody>
                    <a:bodyPr/>
                    <a:lstStyle/>
                    <a:p>
                      <a:r>
                        <a:rPr lang="en-US" altLang="zh-TW" dirty="0"/>
                        <a:t>0.493</a:t>
                      </a:r>
                      <a:endParaRPr lang="zh-TW" altLang="en-US" dirty="0"/>
                    </a:p>
                  </a:txBody>
                  <a:tcPr/>
                </a:tc>
                <a:tc>
                  <a:txBody>
                    <a:bodyPr/>
                    <a:lstStyle/>
                    <a:p>
                      <a:r>
                        <a:rPr lang="en-US" altLang="zh-TW" dirty="0"/>
                        <a:t>0.620</a:t>
                      </a:r>
                      <a:endParaRPr lang="zh-TW" altLang="en-US" dirty="0"/>
                    </a:p>
                  </a:txBody>
                  <a:tcPr/>
                </a:tc>
                <a:tc>
                  <a:txBody>
                    <a:bodyPr/>
                    <a:lstStyle/>
                    <a:p>
                      <a:r>
                        <a:rPr lang="en-US" altLang="zh-TW" dirty="0"/>
                        <a:t>0.514</a:t>
                      </a:r>
                      <a:endParaRPr lang="zh-TW" altLang="en-US" dirty="0"/>
                    </a:p>
                  </a:txBody>
                  <a:tcPr/>
                </a:tc>
                <a:tc>
                  <a:txBody>
                    <a:bodyPr/>
                    <a:lstStyle/>
                    <a:p>
                      <a:r>
                        <a:rPr lang="en-US" altLang="zh-TW" dirty="0"/>
                        <a:t>0.862</a:t>
                      </a:r>
                      <a:endParaRPr lang="zh-TW" altLang="en-US" dirty="0"/>
                    </a:p>
                  </a:txBody>
                  <a:tcPr/>
                </a:tc>
                <a:tc>
                  <a:txBody>
                    <a:bodyPr/>
                    <a:lstStyle/>
                    <a:p>
                      <a:r>
                        <a:rPr lang="en-US" altLang="zh-TW" dirty="0"/>
                        <a:t>0.483</a:t>
                      </a:r>
                      <a:endParaRPr lang="zh-TW" altLang="en-US" dirty="0"/>
                    </a:p>
                  </a:txBody>
                  <a:tcPr/>
                </a:tc>
                <a:tc>
                  <a:txBody>
                    <a:bodyPr/>
                    <a:lstStyle/>
                    <a:p>
                      <a:r>
                        <a:rPr lang="en-US" altLang="zh-TW" dirty="0"/>
                        <a:t>0.715</a:t>
                      </a:r>
                      <a:endParaRPr lang="zh-TW" altLang="en-US" dirty="0"/>
                    </a:p>
                  </a:txBody>
                  <a:tcPr/>
                </a:tc>
                <a:extLst>
                  <a:ext uri="{0D108BD9-81ED-4DB2-BD59-A6C34878D82A}">
                    <a16:rowId xmlns:a16="http://schemas.microsoft.com/office/drawing/2014/main" val="4274297982"/>
                  </a:ext>
                </a:extLst>
              </a:tr>
              <a:tr h="365480">
                <a:tc>
                  <a:txBody>
                    <a:bodyPr/>
                    <a:lstStyle/>
                    <a:p>
                      <a:r>
                        <a:rPr lang="en-US" altLang="zh-TW" dirty="0"/>
                        <a:t>3-fold cv</a:t>
                      </a:r>
                      <a:endParaRPr lang="zh-TW" altLang="en-US" dirty="0"/>
                    </a:p>
                  </a:txBody>
                  <a:tcPr/>
                </a:tc>
                <a:tc>
                  <a:txBody>
                    <a:bodyPr/>
                    <a:lstStyle/>
                    <a:p>
                      <a:r>
                        <a:rPr lang="en-US" altLang="zh-TW" dirty="0"/>
                        <a:t>0.531</a:t>
                      </a:r>
                      <a:endParaRPr lang="zh-TW" altLang="en-US" dirty="0"/>
                    </a:p>
                  </a:txBody>
                  <a:tcPr/>
                </a:tc>
                <a:tc>
                  <a:txBody>
                    <a:bodyPr/>
                    <a:lstStyle/>
                    <a:p>
                      <a:r>
                        <a:rPr lang="en-US" altLang="zh-TW" dirty="0"/>
                        <a:t>0.466</a:t>
                      </a:r>
                      <a:endParaRPr lang="zh-TW" altLang="en-US" dirty="0"/>
                    </a:p>
                  </a:txBody>
                  <a:tcPr/>
                </a:tc>
                <a:tc>
                  <a:txBody>
                    <a:bodyPr/>
                    <a:lstStyle/>
                    <a:p>
                      <a:r>
                        <a:rPr lang="en-US" altLang="zh-TW" dirty="0"/>
                        <a:t>0.511</a:t>
                      </a:r>
                      <a:endParaRPr lang="zh-TW" altLang="en-US" dirty="0"/>
                    </a:p>
                  </a:txBody>
                  <a:tcPr/>
                </a:tc>
                <a:tc>
                  <a:txBody>
                    <a:bodyPr/>
                    <a:lstStyle/>
                    <a:p>
                      <a:r>
                        <a:rPr lang="en-US" altLang="zh-TW" dirty="0"/>
                        <a:t>0.525</a:t>
                      </a:r>
                      <a:endParaRPr lang="zh-TW" altLang="en-US" dirty="0"/>
                    </a:p>
                  </a:txBody>
                  <a:tcPr/>
                </a:tc>
                <a:tc>
                  <a:txBody>
                    <a:bodyPr/>
                    <a:lstStyle/>
                    <a:p>
                      <a:r>
                        <a:rPr lang="en-US" altLang="zh-TW" dirty="0"/>
                        <a:t>0.464</a:t>
                      </a:r>
                      <a:endParaRPr lang="zh-TW" altLang="en-US" dirty="0"/>
                    </a:p>
                  </a:txBody>
                  <a:tcPr/>
                </a:tc>
                <a:tc>
                  <a:txBody>
                    <a:bodyPr/>
                    <a:lstStyle/>
                    <a:p>
                      <a:r>
                        <a:rPr lang="en-US" altLang="zh-TW" dirty="0"/>
                        <a:t>0.540</a:t>
                      </a:r>
                      <a:endParaRPr lang="zh-TW" altLang="en-US" dirty="0"/>
                    </a:p>
                  </a:txBody>
                  <a:tcPr/>
                </a:tc>
                <a:tc>
                  <a:txBody>
                    <a:bodyPr/>
                    <a:lstStyle/>
                    <a:p>
                      <a:r>
                        <a:rPr lang="en-US" altLang="zh-TW" dirty="0"/>
                        <a:t>0.464</a:t>
                      </a:r>
                      <a:endParaRPr lang="zh-TW" altLang="en-US" dirty="0"/>
                    </a:p>
                  </a:txBody>
                  <a:tcPr/>
                </a:tc>
                <a:tc>
                  <a:txBody>
                    <a:bodyPr/>
                    <a:lstStyle/>
                    <a:p>
                      <a:r>
                        <a:rPr lang="en-US" altLang="zh-TW" dirty="0"/>
                        <a:t>0.530</a:t>
                      </a:r>
                      <a:endParaRPr lang="zh-TW" altLang="en-US" dirty="0"/>
                    </a:p>
                  </a:txBody>
                  <a:tcPr/>
                </a:tc>
                <a:tc>
                  <a:txBody>
                    <a:bodyPr/>
                    <a:lstStyle/>
                    <a:p>
                      <a:r>
                        <a:rPr lang="en-US" altLang="zh-TW" dirty="0"/>
                        <a:t>0.491</a:t>
                      </a:r>
                      <a:endParaRPr lang="zh-TW" altLang="en-US" dirty="0"/>
                    </a:p>
                  </a:txBody>
                  <a:tcPr/>
                </a:tc>
                <a:tc>
                  <a:txBody>
                    <a:bodyPr/>
                    <a:lstStyle/>
                    <a:p>
                      <a:r>
                        <a:rPr lang="en-US" altLang="zh-TW" dirty="0"/>
                        <a:t>0.500</a:t>
                      </a:r>
                      <a:endParaRPr lang="zh-TW" altLang="en-US" dirty="0"/>
                    </a:p>
                  </a:txBody>
                  <a:tcPr/>
                </a:tc>
                <a:tc>
                  <a:txBody>
                    <a:bodyPr/>
                    <a:lstStyle/>
                    <a:p>
                      <a:r>
                        <a:rPr lang="en-US" altLang="zh-TW" dirty="0"/>
                        <a:t>0.479</a:t>
                      </a:r>
                      <a:endParaRPr lang="zh-TW" altLang="en-US" dirty="0"/>
                    </a:p>
                  </a:txBody>
                  <a:tcPr/>
                </a:tc>
                <a:tc>
                  <a:txBody>
                    <a:bodyPr/>
                    <a:lstStyle/>
                    <a:p>
                      <a:r>
                        <a:rPr lang="en-US" altLang="zh-TW" dirty="0"/>
                        <a:t>0.550</a:t>
                      </a:r>
                      <a:endParaRPr lang="zh-TW" altLang="en-US" dirty="0"/>
                    </a:p>
                  </a:txBody>
                  <a:tcPr/>
                </a:tc>
                <a:extLst>
                  <a:ext uri="{0D108BD9-81ED-4DB2-BD59-A6C34878D82A}">
                    <a16:rowId xmlns:a16="http://schemas.microsoft.com/office/drawing/2014/main" val="806955331"/>
                  </a:ext>
                </a:extLst>
              </a:tr>
              <a:tr h="480441">
                <a:tc>
                  <a:txBody>
                    <a:bodyPr/>
                    <a:lstStyle/>
                    <a:p>
                      <a:r>
                        <a:rPr lang="en-US" altLang="zh-TW" dirty="0"/>
                        <a:t>features</a:t>
                      </a:r>
                      <a:endParaRPr lang="zh-TW" altLang="en-US" dirty="0"/>
                    </a:p>
                  </a:txBody>
                  <a:tcPr/>
                </a:tc>
                <a:tc>
                  <a:txBody>
                    <a:bodyPr/>
                    <a:lstStyle/>
                    <a:p>
                      <a:r>
                        <a:rPr lang="en-US" altLang="zh-TW" dirty="0"/>
                        <a:t>225</a:t>
                      </a:r>
                      <a:endParaRPr lang="zh-TW" altLang="en-US" dirty="0"/>
                    </a:p>
                  </a:txBody>
                  <a:tcPr/>
                </a:tc>
                <a:tc>
                  <a:txBody>
                    <a:bodyPr/>
                    <a:lstStyle/>
                    <a:p>
                      <a:r>
                        <a:rPr lang="en-US" altLang="zh-TW" dirty="0"/>
                        <a:t>225</a:t>
                      </a:r>
                      <a:endParaRPr lang="zh-TW" altLang="en-US" dirty="0"/>
                    </a:p>
                  </a:txBody>
                  <a:tcPr/>
                </a:tc>
                <a:tc>
                  <a:txBody>
                    <a:bodyPr/>
                    <a:lstStyle/>
                    <a:p>
                      <a:r>
                        <a:rPr lang="en-US" altLang="zh-TW" dirty="0"/>
                        <a:t>225</a:t>
                      </a:r>
                      <a:endParaRPr lang="zh-TW" altLang="en-US" dirty="0"/>
                    </a:p>
                  </a:txBody>
                  <a:tcPr/>
                </a:tc>
                <a:tc>
                  <a:txBody>
                    <a:bodyPr/>
                    <a:lstStyle/>
                    <a:p>
                      <a:r>
                        <a:rPr lang="en-US" altLang="zh-TW" dirty="0"/>
                        <a:t>225</a:t>
                      </a:r>
                      <a:endParaRPr lang="zh-TW" altLang="en-US" dirty="0"/>
                    </a:p>
                  </a:txBody>
                  <a:tcPr/>
                </a:tc>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en-US" altLang="zh-TW" dirty="0"/>
                        <a:t>3</a:t>
                      </a:r>
                      <a:endParaRPr lang="zh-TW" altLang="en-US" dirty="0"/>
                    </a:p>
                  </a:txBody>
                  <a:tcPr/>
                </a:tc>
                <a:tc>
                  <a:txBody>
                    <a:bodyPr/>
                    <a:lstStyle/>
                    <a:p>
                      <a:r>
                        <a:rPr lang="en-US" altLang="zh-TW" dirty="0"/>
                        <a:t>3</a:t>
                      </a:r>
                      <a:endParaRPr lang="zh-TW" altLang="en-US" dirty="0"/>
                    </a:p>
                  </a:txBody>
                  <a:tcPr/>
                </a:tc>
                <a:tc>
                  <a:txBody>
                    <a:bodyPr/>
                    <a:lstStyle/>
                    <a:p>
                      <a:r>
                        <a:rPr lang="en-US" altLang="zh-TW" dirty="0"/>
                        <a:t>3</a:t>
                      </a:r>
                      <a:endParaRPr lang="zh-TW" altLang="en-US" dirty="0"/>
                    </a:p>
                  </a:txBody>
                  <a:tcPr/>
                </a:tc>
                <a:tc>
                  <a:txBody>
                    <a:bodyPr/>
                    <a:lstStyle/>
                    <a:p>
                      <a:r>
                        <a:rPr lang="en-US" altLang="zh-TW" dirty="0"/>
                        <a:t>3</a:t>
                      </a:r>
                      <a:endParaRPr lang="zh-TW" altLang="en-US" dirty="0"/>
                    </a:p>
                  </a:txBody>
                  <a:tcPr/>
                </a:tc>
                <a:extLst>
                  <a:ext uri="{0D108BD9-81ED-4DB2-BD59-A6C34878D82A}">
                    <a16:rowId xmlns:a16="http://schemas.microsoft.com/office/drawing/2014/main" val="1261744915"/>
                  </a:ext>
                </a:extLst>
              </a:tr>
            </a:tbl>
          </a:graphicData>
        </a:graphic>
      </p:graphicFrame>
      <p:sp>
        <p:nvSpPr>
          <p:cNvPr id="11" name="文字方塊 10">
            <a:extLst>
              <a:ext uri="{FF2B5EF4-FFF2-40B4-BE49-F238E27FC236}">
                <a16:creationId xmlns:a16="http://schemas.microsoft.com/office/drawing/2014/main" id="{7D0C1BEF-9454-4B78-9D62-443505C860F4}"/>
              </a:ext>
            </a:extLst>
          </p:cNvPr>
          <p:cNvSpPr txBox="1"/>
          <p:nvPr/>
        </p:nvSpPr>
        <p:spPr>
          <a:xfrm>
            <a:off x="5967165" y="2582895"/>
            <a:ext cx="257666" cy="372931"/>
          </a:xfrm>
          <a:prstGeom prst="rect">
            <a:avLst/>
          </a:prstGeom>
          <a:noFill/>
        </p:spPr>
        <p:txBody>
          <a:bodyPr wrap="square" rtlCol="0">
            <a:spAutoFit/>
          </a:bodyPr>
          <a:lstStyle/>
          <a:p>
            <a:r>
              <a:rPr lang="en-US" altLang="zh-TW" b="1" dirty="0">
                <a:solidFill>
                  <a:srgbClr val="FF0000"/>
                </a:solidFill>
              </a:rPr>
              <a:t>1</a:t>
            </a:r>
            <a:endParaRPr lang="zh-TW" altLang="en-US" b="1" dirty="0">
              <a:solidFill>
                <a:srgbClr val="FF0000"/>
              </a:solidFill>
            </a:endParaRPr>
          </a:p>
        </p:txBody>
      </p:sp>
      <p:sp>
        <p:nvSpPr>
          <p:cNvPr id="19" name="文字方塊 18">
            <a:extLst>
              <a:ext uri="{FF2B5EF4-FFF2-40B4-BE49-F238E27FC236}">
                <a16:creationId xmlns:a16="http://schemas.microsoft.com/office/drawing/2014/main" id="{49E1D703-2AA0-49DB-A95F-1177E03184C8}"/>
              </a:ext>
            </a:extLst>
          </p:cNvPr>
          <p:cNvSpPr txBox="1"/>
          <p:nvPr/>
        </p:nvSpPr>
        <p:spPr>
          <a:xfrm>
            <a:off x="7919867" y="2592010"/>
            <a:ext cx="257666" cy="372931"/>
          </a:xfrm>
          <a:prstGeom prst="rect">
            <a:avLst/>
          </a:prstGeom>
          <a:noFill/>
        </p:spPr>
        <p:txBody>
          <a:bodyPr wrap="square" rtlCol="0">
            <a:spAutoFit/>
          </a:bodyPr>
          <a:lstStyle/>
          <a:p>
            <a:r>
              <a:rPr lang="en-US" altLang="zh-TW" b="1" dirty="0">
                <a:solidFill>
                  <a:srgbClr val="FF0000"/>
                </a:solidFill>
              </a:rPr>
              <a:t>3</a:t>
            </a:r>
            <a:endParaRPr lang="zh-TW" altLang="en-US" b="1" dirty="0">
              <a:solidFill>
                <a:srgbClr val="FF0000"/>
              </a:solidFill>
            </a:endParaRPr>
          </a:p>
        </p:txBody>
      </p:sp>
      <p:sp>
        <p:nvSpPr>
          <p:cNvPr id="20" name="文字方塊 19">
            <a:extLst>
              <a:ext uri="{FF2B5EF4-FFF2-40B4-BE49-F238E27FC236}">
                <a16:creationId xmlns:a16="http://schemas.microsoft.com/office/drawing/2014/main" id="{E9453C55-0B83-444F-93C2-7506EBB4785F}"/>
              </a:ext>
            </a:extLst>
          </p:cNvPr>
          <p:cNvSpPr txBox="1"/>
          <p:nvPr/>
        </p:nvSpPr>
        <p:spPr>
          <a:xfrm>
            <a:off x="9957266" y="2582896"/>
            <a:ext cx="257666" cy="372931"/>
          </a:xfrm>
          <a:prstGeom prst="rect">
            <a:avLst/>
          </a:prstGeom>
          <a:noFill/>
        </p:spPr>
        <p:txBody>
          <a:bodyPr wrap="square" rtlCol="0">
            <a:spAutoFit/>
          </a:bodyPr>
          <a:lstStyle/>
          <a:p>
            <a:r>
              <a:rPr lang="en-US" altLang="zh-TW" b="1" dirty="0">
                <a:solidFill>
                  <a:srgbClr val="FF0000"/>
                </a:solidFill>
              </a:rPr>
              <a:t>2</a:t>
            </a:r>
            <a:endParaRPr lang="zh-TW" altLang="en-US" b="1" dirty="0">
              <a:solidFill>
                <a:srgbClr val="FF0000"/>
              </a:solidFill>
            </a:endParaRPr>
          </a:p>
        </p:txBody>
      </p:sp>
      <p:sp>
        <p:nvSpPr>
          <p:cNvPr id="21" name="文字方塊 20">
            <a:extLst>
              <a:ext uri="{FF2B5EF4-FFF2-40B4-BE49-F238E27FC236}">
                <a16:creationId xmlns:a16="http://schemas.microsoft.com/office/drawing/2014/main" id="{0FBA7141-C6AA-4981-9B51-6A37E89C7F77}"/>
              </a:ext>
            </a:extLst>
          </p:cNvPr>
          <p:cNvSpPr txBox="1"/>
          <p:nvPr/>
        </p:nvSpPr>
        <p:spPr>
          <a:xfrm>
            <a:off x="4143296" y="2592009"/>
            <a:ext cx="257666" cy="372931"/>
          </a:xfrm>
          <a:prstGeom prst="rect">
            <a:avLst/>
          </a:prstGeom>
          <a:noFill/>
        </p:spPr>
        <p:txBody>
          <a:bodyPr wrap="square" rtlCol="0">
            <a:spAutoFit/>
          </a:bodyPr>
          <a:lstStyle/>
          <a:p>
            <a:r>
              <a:rPr lang="en-US" altLang="zh-TW" b="1" dirty="0">
                <a:solidFill>
                  <a:srgbClr val="FF0000"/>
                </a:solidFill>
              </a:rPr>
              <a:t>4</a:t>
            </a:r>
            <a:endParaRPr lang="zh-TW" altLang="en-US" b="1" dirty="0">
              <a:solidFill>
                <a:srgbClr val="FF0000"/>
              </a:solidFill>
            </a:endParaRPr>
          </a:p>
        </p:txBody>
      </p:sp>
    </p:spTree>
    <p:custDataLst>
      <p:tags r:id="rId1"/>
    </p:custDataLst>
    <p:extLst>
      <p:ext uri="{BB962C8B-B14F-4D97-AF65-F5344CB8AC3E}">
        <p14:creationId xmlns:p14="http://schemas.microsoft.com/office/powerpoint/2010/main" val="22668983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Result</a:t>
            </a:r>
          </a:p>
        </p:txBody>
      </p:sp>
      <p:sp>
        <p:nvSpPr>
          <p:cNvPr id="25" name="文本框 18">
            <a:extLst>
              <a:ext uri="{FF2B5EF4-FFF2-40B4-BE49-F238E27FC236}">
                <a16:creationId xmlns:a16="http://schemas.microsoft.com/office/drawing/2014/main" id="{0329921A-94AE-41D6-B9DA-328B872E7EE0}"/>
              </a:ext>
            </a:extLst>
          </p:cNvPr>
          <p:cNvSpPr txBox="1"/>
          <p:nvPr/>
        </p:nvSpPr>
        <p:spPr>
          <a:xfrm>
            <a:off x="4799037" y="1228106"/>
            <a:ext cx="2593922" cy="400110"/>
          </a:xfrm>
          <a:prstGeom prst="rect">
            <a:avLst/>
          </a:prstGeom>
          <a:noFill/>
        </p:spPr>
        <p:txBody>
          <a:bodyPr wrap="square">
            <a:spAutoFit/>
          </a:bodyPr>
          <a:lstStyle/>
          <a:p>
            <a:pPr eaLnBrk="1" fontAlgn="auto" hangingPunct="1">
              <a:spcBef>
                <a:spcPts val="0"/>
              </a:spcBef>
              <a:spcAft>
                <a:spcPts val="0"/>
              </a:spcAft>
              <a:defRPr/>
            </a:pPr>
            <a:r>
              <a:rPr lang="zh-TW" altLang="en-US" sz="2000" b="1" spc="300" dirty="0">
                <a:solidFill>
                  <a:srgbClr val="044875"/>
                </a:solidFill>
                <a:latin typeface="Microsoft YaHei" panose="020B0503020204020204" pitchFamily="34" charset="-122"/>
                <a:ea typeface="Microsoft YaHei" panose="020B0503020204020204" pitchFamily="34" charset="-122"/>
              </a:rPr>
              <a:t>挑超參數</a:t>
            </a:r>
            <a:r>
              <a:rPr lang="en-US" altLang="zh-TW" sz="2000" b="1" spc="300" dirty="0">
                <a:solidFill>
                  <a:srgbClr val="044875"/>
                </a:solidFill>
                <a:latin typeface="Microsoft YaHei" panose="020B0503020204020204" pitchFamily="34" charset="-122"/>
                <a:ea typeface="Microsoft YaHei" panose="020B0503020204020204" pitchFamily="34" charset="-122"/>
              </a:rPr>
              <a:t>&amp;</a:t>
            </a:r>
            <a:r>
              <a:rPr lang="zh-TW" altLang="en-US" sz="2000" b="1" spc="300" dirty="0">
                <a:solidFill>
                  <a:srgbClr val="044875"/>
                </a:solidFill>
                <a:latin typeface="Microsoft YaHei" panose="020B0503020204020204" pitchFamily="34" charset="-122"/>
                <a:ea typeface="Microsoft YaHei" panose="020B0503020204020204" pitchFamily="34" charset="-122"/>
              </a:rPr>
              <a:t>測</a:t>
            </a:r>
            <a:r>
              <a:rPr lang="en-US" altLang="zh-TW" sz="2000" b="1" spc="300" dirty="0">
                <a:solidFill>
                  <a:srgbClr val="044875"/>
                </a:solidFill>
                <a:latin typeface="Microsoft YaHei" panose="020B0503020204020204" pitchFamily="34" charset="-122"/>
                <a:ea typeface="Microsoft YaHei" panose="020B0503020204020204" pitchFamily="34" charset="-122"/>
              </a:rPr>
              <a:t>test</a:t>
            </a:r>
          </a:p>
        </p:txBody>
      </p:sp>
      <p:grpSp>
        <p:nvGrpSpPr>
          <p:cNvPr id="6" name="群組 5">
            <a:extLst>
              <a:ext uri="{FF2B5EF4-FFF2-40B4-BE49-F238E27FC236}">
                <a16:creationId xmlns:a16="http://schemas.microsoft.com/office/drawing/2014/main" id="{4DE45592-B139-4CF9-9FB0-C4DD4632EA9C}"/>
              </a:ext>
            </a:extLst>
          </p:cNvPr>
          <p:cNvGrpSpPr/>
          <p:nvPr/>
        </p:nvGrpSpPr>
        <p:grpSpPr>
          <a:xfrm>
            <a:off x="1060446" y="2266960"/>
            <a:ext cx="3398434" cy="3760869"/>
            <a:chOff x="853055" y="2003223"/>
            <a:chExt cx="3832861" cy="4144808"/>
          </a:xfrm>
        </p:grpSpPr>
        <p:pic>
          <p:nvPicPr>
            <p:cNvPr id="11" name="圖片 10">
              <a:extLst>
                <a:ext uri="{FF2B5EF4-FFF2-40B4-BE49-F238E27FC236}">
                  <a16:creationId xmlns:a16="http://schemas.microsoft.com/office/drawing/2014/main" id="{7D79BAA7-2E5B-4B4A-A919-00D37A30EA25}"/>
                </a:ext>
              </a:extLst>
            </p:cNvPr>
            <p:cNvPicPr/>
            <p:nvPr/>
          </p:nvPicPr>
          <p:blipFill>
            <a:blip r:embed="rId3"/>
            <a:stretch>
              <a:fillRect/>
            </a:stretch>
          </p:blipFill>
          <p:spPr>
            <a:xfrm>
              <a:off x="853056" y="2003223"/>
              <a:ext cx="3832860" cy="3101340"/>
            </a:xfrm>
            <a:prstGeom prst="rect">
              <a:avLst/>
            </a:prstGeom>
          </p:spPr>
        </p:pic>
        <p:pic>
          <p:nvPicPr>
            <p:cNvPr id="12" name="圖片 11">
              <a:extLst>
                <a:ext uri="{FF2B5EF4-FFF2-40B4-BE49-F238E27FC236}">
                  <a16:creationId xmlns:a16="http://schemas.microsoft.com/office/drawing/2014/main" id="{8D55CC32-1D34-47C8-97DE-74F12BCA5312}"/>
                </a:ext>
              </a:extLst>
            </p:cNvPr>
            <p:cNvPicPr/>
            <p:nvPr/>
          </p:nvPicPr>
          <p:blipFill>
            <a:blip r:embed="rId4"/>
            <a:stretch>
              <a:fillRect/>
            </a:stretch>
          </p:blipFill>
          <p:spPr>
            <a:xfrm>
              <a:off x="853055" y="5099028"/>
              <a:ext cx="3832859" cy="1049003"/>
            </a:xfrm>
            <a:prstGeom prst="rect">
              <a:avLst/>
            </a:prstGeom>
          </p:spPr>
        </p:pic>
      </p:grpSp>
      <p:pic>
        <p:nvPicPr>
          <p:cNvPr id="14" name="圖片 13">
            <a:extLst>
              <a:ext uri="{FF2B5EF4-FFF2-40B4-BE49-F238E27FC236}">
                <a16:creationId xmlns:a16="http://schemas.microsoft.com/office/drawing/2014/main" id="{C86F16B8-6BA3-4F6C-858E-FF09231780FF}"/>
              </a:ext>
            </a:extLst>
          </p:cNvPr>
          <p:cNvPicPr/>
          <p:nvPr/>
        </p:nvPicPr>
        <p:blipFill>
          <a:blip r:embed="rId5"/>
          <a:stretch>
            <a:fillRect/>
          </a:stretch>
        </p:blipFill>
        <p:spPr>
          <a:xfrm>
            <a:off x="4799039" y="3271750"/>
            <a:ext cx="2593922" cy="756502"/>
          </a:xfrm>
          <a:prstGeom prst="rect">
            <a:avLst/>
          </a:prstGeom>
        </p:spPr>
      </p:pic>
      <p:grpSp>
        <p:nvGrpSpPr>
          <p:cNvPr id="7" name="群組 6">
            <a:extLst>
              <a:ext uri="{FF2B5EF4-FFF2-40B4-BE49-F238E27FC236}">
                <a16:creationId xmlns:a16="http://schemas.microsoft.com/office/drawing/2014/main" id="{E0AFE546-03BA-44E1-804D-9E24180D1AD8}"/>
              </a:ext>
            </a:extLst>
          </p:cNvPr>
          <p:cNvGrpSpPr/>
          <p:nvPr/>
        </p:nvGrpSpPr>
        <p:grpSpPr>
          <a:xfrm>
            <a:off x="7733120" y="2285048"/>
            <a:ext cx="3398432" cy="3742781"/>
            <a:chOff x="7596821" y="2097882"/>
            <a:chExt cx="4168142" cy="3990565"/>
          </a:xfrm>
        </p:grpSpPr>
        <p:pic>
          <p:nvPicPr>
            <p:cNvPr id="15" name="圖片 14">
              <a:extLst>
                <a:ext uri="{FF2B5EF4-FFF2-40B4-BE49-F238E27FC236}">
                  <a16:creationId xmlns:a16="http://schemas.microsoft.com/office/drawing/2014/main" id="{AC42D24B-1803-4EB9-A301-FBD1A6CEBC35}"/>
                </a:ext>
              </a:extLst>
            </p:cNvPr>
            <p:cNvPicPr/>
            <p:nvPr/>
          </p:nvPicPr>
          <p:blipFill>
            <a:blip r:embed="rId6"/>
            <a:stretch>
              <a:fillRect/>
            </a:stretch>
          </p:blipFill>
          <p:spPr>
            <a:xfrm>
              <a:off x="7596823" y="2097882"/>
              <a:ext cx="4168140" cy="3200400"/>
            </a:xfrm>
            <a:prstGeom prst="rect">
              <a:avLst/>
            </a:prstGeom>
          </p:spPr>
        </p:pic>
        <p:pic>
          <p:nvPicPr>
            <p:cNvPr id="16" name="圖片 15">
              <a:extLst>
                <a:ext uri="{FF2B5EF4-FFF2-40B4-BE49-F238E27FC236}">
                  <a16:creationId xmlns:a16="http://schemas.microsoft.com/office/drawing/2014/main" id="{3F9CE728-16EC-4DC2-A170-2D3C46BE0EC5}"/>
                </a:ext>
              </a:extLst>
            </p:cNvPr>
            <p:cNvPicPr/>
            <p:nvPr/>
          </p:nvPicPr>
          <p:blipFill>
            <a:blip r:embed="rId7"/>
            <a:stretch>
              <a:fillRect/>
            </a:stretch>
          </p:blipFill>
          <p:spPr>
            <a:xfrm>
              <a:off x="7596821" y="5255185"/>
              <a:ext cx="4168140" cy="833262"/>
            </a:xfrm>
            <a:prstGeom prst="rect">
              <a:avLst/>
            </a:prstGeom>
          </p:spPr>
        </p:pic>
      </p:grpSp>
      <p:sp>
        <p:nvSpPr>
          <p:cNvPr id="18" name="文字方塊 17">
            <a:extLst>
              <a:ext uri="{FF2B5EF4-FFF2-40B4-BE49-F238E27FC236}">
                <a16:creationId xmlns:a16="http://schemas.microsoft.com/office/drawing/2014/main" id="{B6DB0E51-069B-4393-9243-FA416628DEC2}"/>
              </a:ext>
            </a:extLst>
          </p:cNvPr>
          <p:cNvSpPr txBox="1"/>
          <p:nvPr/>
        </p:nvSpPr>
        <p:spPr>
          <a:xfrm>
            <a:off x="1710493" y="1880562"/>
            <a:ext cx="1998701"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GBS(</a:t>
            </a:r>
            <a:r>
              <a:rPr lang="en-US" altLang="zh-TW" sz="2000" b="1" dirty="0" err="1">
                <a:latin typeface="微軟正黑體" panose="020B0604030504040204" pitchFamily="34" charset="-120"/>
                <a:ea typeface="微軟正黑體" panose="020B0604030504040204" pitchFamily="34" charset="-120"/>
              </a:rPr>
              <a:t>overtrain</a:t>
            </a:r>
            <a:r>
              <a:rPr lang="en-US" altLang="zh-TW" sz="2000" b="1" dirty="0">
                <a:latin typeface="微軟正黑體" panose="020B0604030504040204" pitchFamily="34" charset="-120"/>
                <a:ea typeface="微軟正黑體" panose="020B0604030504040204" pitchFamily="34" charset="-120"/>
              </a:rPr>
              <a:t>)</a:t>
            </a:r>
            <a:endParaRPr lang="zh-TW" altLang="en-US" sz="2000" b="1"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7F78B474-8F79-431D-B0C6-2E195FC99709}"/>
              </a:ext>
            </a:extLst>
          </p:cNvPr>
          <p:cNvSpPr txBox="1"/>
          <p:nvPr/>
        </p:nvSpPr>
        <p:spPr>
          <a:xfrm>
            <a:off x="5096647" y="2871640"/>
            <a:ext cx="1998701"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RSF(</a:t>
            </a:r>
            <a:r>
              <a:rPr lang="en-US" altLang="zh-TW" sz="2000" b="1" dirty="0" err="1">
                <a:latin typeface="微軟正黑體" panose="020B0604030504040204" pitchFamily="34" charset="-120"/>
                <a:ea typeface="微軟正黑體" panose="020B0604030504040204" pitchFamily="34" charset="-120"/>
              </a:rPr>
              <a:t>overtrain</a:t>
            </a:r>
            <a:r>
              <a:rPr lang="en-US" altLang="zh-TW" sz="2000" b="1" dirty="0">
                <a:latin typeface="微軟正黑體" panose="020B0604030504040204" pitchFamily="34" charset="-120"/>
                <a:ea typeface="微軟正黑體" panose="020B0604030504040204" pitchFamily="34" charset="-120"/>
              </a:rPr>
              <a:t>)</a:t>
            </a:r>
            <a:endParaRPr lang="zh-TW" altLang="en-US" sz="2000" b="1" dirty="0">
              <a:latin typeface="微軟正黑體" panose="020B0604030504040204" pitchFamily="34" charset="-120"/>
              <a:ea typeface="微軟正黑體" panose="020B0604030504040204" pitchFamily="34" charset="-120"/>
            </a:endParaRPr>
          </a:p>
        </p:txBody>
      </p:sp>
      <p:sp>
        <p:nvSpPr>
          <p:cNvPr id="20" name="文字方塊 19">
            <a:extLst>
              <a:ext uri="{FF2B5EF4-FFF2-40B4-BE49-F238E27FC236}">
                <a16:creationId xmlns:a16="http://schemas.microsoft.com/office/drawing/2014/main" id="{638E374C-0932-4318-A32A-02C713D8076D}"/>
              </a:ext>
            </a:extLst>
          </p:cNvPr>
          <p:cNvSpPr txBox="1"/>
          <p:nvPr/>
        </p:nvSpPr>
        <p:spPr>
          <a:xfrm>
            <a:off x="8948329" y="1880562"/>
            <a:ext cx="1266603" cy="400110"/>
          </a:xfrm>
          <a:prstGeom prst="rect">
            <a:avLst/>
          </a:prstGeom>
          <a:noFill/>
        </p:spPr>
        <p:txBody>
          <a:bodyPr wrap="square" rtlCol="0">
            <a:spAutoFit/>
          </a:bodyPr>
          <a:lstStyle/>
          <a:p>
            <a:pPr marL="342900" indent="-342900">
              <a:buFont typeface="Wingdings" panose="05000000000000000000" pitchFamily="2" charset="2"/>
              <a:buChar char="ü"/>
            </a:pPr>
            <a:r>
              <a:rPr lang="en-US" altLang="zh-TW" sz="2000" b="1" dirty="0">
                <a:latin typeface="微軟正黑體" panose="020B0604030504040204" pitchFamily="34" charset="-120"/>
                <a:ea typeface="微軟正黑體" panose="020B0604030504040204" pitchFamily="34" charset="-120"/>
              </a:rPr>
              <a:t>CGBS</a:t>
            </a:r>
            <a:endParaRPr lang="zh-TW" altLang="en-US" sz="2000" b="1" dirty="0">
              <a:latin typeface="微軟正黑體" panose="020B0604030504040204" pitchFamily="34" charset="-120"/>
              <a:ea typeface="微軟正黑體" panose="020B0604030504040204" pitchFamily="34" charset="-120"/>
            </a:endParaRPr>
          </a:p>
        </p:txBody>
      </p:sp>
    </p:spTree>
    <p:custDataLst>
      <p:tags r:id="rId1"/>
    </p:custDataLst>
    <p:extLst>
      <p:ext uri="{BB962C8B-B14F-4D97-AF65-F5344CB8AC3E}">
        <p14:creationId xmlns:p14="http://schemas.microsoft.com/office/powerpoint/2010/main" val="358175628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Result</a:t>
            </a:r>
          </a:p>
        </p:txBody>
      </p:sp>
      <p:sp>
        <p:nvSpPr>
          <p:cNvPr id="25" name="文本框 18">
            <a:extLst>
              <a:ext uri="{FF2B5EF4-FFF2-40B4-BE49-F238E27FC236}">
                <a16:creationId xmlns:a16="http://schemas.microsoft.com/office/drawing/2014/main" id="{0329921A-94AE-41D6-B9DA-328B872E7EE0}"/>
              </a:ext>
            </a:extLst>
          </p:cNvPr>
          <p:cNvSpPr txBox="1"/>
          <p:nvPr/>
        </p:nvSpPr>
        <p:spPr>
          <a:xfrm>
            <a:off x="4149759" y="1190784"/>
            <a:ext cx="3892476" cy="400110"/>
          </a:xfrm>
          <a:prstGeom prst="rect">
            <a:avLst/>
          </a:prstGeom>
          <a:noFill/>
        </p:spPr>
        <p:txBody>
          <a:bodyPr wrap="square">
            <a:spAutoFit/>
          </a:bodyPr>
          <a:lstStyle/>
          <a:p>
            <a:pPr eaLnBrk="1" fontAlgn="auto" hangingPunct="1">
              <a:spcBef>
                <a:spcPts val="0"/>
              </a:spcBef>
              <a:spcAft>
                <a:spcPts val="0"/>
              </a:spcAft>
              <a:defRPr/>
            </a:pPr>
            <a:r>
              <a:rPr lang="en-US" altLang="zh-TW" sz="2000" b="1" spc="300" dirty="0" err="1">
                <a:solidFill>
                  <a:srgbClr val="044875"/>
                </a:solidFill>
                <a:latin typeface="Microsoft YaHei" panose="020B0503020204020204" pitchFamily="34" charset="-122"/>
                <a:ea typeface="Microsoft YaHei" panose="020B0503020204020204" pitchFamily="34" charset="-122"/>
              </a:rPr>
              <a:t>Logrank</a:t>
            </a:r>
            <a:r>
              <a:rPr lang="en-US" altLang="zh-TW" sz="2000" b="1" spc="300" dirty="0">
                <a:solidFill>
                  <a:srgbClr val="044875"/>
                </a:solidFill>
                <a:latin typeface="Microsoft YaHei" panose="020B0503020204020204" pitchFamily="34" charset="-122"/>
                <a:ea typeface="Microsoft YaHei" panose="020B0503020204020204" pitchFamily="34" charset="-122"/>
              </a:rPr>
              <a:t> </a:t>
            </a:r>
            <a:r>
              <a:rPr lang="en-US" altLang="zh-TW" sz="2000" b="1" spc="300" dirty="0" err="1">
                <a:solidFill>
                  <a:srgbClr val="044875"/>
                </a:solidFill>
                <a:latin typeface="Microsoft YaHei" panose="020B0503020204020204" pitchFamily="34" charset="-122"/>
                <a:ea typeface="Microsoft YaHei" panose="020B0503020204020204" pitchFamily="34" charset="-122"/>
              </a:rPr>
              <a:t>test&amp;KM</a:t>
            </a:r>
            <a:r>
              <a:rPr lang="en-US" altLang="zh-TW" sz="2000" b="1" spc="300" dirty="0">
                <a:solidFill>
                  <a:srgbClr val="044875"/>
                </a:solidFill>
                <a:latin typeface="Microsoft YaHei" panose="020B0503020204020204" pitchFamily="34" charset="-122"/>
                <a:ea typeface="Microsoft YaHei" panose="020B0503020204020204" pitchFamily="34" charset="-122"/>
              </a:rPr>
              <a:t> plot</a:t>
            </a:r>
          </a:p>
        </p:txBody>
      </p:sp>
      <p:pic>
        <p:nvPicPr>
          <p:cNvPr id="21" name="圖片 20">
            <a:extLst>
              <a:ext uri="{FF2B5EF4-FFF2-40B4-BE49-F238E27FC236}">
                <a16:creationId xmlns:a16="http://schemas.microsoft.com/office/drawing/2014/main" id="{C4048E09-4A88-49FA-8907-4426CC1AA6F8}"/>
              </a:ext>
            </a:extLst>
          </p:cNvPr>
          <p:cNvPicPr/>
          <p:nvPr/>
        </p:nvPicPr>
        <p:blipFill>
          <a:blip r:embed="rId3"/>
          <a:stretch>
            <a:fillRect/>
          </a:stretch>
        </p:blipFill>
        <p:spPr>
          <a:xfrm>
            <a:off x="3850874" y="2996688"/>
            <a:ext cx="4490251" cy="3445387"/>
          </a:xfrm>
          <a:prstGeom prst="rect">
            <a:avLst/>
          </a:prstGeom>
        </p:spPr>
      </p:pic>
      <p:pic>
        <p:nvPicPr>
          <p:cNvPr id="24" name="圖片 23">
            <a:extLst>
              <a:ext uri="{FF2B5EF4-FFF2-40B4-BE49-F238E27FC236}">
                <a16:creationId xmlns:a16="http://schemas.microsoft.com/office/drawing/2014/main" id="{1162EB83-C43F-4CD4-8D14-9C68E5553DC6}"/>
              </a:ext>
            </a:extLst>
          </p:cNvPr>
          <p:cNvPicPr/>
          <p:nvPr/>
        </p:nvPicPr>
        <p:blipFill>
          <a:blip r:embed="rId4"/>
          <a:stretch>
            <a:fillRect/>
          </a:stretch>
        </p:blipFill>
        <p:spPr>
          <a:xfrm>
            <a:off x="3064144" y="1608243"/>
            <a:ext cx="6063712" cy="1314057"/>
          </a:xfrm>
          <a:prstGeom prst="rect">
            <a:avLst/>
          </a:prstGeom>
        </p:spPr>
      </p:pic>
    </p:spTree>
    <p:custDataLst>
      <p:tags r:id="rId1"/>
    </p:custDataLst>
    <p:extLst>
      <p:ext uri="{BB962C8B-B14F-4D97-AF65-F5344CB8AC3E}">
        <p14:creationId xmlns:p14="http://schemas.microsoft.com/office/powerpoint/2010/main" val="34593870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Result</a:t>
            </a:r>
          </a:p>
        </p:txBody>
      </p:sp>
      <p:sp>
        <p:nvSpPr>
          <p:cNvPr id="25" name="文本框 18">
            <a:extLst>
              <a:ext uri="{FF2B5EF4-FFF2-40B4-BE49-F238E27FC236}">
                <a16:creationId xmlns:a16="http://schemas.microsoft.com/office/drawing/2014/main" id="{0329921A-94AE-41D6-B9DA-328B872E7EE0}"/>
              </a:ext>
            </a:extLst>
          </p:cNvPr>
          <p:cNvSpPr txBox="1"/>
          <p:nvPr/>
        </p:nvSpPr>
        <p:spPr>
          <a:xfrm>
            <a:off x="4149759" y="1190784"/>
            <a:ext cx="3892476" cy="400110"/>
          </a:xfrm>
          <a:prstGeom prst="rect">
            <a:avLst/>
          </a:prstGeom>
          <a:noFill/>
        </p:spPr>
        <p:txBody>
          <a:bodyPr wrap="square">
            <a:spAutoFit/>
          </a:bodyPr>
          <a:lstStyle/>
          <a:p>
            <a:pPr eaLnBrk="1" fontAlgn="auto" hangingPunct="1">
              <a:spcBef>
                <a:spcPts val="0"/>
              </a:spcBef>
              <a:spcAft>
                <a:spcPts val="0"/>
              </a:spcAft>
              <a:defRPr/>
            </a:pPr>
            <a:r>
              <a:rPr lang="en-US" altLang="zh-TW" sz="2000" b="1" spc="300" dirty="0" err="1">
                <a:solidFill>
                  <a:srgbClr val="044875"/>
                </a:solidFill>
                <a:latin typeface="Microsoft YaHei" panose="020B0503020204020204" pitchFamily="34" charset="-122"/>
                <a:ea typeface="Microsoft YaHei" panose="020B0503020204020204" pitchFamily="34" charset="-122"/>
              </a:rPr>
              <a:t>Logrank</a:t>
            </a:r>
            <a:r>
              <a:rPr lang="en-US" altLang="zh-TW" sz="2000" b="1" spc="300" dirty="0">
                <a:solidFill>
                  <a:srgbClr val="044875"/>
                </a:solidFill>
                <a:latin typeface="Microsoft YaHei" panose="020B0503020204020204" pitchFamily="34" charset="-122"/>
                <a:ea typeface="Microsoft YaHei" panose="020B0503020204020204" pitchFamily="34" charset="-122"/>
              </a:rPr>
              <a:t> </a:t>
            </a:r>
            <a:r>
              <a:rPr lang="en-US" altLang="zh-TW" sz="2000" b="1" spc="300" dirty="0" err="1">
                <a:solidFill>
                  <a:srgbClr val="044875"/>
                </a:solidFill>
                <a:latin typeface="Microsoft YaHei" panose="020B0503020204020204" pitchFamily="34" charset="-122"/>
                <a:ea typeface="Microsoft YaHei" panose="020B0503020204020204" pitchFamily="34" charset="-122"/>
              </a:rPr>
              <a:t>test&amp;KM</a:t>
            </a:r>
            <a:r>
              <a:rPr lang="en-US" altLang="zh-TW" sz="2000" b="1" spc="300" dirty="0">
                <a:solidFill>
                  <a:srgbClr val="044875"/>
                </a:solidFill>
                <a:latin typeface="Microsoft YaHei" panose="020B0503020204020204" pitchFamily="34" charset="-122"/>
                <a:ea typeface="Microsoft YaHei" panose="020B0503020204020204" pitchFamily="34" charset="-122"/>
              </a:rPr>
              <a:t> plot</a:t>
            </a:r>
          </a:p>
        </p:txBody>
      </p:sp>
      <p:grpSp>
        <p:nvGrpSpPr>
          <p:cNvPr id="17" name="群組 16">
            <a:extLst>
              <a:ext uri="{FF2B5EF4-FFF2-40B4-BE49-F238E27FC236}">
                <a16:creationId xmlns:a16="http://schemas.microsoft.com/office/drawing/2014/main" id="{446044B9-BC3D-4A1D-A670-67F1049BD239}"/>
              </a:ext>
            </a:extLst>
          </p:cNvPr>
          <p:cNvGrpSpPr/>
          <p:nvPr/>
        </p:nvGrpSpPr>
        <p:grpSpPr>
          <a:xfrm>
            <a:off x="428022" y="1827606"/>
            <a:ext cx="2590005" cy="2062750"/>
            <a:chOff x="939381" y="1620519"/>
            <a:chExt cx="3132732" cy="2491490"/>
          </a:xfrm>
        </p:grpSpPr>
        <p:pic>
          <p:nvPicPr>
            <p:cNvPr id="10" name="圖片 9">
              <a:extLst>
                <a:ext uri="{FF2B5EF4-FFF2-40B4-BE49-F238E27FC236}">
                  <a16:creationId xmlns:a16="http://schemas.microsoft.com/office/drawing/2014/main" id="{95577352-9B60-45CC-8FEF-53A77DD08BEA}"/>
                </a:ext>
              </a:extLst>
            </p:cNvPr>
            <p:cNvPicPr/>
            <p:nvPr/>
          </p:nvPicPr>
          <p:blipFill rotWithShape="1">
            <a:blip r:embed="rId4"/>
            <a:srcRect t="527" b="-1"/>
            <a:stretch/>
          </p:blipFill>
          <p:spPr bwMode="auto">
            <a:xfrm>
              <a:off x="948541" y="1847340"/>
              <a:ext cx="3123572" cy="2264669"/>
            </a:xfrm>
            <a:prstGeom prst="rect">
              <a:avLst/>
            </a:prstGeom>
            <a:ln>
              <a:noFill/>
            </a:ln>
            <a:extLst>
              <a:ext uri="{53640926-AAD7-44D8-BBD7-CCE9431645EC}">
                <a14:shadowObscured xmlns:a14="http://schemas.microsoft.com/office/drawing/2010/main"/>
              </a:ext>
            </a:extLst>
          </p:spPr>
        </p:pic>
        <p:pic>
          <p:nvPicPr>
            <p:cNvPr id="11" name="圖片 10">
              <a:extLst>
                <a:ext uri="{FF2B5EF4-FFF2-40B4-BE49-F238E27FC236}">
                  <a16:creationId xmlns:a16="http://schemas.microsoft.com/office/drawing/2014/main" id="{635E044C-92ED-4240-A0A9-E5D7354DB63A}"/>
                </a:ext>
              </a:extLst>
            </p:cNvPr>
            <p:cNvPicPr/>
            <p:nvPr/>
          </p:nvPicPr>
          <p:blipFill>
            <a:blip r:embed="rId5"/>
            <a:stretch>
              <a:fillRect/>
            </a:stretch>
          </p:blipFill>
          <p:spPr>
            <a:xfrm>
              <a:off x="939381" y="1620519"/>
              <a:ext cx="3123572" cy="229661"/>
            </a:xfrm>
            <a:prstGeom prst="rect">
              <a:avLst/>
            </a:prstGeom>
          </p:spPr>
        </p:pic>
      </p:grpSp>
      <p:grpSp>
        <p:nvGrpSpPr>
          <p:cNvPr id="15" name="群組 14">
            <a:extLst>
              <a:ext uri="{FF2B5EF4-FFF2-40B4-BE49-F238E27FC236}">
                <a16:creationId xmlns:a16="http://schemas.microsoft.com/office/drawing/2014/main" id="{A909B04D-A288-4523-92B1-4C187B9C2509}"/>
              </a:ext>
            </a:extLst>
          </p:cNvPr>
          <p:cNvGrpSpPr/>
          <p:nvPr/>
        </p:nvGrpSpPr>
        <p:grpSpPr>
          <a:xfrm>
            <a:off x="3010453" y="1829313"/>
            <a:ext cx="2582432" cy="2066793"/>
            <a:chOff x="5062193" y="1650462"/>
            <a:chExt cx="3970339" cy="3215222"/>
          </a:xfrm>
        </p:grpSpPr>
        <p:pic>
          <p:nvPicPr>
            <p:cNvPr id="4102" name="圖片 129">
              <a:extLst>
                <a:ext uri="{FF2B5EF4-FFF2-40B4-BE49-F238E27FC236}">
                  <a16:creationId xmlns:a16="http://schemas.microsoft.com/office/drawing/2014/main" id="{661F6604-C3FB-42A9-92AC-4CF614A093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2193" y="1650462"/>
              <a:ext cx="3970337" cy="335497"/>
            </a:xfrm>
            <a:prstGeom prst="rect">
              <a:avLst/>
            </a:prstGeom>
            <a:noFill/>
            <a:extLst>
              <a:ext uri="{909E8E84-426E-40DD-AFC4-6F175D3DCCD1}">
                <a14:hiddenFill xmlns:a14="http://schemas.microsoft.com/office/drawing/2010/main">
                  <a:solidFill>
                    <a:srgbClr val="FFFFFF"/>
                  </a:solidFill>
                </a14:hiddenFill>
              </a:ext>
            </a:extLst>
          </p:spPr>
        </p:pic>
        <p:pic>
          <p:nvPicPr>
            <p:cNvPr id="4101" name="圖片 130">
              <a:extLst>
                <a:ext uri="{FF2B5EF4-FFF2-40B4-BE49-F238E27FC236}">
                  <a16:creationId xmlns:a16="http://schemas.microsoft.com/office/drawing/2014/main" id="{1F04F451-5429-4422-B52D-4148C6DB6C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2194" y="1985959"/>
              <a:ext cx="3970338" cy="28797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群組 15">
            <a:extLst>
              <a:ext uri="{FF2B5EF4-FFF2-40B4-BE49-F238E27FC236}">
                <a16:creationId xmlns:a16="http://schemas.microsoft.com/office/drawing/2014/main" id="{52C18062-2288-42CA-83E8-AEE4CECE7CAC}"/>
              </a:ext>
            </a:extLst>
          </p:cNvPr>
          <p:cNvGrpSpPr/>
          <p:nvPr/>
        </p:nvGrpSpPr>
        <p:grpSpPr>
          <a:xfrm>
            <a:off x="5592885" y="1824387"/>
            <a:ext cx="2697676" cy="2065969"/>
            <a:chOff x="5062194" y="4865684"/>
            <a:chExt cx="3932238" cy="3162300"/>
          </a:xfrm>
        </p:grpSpPr>
        <p:pic>
          <p:nvPicPr>
            <p:cNvPr id="4100" name="圖片 131">
              <a:extLst>
                <a:ext uri="{FF2B5EF4-FFF2-40B4-BE49-F238E27FC236}">
                  <a16:creationId xmlns:a16="http://schemas.microsoft.com/office/drawing/2014/main" id="{8630A47A-173C-4A56-9771-1B3D6D360C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2194" y="4865684"/>
              <a:ext cx="3932238" cy="329194"/>
            </a:xfrm>
            <a:prstGeom prst="rect">
              <a:avLst/>
            </a:prstGeom>
            <a:noFill/>
            <a:extLst>
              <a:ext uri="{909E8E84-426E-40DD-AFC4-6F175D3DCCD1}">
                <a14:hiddenFill xmlns:a14="http://schemas.microsoft.com/office/drawing/2010/main">
                  <a:solidFill>
                    <a:srgbClr val="FFFFFF"/>
                  </a:solidFill>
                </a14:hiddenFill>
              </a:ext>
            </a:extLst>
          </p:spPr>
        </p:pic>
        <p:pic>
          <p:nvPicPr>
            <p:cNvPr id="4099" name="圖片 132">
              <a:extLst>
                <a:ext uri="{FF2B5EF4-FFF2-40B4-BE49-F238E27FC236}">
                  <a16:creationId xmlns:a16="http://schemas.microsoft.com/office/drawing/2014/main" id="{7E8ED611-C47A-4D49-8B7A-D0CED4DF15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2194" y="5154609"/>
              <a:ext cx="3932238" cy="28733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群組 17">
            <a:extLst>
              <a:ext uri="{FF2B5EF4-FFF2-40B4-BE49-F238E27FC236}">
                <a16:creationId xmlns:a16="http://schemas.microsoft.com/office/drawing/2014/main" id="{2AF4CAFE-2C00-46CE-8F1B-F848DCE7B6E0}"/>
              </a:ext>
            </a:extLst>
          </p:cNvPr>
          <p:cNvGrpSpPr/>
          <p:nvPr/>
        </p:nvGrpSpPr>
        <p:grpSpPr>
          <a:xfrm>
            <a:off x="8290561" y="1817544"/>
            <a:ext cx="2582431" cy="2072810"/>
            <a:chOff x="5062193" y="8027984"/>
            <a:chExt cx="3863976" cy="3194050"/>
          </a:xfrm>
        </p:grpSpPr>
        <p:pic>
          <p:nvPicPr>
            <p:cNvPr id="4098" name="圖片 133">
              <a:extLst>
                <a:ext uri="{FF2B5EF4-FFF2-40B4-BE49-F238E27FC236}">
                  <a16:creationId xmlns:a16="http://schemas.microsoft.com/office/drawing/2014/main" id="{92B4FA88-20CE-463B-ADA3-A85D50672B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2193" y="8027984"/>
              <a:ext cx="3863975" cy="320675"/>
            </a:xfrm>
            <a:prstGeom prst="rect">
              <a:avLst/>
            </a:prstGeom>
            <a:noFill/>
            <a:extLst>
              <a:ext uri="{909E8E84-426E-40DD-AFC4-6F175D3DCCD1}">
                <a14:hiddenFill xmlns:a14="http://schemas.microsoft.com/office/drawing/2010/main">
                  <a:solidFill>
                    <a:srgbClr val="FFFFFF"/>
                  </a:solidFill>
                </a14:hiddenFill>
              </a:ext>
            </a:extLst>
          </p:spPr>
        </p:pic>
        <p:pic>
          <p:nvPicPr>
            <p:cNvPr id="4097" name="圖片 134">
              <a:extLst>
                <a:ext uri="{FF2B5EF4-FFF2-40B4-BE49-F238E27FC236}">
                  <a16:creationId xmlns:a16="http://schemas.microsoft.com/office/drawing/2014/main" id="{E588D962-08A6-43D7-BCCA-B629DBFD6B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2194" y="8348659"/>
              <a:ext cx="3863975" cy="287337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7">
            <a:extLst>
              <a:ext uri="{FF2B5EF4-FFF2-40B4-BE49-F238E27FC236}">
                <a16:creationId xmlns:a16="http://schemas.microsoft.com/office/drawing/2014/main" id="{E75E4038-2794-46E3-BC11-3E9A2F8B50A2}"/>
              </a:ext>
            </a:extLst>
          </p:cNvPr>
          <p:cNvSpPr>
            <a:spLocks noChangeArrowheads="1"/>
          </p:cNvSpPr>
          <p:nvPr/>
        </p:nvSpPr>
        <p:spPr bwMode="auto">
          <a:xfrm>
            <a:off x="5062194" y="12318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8">
            <a:extLst>
              <a:ext uri="{FF2B5EF4-FFF2-40B4-BE49-F238E27FC236}">
                <a16:creationId xmlns:a16="http://schemas.microsoft.com/office/drawing/2014/main" id="{1EAF9B4E-E31A-4F0F-A870-D3309FD703BB}"/>
              </a:ext>
            </a:extLst>
          </p:cNvPr>
          <p:cNvSpPr>
            <a:spLocks noChangeArrowheads="1"/>
          </p:cNvSpPr>
          <p:nvPr/>
        </p:nvSpPr>
        <p:spPr bwMode="auto">
          <a:xfrm>
            <a:off x="5366994" y="198595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8" name="Rectangle 9">
            <a:extLst>
              <a:ext uri="{FF2B5EF4-FFF2-40B4-BE49-F238E27FC236}">
                <a16:creationId xmlns:a16="http://schemas.microsoft.com/office/drawing/2014/main" id="{20BAE438-9E0F-4605-9152-912E31F12468}"/>
              </a:ext>
            </a:extLst>
          </p:cNvPr>
          <p:cNvSpPr>
            <a:spLocks noChangeArrowheads="1"/>
          </p:cNvSpPr>
          <p:nvPr/>
        </p:nvSpPr>
        <p:spPr bwMode="auto">
          <a:xfrm>
            <a:off x="5366994" y="486568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10">
            <a:extLst>
              <a:ext uri="{FF2B5EF4-FFF2-40B4-BE49-F238E27FC236}">
                <a16:creationId xmlns:a16="http://schemas.microsoft.com/office/drawing/2014/main" id="{28B7CBC1-E863-49F8-B71D-DD46ACA09C4C}"/>
              </a:ext>
            </a:extLst>
          </p:cNvPr>
          <p:cNvSpPr>
            <a:spLocks noChangeArrowheads="1"/>
          </p:cNvSpPr>
          <p:nvPr/>
        </p:nvSpPr>
        <p:spPr bwMode="auto">
          <a:xfrm>
            <a:off x="5366994" y="515460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Rectangle 11">
            <a:extLst>
              <a:ext uri="{FF2B5EF4-FFF2-40B4-BE49-F238E27FC236}">
                <a16:creationId xmlns:a16="http://schemas.microsoft.com/office/drawing/2014/main" id="{B943CBA9-845A-4DBF-B105-762E7D9261BB}"/>
              </a:ext>
            </a:extLst>
          </p:cNvPr>
          <p:cNvSpPr>
            <a:spLocks noChangeArrowheads="1"/>
          </p:cNvSpPr>
          <p:nvPr/>
        </p:nvSpPr>
        <p:spPr bwMode="auto">
          <a:xfrm>
            <a:off x="5366994" y="802798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12">
            <a:extLst>
              <a:ext uri="{FF2B5EF4-FFF2-40B4-BE49-F238E27FC236}">
                <a16:creationId xmlns:a16="http://schemas.microsoft.com/office/drawing/2014/main" id="{990D5CFA-7FAD-4D2D-9B03-039AC44CCB2B}"/>
              </a:ext>
            </a:extLst>
          </p:cNvPr>
          <p:cNvSpPr>
            <a:spLocks noChangeArrowheads="1"/>
          </p:cNvSpPr>
          <p:nvPr/>
        </p:nvSpPr>
        <p:spPr bwMode="auto">
          <a:xfrm>
            <a:off x="5366994" y="834865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13">
            <a:extLst>
              <a:ext uri="{FF2B5EF4-FFF2-40B4-BE49-F238E27FC236}">
                <a16:creationId xmlns:a16="http://schemas.microsoft.com/office/drawing/2014/main" id="{0AAFCB09-03B4-4CD5-991C-4D781B763EF4}"/>
              </a:ext>
            </a:extLst>
          </p:cNvPr>
          <p:cNvSpPr>
            <a:spLocks noChangeArrowheads="1"/>
          </p:cNvSpPr>
          <p:nvPr/>
        </p:nvSpPr>
        <p:spPr bwMode="auto">
          <a:xfrm>
            <a:off x="5366994" y="1122203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29" name="圖片 28">
            <a:extLst>
              <a:ext uri="{FF2B5EF4-FFF2-40B4-BE49-F238E27FC236}">
                <a16:creationId xmlns:a16="http://schemas.microsoft.com/office/drawing/2014/main" id="{F628DAA0-A78C-4A8E-BA81-C6AB4B26163F}"/>
              </a:ext>
            </a:extLst>
          </p:cNvPr>
          <p:cNvPicPr/>
          <p:nvPr/>
        </p:nvPicPr>
        <p:blipFill>
          <a:blip r:embed="rId12"/>
          <a:stretch>
            <a:fillRect/>
          </a:stretch>
        </p:blipFill>
        <p:spPr>
          <a:xfrm>
            <a:off x="9626063" y="4299308"/>
            <a:ext cx="2138900" cy="1801795"/>
          </a:xfrm>
          <a:prstGeom prst="rect">
            <a:avLst/>
          </a:prstGeom>
        </p:spPr>
      </p:pic>
      <p:pic>
        <p:nvPicPr>
          <p:cNvPr id="1030" name="圖片 135">
            <a:extLst>
              <a:ext uri="{FF2B5EF4-FFF2-40B4-BE49-F238E27FC236}">
                <a16:creationId xmlns:a16="http://schemas.microsoft.com/office/drawing/2014/main" id="{6E960CEA-16FF-45B4-B9DA-1E3E3C9949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021" y="3893905"/>
            <a:ext cx="2582432" cy="2401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圖片 136">
            <a:extLst>
              <a:ext uri="{FF2B5EF4-FFF2-40B4-BE49-F238E27FC236}">
                <a16:creationId xmlns:a16="http://schemas.microsoft.com/office/drawing/2014/main" id="{00756557-CD5E-4A14-BF5A-540CECEA6D2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595" y="4149449"/>
            <a:ext cx="2582432" cy="19693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圖片 124">
            <a:extLst>
              <a:ext uri="{FF2B5EF4-FFF2-40B4-BE49-F238E27FC236}">
                <a16:creationId xmlns:a16="http://schemas.microsoft.com/office/drawing/2014/main" id="{D555A64E-875D-4BBC-B780-485BD8CE7C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5148" y="4031741"/>
            <a:ext cx="3467100" cy="296863"/>
          </a:xfrm>
          <a:prstGeom prst="rect">
            <a:avLst/>
          </a:prstGeom>
          <a:noFill/>
          <a:extLst>
            <a:ext uri="{909E8E84-426E-40DD-AFC4-6F175D3DCCD1}">
              <a14:hiddenFill xmlns:a14="http://schemas.microsoft.com/office/drawing/2010/main">
                <a:solidFill>
                  <a:srgbClr val="FFFFFF"/>
                </a:solidFill>
              </a14:hiddenFill>
            </a:ext>
          </a:extLst>
        </p:spPr>
      </p:pic>
      <p:pic>
        <p:nvPicPr>
          <p:cNvPr id="1027" name="圖片 125">
            <a:extLst>
              <a:ext uri="{FF2B5EF4-FFF2-40B4-BE49-F238E27FC236}">
                <a16:creationId xmlns:a16="http://schemas.microsoft.com/office/drawing/2014/main" id="{1AE1D33F-F2D8-4D88-837C-974993526A5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t="1813"/>
          <a:stretch>
            <a:fillRect/>
          </a:stretch>
        </p:blipFill>
        <p:spPr bwMode="auto">
          <a:xfrm>
            <a:off x="4432709" y="4058769"/>
            <a:ext cx="4160838" cy="28876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圖片 122">
            <a:extLst>
              <a:ext uri="{FF2B5EF4-FFF2-40B4-BE49-F238E27FC236}">
                <a16:creationId xmlns:a16="http://schemas.microsoft.com/office/drawing/2014/main" id="{DFF88971-BD23-4DBE-93D0-C3963CDAB4A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28413" y="4796216"/>
            <a:ext cx="3467100" cy="3651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圖片 123">
            <a:extLst>
              <a:ext uri="{FF2B5EF4-FFF2-40B4-BE49-F238E27FC236}">
                <a16:creationId xmlns:a16="http://schemas.microsoft.com/office/drawing/2014/main" id="{869B1778-AEDD-40A5-BDEB-1C2C40F78FF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42611" y="5953431"/>
            <a:ext cx="4008438" cy="292576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7">
            <a:extLst>
              <a:ext uri="{FF2B5EF4-FFF2-40B4-BE49-F238E27FC236}">
                <a16:creationId xmlns:a16="http://schemas.microsoft.com/office/drawing/2014/main" id="{22438CC7-2097-4F6A-9BC8-44BF1CB3BF84}"/>
              </a:ext>
            </a:extLst>
          </p:cNvPr>
          <p:cNvSpPr>
            <a:spLocks noChangeArrowheads="1"/>
          </p:cNvSpPr>
          <p:nvPr/>
        </p:nvSpPr>
        <p:spPr bwMode="auto">
          <a:xfrm>
            <a:off x="1977068" y="37720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0" name="Rectangle 8">
            <a:extLst>
              <a:ext uri="{FF2B5EF4-FFF2-40B4-BE49-F238E27FC236}">
                <a16:creationId xmlns:a16="http://schemas.microsoft.com/office/drawing/2014/main" id="{D15ACC1F-8981-49CF-AC98-EDDA3D20F891}"/>
              </a:ext>
            </a:extLst>
          </p:cNvPr>
          <p:cNvSpPr>
            <a:spLocks noChangeArrowheads="1"/>
          </p:cNvSpPr>
          <p:nvPr/>
        </p:nvSpPr>
        <p:spPr bwMode="auto">
          <a:xfrm>
            <a:off x="2281868" y="459441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1" name="Rectangle 9">
            <a:extLst>
              <a:ext uri="{FF2B5EF4-FFF2-40B4-BE49-F238E27FC236}">
                <a16:creationId xmlns:a16="http://schemas.microsoft.com/office/drawing/2014/main" id="{5F01982A-5F1A-4DCA-B146-25D4AAEC6C93}"/>
              </a:ext>
            </a:extLst>
          </p:cNvPr>
          <p:cNvSpPr>
            <a:spLocks noChangeArrowheads="1"/>
          </p:cNvSpPr>
          <p:nvPr/>
        </p:nvSpPr>
        <p:spPr bwMode="auto">
          <a:xfrm>
            <a:off x="2281868" y="750588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2" name="Rectangle 10">
            <a:extLst>
              <a:ext uri="{FF2B5EF4-FFF2-40B4-BE49-F238E27FC236}">
                <a16:creationId xmlns:a16="http://schemas.microsoft.com/office/drawing/2014/main" id="{1EC9BFD9-F7B8-4844-BB53-2DC8C4916CD1}"/>
              </a:ext>
            </a:extLst>
          </p:cNvPr>
          <p:cNvSpPr>
            <a:spLocks noChangeArrowheads="1"/>
          </p:cNvSpPr>
          <p:nvPr/>
        </p:nvSpPr>
        <p:spPr bwMode="auto">
          <a:xfrm>
            <a:off x="2281868" y="1069041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3" name="Rectangle 11">
            <a:extLst>
              <a:ext uri="{FF2B5EF4-FFF2-40B4-BE49-F238E27FC236}">
                <a16:creationId xmlns:a16="http://schemas.microsoft.com/office/drawing/2014/main" id="{0E7C7C01-04BA-4140-ABC1-C82DCDE3CC46}"/>
              </a:ext>
            </a:extLst>
          </p:cNvPr>
          <p:cNvSpPr>
            <a:spLocks noChangeArrowheads="1"/>
          </p:cNvSpPr>
          <p:nvPr/>
        </p:nvSpPr>
        <p:spPr bwMode="auto">
          <a:xfrm>
            <a:off x="2281868" y="1105553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4" name="Rectangle 12">
            <a:extLst>
              <a:ext uri="{FF2B5EF4-FFF2-40B4-BE49-F238E27FC236}">
                <a16:creationId xmlns:a16="http://schemas.microsoft.com/office/drawing/2014/main" id="{60DE03AB-CEE1-4AF8-9245-7EC6B5751462}"/>
              </a:ext>
            </a:extLst>
          </p:cNvPr>
          <p:cNvSpPr>
            <a:spLocks noChangeArrowheads="1"/>
          </p:cNvSpPr>
          <p:nvPr/>
        </p:nvSpPr>
        <p:spPr bwMode="auto">
          <a:xfrm>
            <a:off x="2281868" y="139813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custDataLst>
      <p:tags r:id="rId1"/>
    </p:custDataLst>
    <p:extLst>
      <p:ext uri="{BB962C8B-B14F-4D97-AF65-F5344CB8AC3E}">
        <p14:creationId xmlns:p14="http://schemas.microsoft.com/office/powerpoint/2010/main" val="327867728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Result</a:t>
            </a:r>
          </a:p>
        </p:txBody>
      </p:sp>
      <p:sp>
        <p:nvSpPr>
          <p:cNvPr id="25" name="文本框 18">
            <a:extLst>
              <a:ext uri="{FF2B5EF4-FFF2-40B4-BE49-F238E27FC236}">
                <a16:creationId xmlns:a16="http://schemas.microsoft.com/office/drawing/2014/main" id="{0329921A-94AE-41D6-B9DA-328B872E7EE0}"/>
              </a:ext>
            </a:extLst>
          </p:cNvPr>
          <p:cNvSpPr txBox="1"/>
          <p:nvPr/>
        </p:nvSpPr>
        <p:spPr>
          <a:xfrm>
            <a:off x="4576506" y="1190448"/>
            <a:ext cx="3038981" cy="400110"/>
          </a:xfrm>
          <a:prstGeom prst="rect">
            <a:avLst/>
          </a:prstGeom>
          <a:noFill/>
        </p:spPr>
        <p:txBody>
          <a:bodyPr wrap="square">
            <a:spAutoFit/>
          </a:bodyPr>
          <a:lstStyle/>
          <a:p>
            <a:pPr eaLnBrk="1" fontAlgn="auto" hangingPunct="1">
              <a:spcBef>
                <a:spcPts val="0"/>
              </a:spcBef>
              <a:spcAft>
                <a:spcPts val="0"/>
              </a:spcAft>
              <a:defRPr/>
            </a:pPr>
            <a:r>
              <a:rPr lang="zh-TW" altLang="en-US" sz="2000" b="1" spc="300" dirty="0">
                <a:solidFill>
                  <a:srgbClr val="044875"/>
                </a:solidFill>
                <a:latin typeface="Microsoft YaHei" panose="020B0503020204020204" pitchFamily="34" charset="-122"/>
                <a:ea typeface="Microsoft YaHei" panose="020B0503020204020204" pitchFamily="34" charset="-122"/>
              </a:rPr>
              <a:t>延伸</a:t>
            </a:r>
            <a:r>
              <a:rPr lang="en-US" altLang="zh-TW" sz="2000" b="1" spc="300" dirty="0">
                <a:solidFill>
                  <a:srgbClr val="044875"/>
                </a:solidFill>
                <a:latin typeface="Microsoft YaHei" panose="020B0503020204020204" pitchFamily="34" charset="-122"/>
                <a:ea typeface="Microsoft YaHei" panose="020B0503020204020204" pitchFamily="34" charset="-122"/>
              </a:rPr>
              <a:t>:</a:t>
            </a:r>
            <a:r>
              <a:rPr lang="zh-TW" altLang="en-US" sz="2000" b="1" spc="300" dirty="0">
                <a:solidFill>
                  <a:srgbClr val="044875"/>
                </a:solidFill>
                <a:latin typeface="Microsoft YaHei" panose="020B0503020204020204" pitchFamily="34" charset="-122"/>
                <a:ea typeface="Microsoft YaHei" panose="020B0503020204020204" pitchFamily="34" charset="-122"/>
              </a:rPr>
              <a:t> 加一些臨床欄位</a:t>
            </a:r>
            <a:endParaRPr lang="en-US" altLang="zh-TW" sz="2000" b="1" spc="300" dirty="0">
              <a:solidFill>
                <a:srgbClr val="044875"/>
              </a:solidFill>
              <a:latin typeface="Microsoft YaHei" panose="020B0503020204020204" pitchFamily="34" charset="-122"/>
              <a:ea typeface="Microsoft YaHei" panose="020B0503020204020204" pitchFamily="34" charset="-122"/>
            </a:endParaRPr>
          </a:p>
        </p:txBody>
      </p:sp>
      <p:sp>
        <p:nvSpPr>
          <p:cNvPr id="6" name="Rectangle 7">
            <a:extLst>
              <a:ext uri="{FF2B5EF4-FFF2-40B4-BE49-F238E27FC236}">
                <a16:creationId xmlns:a16="http://schemas.microsoft.com/office/drawing/2014/main" id="{E75E4038-2794-46E3-BC11-3E9A2F8B50A2}"/>
              </a:ext>
            </a:extLst>
          </p:cNvPr>
          <p:cNvSpPr>
            <a:spLocks noChangeArrowheads="1"/>
          </p:cNvSpPr>
          <p:nvPr/>
        </p:nvSpPr>
        <p:spPr bwMode="auto">
          <a:xfrm>
            <a:off x="5062194" y="12318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8">
            <a:extLst>
              <a:ext uri="{FF2B5EF4-FFF2-40B4-BE49-F238E27FC236}">
                <a16:creationId xmlns:a16="http://schemas.microsoft.com/office/drawing/2014/main" id="{1EAF9B4E-E31A-4F0F-A870-D3309FD703BB}"/>
              </a:ext>
            </a:extLst>
          </p:cNvPr>
          <p:cNvSpPr>
            <a:spLocks noChangeArrowheads="1"/>
          </p:cNvSpPr>
          <p:nvPr/>
        </p:nvSpPr>
        <p:spPr bwMode="auto">
          <a:xfrm>
            <a:off x="5366994" y="198595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8" name="Rectangle 9">
            <a:extLst>
              <a:ext uri="{FF2B5EF4-FFF2-40B4-BE49-F238E27FC236}">
                <a16:creationId xmlns:a16="http://schemas.microsoft.com/office/drawing/2014/main" id="{20BAE438-9E0F-4605-9152-912E31F12468}"/>
              </a:ext>
            </a:extLst>
          </p:cNvPr>
          <p:cNvSpPr>
            <a:spLocks noChangeArrowheads="1"/>
          </p:cNvSpPr>
          <p:nvPr/>
        </p:nvSpPr>
        <p:spPr bwMode="auto">
          <a:xfrm>
            <a:off x="5366994" y="486568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Rectangle 11">
            <a:extLst>
              <a:ext uri="{FF2B5EF4-FFF2-40B4-BE49-F238E27FC236}">
                <a16:creationId xmlns:a16="http://schemas.microsoft.com/office/drawing/2014/main" id="{B943CBA9-845A-4DBF-B105-762E7D9261BB}"/>
              </a:ext>
            </a:extLst>
          </p:cNvPr>
          <p:cNvSpPr>
            <a:spLocks noChangeArrowheads="1"/>
          </p:cNvSpPr>
          <p:nvPr/>
        </p:nvSpPr>
        <p:spPr bwMode="auto">
          <a:xfrm>
            <a:off x="5366994" y="802798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12">
            <a:extLst>
              <a:ext uri="{FF2B5EF4-FFF2-40B4-BE49-F238E27FC236}">
                <a16:creationId xmlns:a16="http://schemas.microsoft.com/office/drawing/2014/main" id="{990D5CFA-7FAD-4D2D-9B03-039AC44CCB2B}"/>
              </a:ext>
            </a:extLst>
          </p:cNvPr>
          <p:cNvSpPr>
            <a:spLocks noChangeArrowheads="1"/>
          </p:cNvSpPr>
          <p:nvPr/>
        </p:nvSpPr>
        <p:spPr bwMode="auto">
          <a:xfrm>
            <a:off x="5366994" y="834865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13">
            <a:extLst>
              <a:ext uri="{FF2B5EF4-FFF2-40B4-BE49-F238E27FC236}">
                <a16:creationId xmlns:a16="http://schemas.microsoft.com/office/drawing/2014/main" id="{0AAFCB09-03B4-4CD5-991C-4D781B763EF4}"/>
              </a:ext>
            </a:extLst>
          </p:cNvPr>
          <p:cNvSpPr>
            <a:spLocks noChangeArrowheads="1"/>
          </p:cNvSpPr>
          <p:nvPr/>
        </p:nvSpPr>
        <p:spPr bwMode="auto">
          <a:xfrm>
            <a:off x="5366994" y="1122203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30" name="圖片 29">
            <a:extLst>
              <a:ext uri="{FF2B5EF4-FFF2-40B4-BE49-F238E27FC236}">
                <a16:creationId xmlns:a16="http://schemas.microsoft.com/office/drawing/2014/main" id="{333B914B-54E1-4DDD-AD24-3AA75833ADBF}"/>
              </a:ext>
            </a:extLst>
          </p:cNvPr>
          <p:cNvPicPr/>
          <p:nvPr/>
        </p:nvPicPr>
        <p:blipFill>
          <a:blip r:embed="rId3"/>
          <a:stretch>
            <a:fillRect/>
          </a:stretch>
        </p:blipFill>
        <p:spPr>
          <a:xfrm>
            <a:off x="356342" y="1985959"/>
            <a:ext cx="5613198" cy="3352899"/>
          </a:xfrm>
          <a:prstGeom prst="rect">
            <a:avLst/>
          </a:prstGeom>
        </p:spPr>
      </p:pic>
      <p:pic>
        <p:nvPicPr>
          <p:cNvPr id="31" name="圖片 30">
            <a:extLst>
              <a:ext uri="{FF2B5EF4-FFF2-40B4-BE49-F238E27FC236}">
                <a16:creationId xmlns:a16="http://schemas.microsoft.com/office/drawing/2014/main" id="{BC27D824-E218-421A-8EDC-96DF7B914B92}"/>
              </a:ext>
            </a:extLst>
          </p:cNvPr>
          <p:cNvPicPr/>
          <p:nvPr/>
        </p:nvPicPr>
        <p:blipFill>
          <a:blip r:embed="rId4"/>
          <a:stretch>
            <a:fillRect/>
          </a:stretch>
        </p:blipFill>
        <p:spPr>
          <a:xfrm>
            <a:off x="6257139" y="1985959"/>
            <a:ext cx="4757730" cy="1877384"/>
          </a:xfrm>
          <a:prstGeom prst="rect">
            <a:avLst/>
          </a:prstGeom>
        </p:spPr>
      </p:pic>
      <p:pic>
        <p:nvPicPr>
          <p:cNvPr id="32" name="圖片 31">
            <a:extLst>
              <a:ext uri="{FF2B5EF4-FFF2-40B4-BE49-F238E27FC236}">
                <a16:creationId xmlns:a16="http://schemas.microsoft.com/office/drawing/2014/main" id="{390A8200-5383-4C84-920F-6B380F3FFFBE}"/>
              </a:ext>
            </a:extLst>
          </p:cNvPr>
          <p:cNvPicPr/>
          <p:nvPr/>
        </p:nvPicPr>
        <p:blipFill>
          <a:blip r:embed="rId5"/>
          <a:stretch>
            <a:fillRect/>
          </a:stretch>
        </p:blipFill>
        <p:spPr>
          <a:xfrm>
            <a:off x="6257139" y="4533927"/>
            <a:ext cx="2643670" cy="804931"/>
          </a:xfrm>
          <a:prstGeom prst="rect">
            <a:avLst/>
          </a:prstGeom>
        </p:spPr>
      </p:pic>
    </p:spTree>
    <p:custDataLst>
      <p:tags r:id="rId1"/>
    </p:custDataLst>
    <p:extLst>
      <p:ext uri="{BB962C8B-B14F-4D97-AF65-F5344CB8AC3E}">
        <p14:creationId xmlns:p14="http://schemas.microsoft.com/office/powerpoint/2010/main" val="334883274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TW" sz="3600" b="1" spc="300" dirty="0">
                <a:solidFill>
                  <a:srgbClr val="044875"/>
                </a:solidFill>
                <a:latin typeface="微软雅黑" panose="020B0503020204020204" pitchFamily="34" charset="-122"/>
                <a:ea typeface="微软雅黑" panose="020B0503020204020204" pitchFamily="34" charset="-122"/>
              </a:rPr>
              <a:t>Discussion</a:t>
            </a:r>
            <a:endParaRPr lang="en-US" altLang="zh-CN" sz="3600" b="1" spc="300" dirty="0">
              <a:solidFill>
                <a:srgbClr val="044875"/>
              </a:solidFill>
              <a:latin typeface="微软雅黑" panose="020B0503020204020204" pitchFamily="34" charset="-122"/>
              <a:ea typeface="微软雅黑" panose="020B0503020204020204" pitchFamily="34" charset="-122"/>
            </a:endParaRPr>
          </a:p>
        </p:txBody>
      </p:sp>
      <p:sp>
        <p:nvSpPr>
          <p:cNvPr id="6" name="Rectangle 7">
            <a:extLst>
              <a:ext uri="{FF2B5EF4-FFF2-40B4-BE49-F238E27FC236}">
                <a16:creationId xmlns:a16="http://schemas.microsoft.com/office/drawing/2014/main" id="{E75E4038-2794-46E3-BC11-3E9A2F8B50A2}"/>
              </a:ext>
            </a:extLst>
          </p:cNvPr>
          <p:cNvSpPr>
            <a:spLocks noChangeArrowheads="1"/>
          </p:cNvSpPr>
          <p:nvPr/>
        </p:nvSpPr>
        <p:spPr bwMode="auto">
          <a:xfrm>
            <a:off x="5062194" y="12318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8">
            <a:extLst>
              <a:ext uri="{FF2B5EF4-FFF2-40B4-BE49-F238E27FC236}">
                <a16:creationId xmlns:a16="http://schemas.microsoft.com/office/drawing/2014/main" id="{1EAF9B4E-E31A-4F0F-A870-D3309FD703BB}"/>
              </a:ext>
            </a:extLst>
          </p:cNvPr>
          <p:cNvSpPr>
            <a:spLocks noChangeArrowheads="1"/>
          </p:cNvSpPr>
          <p:nvPr/>
        </p:nvSpPr>
        <p:spPr bwMode="auto">
          <a:xfrm>
            <a:off x="5366994" y="198595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Rectangle 11">
            <a:extLst>
              <a:ext uri="{FF2B5EF4-FFF2-40B4-BE49-F238E27FC236}">
                <a16:creationId xmlns:a16="http://schemas.microsoft.com/office/drawing/2014/main" id="{B943CBA9-845A-4DBF-B105-762E7D9261BB}"/>
              </a:ext>
            </a:extLst>
          </p:cNvPr>
          <p:cNvSpPr>
            <a:spLocks noChangeArrowheads="1"/>
          </p:cNvSpPr>
          <p:nvPr/>
        </p:nvSpPr>
        <p:spPr bwMode="auto">
          <a:xfrm>
            <a:off x="5366994" y="802798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12">
            <a:extLst>
              <a:ext uri="{FF2B5EF4-FFF2-40B4-BE49-F238E27FC236}">
                <a16:creationId xmlns:a16="http://schemas.microsoft.com/office/drawing/2014/main" id="{990D5CFA-7FAD-4D2D-9B03-039AC44CCB2B}"/>
              </a:ext>
            </a:extLst>
          </p:cNvPr>
          <p:cNvSpPr>
            <a:spLocks noChangeArrowheads="1"/>
          </p:cNvSpPr>
          <p:nvPr/>
        </p:nvSpPr>
        <p:spPr bwMode="auto">
          <a:xfrm>
            <a:off x="5366994" y="834865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13">
            <a:extLst>
              <a:ext uri="{FF2B5EF4-FFF2-40B4-BE49-F238E27FC236}">
                <a16:creationId xmlns:a16="http://schemas.microsoft.com/office/drawing/2014/main" id="{0AAFCB09-03B4-4CD5-991C-4D781B763EF4}"/>
              </a:ext>
            </a:extLst>
          </p:cNvPr>
          <p:cNvSpPr>
            <a:spLocks noChangeArrowheads="1"/>
          </p:cNvSpPr>
          <p:nvPr/>
        </p:nvSpPr>
        <p:spPr bwMode="auto">
          <a:xfrm>
            <a:off x="5366994" y="1122203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9" name="表格 18">
            <a:extLst>
              <a:ext uri="{FF2B5EF4-FFF2-40B4-BE49-F238E27FC236}">
                <a16:creationId xmlns:a16="http://schemas.microsoft.com/office/drawing/2014/main" id="{8A4900C4-D9A7-4ECE-965F-42B0ACE49F46}"/>
              </a:ext>
            </a:extLst>
          </p:cNvPr>
          <p:cNvGraphicFramePr>
            <a:graphicFrameLocks noGrp="1"/>
          </p:cNvGraphicFramePr>
          <p:nvPr>
            <p:extLst>
              <p:ext uri="{D42A27DB-BD31-4B8C-83A1-F6EECF244321}">
                <p14:modId xmlns:p14="http://schemas.microsoft.com/office/powerpoint/2010/main" val="1086161634"/>
              </p:ext>
            </p:extLst>
          </p:nvPr>
        </p:nvGraphicFramePr>
        <p:xfrm>
          <a:off x="1447391" y="1268727"/>
          <a:ext cx="9082307" cy="1463040"/>
        </p:xfrm>
        <a:graphic>
          <a:graphicData uri="http://schemas.openxmlformats.org/drawingml/2006/table">
            <a:tbl>
              <a:tblPr firstRow="1" bandRow="1">
                <a:tableStyleId>{5C22544A-7EE6-4342-B048-85BDC9FD1C3A}</a:tableStyleId>
              </a:tblPr>
              <a:tblGrid>
                <a:gridCol w="1047847">
                  <a:extLst>
                    <a:ext uri="{9D8B030D-6E8A-4147-A177-3AD203B41FA5}">
                      <a16:colId xmlns:a16="http://schemas.microsoft.com/office/drawing/2014/main" val="429254570"/>
                    </a:ext>
                  </a:extLst>
                </a:gridCol>
                <a:gridCol w="2008615">
                  <a:extLst>
                    <a:ext uri="{9D8B030D-6E8A-4147-A177-3AD203B41FA5}">
                      <a16:colId xmlns:a16="http://schemas.microsoft.com/office/drawing/2014/main" val="3067673831"/>
                    </a:ext>
                  </a:extLst>
                </a:gridCol>
                <a:gridCol w="2008615">
                  <a:extLst>
                    <a:ext uri="{9D8B030D-6E8A-4147-A177-3AD203B41FA5}">
                      <a16:colId xmlns:a16="http://schemas.microsoft.com/office/drawing/2014/main" val="4078707137"/>
                    </a:ext>
                  </a:extLst>
                </a:gridCol>
                <a:gridCol w="2008615">
                  <a:extLst>
                    <a:ext uri="{9D8B030D-6E8A-4147-A177-3AD203B41FA5}">
                      <a16:colId xmlns:a16="http://schemas.microsoft.com/office/drawing/2014/main" val="370043635"/>
                    </a:ext>
                  </a:extLst>
                </a:gridCol>
                <a:gridCol w="2008615">
                  <a:extLst>
                    <a:ext uri="{9D8B030D-6E8A-4147-A177-3AD203B41FA5}">
                      <a16:colId xmlns:a16="http://schemas.microsoft.com/office/drawing/2014/main" val="1791585175"/>
                    </a:ext>
                  </a:extLst>
                </a:gridCol>
              </a:tblGrid>
              <a:tr h="264372">
                <a:tc>
                  <a:txBody>
                    <a:bodyPr/>
                    <a:lstStyle/>
                    <a:p>
                      <a:endParaRPr lang="zh-TW" altLang="en-US" dirty="0"/>
                    </a:p>
                  </a:txBody>
                  <a:tcPr/>
                </a:tc>
                <a:tc>
                  <a:txBody>
                    <a:bodyPr/>
                    <a:lstStyle/>
                    <a:p>
                      <a:r>
                        <a:rPr lang="en-US" altLang="zh-TW" dirty="0" err="1"/>
                        <a:t>coxPH</a:t>
                      </a:r>
                      <a:endParaRPr lang="zh-TW" altLang="en-US" dirty="0"/>
                    </a:p>
                  </a:txBody>
                  <a:tcPr/>
                </a:tc>
                <a:tc>
                  <a:txBody>
                    <a:bodyPr/>
                    <a:lstStyle/>
                    <a:p>
                      <a:r>
                        <a:rPr lang="en-US" altLang="zh-TW" dirty="0"/>
                        <a:t>GBS</a:t>
                      </a:r>
                      <a:endParaRPr lang="zh-TW" altLang="en-US" dirty="0"/>
                    </a:p>
                  </a:txBody>
                  <a:tcPr/>
                </a:tc>
                <a:tc>
                  <a:txBody>
                    <a:bodyPr/>
                    <a:lstStyle/>
                    <a:p>
                      <a:r>
                        <a:rPr lang="en-US" altLang="zh-TW" dirty="0"/>
                        <a:t>CGBS</a:t>
                      </a:r>
                      <a:endParaRPr lang="zh-TW" altLang="en-US" dirty="0"/>
                    </a:p>
                  </a:txBody>
                  <a:tcPr/>
                </a:tc>
                <a:tc>
                  <a:txBody>
                    <a:bodyPr/>
                    <a:lstStyle/>
                    <a:p>
                      <a:r>
                        <a:rPr lang="en-US" altLang="zh-TW" dirty="0"/>
                        <a:t>RSF</a:t>
                      </a:r>
                      <a:endParaRPr lang="zh-TW" altLang="en-US" dirty="0"/>
                    </a:p>
                  </a:txBody>
                  <a:tcPr/>
                </a:tc>
                <a:extLst>
                  <a:ext uri="{0D108BD9-81ED-4DB2-BD59-A6C34878D82A}">
                    <a16:rowId xmlns:a16="http://schemas.microsoft.com/office/drawing/2014/main" val="351401441"/>
                  </a:ext>
                </a:extLst>
              </a:tr>
              <a:tr h="264372">
                <a:tc>
                  <a:txBody>
                    <a:bodyPr/>
                    <a:lstStyle/>
                    <a:p>
                      <a:r>
                        <a:rPr lang="en-US" altLang="zh-TW" dirty="0"/>
                        <a:t>Train</a:t>
                      </a:r>
                      <a:endParaRPr lang="zh-TW" altLang="en-US" dirty="0"/>
                    </a:p>
                  </a:txBody>
                  <a:tcPr/>
                </a:tc>
                <a:tc>
                  <a:txBody>
                    <a:bodyPr/>
                    <a:lstStyle/>
                    <a:p>
                      <a:r>
                        <a:rPr lang="en-US" altLang="zh-TW" dirty="0"/>
                        <a:t>1</a:t>
                      </a:r>
                      <a:endParaRPr lang="zh-TW" altLang="en-US" dirty="0"/>
                    </a:p>
                  </a:txBody>
                  <a:tcPr/>
                </a:tc>
                <a:tc>
                  <a:txBody>
                    <a:bodyPr/>
                    <a:lstStyle/>
                    <a:p>
                      <a:r>
                        <a:rPr lang="en-US" altLang="zh-TW" dirty="0"/>
                        <a:t>0.961</a:t>
                      </a:r>
                      <a:endParaRPr lang="zh-TW" altLang="en-US" dirty="0"/>
                    </a:p>
                  </a:txBody>
                  <a:tcPr/>
                </a:tc>
                <a:tc>
                  <a:txBody>
                    <a:bodyPr/>
                    <a:lstStyle/>
                    <a:p>
                      <a:r>
                        <a:rPr lang="en-US" altLang="zh-TW" dirty="0"/>
                        <a:t>0.612</a:t>
                      </a:r>
                      <a:endParaRPr lang="zh-TW" altLang="en-US" dirty="0"/>
                    </a:p>
                  </a:txBody>
                  <a:tcPr/>
                </a:tc>
                <a:tc>
                  <a:txBody>
                    <a:bodyPr/>
                    <a:lstStyle/>
                    <a:p>
                      <a:r>
                        <a:rPr lang="en-US" altLang="zh-TW" dirty="0"/>
                        <a:t>0.778</a:t>
                      </a:r>
                      <a:endParaRPr lang="zh-TW" altLang="en-US" dirty="0"/>
                    </a:p>
                  </a:txBody>
                  <a:tcPr/>
                </a:tc>
                <a:extLst>
                  <a:ext uri="{0D108BD9-81ED-4DB2-BD59-A6C34878D82A}">
                    <a16:rowId xmlns:a16="http://schemas.microsoft.com/office/drawing/2014/main" val="88952925"/>
                  </a:ext>
                </a:extLst>
              </a:tr>
              <a:tr h="264372">
                <a:tc>
                  <a:txBody>
                    <a:bodyPr/>
                    <a:lstStyle/>
                    <a:p>
                      <a:r>
                        <a:rPr lang="en-US" altLang="zh-TW" dirty="0"/>
                        <a:t>3-fold cv</a:t>
                      </a:r>
                      <a:endParaRPr lang="zh-TW" altLang="en-US" dirty="0"/>
                    </a:p>
                  </a:txBody>
                  <a:tcPr/>
                </a:tc>
                <a:tc>
                  <a:txBody>
                    <a:bodyPr/>
                    <a:lstStyle/>
                    <a:p>
                      <a:r>
                        <a:rPr lang="en-US" altLang="zh-TW" dirty="0"/>
                        <a:t>0.555</a:t>
                      </a:r>
                      <a:endParaRPr lang="zh-TW" altLang="en-US" dirty="0"/>
                    </a:p>
                  </a:txBody>
                  <a:tcPr/>
                </a:tc>
                <a:tc>
                  <a:txBody>
                    <a:bodyPr/>
                    <a:lstStyle/>
                    <a:p>
                      <a:r>
                        <a:rPr lang="en-US" altLang="zh-TW" dirty="0"/>
                        <a:t>0.678</a:t>
                      </a:r>
                      <a:endParaRPr lang="zh-TW" altLang="en-US" dirty="0"/>
                    </a:p>
                  </a:txBody>
                  <a:tcPr/>
                </a:tc>
                <a:tc>
                  <a:txBody>
                    <a:bodyPr/>
                    <a:lstStyle/>
                    <a:p>
                      <a:r>
                        <a:rPr lang="en-US" altLang="zh-TW" dirty="0"/>
                        <a:t>0.592</a:t>
                      </a:r>
                      <a:endParaRPr lang="zh-TW" altLang="en-US" dirty="0"/>
                    </a:p>
                  </a:txBody>
                  <a:tcPr/>
                </a:tc>
                <a:tc>
                  <a:txBody>
                    <a:bodyPr/>
                    <a:lstStyle/>
                    <a:p>
                      <a:r>
                        <a:rPr lang="en-US" altLang="zh-TW" dirty="0"/>
                        <a:t>0.653</a:t>
                      </a:r>
                      <a:endParaRPr lang="zh-TW" altLang="en-US" dirty="0"/>
                    </a:p>
                  </a:txBody>
                  <a:tcPr/>
                </a:tc>
                <a:extLst>
                  <a:ext uri="{0D108BD9-81ED-4DB2-BD59-A6C34878D82A}">
                    <a16:rowId xmlns:a16="http://schemas.microsoft.com/office/drawing/2014/main" val="4197115323"/>
                  </a:ext>
                </a:extLst>
              </a:tr>
              <a:tr h="264372">
                <a:tc>
                  <a:txBody>
                    <a:bodyPr/>
                    <a:lstStyle/>
                    <a:p>
                      <a:r>
                        <a:rPr lang="en-US" altLang="zh-TW" dirty="0"/>
                        <a:t>features</a:t>
                      </a:r>
                      <a:endParaRPr lang="zh-TW" altLang="en-US" dirty="0"/>
                    </a:p>
                  </a:txBody>
                  <a:tcPr/>
                </a:tc>
                <a:tc>
                  <a:txBody>
                    <a:bodyPr/>
                    <a:lstStyle/>
                    <a:p>
                      <a:r>
                        <a:rPr lang="en-US" altLang="zh-TW" dirty="0"/>
                        <a:t>320</a:t>
                      </a:r>
                      <a:endParaRPr lang="zh-TW" altLang="en-US" dirty="0"/>
                    </a:p>
                  </a:txBody>
                  <a:tcPr/>
                </a:tc>
                <a:tc>
                  <a:txBody>
                    <a:bodyPr/>
                    <a:lstStyle/>
                    <a:p>
                      <a:r>
                        <a:rPr lang="en-US" altLang="zh-TW" dirty="0"/>
                        <a:t>22</a:t>
                      </a:r>
                      <a:endParaRPr lang="zh-TW" altLang="en-US" dirty="0"/>
                    </a:p>
                  </a:txBody>
                  <a:tcPr/>
                </a:tc>
                <a:tc>
                  <a:txBody>
                    <a:bodyPr/>
                    <a:lstStyle/>
                    <a:p>
                      <a:r>
                        <a:rPr lang="en-US" altLang="zh-TW" dirty="0"/>
                        <a:t>7</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443728635"/>
                  </a:ext>
                </a:extLst>
              </a:tr>
            </a:tbl>
          </a:graphicData>
        </a:graphic>
      </p:graphicFrame>
      <p:graphicFrame>
        <p:nvGraphicFramePr>
          <p:cNvPr id="21" name="表格 20">
            <a:extLst>
              <a:ext uri="{FF2B5EF4-FFF2-40B4-BE49-F238E27FC236}">
                <a16:creationId xmlns:a16="http://schemas.microsoft.com/office/drawing/2014/main" id="{C9C555FF-3F7F-426C-9609-820A949CFCBB}"/>
              </a:ext>
            </a:extLst>
          </p:cNvPr>
          <p:cNvGraphicFramePr>
            <a:graphicFrameLocks noGrp="1"/>
          </p:cNvGraphicFramePr>
          <p:nvPr>
            <p:extLst>
              <p:ext uri="{D42A27DB-BD31-4B8C-83A1-F6EECF244321}">
                <p14:modId xmlns:p14="http://schemas.microsoft.com/office/powerpoint/2010/main" val="557818438"/>
              </p:ext>
            </p:extLst>
          </p:nvPr>
        </p:nvGraphicFramePr>
        <p:xfrm>
          <a:off x="1447391" y="2913231"/>
          <a:ext cx="7044856" cy="1097280"/>
        </p:xfrm>
        <a:graphic>
          <a:graphicData uri="http://schemas.openxmlformats.org/drawingml/2006/table">
            <a:tbl>
              <a:tblPr firstRow="1" bandRow="1">
                <a:tableStyleId>{5C22544A-7EE6-4342-B048-85BDC9FD1C3A}</a:tableStyleId>
              </a:tblPr>
              <a:tblGrid>
                <a:gridCol w="1047847">
                  <a:extLst>
                    <a:ext uri="{9D8B030D-6E8A-4147-A177-3AD203B41FA5}">
                      <a16:colId xmlns:a16="http://schemas.microsoft.com/office/drawing/2014/main" val="429254570"/>
                    </a:ext>
                  </a:extLst>
                </a:gridCol>
                <a:gridCol w="2008615">
                  <a:extLst>
                    <a:ext uri="{9D8B030D-6E8A-4147-A177-3AD203B41FA5}">
                      <a16:colId xmlns:a16="http://schemas.microsoft.com/office/drawing/2014/main" val="3067673831"/>
                    </a:ext>
                  </a:extLst>
                </a:gridCol>
                <a:gridCol w="2008615">
                  <a:extLst>
                    <a:ext uri="{9D8B030D-6E8A-4147-A177-3AD203B41FA5}">
                      <a16:colId xmlns:a16="http://schemas.microsoft.com/office/drawing/2014/main" val="4078707137"/>
                    </a:ext>
                  </a:extLst>
                </a:gridCol>
                <a:gridCol w="1979779">
                  <a:extLst>
                    <a:ext uri="{9D8B030D-6E8A-4147-A177-3AD203B41FA5}">
                      <a16:colId xmlns:a16="http://schemas.microsoft.com/office/drawing/2014/main" val="370043635"/>
                    </a:ext>
                  </a:extLst>
                </a:gridCol>
              </a:tblGrid>
              <a:tr h="264372">
                <a:tc>
                  <a:txBody>
                    <a:bodyPr/>
                    <a:lstStyle/>
                    <a:p>
                      <a:endParaRPr lang="zh-TW" altLang="en-US" dirty="0"/>
                    </a:p>
                  </a:txBody>
                  <a:tcPr/>
                </a:tc>
                <a:tc>
                  <a:txBody>
                    <a:bodyPr/>
                    <a:lstStyle/>
                    <a:p>
                      <a:r>
                        <a:rPr lang="en-US" altLang="zh-TW" dirty="0"/>
                        <a:t>GBS</a:t>
                      </a:r>
                      <a:endParaRPr lang="zh-TW" altLang="en-US" dirty="0"/>
                    </a:p>
                  </a:txBody>
                  <a:tcPr/>
                </a:tc>
                <a:tc>
                  <a:txBody>
                    <a:bodyPr/>
                    <a:lstStyle/>
                    <a:p>
                      <a:pPr marL="285750" indent="-285750">
                        <a:buFont typeface="Wingdings" panose="05000000000000000000" pitchFamily="2" charset="2"/>
                        <a:buChar char="ü"/>
                      </a:pPr>
                      <a:r>
                        <a:rPr lang="en-US" altLang="zh-TW" dirty="0"/>
                        <a:t>CGBS</a:t>
                      </a:r>
                      <a:endParaRPr lang="zh-TW" altLang="en-US" dirty="0"/>
                    </a:p>
                  </a:txBody>
                  <a:tcPr/>
                </a:tc>
                <a:tc>
                  <a:txBody>
                    <a:bodyPr/>
                    <a:lstStyle/>
                    <a:p>
                      <a:r>
                        <a:rPr lang="en-US" altLang="zh-TW" dirty="0"/>
                        <a:t>RSF</a:t>
                      </a:r>
                      <a:endParaRPr lang="zh-TW" altLang="en-US" dirty="0"/>
                    </a:p>
                  </a:txBody>
                  <a:tcPr/>
                </a:tc>
                <a:extLst>
                  <a:ext uri="{0D108BD9-81ED-4DB2-BD59-A6C34878D82A}">
                    <a16:rowId xmlns:a16="http://schemas.microsoft.com/office/drawing/2014/main" val="351401441"/>
                  </a:ext>
                </a:extLst>
              </a:tr>
              <a:tr h="264372">
                <a:tc>
                  <a:txBody>
                    <a:bodyPr/>
                    <a:lstStyle/>
                    <a:p>
                      <a:r>
                        <a:rPr lang="en-US" altLang="zh-TW" dirty="0"/>
                        <a:t>Train</a:t>
                      </a:r>
                      <a:endParaRPr lang="zh-TW" altLang="en-US" dirty="0"/>
                    </a:p>
                  </a:txBody>
                  <a:tcPr/>
                </a:tc>
                <a:tc>
                  <a:txBody>
                    <a:bodyPr/>
                    <a:lstStyle/>
                    <a:p>
                      <a:r>
                        <a:rPr lang="en-US" altLang="zh-TW" dirty="0"/>
                        <a:t>0.998</a:t>
                      </a:r>
                      <a:endParaRPr lang="zh-TW" altLang="en-US" dirty="0"/>
                    </a:p>
                  </a:txBody>
                  <a:tcPr/>
                </a:tc>
                <a:tc>
                  <a:txBody>
                    <a:bodyPr/>
                    <a:lstStyle/>
                    <a:p>
                      <a:r>
                        <a:rPr lang="en-US" altLang="zh-TW" dirty="0"/>
                        <a:t>0.612</a:t>
                      </a:r>
                      <a:endParaRPr lang="zh-TW" altLang="en-US" dirty="0"/>
                    </a:p>
                  </a:txBody>
                  <a:tcPr/>
                </a:tc>
                <a:tc>
                  <a:txBody>
                    <a:bodyPr/>
                    <a:lstStyle/>
                    <a:p>
                      <a:r>
                        <a:rPr lang="en-US" altLang="zh-TW" dirty="0"/>
                        <a:t>0.774</a:t>
                      </a:r>
                      <a:endParaRPr lang="zh-TW" altLang="en-US" dirty="0"/>
                    </a:p>
                  </a:txBody>
                  <a:tcPr/>
                </a:tc>
                <a:extLst>
                  <a:ext uri="{0D108BD9-81ED-4DB2-BD59-A6C34878D82A}">
                    <a16:rowId xmlns:a16="http://schemas.microsoft.com/office/drawing/2014/main" val="88952925"/>
                  </a:ext>
                </a:extLst>
              </a:tr>
              <a:tr h="264372">
                <a:tc>
                  <a:txBody>
                    <a:bodyPr/>
                    <a:lstStyle/>
                    <a:p>
                      <a:r>
                        <a:rPr lang="en-US" altLang="zh-TW" dirty="0"/>
                        <a:t>test</a:t>
                      </a:r>
                      <a:endParaRPr lang="zh-TW" altLang="en-US" dirty="0"/>
                    </a:p>
                  </a:txBody>
                  <a:tcPr/>
                </a:tc>
                <a:tc>
                  <a:txBody>
                    <a:bodyPr/>
                    <a:lstStyle/>
                    <a:p>
                      <a:r>
                        <a:rPr lang="en-US" altLang="zh-TW" dirty="0"/>
                        <a:t>0.536</a:t>
                      </a:r>
                      <a:endParaRPr lang="zh-TW" altLang="en-US" dirty="0"/>
                    </a:p>
                  </a:txBody>
                  <a:tcPr/>
                </a:tc>
                <a:tc>
                  <a:txBody>
                    <a:bodyPr/>
                    <a:lstStyle/>
                    <a:p>
                      <a:r>
                        <a:rPr lang="en-US" altLang="zh-TW" dirty="0"/>
                        <a:t>0.647</a:t>
                      </a:r>
                      <a:endParaRPr lang="zh-TW" altLang="en-US" dirty="0"/>
                    </a:p>
                  </a:txBody>
                  <a:tcPr/>
                </a:tc>
                <a:tc>
                  <a:txBody>
                    <a:bodyPr/>
                    <a:lstStyle/>
                    <a:p>
                      <a:r>
                        <a:rPr lang="en-US" altLang="zh-TW" dirty="0"/>
                        <a:t>0.578</a:t>
                      </a:r>
                      <a:endParaRPr lang="zh-TW" altLang="en-US" dirty="0"/>
                    </a:p>
                  </a:txBody>
                  <a:tcPr/>
                </a:tc>
                <a:extLst>
                  <a:ext uri="{0D108BD9-81ED-4DB2-BD59-A6C34878D82A}">
                    <a16:rowId xmlns:a16="http://schemas.microsoft.com/office/drawing/2014/main" val="4197115323"/>
                  </a:ext>
                </a:extLst>
              </a:tr>
            </a:tbl>
          </a:graphicData>
        </a:graphic>
      </p:graphicFrame>
      <p:sp>
        <p:nvSpPr>
          <p:cNvPr id="11" name="文字方塊 10">
            <a:extLst>
              <a:ext uri="{FF2B5EF4-FFF2-40B4-BE49-F238E27FC236}">
                <a16:creationId xmlns:a16="http://schemas.microsoft.com/office/drawing/2014/main" id="{D8C4740C-4CE7-46BE-80CF-A1395F77950D}"/>
              </a:ext>
            </a:extLst>
          </p:cNvPr>
          <p:cNvSpPr txBox="1"/>
          <p:nvPr/>
        </p:nvSpPr>
        <p:spPr>
          <a:xfrm>
            <a:off x="1447390" y="4438202"/>
            <a:ext cx="9788057" cy="1754326"/>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GBS</a:t>
            </a:r>
            <a:r>
              <a:rPr lang="zh-TW" altLang="en-US" dirty="0"/>
              <a:t>、</a:t>
            </a:r>
            <a:r>
              <a:rPr lang="en-US" altLang="zh-TW" dirty="0"/>
              <a:t>RSF</a:t>
            </a:r>
            <a:r>
              <a:rPr lang="zh-TW" altLang="en-US" dirty="0"/>
              <a:t>在</a:t>
            </a:r>
            <a:r>
              <a:rPr lang="en-US" altLang="zh-TW" dirty="0"/>
              <a:t>cross validation</a:t>
            </a:r>
            <a:r>
              <a:rPr lang="zh-TW" altLang="en-US" dirty="0"/>
              <a:t>以及</a:t>
            </a:r>
            <a:r>
              <a:rPr lang="en-US" altLang="zh-TW" dirty="0"/>
              <a:t>training</a:t>
            </a:r>
            <a:r>
              <a:rPr lang="zh-TW" altLang="en-US" dirty="0"/>
              <a:t>上表現很好</a:t>
            </a:r>
            <a:r>
              <a:rPr lang="en-US" altLang="zh-TW" dirty="0"/>
              <a:t>,test</a:t>
            </a:r>
            <a:r>
              <a:rPr lang="zh-TW" altLang="en-US" dirty="0"/>
              <a:t>挺爛的 </a:t>
            </a:r>
            <a:r>
              <a:rPr lang="en-US" altLang="zh-TW" dirty="0">
                <a:sym typeface="Wingdings" panose="05000000000000000000" pitchFamily="2" charset="2"/>
              </a:rPr>
              <a:t></a:t>
            </a:r>
            <a:r>
              <a:rPr lang="zh-TW" altLang="en-US" dirty="0">
                <a:sym typeface="Wingdings" panose="05000000000000000000" pitchFamily="2" charset="2"/>
              </a:rPr>
              <a:t> </a:t>
            </a:r>
            <a:r>
              <a:rPr lang="en-US" altLang="zh-TW" dirty="0">
                <a:sym typeface="Wingdings" panose="05000000000000000000" pitchFamily="2" charset="2"/>
              </a:rPr>
              <a:t>overtraining</a:t>
            </a:r>
          </a:p>
          <a:p>
            <a:pPr marL="285750" indent="-285750">
              <a:buFont typeface="Arial" panose="020B0604020202020204" pitchFamily="34" charset="0"/>
              <a:buChar char="•"/>
            </a:pPr>
            <a:r>
              <a:rPr lang="en-US" altLang="zh-TW" dirty="0">
                <a:sym typeface="Wingdings" panose="05000000000000000000" pitchFamily="2" charset="2"/>
              </a:rPr>
              <a:t>CGBS</a:t>
            </a:r>
            <a:r>
              <a:rPr lang="zh-TW" altLang="en-US" dirty="0">
                <a:sym typeface="Wingdings" panose="05000000000000000000" pitchFamily="2" charset="2"/>
              </a:rPr>
              <a:t> 在 </a:t>
            </a:r>
            <a:r>
              <a:rPr lang="en-US" altLang="zh-TW" dirty="0"/>
              <a:t>cross validation</a:t>
            </a:r>
            <a:r>
              <a:rPr lang="zh-TW" altLang="en-US" dirty="0"/>
              <a:t>以及</a:t>
            </a:r>
            <a:r>
              <a:rPr lang="en-US" altLang="zh-TW" dirty="0"/>
              <a:t>training</a:t>
            </a:r>
            <a:r>
              <a:rPr lang="zh-TW" altLang="en-US" dirty="0">
                <a:sym typeface="Wingdings" panose="05000000000000000000" pitchFamily="2" charset="2"/>
              </a:rPr>
              <a:t>的表現不如 </a:t>
            </a:r>
            <a:r>
              <a:rPr lang="en-US" altLang="zh-TW" dirty="0">
                <a:sym typeface="Wingdings" panose="05000000000000000000" pitchFamily="2" charset="2"/>
              </a:rPr>
              <a:t>GBS</a:t>
            </a:r>
            <a:r>
              <a:rPr lang="zh-TW" altLang="en-US" dirty="0">
                <a:sym typeface="Wingdings" panose="05000000000000000000" pitchFamily="2" charset="2"/>
              </a:rPr>
              <a:t> 和 </a:t>
            </a:r>
            <a:r>
              <a:rPr lang="en-US" altLang="zh-TW" dirty="0">
                <a:sym typeface="Wingdings" panose="05000000000000000000" pitchFamily="2" charset="2"/>
              </a:rPr>
              <a:t>RSF</a:t>
            </a:r>
            <a:r>
              <a:rPr lang="zh-TW" altLang="en-US" dirty="0">
                <a:sym typeface="Wingdings" panose="05000000000000000000" pitchFamily="2" charset="2"/>
              </a:rPr>
              <a:t> 但是 </a:t>
            </a:r>
            <a:r>
              <a:rPr lang="en-US" altLang="zh-TW" dirty="0">
                <a:sym typeface="Wingdings" panose="05000000000000000000" pitchFamily="2" charset="2"/>
              </a:rPr>
              <a:t>test</a:t>
            </a:r>
            <a:r>
              <a:rPr lang="zh-TW" altLang="en-US" dirty="0">
                <a:sym typeface="Wingdings" panose="05000000000000000000" pitchFamily="2" charset="2"/>
              </a:rPr>
              <a:t>表現不錯 </a:t>
            </a:r>
            <a:r>
              <a:rPr lang="en-US" altLang="zh-TW" dirty="0">
                <a:sym typeface="Wingdings" panose="05000000000000000000" pitchFamily="2" charset="2"/>
              </a:rPr>
              <a:t></a:t>
            </a:r>
            <a:r>
              <a:rPr lang="zh-TW" altLang="en-US" dirty="0">
                <a:sym typeface="Wingdings" panose="05000000000000000000" pitchFamily="2" charset="2"/>
              </a:rPr>
              <a:t>泛化能力較好</a:t>
            </a:r>
            <a:endParaRPr lang="en-US" altLang="zh-TW" dirty="0">
              <a:sym typeface="Wingdings" panose="05000000000000000000" pitchFamily="2" charset="2"/>
            </a:endParaRPr>
          </a:p>
          <a:p>
            <a:endParaRPr lang="en-US" altLang="zh-TW" dirty="0">
              <a:sym typeface="Wingdings" panose="05000000000000000000" pitchFamily="2" charset="2"/>
            </a:endParaRPr>
          </a:p>
          <a:p>
            <a:r>
              <a:rPr lang="zh-TW" altLang="en-US" dirty="0">
                <a:sym typeface="Wingdings" panose="05000000000000000000" pitchFamily="2" charset="2"/>
              </a:rPr>
              <a:t>可能原因</a:t>
            </a:r>
            <a:r>
              <a:rPr lang="en-US" altLang="zh-TW" dirty="0">
                <a:sym typeface="Wingdings" panose="05000000000000000000" pitchFamily="2" charset="2"/>
              </a:rPr>
              <a:t>:</a:t>
            </a:r>
            <a:r>
              <a:rPr lang="zh-TW" altLang="en-US" dirty="0">
                <a:sym typeface="Wingdings" panose="05000000000000000000" pitchFamily="2" charset="2"/>
              </a:rPr>
              <a:t> </a:t>
            </a:r>
            <a:endParaRPr lang="en-US" altLang="zh-TW" dirty="0">
              <a:sym typeface="Wingdings" panose="05000000000000000000" pitchFamily="2" charset="2"/>
            </a:endParaRPr>
          </a:p>
          <a:p>
            <a:pPr marL="285750" indent="-285750">
              <a:buFont typeface="Arial" panose="020B0604020202020204" pitchFamily="34" charset="0"/>
              <a:buChar char="•"/>
            </a:pPr>
            <a:r>
              <a:rPr lang="en-US" altLang="zh-TW" dirty="0">
                <a:sym typeface="Wingdings" panose="05000000000000000000" pitchFamily="2" charset="2"/>
              </a:rPr>
              <a:t>train</a:t>
            </a:r>
            <a:r>
              <a:rPr lang="zh-TW" altLang="en-US" dirty="0">
                <a:sym typeface="Wingdings" panose="05000000000000000000" pitchFamily="2" charset="2"/>
              </a:rPr>
              <a:t>和</a:t>
            </a:r>
            <a:r>
              <a:rPr lang="en-US" altLang="zh-TW" dirty="0">
                <a:sym typeface="Wingdings" panose="05000000000000000000" pitchFamily="2" charset="2"/>
              </a:rPr>
              <a:t>test</a:t>
            </a:r>
            <a:r>
              <a:rPr lang="zh-TW" altLang="en-US" dirty="0">
                <a:sym typeface="Wingdings" panose="05000000000000000000" pitchFamily="2" charset="2"/>
              </a:rPr>
              <a:t>再切分的時候</a:t>
            </a:r>
            <a:r>
              <a:rPr lang="en-US" altLang="zh-TW" dirty="0">
                <a:sym typeface="Wingdings" panose="05000000000000000000" pitchFamily="2" charset="2"/>
              </a:rPr>
              <a:t>,</a:t>
            </a:r>
            <a:r>
              <a:rPr lang="zh-TW" altLang="en-US" dirty="0">
                <a:sym typeface="Wingdings" panose="05000000000000000000" pitchFamily="2" charset="2"/>
              </a:rPr>
              <a:t>兩者資料分布差異較大且整體樣本數很少</a:t>
            </a:r>
            <a:endParaRPr lang="en-US" altLang="zh-TW" dirty="0">
              <a:sym typeface="Wingdings" panose="05000000000000000000" pitchFamily="2" charset="2"/>
            </a:endParaRPr>
          </a:p>
          <a:p>
            <a:pPr marL="285750" indent="-285750">
              <a:buFont typeface="Arial" panose="020B0604020202020204" pitchFamily="34" charset="0"/>
              <a:buChar char="•"/>
            </a:pPr>
            <a:r>
              <a:rPr lang="en-US" altLang="zh-TW" dirty="0">
                <a:sym typeface="Wingdings" panose="05000000000000000000" pitchFamily="2" charset="2"/>
              </a:rPr>
              <a:t>GBS</a:t>
            </a:r>
            <a:r>
              <a:rPr lang="zh-TW" altLang="en-US" dirty="0">
                <a:sym typeface="Wingdings" panose="05000000000000000000" pitchFamily="2" charset="2"/>
              </a:rPr>
              <a:t>以及</a:t>
            </a:r>
            <a:r>
              <a:rPr lang="en-US" altLang="zh-TW" dirty="0">
                <a:sym typeface="Wingdings" panose="05000000000000000000" pitchFamily="2" charset="2"/>
              </a:rPr>
              <a:t>RSF</a:t>
            </a:r>
            <a:r>
              <a:rPr lang="zh-TW" altLang="en-US" dirty="0">
                <a:sym typeface="Wingdings" panose="05000000000000000000" pitchFamily="2" charset="2"/>
              </a:rPr>
              <a:t>可能相較於</a:t>
            </a:r>
            <a:r>
              <a:rPr lang="en-US" altLang="zh-TW" dirty="0">
                <a:sym typeface="Wingdings" panose="05000000000000000000" pitchFamily="2" charset="2"/>
              </a:rPr>
              <a:t>CGBS</a:t>
            </a:r>
            <a:r>
              <a:rPr lang="zh-TW" altLang="en-US" dirty="0">
                <a:sym typeface="Wingdings" panose="05000000000000000000" pitchFamily="2" charset="2"/>
              </a:rPr>
              <a:t>較為複雜</a:t>
            </a:r>
            <a:endParaRPr lang="en-US" altLang="zh-TW" dirty="0"/>
          </a:p>
        </p:txBody>
      </p:sp>
    </p:spTree>
    <p:custDataLst>
      <p:tags r:id="rId1"/>
    </p:custDataLst>
    <p:extLst>
      <p:ext uri="{BB962C8B-B14F-4D97-AF65-F5344CB8AC3E}">
        <p14:creationId xmlns:p14="http://schemas.microsoft.com/office/powerpoint/2010/main" val="9693488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633779" y="1692391"/>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35154" y="1043465"/>
            <a:ext cx="8170862" cy="646331"/>
          </a:xfrm>
          <a:prstGeom prst="rect">
            <a:avLst/>
          </a:prstGeom>
          <a:noFill/>
        </p:spPr>
        <p:txBody>
          <a:bodyPr>
            <a:spAutoFit/>
          </a:bodyPr>
          <a:lstStyle/>
          <a:p>
            <a:pPr algn="ctr" eaLnBrk="1" fontAlgn="auto" hangingPunct="1">
              <a:spcBef>
                <a:spcPts val="0"/>
              </a:spcBef>
              <a:spcAft>
                <a:spcPts val="0"/>
              </a:spcAft>
              <a:defRPr/>
            </a:pPr>
            <a:r>
              <a:rPr lang="en-US" altLang="zh-TW" sz="3600" b="1" spc="300" dirty="0">
                <a:solidFill>
                  <a:srgbClr val="044875"/>
                </a:solidFill>
                <a:latin typeface="微软雅黑" panose="020B0503020204020204" pitchFamily="34" charset="-122"/>
                <a:ea typeface="微软雅黑" panose="020B0503020204020204" pitchFamily="34" charset="-122"/>
              </a:rPr>
              <a:t>Outline</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sp>
        <p:nvSpPr>
          <p:cNvPr id="67" name="文本框 18">
            <a:extLst>
              <a:ext uri="{FF2B5EF4-FFF2-40B4-BE49-F238E27FC236}">
                <a16:creationId xmlns:a16="http://schemas.microsoft.com/office/drawing/2014/main" id="{ED741843-15FA-458A-9542-74570E121333}"/>
              </a:ext>
            </a:extLst>
          </p:cNvPr>
          <p:cNvSpPr txBox="1"/>
          <p:nvPr/>
        </p:nvSpPr>
        <p:spPr>
          <a:xfrm>
            <a:off x="921484" y="2028883"/>
            <a:ext cx="10198201" cy="3785652"/>
          </a:xfrm>
          <a:prstGeom prst="rect">
            <a:avLst/>
          </a:prstGeom>
          <a:noFill/>
        </p:spPr>
        <p:txBody>
          <a:bodyPr wrap="square">
            <a:spAutoFit/>
          </a:bodyPr>
          <a:lstStyle/>
          <a:p>
            <a:pPr marL="4114800" lvl="8" indent="-457200" algn="just">
              <a:buFont typeface="Wingdings" panose="05000000000000000000" pitchFamily="2" charset="2"/>
              <a:buChar char="Ø"/>
            </a:pPr>
            <a:r>
              <a:rPr lang="en-US" altLang="zh-TW" sz="4000" b="1" dirty="0"/>
              <a:t>Abstract</a:t>
            </a:r>
          </a:p>
          <a:p>
            <a:pPr marL="4114800" lvl="8" indent="-457200" algn="just">
              <a:buFont typeface="Wingdings" panose="05000000000000000000" pitchFamily="2" charset="2"/>
              <a:buChar char="Ø"/>
            </a:pPr>
            <a:r>
              <a:rPr lang="en-US" altLang="zh-TW" sz="4000" b="1" dirty="0"/>
              <a:t>Introduction</a:t>
            </a:r>
          </a:p>
          <a:p>
            <a:pPr marL="4114800" lvl="8" indent="-457200" algn="just">
              <a:buFont typeface="Wingdings" panose="05000000000000000000" pitchFamily="2" charset="2"/>
              <a:buChar char="Ø"/>
            </a:pPr>
            <a:r>
              <a:rPr lang="en-US" altLang="zh-TW" sz="4000" b="1" dirty="0"/>
              <a:t>Dataset</a:t>
            </a:r>
          </a:p>
          <a:p>
            <a:pPr marL="4114800" lvl="8" indent="-457200" algn="just">
              <a:buFont typeface="Wingdings" panose="05000000000000000000" pitchFamily="2" charset="2"/>
              <a:buChar char="Ø"/>
            </a:pPr>
            <a:r>
              <a:rPr lang="en-US" altLang="zh-TW" sz="4000" b="1" dirty="0"/>
              <a:t>Method</a:t>
            </a:r>
          </a:p>
          <a:p>
            <a:pPr marL="4114800" lvl="8" indent="-457200" algn="just">
              <a:buFont typeface="Wingdings" panose="05000000000000000000" pitchFamily="2" charset="2"/>
              <a:buChar char="Ø"/>
            </a:pPr>
            <a:r>
              <a:rPr lang="en-US" altLang="zh-TW" sz="4000" b="1" dirty="0"/>
              <a:t>Result</a:t>
            </a:r>
          </a:p>
          <a:p>
            <a:pPr marL="4114800" lvl="8" indent="-457200" algn="just">
              <a:buFont typeface="Wingdings" panose="05000000000000000000" pitchFamily="2" charset="2"/>
              <a:buChar char="Ø"/>
            </a:pPr>
            <a:r>
              <a:rPr lang="en-US" altLang="zh-TW" sz="4000" b="1" dirty="0"/>
              <a:t>Discussion</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010569" y="2870201"/>
            <a:ext cx="8170862" cy="769937"/>
          </a:xfrm>
          <a:prstGeom prst="rect">
            <a:avLst/>
          </a:prstGeom>
          <a:noFill/>
        </p:spPr>
        <p:txBody>
          <a:bodyPr>
            <a:spAutoFit/>
          </a:bodyPr>
          <a:lstStyle/>
          <a:p>
            <a:pPr algn="ctr" eaLnBrk="1" fontAlgn="auto" hangingPunct="1">
              <a:spcBef>
                <a:spcPts val="0"/>
              </a:spcBef>
              <a:spcAft>
                <a:spcPts val="0"/>
              </a:spcAft>
              <a:defRPr/>
            </a:pPr>
            <a:r>
              <a:rPr lang="en-US" altLang="zh-TW" sz="4400" b="1" spc="600" dirty="0">
                <a:solidFill>
                  <a:srgbClr val="044875"/>
                </a:solidFill>
                <a:latin typeface="微软雅黑" panose="020B0503020204020204" pitchFamily="34" charset="-122"/>
                <a:ea typeface="微软雅黑" panose="020B0503020204020204" pitchFamily="34" charset="-122"/>
              </a:rPr>
              <a:t>Thank you~</a:t>
            </a:r>
            <a:endParaRPr lang="zh-CN" altLang="en-US" sz="4400" b="1" spc="600" dirty="0">
              <a:solidFill>
                <a:srgbClr val="044875"/>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a:off x="4154488" y="39100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24" name="文本框 9">
            <a:extLst>
              <a:ext uri="{FF2B5EF4-FFF2-40B4-BE49-F238E27FC236}">
                <a16:creationId xmlns:a16="http://schemas.microsoft.com/office/drawing/2014/main" id="{BCB8A378-D6E9-4A87-96F3-F17A3D0480B1}"/>
              </a:ext>
            </a:extLst>
          </p:cNvPr>
          <p:cNvSpPr txBox="1"/>
          <p:nvPr/>
        </p:nvSpPr>
        <p:spPr>
          <a:xfrm>
            <a:off x="3701902" y="1658046"/>
            <a:ext cx="4788195" cy="1077218"/>
          </a:xfrm>
          <a:prstGeom prst="rect">
            <a:avLst/>
          </a:prstGeom>
          <a:blipFill dpi="0" rotWithShape="1">
            <a:blip r:embed="rId2"/>
            <a:srcRect/>
            <a:stretch>
              <a:fillRect t="-45000"/>
            </a:stretch>
          </a:blipFill>
        </p:spPr>
        <p:txBody>
          <a:bodyPr wrap="square">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Computational Biology: Modeling and Prediction</a:t>
            </a:r>
            <a:endParaRPr lang="zh-CN" altLang="en-US" sz="3200" dirty="0">
              <a:solidFill>
                <a:srgbClr val="044875"/>
              </a:solidFill>
              <a:latin typeface="+mj-lt"/>
              <a:ea typeface="+mn-ea"/>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903392"/>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1257061"/>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Abstract</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sp>
        <p:nvSpPr>
          <p:cNvPr id="67" name="文本框 18">
            <a:extLst>
              <a:ext uri="{FF2B5EF4-FFF2-40B4-BE49-F238E27FC236}">
                <a16:creationId xmlns:a16="http://schemas.microsoft.com/office/drawing/2014/main" id="{ED741843-15FA-458A-9542-74570E121333}"/>
              </a:ext>
            </a:extLst>
          </p:cNvPr>
          <p:cNvSpPr txBox="1"/>
          <p:nvPr/>
        </p:nvSpPr>
        <p:spPr>
          <a:xfrm>
            <a:off x="1854520" y="2328000"/>
            <a:ext cx="8915521" cy="3046988"/>
          </a:xfrm>
          <a:prstGeom prst="rect">
            <a:avLst/>
          </a:prstGeom>
          <a:noFill/>
        </p:spPr>
        <p:txBody>
          <a:bodyPr wrap="square">
            <a:spAutoFit/>
          </a:bodyPr>
          <a:lstStyle/>
          <a:p>
            <a:pPr marL="457200" indent="-457200" eaLnBrk="1" fontAlgn="auto" hangingPunct="1">
              <a:spcBef>
                <a:spcPts val="0"/>
              </a:spcBef>
              <a:spcAft>
                <a:spcPts val="0"/>
              </a:spcAft>
              <a:buFont typeface="Wingdings" panose="05000000000000000000" pitchFamily="2" charset="2"/>
              <a:buChar char="u"/>
              <a:defRPr/>
            </a:pPr>
            <a:r>
              <a:rPr lang="zh-TW" altLang="zh-TW" sz="2400" dirty="0">
                <a:latin typeface="微軟正黑體" panose="020B0604030504040204" pitchFamily="34" charset="-120"/>
                <a:ea typeface="微軟正黑體" panose="020B0604030504040204" pitchFamily="34" charset="-120"/>
              </a:rPr>
              <a:t>胃癌</a:t>
            </a:r>
            <a:r>
              <a:rPr lang="en-US" altLang="zh-TW" sz="2400" dirty="0">
                <a:latin typeface="微軟正黑體" panose="020B0604030504040204" pitchFamily="34" charset="-120"/>
                <a:ea typeface="微軟正黑體" panose="020B0604030504040204" pitchFamily="34" charset="-120"/>
              </a:rPr>
              <a:t>(gastric cancer)</a:t>
            </a:r>
            <a:r>
              <a:rPr lang="zh-TW" altLang="zh-TW" sz="2400" dirty="0">
                <a:latin typeface="微軟正黑體" panose="020B0604030504040204" pitchFamily="34" charset="-120"/>
                <a:ea typeface="微軟正黑體" panose="020B0604030504040204" pitchFamily="34" charset="-120"/>
              </a:rPr>
              <a:t>是目前第五大常見癌症</a:t>
            </a:r>
            <a:r>
              <a:rPr lang="en-US" altLang="zh-TW" sz="2400" dirty="0">
                <a:latin typeface="微軟正黑體" panose="020B0604030504040204" pitchFamily="34" charset="-120"/>
                <a:ea typeface="微軟正黑體" panose="020B0604030504040204" pitchFamily="34" charset="-120"/>
              </a:rPr>
              <a:t>,</a:t>
            </a:r>
            <a:r>
              <a:rPr lang="zh-TW" altLang="zh-TW" sz="2400" dirty="0">
                <a:latin typeface="微軟正黑體" panose="020B0604030504040204" pitchFamily="34" charset="-120"/>
                <a:ea typeface="微軟正黑體" panose="020B0604030504040204" pitchFamily="34" charset="-120"/>
              </a:rPr>
              <a:t>其造成原因除了和先天上的基因遺傳有關</a:t>
            </a:r>
            <a:r>
              <a:rPr lang="en-US" altLang="zh-TW" sz="2400" dirty="0">
                <a:latin typeface="微軟正黑體" panose="020B0604030504040204" pitchFamily="34" charset="-120"/>
                <a:ea typeface="微軟正黑體" panose="020B0604030504040204" pitchFamily="34" charset="-120"/>
              </a:rPr>
              <a:t>,</a:t>
            </a:r>
            <a:r>
              <a:rPr lang="zh-TW" altLang="zh-TW" sz="2400" dirty="0">
                <a:latin typeface="微軟正黑體" panose="020B0604030504040204" pitchFamily="34" charset="-120"/>
                <a:ea typeface="微軟正黑體" panose="020B0604030504040204" pitchFamily="34" charset="-120"/>
              </a:rPr>
              <a:t>也和後天的作息有很大的關係</a:t>
            </a:r>
            <a:r>
              <a:rPr lang="zh-TW" altLang="en-US" sz="2400" dirty="0">
                <a:latin typeface="微軟正黑體" panose="020B0604030504040204" pitchFamily="34" charset="-120"/>
                <a:ea typeface="微軟正黑體" panose="020B0604030504040204" pitchFamily="34" charset="-120"/>
              </a:rPr>
              <a:t>。</a:t>
            </a:r>
            <a:r>
              <a:rPr lang="zh-TW" altLang="zh-TW" sz="2400" dirty="0">
                <a:latin typeface="微軟正黑體" panose="020B0604030504040204" pitchFamily="34" charset="-120"/>
                <a:ea typeface="微軟正黑體" panose="020B0604030504040204" pitchFamily="34" charset="-120"/>
              </a:rPr>
              <a:t>五年存活率僅有</a:t>
            </a:r>
            <a:r>
              <a:rPr lang="en-US" altLang="zh-TW" sz="2400" dirty="0">
                <a:latin typeface="微軟正黑體" panose="020B0604030504040204" pitchFamily="34" charset="-120"/>
                <a:ea typeface="微軟正黑體" panose="020B0604030504040204" pitchFamily="34" charset="-120"/>
              </a:rPr>
              <a:t>3</a:t>
            </a:r>
            <a:r>
              <a:rPr lang="zh-TW" altLang="zh-TW" sz="2400" dirty="0">
                <a:latin typeface="微軟正黑體" panose="020B0604030504040204" pitchFamily="34" charset="-120"/>
                <a:ea typeface="微軟正黑體" panose="020B0604030504040204" pitchFamily="34" charset="-120"/>
              </a:rPr>
              <a:t>成</a:t>
            </a:r>
            <a:r>
              <a:rPr lang="en-US" altLang="zh-TW" sz="2400" dirty="0">
                <a:latin typeface="微軟正黑體" panose="020B0604030504040204" pitchFamily="34" charset="-120"/>
                <a:ea typeface="微軟正黑體" panose="020B0604030504040204" pitchFamily="34" charset="-120"/>
              </a:rPr>
              <a:t>,</a:t>
            </a:r>
            <a:r>
              <a:rPr lang="zh-TW" altLang="zh-TW" sz="2400" dirty="0">
                <a:latin typeface="微軟正黑體" panose="020B0604030504040204" pitchFamily="34" charset="-120"/>
                <a:ea typeface="微軟正黑體" panose="020B0604030504040204" pitchFamily="34" charset="-120"/>
              </a:rPr>
              <a:t>而存活率低常常伴隨著轉移至其他</a:t>
            </a:r>
            <a:r>
              <a:rPr lang="en-US" altLang="zh-TW" sz="2400" dirty="0">
                <a:latin typeface="微軟正黑體" panose="020B0604030504040204" pitchFamily="34" charset="-120"/>
                <a:ea typeface="微軟正黑體" panose="020B0604030504040204" pitchFamily="34" charset="-120"/>
              </a:rPr>
              <a:t>,</a:t>
            </a:r>
            <a:r>
              <a:rPr lang="zh-TW" altLang="zh-TW" sz="2400" dirty="0">
                <a:latin typeface="微軟正黑體" panose="020B0604030504040204" pitchFamily="34" charset="-120"/>
                <a:ea typeface="微軟正黑體" panose="020B0604030504040204" pitchFamily="34" charset="-120"/>
              </a:rPr>
              <a:t>而且手術後兩年內復發率也高達</a:t>
            </a:r>
            <a:r>
              <a:rPr lang="en-US" altLang="zh-TW" sz="2400" dirty="0">
                <a:latin typeface="微軟正黑體" panose="020B0604030504040204" pitchFamily="34" charset="-120"/>
                <a:ea typeface="微軟正黑體" panose="020B0604030504040204" pitchFamily="34" charset="-120"/>
              </a:rPr>
              <a:t>6</a:t>
            </a:r>
            <a:r>
              <a:rPr lang="zh-TW" altLang="zh-TW" sz="2400" dirty="0">
                <a:latin typeface="微軟正黑體" panose="020B0604030504040204" pitchFamily="34" charset="-120"/>
                <a:ea typeface="微軟正黑體" panose="020B0604030504040204" pitchFamily="34" charset="-120"/>
              </a:rPr>
              <a:t>至</a:t>
            </a:r>
            <a:r>
              <a:rPr lang="en-US" altLang="zh-TW" sz="2400" dirty="0">
                <a:latin typeface="微軟正黑體" panose="020B0604030504040204" pitchFamily="34" charset="-120"/>
                <a:ea typeface="微軟正黑體" panose="020B0604030504040204" pitchFamily="34" charset="-120"/>
              </a:rPr>
              <a:t>7</a:t>
            </a:r>
            <a:r>
              <a:rPr lang="zh-TW" altLang="zh-TW" sz="2400" dirty="0">
                <a:latin typeface="微軟正黑體" panose="020B0604030504040204" pitchFamily="34" charset="-120"/>
                <a:ea typeface="微軟正黑體" panose="020B0604030504040204" pitchFamily="34" charset="-120"/>
              </a:rPr>
              <a:t>成。</a:t>
            </a:r>
            <a:endParaRPr lang="en-US" altLang="zh-TW" sz="2400" dirty="0">
              <a:latin typeface="微軟正黑體" panose="020B0604030504040204" pitchFamily="34" charset="-120"/>
              <a:ea typeface="微軟正黑體" panose="020B0604030504040204" pitchFamily="34" charset="-120"/>
            </a:endParaRPr>
          </a:p>
          <a:p>
            <a:pPr eaLnBrk="1" fontAlgn="auto" hangingPunct="1">
              <a:spcBef>
                <a:spcPts val="0"/>
              </a:spcBef>
              <a:spcAft>
                <a:spcPts val="0"/>
              </a:spcAft>
              <a:defRPr/>
            </a:pPr>
            <a:endParaRPr lang="en-US" altLang="zh-TW" sz="2400" dirty="0">
              <a:latin typeface="微軟正黑體" panose="020B0604030504040204" pitchFamily="34" charset="-120"/>
              <a:ea typeface="微軟正黑體" panose="020B0604030504040204" pitchFamily="34" charset="-120"/>
            </a:endParaRPr>
          </a:p>
          <a:p>
            <a:pPr marL="457200" indent="-457200" eaLnBrk="1" fontAlgn="auto" hangingPunct="1">
              <a:spcBef>
                <a:spcPts val="0"/>
              </a:spcBef>
              <a:spcAft>
                <a:spcPts val="0"/>
              </a:spcAft>
              <a:buFont typeface="Wingdings" panose="05000000000000000000" pitchFamily="2" charset="2"/>
              <a:buChar char="u"/>
              <a:defRPr/>
            </a:pPr>
            <a:r>
              <a:rPr lang="zh-TW" altLang="en-US" sz="2400" spc="300" dirty="0">
                <a:latin typeface="微軟正黑體" panose="020B0604030504040204" pitchFamily="34" charset="-120"/>
                <a:ea typeface="微軟正黑體" panose="020B0604030504040204" pitchFamily="34" charset="-120"/>
              </a:rPr>
              <a:t>找出和復發相關的特徵</a:t>
            </a:r>
            <a:r>
              <a:rPr lang="en-US" altLang="zh-TW" sz="2400" spc="300" dirty="0">
                <a:latin typeface="微軟正黑體" panose="020B0604030504040204" pitchFamily="34" charset="-120"/>
                <a:ea typeface="微軟正黑體" panose="020B0604030504040204" pitchFamily="34" charset="-120"/>
              </a:rPr>
              <a:t>,</a:t>
            </a:r>
            <a:r>
              <a:rPr lang="zh-TW" altLang="en-US" sz="2400" spc="300" dirty="0">
                <a:latin typeface="微軟正黑體" panose="020B0604030504040204" pitchFamily="34" charset="-120"/>
                <a:ea typeface="微軟正黑體" panose="020B0604030504040204" pitchFamily="34" charset="-120"/>
              </a:rPr>
              <a:t>再利用存活模型</a:t>
            </a:r>
            <a:r>
              <a:rPr lang="en-US" altLang="zh-TW" sz="2400" spc="300" dirty="0">
                <a:latin typeface="微軟正黑體" panose="020B0604030504040204" pitchFamily="34" charset="-120"/>
                <a:ea typeface="微軟正黑體" panose="020B0604030504040204" pitchFamily="34" charset="-120"/>
              </a:rPr>
              <a:t>,</a:t>
            </a:r>
            <a:r>
              <a:rPr lang="zh-TW" altLang="en-US" sz="2400" spc="300" dirty="0">
                <a:latin typeface="微軟正黑體" panose="020B0604030504040204" pitchFamily="34" charset="-120"/>
                <a:ea typeface="微軟正黑體" panose="020B0604030504040204" pitchFamily="34" charset="-120"/>
              </a:rPr>
              <a:t>像是</a:t>
            </a:r>
            <a:r>
              <a:rPr lang="en-US" altLang="zh-TW" sz="2400" spc="300" dirty="0" err="1">
                <a:latin typeface="微軟正黑體" panose="020B0604030504040204" pitchFamily="34" charset="-120"/>
                <a:ea typeface="微軟正黑體" panose="020B0604030504040204" pitchFamily="34" charset="-120"/>
              </a:rPr>
              <a:t>coxPH</a:t>
            </a:r>
            <a:r>
              <a:rPr lang="zh-TW" altLang="en-US" sz="2400" spc="300" dirty="0">
                <a:latin typeface="微軟正黑體" panose="020B0604030504040204" pitchFamily="34" charset="-120"/>
                <a:ea typeface="微軟正黑體" panose="020B0604030504040204" pitchFamily="34" charset="-120"/>
              </a:rPr>
              <a:t>、</a:t>
            </a:r>
            <a:r>
              <a:rPr lang="en-US" altLang="zh-TW" sz="2400" spc="300" dirty="0" err="1">
                <a:latin typeface="微軟正黑體" panose="020B0604030504040204" pitchFamily="34" charset="-120"/>
                <a:ea typeface="微軟正黑體" panose="020B0604030504040204" pitchFamily="34" charset="-120"/>
              </a:rPr>
              <a:t>RandonSuverForest</a:t>
            </a:r>
            <a:r>
              <a:rPr lang="en-US" altLang="zh-TW" sz="2400" spc="300" dirty="0">
                <a:latin typeface="微軟正黑體" panose="020B0604030504040204" pitchFamily="34" charset="-120"/>
                <a:ea typeface="微軟正黑體" panose="020B0604030504040204" pitchFamily="34" charset="-120"/>
              </a:rPr>
              <a:t>, etc.</a:t>
            </a:r>
            <a:r>
              <a:rPr lang="zh-TW" altLang="en-US" sz="2400" spc="300" dirty="0">
                <a:latin typeface="微軟正黑體" panose="020B0604030504040204" pitchFamily="34" charset="-120"/>
                <a:ea typeface="微軟正黑體" panose="020B0604030504040204" pitchFamily="34" charset="-120"/>
              </a:rPr>
              <a:t>去預測存活</a:t>
            </a:r>
            <a:r>
              <a:rPr lang="en-US" altLang="zh-TW" sz="2400" spc="300" dirty="0">
                <a:latin typeface="微軟正黑體" panose="020B0604030504040204" pitchFamily="34" charset="-120"/>
                <a:ea typeface="微軟正黑體" panose="020B0604030504040204" pitchFamily="34" charset="-120"/>
              </a:rPr>
              <a:t>,</a:t>
            </a:r>
            <a:r>
              <a:rPr lang="zh-TW" altLang="en-US" sz="2400" spc="300" dirty="0">
                <a:latin typeface="微軟正黑體" panose="020B0604030504040204" pitchFamily="34" charset="-120"/>
                <a:ea typeface="微軟正黑體" panose="020B0604030504040204" pitchFamily="34" charset="-120"/>
              </a:rPr>
              <a:t>最後在比較出最好且特徵數最少的</a:t>
            </a:r>
            <a:r>
              <a:rPr lang="en-US" altLang="zh-TW" sz="2400" spc="300" dirty="0">
                <a:latin typeface="微軟正黑體" panose="020B0604030504040204" pitchFamily="34" charset="-120"/>
                <a:ea typeface="微軟正黑體" panose="020B0604030504040204" pitchFamily="34" charset="-120"/>
              </a:rPr>
              <a:t>model</a:t>
            </a:r>
          </a:p>
        </p:txBody>
      </p:sp>
    </p:spTree>
    <p:custDataLst>
      <p:tags r:id="rId1"/>
    </p:custDataLst>
    <p:extLst>
      <p:ext uri="{BB962C8B-B14F-4D97-AF65-F5344CB8AC3E}">
        <p14:creationId xmlns:p14="http://schemas.microsoft.com/office/powerpoint/2010/main" val="38685888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208145"/>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56181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Introduction</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sp>
        <p:nvSpPr>
          <p:cNvPr id="67" name="文本框 18">
            <a:extLst>
              <a:ext uri="{FF2B5EF4-FFF2-40B4-BE49-F238E27FC236}">
                <a16:creationId xmlns:a16="http://schemas.microsoft.com/office/drawing/2014/main" id="{ED741843-15FA-458A-9542-74570E121333}"/>
              </a:ext>
            </a:extLst>
          </p:cNvPr>
          <p:cNvSpPr txBox="1"/>
          <p:nvPr/>
        </p:nvSpPr>
        <p:spPr>
          <a:xfrm>
            <a:off x="1976377" y="1675984"/>
            <a:ext cx="8915521" cy="3539430"/>
          </a:xfrm>
          <a:prstGeom prst="rect">
            <a:avLst/>
          </a:prstGeom>
          <a:noFill/>
        </p:spPr>
        <p:txBody>
          <a:bodyPr wrap="square">
            <a:spAutoFit/>
          </a:bodyPr>
          <a:lstStyle/>
          <a:p>
            <a:pPr marL="457200" indent="-457200" eaLnBrk="1" fontAlgn="auto" hangingPunct="1">
              <a:spcBef>
                <a:spcPts val="0"/>
              </a:spcBef>
              <a:spcAft>
                <a:spcPts val="0"/>
              </a:spcAft>
              <a:buFont typeface="Wingdings" panose="05000000000000000000" pitchFamily="2" charset="2"/>
              <a:buChar char="u"/>
              <a:defRPr/>
            </a:pPr>
            <a:r>
              <a:rPr lang="zh-TW" altLang="en-US" sz="2800" spc="300" dirty="0">
                <a:latin typeface="微軟正黑體" panose="020B0604030504040204" pitchFamily="34" charset="-120"/>
                <a:ea typeface="微軟正黑體" panose="020B0604030504040204" pitchFamily="34" charset="-120"/>
              </a:rPr>
              <a:t>胃癌（</a:t>
            </a:r>
            <a:r>
              <a:rPr lang="en-US" altLang="zh-TW" sz="2800" spc="300" dirty="0">
                <a:latin typeface="微軟正黑體" panose="020B0604030504040204" pitchFamily="34" charset="-120"/>
                <a:ea typeface="微軟正黑體" panose="020B0604030504040204" pitchFamily="34" charset="-120"/>
              </a:rPr>
              <a:t>gastric cancer, GC</a:t>
            </a:r>
            <a:r>
              <a:rPr lang="zh-TW" altLang="en-US" sz="2800" spc="300" dirty="0">
                <a:latin typeface="微軟正黑體" panose="020B0604030504040204" pitchFamily="34" charset="-120"/>
                <a:ea typeface="微軟正黑體" panose="020B0604030504040204" pitchFamily="34" charset="-120"/>
              </a:rPr>
              <a:t>）是發生在胃部黏膜的癌症。是全世界中排名第四個最普遍被診斷的癌症 </a:t>
            </a:r>
            <a:endParaRPr lang="en-US" altLang="zh-TW" sz="2800" spc="300" dirty="0">
              <a:latin typeface="微軟正黑體" panose="020B0604030504040204" pitchFamily="34" charset="-120"/>
              <a:ea typeface="微軟正黑體" panose="020B0604030504040204" pitchFamily="34" charset="-120"/>
            </a:endParaRPr>
          </a:p>
          <a:p>
            <a:pPr marL="457200" indent="-457200" eaLnBrk="1" fontAlgn="auto" hangingPunct="1">
              <a:spcBef>
                <a:spcPts val="0"/>
              </a:spcBef>
              <a:spcAft>
                <a:spcPts val="0"/>
              </a:spcAft>
              <a:buFont typeface="Wingdings" panose="05000000000000000000" pitchFamily="2" charset="2"/>
              <a:buChar char="u"/>
              <a:defRPr/>
            </a:pPr>
            <a:endParaRPr lang="en-US" altLang="zh-TW" sz="2800" spc="300" dirty="0">
              <a:latin typeface="微軟正黑體" panose="020B0604030504040204" pitchFamily="34" charset="-120"/>
              <a:ea typeface="微軟正黑體" panose="020B0604030504040204" pitchFamily="34" charset="-120"/>
            </a:endParaRPr>
          </a:p>
          <a:p>
            <a:pPr marL="457200" indent="-457200" eaLnBrk="1" fontAlgn="auto" hangingPunct="1">
              <a:spcBef>
                <a:spcPts val="0"/>
              </a:spcBef>
              <a:spcAft>
                <a:spcPts val="0"/>
              </a:spcAft>
              <a:buFont typeface="Wingdings" panose="05000000000000000000" pitchFamily="2" charset="2"/>
              <a:buChar char="u"/>
              <a:defRPr/>
            </a:pPr>
            <a:r>
              <a:rPr lang="zh-TW" altLang="en-US" sz="2800" spc="300" dirty="0">
                <a:latin typeface="微軟正黑體" panose="020B0604030504040204" pitchFamily="34" charset="-120"/>
                <a:ea typeface="微軟正黑體" panose="020B0604030504040204" pitchFamily="34" charset="-120"/>
              </a:rPr>
              <a:t>最常見的輔助原因是因為感染幽門螺桿菌（</a:t>
            </a:r>
            <a:r>
              <a:rPr lang="en-US" altLang="zh-TW" sz="2800" spc="300" dirty="0">
                <a:latin typeface="微軟正黑體" panose="020B0604030504040204" pitchFamily="34" charset="-120"/>
                <a:ea typeface="微軟正黑體" panose="020B0604030504040204" pitchFamily="34" charset="-120"/>
              </a:rPr>
              <a:t>Helicobacter pylori</a:t>
            </a:r>
            <a:r>
              <a:rPr lang="zh-TW" altLang="en-US" sz="2800" spc="300" dirty="0">
                <a:latin typeface="微軟正黑體" panose="020B0604030504040204" pitchFamily="34" charset="-120"/>
                <a:ea typeface="微軟正黑體" panose="020B0604030504040204" pitchFamily="34" charset="-120"/>
              </a:rPr>
              <a:t>），將近六成的胃部腫瘤患者都檢查出感染這種細菌</a:t>
            </a:r>
            <a:r>
              <a:rPr lang="en-US" altLang="zh-TW" sz="2800" spc="300" dirty="0">
                <a:latin typeface="微軟正黑體" panose="020B0604030504040204" pitchFamily="34" charset="-120"/>
                <a:ea typeface="微軟正黑體" panose="020B0604030504040204" pitchFamily="34" charset="-120"/>
              </a:rPr>
              <a:t>,</a:t>
            </a:r>
            <a:r>
              <a:rPr lang="zh-TW" altLang="en-US" sz="2800" spc="300" dirty="0">
                <a:latin typeface="微軟正黑體" panose="020B0604030504040204" pitchFamily="34" charset="-120"/>
                <a:ea typeface="微軟正黑體" panose="020B0604030504040204" pitchFamily="34" charset="-120"/>
              </a:rPr>
              <a:t>某些種的幽門螺旋桿菌較為其他種來的危險。</a:t>
            </a:r>
            <a:endParaRPr lang="en-US" altLang="zh-TW" sz="2800" spc="300" dirty="0">
              <a:latin typeface="微軟正黑體" panose="020B0604030504040204" pitchFamily="34" charset="-120"/>
              <a:ea typeface="微軟正黑體" panose="020B0604030504040204" pitchFamily="34" charset="-120"/>
            </a:endParaRPr>
          </a:p>
        </p:txBody>
      </p:sp>
      <p:pic>
        <p:nvPicPr>
          <p:cNvPr id="10" name="Picture 2" descr="Adenocarcinoma of the stomach.jpg">
            <a:extLst>
              <a:ext uri="{FF2B5EF4-FFF2-40B4-BE49-F238E27FC236}">
                <a16:creationId xmlns:a16="http://schemas.microsoft.com/office/drawing/2014/main" id="{74954077-E4B4-4BAA-A3C2-BBBC5F17D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033" y="4742947"/>
            <a:ext cx="2499143" cy="15911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licobacter pylori (H. pylori) infection - Symptoms and causes - Mayo  Clinic">
            <a:extLst>
              <a:ext uri="{FF2B5EF4-FFF2-40B4-BE49-F238E27FC236}">
                <a16:creationId xmlns:a16="http://schemas.microsoft.com/office/drawing/2014/main" id="{0C798D35-B4CA-4689-AEEE-4ADC2D7B0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267" y="4161214"/>
            <a:ext cx="3027740" cy="21893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licobacter pylori Life Cycle">
            <a:extLst>
              <a:ext uri="{FF2B5EF4-FFF2-40B4-BE49-F238E27FC236}">
                <a16:creationId xmlns:a16="http://schemas.microsoft.com/office/drawing/2014/main" id="{F34DDB26-2EA8-4358-89FB-64E9F5BBDA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246" y="3774143"/>
            <a:ext cx="3935995" cy="26259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40703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208145"/>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56181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Introduction</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sp>
        <p:nvSpPr>
          <p:cNvPr id="67" name="文本框 18">
            <a:extLst>
              <a:ext uri="{FF2B5EF4-FFF2-40B4-BE49-F238E27FC236}">
                <a16:creationId xmlns:a16="http://schemas.microsoft.com/office/drawing/2014/main" id="{ED741843-15FA-458A-9542-74570E121333}"/>
              </a:ext>
            </a:extLst>
          </p:cNvPr>
          <p:cNvSpPr txBox="1"/>
          <p:nvPr/>
        </p:nvSpPr>
        <p:spPr>
          <a:xfrm>
            <a:off x="1977068" y="1464094"/>
            <a:ext cx="8915521" cy="4832092"/>
          </a:xfrm>
          <a:prstGeom prst="rect">
            <a:avLst/>
          </a:prstGeom>
          <a:noFill/>
        </p:spPr>
        <p:txBody>
          <a:bodyPr wrap="square">
            <a:spAutoFit/>
          </a:bodyPr>
          <a:lstStyle/>
          <a:p>
            <a:pPr marL="457200" indent="-457200" eaLnBrk="1" fontAlgn="auto" hangingPunct="1">
              <a:spcBef>
                <a:spcPts val="0"/>
              </a:spcBef>
              <a:spcAft>
                <a:spcPts val="0"/>
              </a:spcAft>
              <a:buFont typeface="Wingdings" panose="05000000000000000000" pitchFamily="2" charset="2"/>
              <a:buChar char="u"/>
              <a:defRPr/>
            </a:pPr>
            <a:r>
              <a:rPr lang="zh-TW" altLang="en-US" sz="2800" spc="300" dirty="0">
                <a:latin typeface="微軟正黑體" panose="020B0604030504040204" pitchFamily="34" charset="-120"/>
                <a:ea typeface="微軟正黑體" panose="020B0604030504040204" pitchFamily="34" charset="-120"/>
              </a:rPr>
              <a:t>早期的症狀包括熱</a:t>
            </a:r>
            <a:r>
              <a:rPr lang="en-US" altLang="zh-TW" sz="2800" spc="300" dirty="0">
                <a:latin typeface="微軟正黑體" panose="020B0604030504040204" pitchFamily="34" charset="-120"/>
                <a:ea typeface="微軟正黑體" panose="020B0604030504040204" pitchFamily="34" charset="-120"/>
              </a:rPr>
              <a:t>,</a:t>
            </a:r>
            <a:r>
              <a:rPr lang="zh-TW" altLang="en-US" sz="2800" spc="300" dirty="0">
                <a:latin typeface="微軟正黑體" panose="020B0604030504040204" pitchFamily="34" charset="-120"/>
                <a:ea typeface="微軟正黑體" panose="020B0604030504040204" pitchFamily="34" charset="-120"/>
              </a:rPr>
              <a:t>上腹疼痛、噁心及食慾不振。症狀與消化性潰瘍類似</a:t>
            </a:r>
            <a:r>
              <a:rPr lang="en-US" altLang="zh-TW" sz="2800" spc="300" dirty="0">
                <a:latin typeface="微軟正黑體" panose="020B0604030504040204" pitchFamily="34" charset="-120"/>
                <a:ea typeface="微軟正黑體" panose="020B0604030504040204" pitchFamily="34" charset="-120"/>
              </a:rPr>
              <a:t>,</a:t>
            </a:r>
            <a:r>
              <a:rPr lang="zh-TW" altLang="en-US" sz="2800" spc="300" dirty="0">
                <a:latin typeface="微軟正黑體" panose="020B0604030504040204" pitchFamily="34" charset="-120"/>
                <a:ea typeface="微軟正黑體" panose="020B0604030504040204" pitchFamily="34" charset="-120"/>
              </a:rPr>
              <a:t>是導致延誤就醫與高死亡率的原因</a:t>
            </a:r>
            <a:r>
              <a:rPr lang="en-US" altLang="zh-TW" sz="2800" spc="300" dirty="0">
                <a:latin typeface="微軟正黑體" panose="020B0604030504040204" pitchFamily="34" charset="-120"/>
                <a:ea typeface="微軟正黑體" panose="020B0604030504040204" pitchFamily="34" charset="-120"/>
              </a:rPr>
              <a:t>,</a:t>
            </a:r>
            <a:r>
              <a:rPr lang="zh-TW" altLang="en-US" sz="2800" spc="300" dirty="0">
                <a:latin typeface="微軟正黑體" panose="020B0604030504040204" pitchFamily="34" charset="-120"/>
                <a:ea typeface="微軟正黑體" panose="020B0604030504040204" pitchFamily="34" charset="-120"/>
              </a:rPr>
              <a:t>其痛感是一種咬合性疼痛並且制酸劑不能解除痛感</a:t>
            </a:r>
            <a:r>
              <a:rPr lang="en-US" altLang="zh-TW" sz="2800" spc="300" dirty="0">
                <a:latin typeface="微軟正黑體" panose="020B0604030504040204" pitchFamily="34" charset="-120"/>
                <a:ea typeface="微軟正黑體" panose="020B0604030504040204" pitchFamily="34" charset="-120"/>
              </a:rPr>
              <a:t>,</a:t>
            </a:r>
            <a:r>
              <a:rPr lang="zh-TW" altLang="en-US" sz="2800" spc="300" dirty="0">
                <a:latin typeface="微軟正黑體" panose="020B0604030504040204" pitchFamily="34" charset="-120"/>
                <a:ea typeface="微軟正黑體" panose="020B0604030504040204" pitchFamily="34" charset="-120"/>
              </a:rPr>
              <a:t>然而還是有較少數胃癌痛感會受進食些許影響並且制酸劑能稍微緩解</a:t>
            </a:r>
            <a:r>
              <a:rPr lang="en-US" altLang="zh-TW" sz="2800" spc="300" dirty="0">
                <a:latin typeface="微軟正黑體" panose="020B0604030504040204" pitchFamily="34" charset="-120"/>
                <a:ea typeface="微軟正黑體" panose="020B0604030504040204" pitchFamily="34" charset="-120"/>
              </a:rPr>
              <a:t>,</a:t>
            </a:r>
            <a:r>
              <a:rPr lang="zh-TW" altLang="en-US" sz="2800" spc="300" dirty="0">
                <a:latin typeface="微軟正黑體" panose="020B0604030504040204" pitchFamily="34" charset="-120"/>
                <a:ea typeface="微軟正黑體" panose="020B0604030504040204" pitchFamily="34" charset="-120"/>
              </a:rPr>
              <a:t>導致診斷更難</a:t>
            </a:r>
            <a:endParaRPr lang="en-US" altLang="zh-TW" sz="2800" spc="300" dirty="0">
              <a:latin typeface="微軟正黑體" panose="020B0604030504040204" pitchFamily="34" charset="-120"/>
              <a:ea typeface="微軟正黑體" panose="020B0604030504040204" pitchFamily="34" charset="-120"/>
            </a:endParaRPr>
          </a:p>
          <a:p>
            <a:pPr marL="457200" indent="-457200" eaLnBrk="1" fontAlgn="auto" hangingPunct="1">
              <a:spcBef>
                <a:spcPts val="0"/>
              </a:spcBef>
              <a:spcAft>
                <a:spcPts val="0"/>
              </a:spcAft>
              <a:buFont typeface="Wingdings" panose="05000000000000000000" pitchFamily="2" charset="2"/>
              <a:buChar char="u"/>
              <a:defRPr/>
            </a:pPr>
            <a:endParaRPr lang="en-US" altLang="zh-TW" sz="2800" spc="300" dirty="0">
              <a:latin typeface="微軟正黑體" panose="020B0604030504040204" pitchFamily="34" charset="-120"/>
              <a:ea typeface="微軟正黑體" panose="020B0604030504040204" pitchFamily="34" charset="-120"/>
            </a:endParaRPr>
          </a:p>
          <a:p>
            <a:pPr marL="457200" indent="-457200" eaLnBrk="1" fontAlgn="auto" hangingPunct="1">
              <a:spcBef>
                <a:spcPts val="0"/>
              </a:spcBef>
              <a:spcAft>
                <a:spcPts val="0"/>
              </a:spcAft>
              <a:buFont typeface="Wingdings" panose="05000000000000000000" pitchFamily="2" charset="2"/>
              <a:buChar char="u"/>
              <a:defRPr/>
            </a:pPr>
            <a:r>
              <a:rPr lang="zh-TW" altLang="en-US" sz="2800" spc="300" dirty="0">
                <a:latin typeface="微軟正黑體" panose="020B0604030504040204" pitchFamily="34" charset="-120"/>
                <a:ea typeface="微軟正黑體" panose="020B0604030504040204" pitchFamily="34" charset="-120"/>
              </a:rPr>
              <a:t>晚期的症狀包括體重減輕、皮膚及眼白泛黃、嘔吐、難以吞嚥、便血等症狀</a:t>
            </a:r>
            <a:endParaRPr lang="en-US" altLang="zh-TW" sz="2800" spc="300" dirty="0">
              <a:latin typeface="微軟正黑體" panose="020B0604030504040204" pitchFamily="34" charset="-120"/>
              <a:ea typeface="微軟正黑體" panose="020B0604030504040204" pitchFamily="34" charset="-120"/>
            </a:endParaRPr>
          </a:p>
          <a:p>
            <a:pPr marL="457200" indent="-457200" eaLnBrk="1" fontAlgn="auto" hangingPunct="1">
              <a:spcBef>
                <a:spcPts val="0"/>
              </a:spcBef>
              <a:spcAft>
                <a:spcPts val="0"/>
              </a:spcAft>
              <a:buFont typeface="Wingdings" panose="05000000000000000000" pitchFamily="2" charset="2"/>
              <a:buChar char="u"/>
              <a:defRPr/>
            </a:pPr>
            <a:endParaRPr lang="en-US" altLang="zh-TW" sz="2800" spc="300" dirty="0">
              <a:latin typeface="微軟正黑體" panose="020B0604030504040204" pitchFamily="34" charset="-120"/>
              <a:ea typeface="微軟正黑體" panose="020B0604030504040204" pitchFamily="34" charset="-120"/>
            </a:endParaRPr>
          </a:p>
          <a:p>
            <a:pPr marL="457200" indent="-457200" eaLnBrk="1" fontAlgn="auto" hangingPunct="1">
              <a:spcBef>
                <a:spcPts val="0"/>
              </a:spcBef>
              <a:spcAft>
                <a:spcPts val="0"/>
              </a:spcAft>
              <a:buFont typeface="Wingdings" panose="05000000000000000000" pitchFamily="2" charset="2"/>
              <a:buChar char="u"/>
              <a:defRPr/>
            </a:pPr>
            <a:r>
              <a:rPr lang="zh-TW" altLang="en-US" sz="2800" spc="300" dirty="0">
                <a:latin typeface="微軟正黑體" panose="020B0604030504040204" pitchFamily="34" charset="-120"/>
                <a:ea typeface="微軟正黑體" panose="020B0604030504040204" pitchFamily="34" charset="-120"/>
              </a:rPr>
              <a:t>目前胃鏡是唯一有效直接的診斷方法</a:t>
            </a:r>
            <a:endParaRPr lang="en-US" altLang="zh-TW" sz="2800" spc="300" dirty="0">
              <a:latin typeface="微軟正黑體" panose="020B0604030504040204" pitchFamily="34" charset="-120"/>
              <a:ea typeface="微軟正黑體" panose="020B0604030504040204" pitchFamily="34" charset="-120"/>
            </a:endParaRPr>
          </a:p>
        </p:txBody>
      </p:sp>
    </p:spTree>
    <p:custDataLst>
      <p:tags r:id="rId1"/>
    </p:custDataLst>
    <p:extLst>
      <p:ext uri="{BB962C8B-B14F-4D97-AF65-F5344CB8AC3E}">
        <p14:creationId xmlns:p14="http://schemas.microsoft.com/office/powerpoint/2010/main" val="26977728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TW" sz="3600" b="1" spc="300" dirty="0">
                <a:solidFill>
                  <a:srgbClr val="044875"/>
                </a:solidFill>
                <a:latin typeface="微软雅黑" panose="020B0503020204020204" pitchFamily="34" charset="-122"/>
                <a:ea typeface="微软雅黑" panose="020B0503020204020204" pitchFamily="34" charset="-122"/>
              </a:rPr>
              <a:t>Dataset</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sp>
        <p:nvSpPr>
          <p:cNvPr id="67" name="文本框 18">
            <a:extLst>
              <a:ext uri="{FF2B5EF4-FFF2-40B4-BE49-F238E27FC236}">
                <a16:creationId xmlns:a16="http://schemas.microsoft.com/office/drawing/2014/main" id="{ED741843-15FA-458A-9542-74570E121333}"/>
              </a:ext>
            </a:extLst>
          </p:cNvPr>
          <p:cNvSpPr txBox="1"/>
          <p:nvPr/>
        </p:nvSpPr>
        <p:spPr>
          <a:xfrm>
            <a:off x="3263106" y="1318022"/>
            <a:ext cx="6455929" cy="5539978"/>
          </a:xfrm>
          <a:prstGeom prst="rect">
            <a:avLst/>
          </a:prstGeom>
          <a:noFill/>
        </p:spPr>
        <p:txBody>
          <a:bodyPr wrap="square">
            <a:spAutoFit/>
          </a:bodyPr>
          <a:lstStyle/>
          <a:p>
            <a:pPr marL="342900" lvl="0" indent="-342900">
              <a:buFont typeface="+mj-lt"/>
              <a:buAutoNum type="arabicPeriod"/>
            </a:pPr>
            <a:r>
              <a:rPr lang="en-US" altLang="zh-TW" sz="2200" b="1" dirty="0">
                <a:latin typeface="微軟正黑體" panose="020B0604030504040204" pitchFamily="34" charset="-120"/>
                <a:ea typeface="微軟正黑體" panose="020B0604030504040204" pitchFamily="34" charset="-120"/>
              </a:rPr>
              <a:t>RNA-seq expression data(TPM-scaled)</a:t>
            </a:r>
            <a:endParaRPr lang="zh-TW" altLang="zh-TW" sz="2200" b="1" dirty="0">
              <a:latin typeface="微軟正黑體" panose="020B0604030504040204" pitchFamily="34" charset="-120"/>
              <a:ea typeface="微軟正黑體" panose="020B0604030504040204" pitchFamily="34" charset="-120"/>
            </a:endParaRPr>
          </a:p>
          <a:p>
            <a:pPr marL="800100" lvl="1" indent="-342900">
              <a:buFont typeface="+mj-lt"/>
              <a:buAutoNum type="alphaLcPeriod"/>
            </a:pPr>
            <a:r>
              <a:rPr lang="zh-TW" altLang="zh-TW" sz="2200" b="1" dirty="0">
                <a:latin typeface="微軟正黑體" panose="020B0604030504040204" pitchFamily="34" charset="-120"/>
                <a:ea typeface="微軟正黑體" panose="020B0604030504040204" pitchFamily="34" charset="-120"/>
              </a:rPr>
              <a:t>樣本數：</a:t>
            </a:r>
            <a:r>
              <a:rPr lang="en-US" altLang="zh-TW" sz="2200" b="1" dirty="0">
                <a:solidFill>
                  <a:srgbClr val="FF0000"/>
                </a:solidFill>
                <a:latin typeface="微軟正黑體" panose="020B0604030504040204" pitchFamily="34" charset="-120"/>
                <a:ea typeface="微軟正黑體" panose="020B0604030504040204" pitchFamily="34" charset="-120"/>
              </a:rPr>
              <a:t>247</a:t>
            </a:r>
            <a:endParaRPr lang="zh-TW" altLang="zh-TW" sz="2200" b="1" dirty="0">
              <a:solidFill>
                <a:srgbClr val="FF0000"/>
              </a:solidFill>
              <a:latin typeface="微軟正黑體" panose="020B0604030504040204" pitchFamily="34" charset="-120"/>
              <a:ea typeface="微軟正黑體" panose="020B0604030504040204" pitchFamily="34" charset="-120"/>
            </a:endParaRPr>
          </a:p>
          <a:p>
            <a:pPr marL="800100" lvl="1" indent="-342900">
              <a:buFont typeface="+mj-lt"/>
              <a:buAutoNum type="alphaLcPeriod"/>
            </a:pPr>
            <a:r>
              <a:rPr lang="en-US" altLang="zh-TW" sz="2200" b="1" dirty="0">
                <a:latin typeface="微軟正黑體" panose="020B0604030504040204" pitchFamily="34" charset="-120"/>
                <a:ea typeface="微軟正黑體" panose="020B0604030504040204" pitchFamily="34" charset="-120"/>
              </a:rPr>
              <a:t>lncRNA</a:t>
            </a:r>
            <a:r>
              <a:rPr lang="zh-TW" altLang="zh-TW" sz="2200" b="1" dirty="0">
                <a:latin typeface="微軟正黑體" panose="020B0604030504040204" pitchFamily="34" charset="-120"/>
                <a:ea typeface="微軟正黑體" panose="020B0604030504040204" pitchFamily="34" charset="-120"/>
              </a:rPr>
              <a:t>數量</a:t>
            </a:r>
            <a:r>
              <a:rPr lang="en-US" altLang="zh-TW" sz="2200" b="1" dirty="0">
                <a:latin typeface="微軟正黑體" panose="020B0604030504040204" pitchFamily="34" charset="-120"/>
                <a:ea typeface="微軟正黑體" panose="020B0604030504040204" pitchFamily="34" charset="-120"/>
              </a:rPr>
              <a:t>(</a:t>
            </a:r>
            <a:r>
              <a:rPr lang="zh-TW" altLang="zh-TW" sz="2200" b="1" dirty="0">
                <a:latin typeface="微軟正黑體" panose="020B0604030504040204" pitchFamily="34" charset="-120"/>
                <a:ea typeface="微軟正黑體" panose="020B0604030504040204" pitchFamily="34" charset="-120"/>
              </a:rPr>
              <a:t>特徵數</a:t>
            </a:r>
            <a:r>
              <a:rPr lang="en-US" altLang="zh-TW" sz="2200" b="1" dirty="0">
                <a:latin typeface="微軟正黑體" panose="020B0604030504040204" pitchFamily="34" charset="-120"/>
                <a:ea typeface="微軟正黑體" panose="020B0604030504040204" pitchFamily="34" charset="-120"/>
              </a:rPr>
              <a:t>)</a:t>
            </a:r>
            <a:r>
              <a:rPr lang="zh-TW" altLang="zh-TW" sz="2200" b="1" dirty="0">
                <a:latin typeface="微軟正黑體" panose="020B0604030504040204" pitchFamily="34" charset="-120"/>
                <a:ea typeface="微軟正黑體" panose="020B0604030504040204" pitchFamily="34" charset="-120"/>
              </a:rPr>
              <a:t>：</a:t>
            </a:r>
            <a:r>
              <a:rPr lang="en-US" altLang="zh-TW" sz="2200" b="1" dirty="0">
                <a:solidFill>
                  <a:srgbClr val="FF0000"/>
                </a:solidFill>
                <a:latin typeface="微軟正黑體" panose="020B0604030504040204" pitchFamily="34" charset="-120"/>
                <a:ea typeface="微軟正黑體" panose="020B0604030504040204" pitchFamily="34" charset="-120"/>
              </a:rPr>
              <a:t>16304</a:t>
            </a:r>
            <a:endParaRPr lang="zh-TW" altLang="zh-TW" sz="2200" b="1" dirty="0">
              <a:solidFill>
                <a:srgbClr val="FF0000"/>
              </a:solidFill>
              <a:latin typeface="微軟正黑體" panose="020B0604030504040204" pitchFamily="34" charset="-120"/>
              <a:ea typeface="微軟正黑體" panose="020B0604030504040204" pitchFamily="34" charset="-120"/>
            </a:endParaRPr>
          </a:p>
          <a:p>
            <a:pPr marL="800100" lvl="1" indent="-342900">
              <a:buFont typeface="+mj-lt"/>
              <a:buAutoNum type="alphaLcPeriod"/>
            </a:pPr>
            <a:r>
              <a:rPr lang="en-US" altLang="zh-TW" sz="2200" b="1" dirty="0">
                <a:latin typeface="微軟正黑體" panose="020B0604030504040204" pitchFamily="34" charset="-120"/>
                <a:ea typeface="微軟正黑體" panose="020B0604030504040204" pitchFamily="34" charset="-120"/>
              </a:rPr>
              <a:t>label : </a:t>
            </a:r>
            <a:endParaRPr lang="zh-TW" altLang="zh-TW" sz="2200" b="1" dirty="0">
              <a:latin typeface="微軟正黑體" panose="020B0604030504040204" pitchFamily="34" charset="-120"/>
              <a:ea typeface="微軟正黑體" panose="020B0604030504040204" pitchFamily="34" charset="-120"/>
            </a:endParaRPr>
          </a:p>
          <a:p>
            <a:pPr marL="1200150" lvl="2" indent="-285750">
              <a:buFont typeface="Arial" panose="020B0604020202020204" pitchFamily="34" charset="0"/>
              <a:buChar char="•"/>
            </a:pPr>
            <a:r>
              <a:rPr lang="en-US" altLang="zh-TW" sz="2200" b="1" dirty="0">
                <a:latin typeface="微軟正黑體" panose="020B0604030504040204" pitchFamily="34" charset="-120"/>
                <a:ea typeface="微軟正黑體" panose="020B0604030504040204" pitchFamily="34" charset="-120"/>
              </a:rPr>
              <a:t>Overall Survival Status: </a:t>
            </a:r>
            <a:endParaRPr lang="zh-TW" altLang="zh-TW" sz="2200" b="1" dirty="0">
              <a:latin typeface="微軟正黑體" panose="020B0604030504040204" pitchFamily="34" charset="-120"/>
              <a:ea typeface="微軟正黑體" panose="020B0604030504040204" pitchFamily="34" charset="-120"/>
            </a:endParaRPr>
          </a:p>
          <a:p>
            <a:pPr lvl="0"/>
            <a:r>
              <a:rPr lang="en-US" altLang="zh-TW" sz="2200" b="1" dirty="0">
                <a:latin typeface="微軟正黑體" panose="020B0604030504040204" pitchFamily="34" charset="-120"/>
                <a:ea typeface="微軟正黑體" panose="020B0604030504040204" pitchFamily="34" charset="-120"/>
              </a:rPr>
              <a:t>			0 </a:t>
            </a:r>
            <a:r>
              <a:rPr lang="zh-TW" altLang="zh-TW" sz="2200" b="1" dirty="0">
                <a:latin typeface="微軟正黑體" panose="020B0604030504040204" pitchFamily="34" charset="-120"/>
                <a:ea typeface="微軟正黑體" panose="020B0604030504040204" pitchFamily="34" charset="-120"/>
              </a:rPr>
              <a:t>為存活</a:t>
            </a:r>
            <a:r>
              <a:rPr lang="en-US" altLang="zh-TW" sz="2200" b="1" dirty="0">
                <a:latin typeface="微軟正黑體" panose="020B0604030504040204" pitchFamily="34" charset="-120"/>
                <a:ea typeface="微軟正黑體" panose="020B0604030504040204" pitchFamily="34" charset="-120"/>
              </a:rPr>
              <a:t> : 142</a:t>
            </a:r>
            <a:endParaRPr lang="zh-TW" altLang="zh-TW" sz="2200" b="1" dirty="0">
              <a:latin typeface="微軟正黑體" panose="020B0604030504040204" pitchFamily="34" charset="-120"/>
              <a:ea typeface="微軟正黑體" panose="020B0604030504040204" pitchFamily="34" charset="-120"/>
            </a:endParaRPr>
          </a:p>
          <a:p>
            <a:pPr lvl="0"/>
            <a:r>
              <a:rPr lang="en-US" altLang="zh-TW" sz="2200" b="1" dirty="0">
                <a:latin typeface="微軟正黑體" panose="020B0604030504040204" pitchFamily="34" charset="-120"/>
                <a:ea typeface="微軟正黑體" panose="020B0604030504040204" pitchFamily="34" charset="-120"/>
              </a:rPr>
              <a:t>			1 </a:t>
            </a:r>
            <a:r>
              <a:rPr lang="zh-TW" altLang="zh-TW" sz="2200" b="1" dirty="0">
                <a:latin typeface="微軟正黑體" panose="020B0604030504040204" pitchFamily="34" charset="-120"/>
                <a:ea typeface="微軟正黑體" panose="020B0604030504040204" pitchFamily="34" charset="-120"/>
              </a:rPr>
              <a:t>為死亡</a:t>
            </a:r>
            <a:r>
              <a:rPr lang="en-US" altLang="zh-TW" sz="2200" b="1" dirty="0">
                <a:latin typeface="微軟正黑體" panose="020B0604030504040204" pitchFamily="34" charset="-120"/>
                <a:ea typeface="微軟正黑體" panose="020B0604030504040204" pitchFamily="34" charset="-120"/>
              </a:rPr>
              <a:t>: 105</a:t>
            </a:r>
            <a:endParaRPr lang="zh-TW" altLang="zh-TW" sz="2200" b="1" dirty="0">
              <a:latin typeface="微軟正黑體" panose="020B0604030504040204" pitchFamily="34" charset="-120"/>
              <a:ea typeface="微軟正黑體" panose="020B0604030504040204" pitchFamily="34" charset="-120"/>
            </a:endParaRPr>
          </a:p>
          <a:p>
            <a:pPr marL="1200150" lvl="2" indent="-285750">
              <a:buFont typeface="Arial" panose="020B0604020202020204" pitchFamily="34" charset="0"/>
              <a:buChar char="•"/>
            </a:pPr>
            <a:r>
              <a:rPr lang="en-US" altLang="zh-TW" sz="2200" b="1" dirty="0">
                <a:latin typeface="微軟正黑體" panose="020B0604030504040204" pitchFamily="34" charset="-120"/>
                <a:ea typeface="微軟正黑體" panose="020B0604030504040204" pitchFamily="34" charset="-120"/>
              </a:rPr>
              <a:t>Overall Survival time</a:t>
            </a:r>
            <a:endParaRPr lang="zh-TW" altLang="zh-TW" sz="2200" b="1" dirty="0">
              <a:latin typeface="微軟正黑體" panose="020B0604030504040204" pitchFamily="34" charset="-120"/>
              <a:ea typeface="微軟正黑體" panose="020B0604030504040204" pitchFamily="34" charset="-120"/>
            </a:endParaRPr>
          </a:p>
          <a:p>
            <a:r>
              <a:rPr lang="en-US" altLang="zh-TW" sz="2200" b="1" dirty="0">
                <a:latin typeface="微軟正黑體" panose="020B0604030504040204" pitchFamily="34" charset="-120"/>
                <a:ea typeface="微軟正黑體" panose="020B0604030504040204" pitchFamily="34" charset="-120"/>
              </a:rPr>
              <a:t> </a:t>
            </a:r>
            <a:endParaRPr lang="zh-TW" altLang="zh-TW" sz="2200" b="1" dirty="0">
              <a:latin typeface="微軟正黑體" panose="020B0604030504040204" pitchFamily="34" charset="-120"/>
              <a:ea typeface="微軟正黑體" panose="020B0604030504040204" pitchFamily="34" charset="-120"/>
            </a:endParaRPr>
          </a:p>
          <a:p>
            <a:pPr lvl="0"/>
            <a:r>
              <a:rPr lang="en-US" altLang="zh-TW" sz="2200" b="1" dirty="0">
                <a:latin typeface="微軟正黑體" panose="020B0604030504040204" pitchFamily="34" charset="-120"/>
                <a:ea typeface="微軟正黑體" panose="020B0604030504040204" pitchFamily="34" charset="-120"/>
              </a:rPr>
              <a:t>2. Clinical data</a:t>
            </a:r>
            <a:endParaRPr lang="zh-TW" altLang="zh-TW" sz="2200" b="1" dirty="0">
              <a:latin typeface="微軟正黑體" panose="020B0604030504040204" pitchFamily="34" charset="-120"/>
              <a:ea typeface="微軟正黑體" panose="020B0604030504040204" pitchFamily="34" charset="-120"/>
            </a:endParaRPr>
          </a:p>
          <a:p>
            <a:pPr marL="800100" lvl="1" indent="-342900">
              <a:buFont typeface="+mj-lt"/>
              <a:buAutoNum type="alphaLcPeriod"/>
            </a:pPr>
            <a:r>
              <a:rPr lang="zh-TW" altLang="zh-TW" sz="2200" b="1" dirty="0">
                <a:latin typeface="微軟正黑體" panose="020B0604030504040204" pitchFamily="34" charset="-120"/>
                <a:ea typeface="微軟正黑體" panose="020B0604030504040204" pitchFamily="34" charset="-120"/>
              </a:rPr>
              <a:t>樣本數：</a:t>
            </a:r>
            <a:r>
              <a:rPr lang="en-US" altLang="zh-TW" sz="2200" b="1" dirty="0">
                <a:solidFill>
                  <a:srgbClr val="FF0000"/>
                </a:solidFill>
                <a:latin typeface="微軟正黑體" panose="020B0604030504040204" pitchFamily="34" charset="-120"/>
                <a:ea typeface="微軟正黑體" panose="020B0604030504040204" pitchFamily="34" charset="-120"/>
              </a:rPr>
              <a:t>440</a:t>
            </a:r>
            <a:endParaRPr lang="zh-TW" altLang="zh-TW" sz="2200" b="1" dirty="0">
              <a:solidFill>
                <a:srgbClr val="FF0000"/>
              </a:solidFill>
              <a:latin typeface="微軟正黑體" panose="020B0604030504040204" pitchFamily="34" charset="-120"/>
              <a:ea typeface="微軟正黑體" panose="020B0604030504040204" pitchFamily="34" charset="-120"/>
            </a:endParaRPr>
          </a:p>
          <a:p>
            <a:pPr marL="800100" lvl="1" indent="-342900">
              <a:buFont typeface="+mj-lt"/>
              <a:buAutoNum type="alphaLcPeriod"/>
            </a:pPr>
            <a:r>
              <a:rPr lang="zh-TW" altLang="zh-TW" sz="2200" b="1" dirty="0">
                <a:latin typeface="微軟正黑體" panose="020B0604030504040204" pitchFamily="34" charset="-120"/>
                <a:ea typeface="微軟正黑體" panose="020B0604030504040204" pitchFamily="34" charset="-120"/>
              </a:rPr>
              <a:t>復發欄位</a:t>
            </a:r>
            <a:r>
              <a:rPr lang="en-US" altLang="zh-TW" sz="2200" b="1" dirty="0">
                <a:latin typeface="微軟正黑體" panose="020B0604030504040204" pitchFamily="34" charset="-120"/>
                <a:ea typeface="微軟正黑體" panose="020B0604030504040204" pitchFamily="34" charset="-120"/>
              </a:rPr>
              <a:t>:</a:t>
            </a:r>
            <a:endParaRPr lang="zh-TW" altLang="zh-TW" sz="2200" b="1" dirty="0">
              <a:latin typeface="微軟正黑體" panose="020B0604030504040204" pitchFamily="34" charset="-120"/>
              <a:ea typeface="微軟正黑體" panose="020B0604030504040204" pitchFamily="34" charset="-120"/>
            </a:endParaRPr>
          </a:p>
          <a:p>
            <a:pPr marL="1657350" lvl="3" indent="-285750">
              <a:buFont typeface="Arial" panose="020B0604020202020204" pitchFamily="34" charset="0"/>
              <a:buChar char="•"/>
            </a:pPr>
            <a:r>
              <a:rPr lang="en-US" altLang="zh-TW" sz="2200" b="1" dirty="0" err="1">
                <a:latin typeface="微軟正黑體" panose="020B0604030504040204" pitchFamily="34" charset="-120"/>
                <a:ea typeface="微軟正黑體" panose="020B0604030504040204" pitchFamily="34" charset="-120"/>
              </a:rPr>
              <a:t>DiseaseFree</a:t>
            </a:r>
            <a:r>
              <a:rPr lang="en-US" altLang="zh-TW" sz="2200" b="1" dirty="0">
                <a:latin typeface="微軟正黑體" panose="020B0604030504040204" pitchFamily="34" charset="-120"/>
                <a:ea typeface="微軟正黑體" panose="020B0604030504040204" pitchFamily="34" charset="-120"/>
              </a:rPr>
              <a:t>: 212(label</a:t>
            </a:r>
            <a:r>
              <a:rPr lang="zh-TW" altLang="zh-TW" sz="2200" b="1" dirty="0">
                <a:latin typeface="微軟正黑體" panose="020B0604030504040204" pitchFamily="34" charset="-120"/>
                <a:ea typeface="微軟正黑體" panose="020B0604030504040204" pitchFamily="34" charset="-120"/>
              </a:rPr>
              <a:t>為</a:t>
            </a:r>
            <a:r>
              <a:rPr lang="en-US" altLang="zh-TW" sz="2200" b="1" dirty="0">
                <a:latin typeface="微軟正黑體" panose="020B0604030504040204" pitchFamily="34" charset="-120"/>
                <a:ea typeface="微軟正黑體" panose="020B0604030504040204" pitchFamily="34" charset="-120"/>
              </a:rPr>
              <a:t>0)</a:t>
            </a:r>
            <a:endParaRPr lang="zh-TW" altLang="zh-TW" sz="2200" b="1" dirty="0">
              <a:latin typeface="微軟正黑體" panose="020B0604030504040204" pitchFamily="34" charset="-120"/>
              <a:ea typeface="微軟正黑體" panose="020B0604030504040204" pitchFamily="34" charset="-120"/>
            </a:endParaRPr>
          </a:p>
          <a:p>
            <a:pPr marL="1657350" lvl="3" indent="-285750">
              <a:buFont typeface="Arial" panose="020B0604020202020204" pitchFamily="34" charset="0"/>
              <a:buChar char="•"/>
            </a:pPr>
            <a:r>
              <a:rPr lang="en-US" altLang="zh-TW" sz="2200" b="1" dirty="0">
                <a:latin typeface="微軟正黑體" panose="020B0604030504040204" pitchFamily="34" charset="-120"/>
                <a:ea typeface="微軟正黑體" panose="020B0604030504040204" pitchFamily="34" charset="-120"/>
              </a:rPr>
              <a:t>Recurred/Progressed: 46(label</a:t>
            </a:r>
            <a:r>
              <a:rPr lang="zh-TW" altLang="zh-TW" sz="2200" b="1" dirty="0">
                <a:latin typeface="微軟正黑體" panose="020B0604030504040204" pitchFamily="34" charset="-120"/>
                <a:ea typeface="微軟正黑體" panose="020B0604030504040204" pitchFamily="34" charset="-120"/>
              </a:rPr>
              <a:t>為</a:t>
            </a:r>
            <a:r>
              <a:rPr lang="en-US" altLang="zh-TW" sz="2200" b="1" dirty="0">
                <a:latin typeface="微軟正黑體" panose="020B0604030504040204" pitchFamily="34" charset="-120"/>
                <a:ea typeface="微軟正黑體" panose="020B0604030504040204" pitchFamily="34" charset="-120"/>
              </a:rPr>
              <a:t>1)</a:t>
            </a:r>
            <a:endParaRPr lang="zh-TW" altLang="zh-TW" sz="2200" b="1" dirty="0">
              <a:latin typeface="微軟正黑體" panose="020B0604030504040204" pitchFamily="34" charset="-120"/>
              <a:ea typeface="微軟正黑體" panose="020B0604030504040204" pitchFamily="34" charset="-120"/>
            </a:endParaRPr>
          </a:p>
          <a:p>
            <a:pPr marL="1657350" lvl="3" indent="-285750">
              <a:buFont typeface="Arial" panose="020B0604020202020204" pitchFamily="34" charset="0"/>
              <a:buChar char="•"/>
            </a:pPr>
            <a:r>
              <a:rPr lang="zh-TW" altLang="zh-TW" sz="2200" b="1" dirty="0">
                <a:latin typeface="微軟正黑體" panose="020B0604030504040204" pitchFamily="34" charset="-120"/>
                <a:ea typeface="微軟正黑體" panose="020B0604030504040204" pitchFamily="34" charset="-120"/>
              </a:rPr>
              <a:t>未紀錄</a:t>
            </a:r>
            <a:r>
              <a:rPr lang="en-US" altLang="zh-TW" sz="2200" b="1" dirty="0">
                <a:latin typeface="微軟正黑體" panose="020B0604030504040204" pitchFamily="34" charset="-120"/>
                <a:ea typeface="微軟正黑體" panose="020B0604030504040204" pitchFamily="34" charset="-120"/>
              </a:rPr>
              <a:t>:103(label</a:t>
            </a:r>
            <a:r>
              <a:rPr lang="zh-TW" altLang="zh-TW" sz="2200" b="1" dirty="0">
                <a:latin typeface="微軟正黑體" panose="020B0604030504040204" pitchFamily="34" charset="-120"/>
                <a:ea typeface="微軟正黑體" panose="020B0604030504040204" pitchFamily="34" charset="-120"/>
              </a:rPr>
              <a:t>為</a:t>
            </a:r>
            <a:r>
              <a:rPr lang="en-US" altLang="zh-TW" sz="2200" b="1" dirty="0">
                <a:latin typeface="微軟正黑體" panose="020B0604030504040204" pitchFamily="34" charset="-120"/>
                <a:ea typeface="微軟正黑體" panose="020B0604030504040204" pitchFamily="34" charset="-120"/>
              </a:rPr>
              <a:t>-1)</a:t>
            </a:r>
            <a:endParaRPr lang="zh-TW" altLang="zh-TW" sz="2200" b="1" dirty="0">
              <a:latin typeface="微軟正黑體" panose="020B0604030504040204" pitchFamily="34" charset="-120"/>
              <a:ea typeface="微軟正黑體" panose="020B0604030504040204" pitchFamily="34" charset="-120"/>
            </a:endParaRPr>
          </a:p>
          <a:p>
            <a:pPr eaLnBrk="1" fontAlgn="auto" hangingPunct="1">
              <a:spcBef>
                <a:spcPts val="0"/>
              </a:spcBef>
              <a:spcAft>
                <a:spcPts val="0"/>
              </a:spcAft>
              <a:defRPr/>
            </a:pPr>
            <a:endParaRPr lang="en-US" altLang="zh-TW" sz="2400" b="1" spc="300" dirty="0">
              <a:solidFill>
                <a:srgbClr val="044875"/>
              </a:solidFill>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15642016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Dataset</a:t>
            </a:r>
          </a:p>
        </p:txBody>
      </p:sp>
      <p:sp>
        <p:nvSpPr>
          <p:cNvPr id="10" name="文本框 18">
            <a:extLst>
              <a:ext uri="{FF2B5EF4-FFF2-40B4-BE49-F238E27FC236}">
                <a16:creationId xmlns:a16="http://schemas.microsoft.com/office/drawing/2014/main" id="{4D48CC33-1488-49A9-AB85-22B6245FA9EB}"/>
              </a:ext>
            </a:extLst>
          </p:cNvPr>
          <p:cNvSpPr txBox="1"/>
          <p:nvPr/>
        </p:nvSpPr>
        <p:spPr>
          <a:xfrm>
            <a:off x="2026911" y="1195978"/>
            <a:ext cx="8237864" cy="400110"/>
          </a:xfrm>
          <a:prstGeom prst="rect">
            <a:avLst/>
          </a:prstGeom>
          <a:noFill/>
        </p:spPr>
        <p:txBody>
          <a:bodyPr wrap="square">
            <a:spAutoFit/>
          </a:bodyPr>
          <a:lstStyle/>
          <a:p>
            <a:pPr algn="ctr" eaLnBrk="1" fontAlgn="auto" hangingPunct="1">
              <a:spcBef>
                <a:spcPts val="0"/>
              </a:spcBef>
              <a:spcAft>
                <a:spcPts val="0"/>
              </a:spcAft>
              <a:defRPr/>
            </a:pPr>
            <a:r>
              <a:rPr lang="en-US" altLang="zh-CN" sz="2000" b="1" spc="300" dirty="0">
                <a:solidFill>
                  <a:srgbClr val="044875"/>
                </a:solidFill>
                <a:latin typeface="微软雅黑" panose="020B0503020204020204" pitchFamily="34" charset="-122"/>
                <a:ea typeface="微软雅黑" panose="020B0503020204020204" pitchFamily="34" charset="-122"/>
              </a:rPr>
              <a:t>Train &amp; test</a:t>
            </a:r>
            <a:endParaRPr lang="zh-CN" altLang="en-US" sz="2000" b="1" spc="300" dirty="0">
              <a:solidFill>
                <a:srgbClr val="044875"/>
              </a:solidFill>
              <a:latin typeface="微软雅黑" panose="020B0503020204020204" pitchFamily="34" charset="-122"/>
              <a:ea typeface="微软雅黑" panose="020B0503020204020204" pitchFamily="34" charset="-122"/>
            </a:endParaRPr>
          </a:p>
        </p:txBody>
      </p:sp>
      <p:pic>
        <p:nvPicPr>
          <p:cNvPr id="6" name="圖片 5">
            <a:extLst>
              <a:ext uri="{FF2B5EF4-FFF2-40B4-BE49-F238E27FC236}">
                <a16:creationId xmlns:a16="http://schemas.microsoft.com/office/drawing/2014/main" id="{397AE50A-466E-4417-AFBB-9EBB34A1B1EF}"/>
              </a:ext>
            </a:extLst>
          </p:cNvPr>
          <p:cNvPicPr>
            <a:picLocks noChangeAspect="1"/>
          </p:cNvPicPr>
          <p:nvPr/>
        </p:nvPicPr>
        <p:blipFill>
          <a:blip r:embed="rId3"/>
          <a:stretch>
            <a:fillRect/>
          </a:stretch>
        </p:blipFill>
        <p:spPr>
          <a:xfrm>
            <a:off x="3857535" y="2052898"/>
            <a:ext cx="4476930" cy="2035583"/>
          </a:xfrm>
          <a:prstGeom prst="rect">
            <a:avLst/>
          </a:prstGeom>
        </p:spPr>
      </p:pic>
      <p:sp>
        <p:nvSpPr>
          <p:cNvPr id="7" name="文字方塊 6">
            <a:extLst>
              <a:ext uri="{FF2B5EF4-FFF2-40B4-BE49-F238E27FC236}">
                <a16:creationId xmlns:a16="http://schemas.microsoft.com/office/drawing/2014/main" id="{5CC91107-2708-4540-B8D7-1B017543671A}"/>
              </a:ext>
            </a:extLst>
          </p:cNvPr>
          <p:cNvSpPr txBox="1"/>
          <p:nvPr/>
        </p:nvSpPr>
        <p:spPr>
          <a:xfrm>
            <a:off x="5015199" y="4355988"/>
            <a:ext cx="2261287" cy="1107996"/>
          </a:xfrm>
          <a:prstGeom prst="rect">
            <a:avLst/>
          </a:prstGeom>
          <a:noFill/>
        </p:spPr>
        <p:txBody>
          <a:bodyPr wrap="square" rtlCol="0">
            <a:spAutoFit/>
          </a:bodyPr>
          <a:lstStyle/>
          <a:p>
            <a:r>
              <a:rPr lang="en-US" altLang="zh-TW" sz="2400" b="1" dirty="0"/>
              <a:t>Train: (175, 366)</a:t>
            </a:r>
          </a:p>
          <a:p>
            <a:r>
              <a:rPr lang="en-US" altLang="zh-TW" sz="2400" b="1" dirty="0"/>
              <a:t>test:   (72, 366)</a:t>
            </a:r>
            <a:endParaRPr lang="zh-TW" altLang="en-US" sz="2400" b="1" dirty="0"/>
          </a:p>
          <a:p>
            <a:endParaRPr lang="zh-TW" altLang="en-US" dirty="0"/>
          </a:p>
        </p:txBody>
      </p:sp>
    </p:spTree>
    <p:custDataLst>
      <p:tags r:id="rId1"/>
    </p:custDataLst>
    <p:extLst>
      <p:ext uri="{BB962C8B-B14F-4D97-AF65-F5344CB8AC3E}">
        <p14:creationId xmlns:p14="http://schemas.microsoft.com/office/powerpoint/2010/main" val="224884617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Method</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sp>
        <p:nvSpPr>
          <p:cNvPr id="67" name="文本框 18">
            <a:extLst>
              <a:ext uri="{FF2B5EF4-FFF2-40B4-BE49-F238E27FC236}">
                <a16:creationId xmlns:a16="http://schemas.microsoft.com/office/drawing/2014/main" id="{ED741843-15FA-458A-9542-74570E121333}"/>
              </a:ext>
            </a:extLst>
          </p:cNvPr>
          <p:cNvSpPr txBox="1"/>
          <p:nvPr/>
        </p:nvSpPr>
        <p:spPr>
          <a:xfrm>
            <a:off x="2139442" y="1219837"/>
            <a:ext cx="9889160" cy="5324535"/>
          </a:xfrm>
          <a:prstGeom prst="rect">
            <a:avLst/>
          </a:prstGeom>
          <a:noFill/>
        </p:spPr>
        <p:txBody>
          <a:bodyPr wrap="square">
            <a:spAutoFit/>
          </a:bodyPr>
          <a:lstStyle/>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1.</a:t>
            </a:r>
            <a:r>
              <a:rPr lang="zh-TW" altLang="en-US" sz="2000" b="1" spc="300" dirty="0">
                <a:solidFill>
                  <a:srgbClr val="044875"/>
                </a:solidFill>
                <a:latin typeface="Microsoft YaHei" panose="020B0503020204020204" pitchFamily="34" charset="-122"/>
                <a:ea typeface="Microsoft YaHei" panose="020B0503020204020204" pitchFamily="34" charset="-122"/>
              </a:rPr>
              <a:t> 先用</a:t>
            </a:r>
            <a:r>
              <a:rPr lang="en-US" altLang="zh-TW" sz="2000" b="1" spc="300" dirty="0" err="1">
                <a:solidFill>
                  <a:srgbClr val="044875"/>
                </a:solidFill>
                <a:latin typeface="Microsoft YaHei" panose="020B0503020204020204" pitchFamily="34" charset="-122"/>
                <a:ea typeface="Microsoft YaHei" panose="020B0503020204020204" pitchFamily="34" charset="-122"/>
              </a:rPr>
              <a:t>ranksum</a:t>
            </a:r>
            <a:r>
              <a:rPr lang="en-US" altLang="zh-TW" sz="2000" b="1" spc="300" dirty="0">
                <a:solidFill>
                  <a:srgbClr val="044875"/>
                </a:solidFill>
                <a:latin typeface="Microsoft YaHei" panose="020B0503020204020204" pitchFamily="34" charset="-122"/>
                <a:ea typeface="Microsoft YaHei" panose="020B0503020204020204" pitchFamily="34" charset="-122"/>
              </a:rPr>
              <a:t> test</a:t>
            </a:r>
            <a:r>
              <a:rPr lang="zh-TW" altLang="en-US" sz="2000" b="1" spc="300" dirty="0">
                <a:solidFill>
                  <a:srgbClr val="044875"/>
                </a:solidFill>
                <a:latin typeface="Microsoft YaHei" panose="020B0503020204020204" pitchFamily="34" charset="-122"/>
                <a:ea typeface="Microsoft YaHei" panose="020B0503020204020204" pitchFamily="34" charset="-122"/>
              </a:rPr>
              <a:t>挑出 </a:t>
            </a:r>
            <a:r>
              <a:rPr lang="en-US" altLang="zh-TW" sz="2000" b="1" spc="300" dirty="0">
                <a:solidFill>
                  <a:srgbClr val="044875"/>
                </a:solidFill>
                <a:latin typeface="Microsoft YaHei" panose="020B0503020204020204" pitchFamily="34" charset="-122"/>
                <a:ea typeface="Microsoft YaHei" panose="020B0503020204020204" pitchFamily="34" charset="-122"/>
              </a:rPr>
              <a:t>p-value &lt; 0.01</a:t>
            </a:r>
            <a:r>
              <a:rPr lang="zh-TW" altLang="en-US" sz="2000" b="1" spc="300" dirty="0">
                <a:solidFill>
                  <a:srgbClr val="044875"/>
                </a:solidFill>
                <a:latin typeface="Microsoft YaHei" panose="020B0503020204020204" pitchFamily="34" charset="-122"/>
                <a:ea typeface="Microsoft YaHei" panose="020B0503020204020204" pitchFamily="34" charset="-122"/>
              </a:rPr>
              <a:t> 的特徵</a:t>
            </a: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marL="514350" indent="-514350" eaLnBrk="1" fontAlgn="auto" hangingPunct="1">
              <a:spcBef>
                <a:spcPts val="0"/>
              </a:spcBef>
              <a:spcAft>
                <a:spcPts val="0"/>
              </a:spcAft>
              <a:buAutoNum type="arabicPeriod"/>
              <a:defRPr/>
            </a:pP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2. </a:t>
            </a:r>
            <a:r>
              <a:rPr lang="zh-TW" altLang="en-US" sz="2000" b="1" spc="300" dirty="0">
                <a:solidFill>
                  <a:srgbClr val="044875"/>
                </a:solidFill>
                <a:latin typeface="Microsoft YaHei" panose="020B0503020204020204" pitchFamily="34" charset="-122"/>
                <a:ea typeface="Microsoft YaHei" panose="020B0503020204020204" pitchFamily="34" charset="-122"/>
              </a:rPr>
              <a:t>找最少特徵數以及</a:t>
            </a:r>
            <a:r>
              <a:rPr lang="en-US" altLang="zh-TW" sz="2000" b="1" spc="300" dirty="0">
                <a:solidFill>
                  <a:srgbClr val="044875"/>
                </a:solidFill>
                <a:latin typeface="Microsoft YaHei" panose="020B0503020204020204" pitchFamily="34" charset="-122"/>
                <a:ea typeface="Microsoft YaHei" panose="020B0503020204020204" pitchFamily="34" charset="-122"/>
              </a:rPr>
              <a:t>cross validation</a:t>
            </a:r>
            <a:r>
              <a:rPr lang="zh-TW" altLang="en-US" sz="2000" b="1" spc="300" dirty="0">
                <a:solidFill>
                  <a:srgbClr val="044875"/>
                </a:solidFill>
                <a:latin typeface="Microsoft YaHei" panose="020B0503020204020204" pitchFamily="34" charset="-122"/>
                <a:ea typeface="Microsoft YaHei" panose="020B0503020204020204" pitchFamily="34" charset="-122"/>
              </a:rPr>
              <a:t>分數最高</a:t>
            </a: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     </a:t>
            </a:r>
            <a:r>
              <a:rPr lang="en-US" altLang="zh-TW" sz="2000" b="1" spc="300" dirty="0" err="1">
                <a:solidFill>
                  <a:srgbClr val="044875"/>
                </a:solidFill>
                <a:latin typeface="Microsoft YaHei" panose="020B0503020204020204" pitchFamily="34" charset="-122"/>
                <a:ea typeface="Microsoft YaHei" panose="020B0503020204020204" pitchFamily="34" charset="-122"/>
              </a:rPr>
              <a:t>i</a:t>
            </a:r>
            <a:r>
              <a:rPr lang="en-US" altLang="zh-TW" sz="2000" b="1" spc="300" dirty="0">
                <a:solidFill>
                  <a:srgbClr val="044875"/>
                </a:solidFill>
                <a:latin typeface="Microsoft YaHei" panose="020B0503020204020204" pitchFamily="34" charset="-122"/>
                <a:ea typeface="Microsoft YaHei" panose="020B0503020204020204" pitchFamily="34" charset="-122"/>
              </a:rPr>
              <a:t>. </a:t>
            </a:r>
            <a:r>
              <a:rPr lang="zh-TW" altLang="en-US" sz="2000" b="1" spc="300" dirty="0">
                <a:solidFill>
                  <a:srgbClr val="044875"/>
                </a:solidFill>
                <a:latin typeface="Microsoft YaHei" panose="020B0503020204020204" pitchFamily="34" charset="-122"/>
                <a:ea typeface="Microsoft YaHei" panose="020B0503020204020204" pitchFamily="34" charset="-122"/>
              </a:rPr>
              <a:t>用</a:t>
            </a:r>
            <a:r>
              <a:rPr lang="en-US" altLang="zh-TW" sz="2000" b="1" spc="300" dirty="0">
                <a:solidFill>
                  <a:srgbClr val="044875"/>
                </a:solidFill>
                <a:latin typeface="Microsoft YaHei" panose="020B0503020204020204" pitchFamily="34" charset="-122"/>
                <a:ea typeface="Microsoft YaHei" panose="020B0503020204020204" pitchFamily="34" charset="-122"/>
              </a:rPr>
              <a:t>survival model</a:t>
            </a:r>
            <a:r>
              <a:rPr lang="zh-TW" altLang="en-US" sz="2000" b="1" spc="300" dirty="0">
                <a:solidFill>
                  <a:srgbClr val="044875"/>
                </a:solidFill>
                <a:latin typeface="Microsoft YaHei" panose="020B0503020204020204" pitchFamily="34" charset="-122"/>
                <a:ea typeface="Microsoft YaHei" panose="020B0503020204020204" pitchFamily="34" charset="-122"/>
              </a:rPr>
              <a:t>的</a:t>
            </a:r>
            <a:r>
              <a:rPr lang="en-US" altLang="zh-TW" sz="2000" b="1" spc="300" dirty="0" err="1">
                <a:solidFill>
                  <a:srgbClr val="044875"/>
                </a:solidFill>
                <a:latin typeface="Microsoft YaHei" panose="020B0503020204020204" pitchFamily="34" charset="-122"/>
                <a:ea typeface="Microsoft YaHei" panose="020B0503020204020204" pitchFamily="34" charset="-122"/>
              </a:rPr>
              <a:t>coef</a:t>
            </a:r>
            <a:r>
              <a:rPr lang="zh-TW" altLang="en-US" sz="2000" b="1" spc="300" dirty="0">
                <a:solidFill>
                  <a:srgbClr val="044875"/>
                </a:solidFill>
                <a:latin typeface="Microsoft YaHei" panose="020B0503020204020204" pitchFamily="34" charset="-122"/>
                <a:ea typeface="Microsoft YaHei" panose="020B0503020204020204" pitchFamily="34" charset="-122"/>
              </a:rPr>
              <a:t>或</a:t>
            </a:r>
            <a:r>
              <a:rPr lang="en-US" altLang="zh-TW" sz="2000" b="1" spc="300" dirty="0">
                <a:solidFill>
                  <a:srgbClr val="044875"/>
                </a:solidFill>
                <a:latin typeface="Microsoft YaHei" panose="020B0503020204020204" pitchFamily="34" charset="-122"/>
                <a:ea typeface="Microsoft YaHei" panose="020B0503020204020204" pitchFamily="34" charset="-122"/>
              </a:rPr>
              <a:t>feature importance</a:t>
            </a:r>
            <a:r>
              <a:rPr lang="zh-TW" altLang="en-US" sz="2000" b="1" spc="300" dirty="0">
                <a:solidFill>
                  <a:srgbClr val="044875"/>
                </a:solidFill>
                <a:latin typeface="Microsoft YaHei" panose="020B0503020204020204" pitchFamily="34" charset="-122"/>
                <a:ea typeface="Microsoft YaHei" panose="020B0503020204020204" pitchFamily="34" charset="-122"/>
              </a:rPr>
              <a:t>迭代特徵</a:t>
            </a: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	</a:t>
            </a:r>
            <a:r>
              <a:rPr lang="zh-TW" altLang="en-US" sz="2000" b="1" spc="300" dirty="0">
                <a:solidFill>
                  <a:srgbClr val="044875"/>
                </a:solidFill>
                <a:latin typeface="Microsoft YaHei" panose="020B0503020204020204" pitchFamily="34" charset="-122"/>
                <a:ea typeface="Microsoft YaHei" panose="020B0503020204020204" pitchFamily="34" charset="-122"/>
              </a:rPr>
              <a:t>做評分</a:t>
            </a:r>
            <a:r>
              <a:rPr lang="en-US" altLang="zh-TW" sz="2000" b="1" spc="300" dirty="0">
                <a:solidFill>
                  <a:srgbClr val="044875"/>
                </a:solidFill>
                <a:latin typeface="Microsoft YaHei" panose="020B0503020204020204" pitchFamily="34" charset="-122"/>
                <a:ea typeface="Microsoft YaHei" panose="020B0503020204020204" pitchFamily="34" charset="-122"/>
              </a:rPr>
              <a:t>vs</a:t>
            </a:r>
            <a:r>
              <a:rPr lang="zh-TW" altLang="en-US" sz="2000" b="1" spc="300" dirty="0">
                <a:solidFill>
                  <a:srgbClr val="044875"/>
                </a:solidFill>
                <a:latin typeface="Microsoft YaHei" panose="020B0503020204020204" pitchFamily="34" charset="-122"/>
                <a:ea typeface="Microsoft YaHei" panose="020B0503020204020204" pitchFamily="34" charset="-122"/>
              </a:rPr>
              <a:t>特徵比較圖</a:t>
            </a:r>
            <a:r>
              <a:rPr lang="en-US" altLang="zh-TW" sz="2000" b="1" spc="300" dirty="0">
                <a:solidFill>
                  <a:srgbClr val="044875"/>
                </a:solidFill>
                <a:latin typeface="Microsoft YaHei" panose="020B0503020204020204" pitchFamily="34" charset="-122"/>
                <a:ea typeface="Microsoft YaHei" panose="020B0503020204020204" pitchFamily="34" charset="-122"/>
              </a:rPr>
              <a:t>,</a:t>
            </a:r>
            <a:r>
              <a:rPr lang="zh-TW" altLang="en-US" sz="2000" b="1" spc="300" dirty="0">
                <a:solidFill>
                  <a:srgbClr val="044875"/>
                </a:solidFill>
                <a:latin typeface="Microsoft YaHei" panose="020B0503020204020204" pitchFamily="34" charset="-122"/>
                <a:ea typeface="Microsoft YaHei" panose="020B0503020204020204" pitchFamily="34" charset="-122"/>
              </a:rPr>
              <a:t>並記下最好</a:t>
            </a:r>
            <a:r>
              <a:rPr lang="en-US" altLang="zh-TW" sz="2000" b="1" spc="300" dirty="0" err="1">
                <a:solidFill>
                  <a:srgbClr val="044875"/>
                </a:solidFill>
                <a:latin typeface="Microsoft YaHei" panose="020B0503020204020204" pitchFamily="34" charset="-122"/>
                <a:ea typeface="Microsoft YaHei" panose="020B0503020204020204" pitchFamily="34" charset="-122"/>
              </a:rPr>
              <a:t>cindex</a:t>
            </a:r>
            <a:r>
              <a:rPr lang="zh-TW" altLang="en-US" sz="2000" b="1" spc="300" dirty="0">
                <a:solidFill>
                  <a:srgbClr val="044875"/>
                </a:solidFill>
                <a:latin typeface="Microsoft YaHei" panose="020B0503020204020204" pitchFamily="34" charset="-122"/>
                <a:ea typeface="Microsoft YaHei" panose="020B0503020204020204" pitchFamily="34" charset="-122"/>
              </a:rPr>
              <a:t>時的特徵數</a:t>
            </a: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     ii.</a:t>
            </a:r>
            <a:r>
              <a:rPr lang="zh-TW" altLang="en-US" sz="2000" b="1" spc="300" dirty="0">
                <a:solidFill>
                  <a:srgbClr val="044875"/>
                </a:solidFill>
                <a:latin typeface="Microsoft YaHei" panose="020B0503020204020204" pitchFamily="34" charset="-122"/>
                <a:ea typeface="Microsoft YaHei" panose="020B0503020204020204" pitchFamily="34" charset="-122"/>
              </a:rPr>
              <a:t>用</a:t>
            </a:r>
            <a:r>
              <a:rPr lang="en-US" altLang="zh-TW" sz="2000" b="1" spc="300" dirty="0">
                <a:solidFill>
                  <a:srgbClr val="044875"/>
                </a:solidFill>
                <a:latin typeface="Microsoft YaHei" panose="020B0503020204020204" pitchFamily="34" charset="-122"/>
                <a:ea typeface="Microsoft YaHei" panose="020B0503020204020204" pitchFamily="34" charset="-122"/>
              </a:rPr>
              <a:t>regression model </a:t>
            </a:r>
            <a:r>
              <a:rPr lang="zh-TW" altLang="en-US" sz="2000" b="1" spc="300" dirty="0">
                <a:solidFill>
                  <a:srgbClr val="044875"/>
                </a:solidFill>
                <a:latin typeface="Microsoft YaHei" panose="020B0503020204020204" pitchFamily="34" charset="-122"/>
                <a:ea typeface="Microsoft YaHei" panose="020B0503020204020204" pitchFamily="34" charset="-122"/>
              </a:rPr>
              <a:t>挑出和存活時間最相關的</a:t>
            </a:r>
            <a:r>
              <a:rPr lang="en-US" altLang="zh-TW" sz="2000" b="1" spc="300" dirty="0">
                <a:solidFill>
                  <a:srgbClr val="044875"/>
                </a:solidFill>
                <a:latin typeface="Microsoft YaHei" panose="020B0503020204020204" pitchFamily="34" charset="-122"/>
                <a:ea typeface="Microsoft YaHei" panose="020B0503020204020204" pitchFamily="34" charset="-122"/>
              </a:rPr>
              <a:t>feature</a:t>
            </a:r>
          </a:p>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	</a:t>
            </a:r>
            <a:r>
              <a:rPr lang="zh-TW" altLang="en-US" sz="2000" b="1" spc="300" dirty="0">
                <a:solidFill>
                  <a:srgbClr val="044875"/>
                </a:solidFill>
                <a:latin typeface="Microsoft YaHei" panose="020B0503020204020204" pitchFamily="34" charset="-122"/>
                <a:ea typeface="Microsoft YaHei" panose="020B0503020204020204" pitchFamily="34" charset="-122"/>
              </a:rPr>
              <a:t>再去跑</a:t>
            </a:r>
            <a:r>
              <a:rPr lang="en-US" altLang="zh-TW" sz="2000" b="1" spc="300" dirty="0">
                <a:solidFill>
                  <a:srgbClr val="044875"/>
                </a:solidFill>
                <a:latin typeface="Microsoft YaHei" panose="020B0503020204020204" pitchFamily="34" charset="-122"/>
                <a:ea typeface="Microsoft YaHei" panose="020B0503020204020204" pitchFamily="34" charset="-122"/>
              </a:rPr>
              <a:t>survival</a:t>
            </a:r>
            <a:r>
              <a:rPr lang="zh-TW" altLang="en-US" sz="2000" b="1" spc="300" dirty="0">
                <a:solidFill>
                  <a:srgbClr val="044875"/>
                </a:solidFill>
                <a:latin typeface="Microsoft YaHei" panose="020B0503020204020204" pitchFamily="34" charset="-122"/>
                <a:ea typeface="Microsoft YaHei" panose="020B0503020204020204" pitchFamily="34" charset="-122"/>
              </a:rPr>
              <a:t> </a:t>
            </a:r>
            <a:r>
              <a:rPr lang="en-US" altLang="zh-TW" sz="2000" b="1" spc="300" dirty="0">
                <a:solidFill>
                  <a:srgbClr val="044875"/>
                </a:solidFill>
                <a:latin typeface="Microsoft YaHei" panose="020B0503020204020204" pitchFamily="34" charset="-122"/>
                <a:ea typeface="Microsoft YaHei" panose="020B0503020204020204" pitchFamily="34" charset="-122"/>
              </a:rPr>
              <a:t>model</a:t>
            </a:r>
          </a:p>
          <a:p>
            <a:pPr eaLnBrk="1" fontAlgn="auto" hangingPunct="1">
              <a:spcBef>
                <a:spcPts val="0"/>
              </a:spcBef>
              <a:spcAft>
                <a:spcPts val="0"/>
              </a:spcAft>
              <a:defRPr/>
            </a:pP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3. </a:t>
            </a:r>
            <a:r>
              <a:rPr lang="zh-TW" altLang="en-US" sz="2000" b="1" spc="300" dirty="0">
                <a:solidFill>
                  <a:srgbClr val="044875"/>
                </a:solidFill>
                <a:latin typeface="Microsoft YaHei" panose="020B0503020204020204" pitchFamily="34" charset="-122"/>
                <a:ea typeface="Microsoft YaHei" panose="020B0503020204020204" pitchFamily="34" charset="-122"/>
              </a:rPr>
              <a:t>找最佳超參數</a:t>
            </a: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4. </a:t>
            </a:r>
            <a:r>
              <a:rPr lang="zh-TW" altLang="en-US" sz="2000" b="1" spc="300" dirty="0">
                <a:solidFill>
                  <a:srgbClr val="044875"/>
                </a:solidFill>
                <a:latin typeface="Microsoft YaHei" panose="020B0503020204020204" pitchFamily="34" charset="-122"/>
                <a:ea typeface="Microsoft YaHei" panose="020B0503020204020204" pitchFamily="34" charset="-122"/>
              </a:rPr>
              <a:t>測</a:t>
            </a:r>
            <a:r>
              <a:rPr lang="en-US" altLang="zh-TW" sz="2000" b="1" spc="300" dirty="0">
                <a:solidFill>
                  <a:srgbClr val="044875"/>
                </a:solidFill>
                <a:latin typeface="Microsoft YaHei" panose="020B0503020204020204" pitchFamily="34" charset="-122"/>
                <a:ea typeface="Microsoft YaHei" panose="020B0503020204020204" pitchFamily="34" charset="-122"/>
              </a:rPr>
              <a:t>test,</a:t>
            </a:r>
            <a:r>
              <a:rPr lang="zh-TW" altLang="en-US" sz="2000" b="1" spc="300" dirty="0">
                <a:solidFill>
                  <a:srgbClr val="044875"/>
                </a:solidFill>
                <a:latin typeface="Microsoft YaHei" panose="020B0503020204020204" pitchFamily="34" charset="-122"/>
                <a:ea typeface="Microsoft YaHei" panose="020B0503020204020204" pitchFamily="34" charset="-122"/>
              </a:rPr>
              <a:t> 若是</a:t>
            </a:r>
            <a:r>
              <a:rPr lang="en-US" altLang="zh-TW" sz="2000" b="1" spc="300" dirty="0">
                <a:solidFill>
                  <a:srgbClr val="044875"/>
                </a:solidFill>
                <a:latin typeface="Microsoft YaHei" panose="020B0503020204020204" pitchFamily="34" charset="-122"/>
                <a:ea typeface="Microsoft YaHei" panose="020B0503020204020204" pitchFamily="34" charset="-122"/>
              </a:rPr>
              <a:t>overfitting</a:t>
            </a:r>
            <a:r>
              <a:rPr lang="zh-TW" altLang="en-US" sz="2000" b="1" spc="300" dirty="0">
                <a:solidFill>
                  <a:srgbClr val="044875"/>
                </a:solidFill>
                <a:latin typeface="Microsoft YaHei" panose="020B0503020204020204" pitchFamily="34" charset="-122"/>
                <a:ea typeface="Microsoft YaHei" panose="020B0503020204020204" pitchFamily="34" charset="-122"/>
              </a:rPr>
              <a:t>則回去找次高分的</a:t>
            </a:r>
            <a:r>
              <a:rPr lang="en-US" altLang="zh-TW" sz="2000" b="1" spc="300" dirty="0">
                <a:solidFill>
                  <a:srgbClr val="044875"/>
                </a:solidFill>
                <a:latin typeface="Microsoft YaHei" panose="020B0503020204020204" pitchFamily="34" charset="-122"/>
                <a:ea typeface="Microsoft YaHei" panose="020B0503020204020204" pitchFamily="34" charset="-122"/>
              </a:rPr>
              <a:t>model</a:t>
            </a:r>
            <a:r>
              <a:rPr lang="zh-TW" altLang="en-US" sz="2000" b="1" spc="300" dirty="0">
                <a:solidFill>
                  <a:srgbClr val="044875"/>
                </a:solidFill>
                <a:latin typeface="Microsoft YaHei" panose="020B0503020204020204" pitchFamily="34" charset="-122"/>
                <a:ea typeface="Microsoft YaHei" panose="020B0503020204020204" pitchFamily="34" charset="-122"/>
              </a:rPr>
              <a:t>及其對應的特徵數</a:t>
            </a: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5.</a:t>
            </a:r>
            <a:r>
              <a:rPr lang="zh-TW" altLang="en-US" sz="2000" b="1" spc="300" dirty="0">
                <a:solidFill>
                  <a:srgbClr val="044875"/>
                </a:solidFill>
                <a:latin typeface="Microsoft YaHei" panose="020B0503020204020204" pitchFamily="34" charset="-122"/>
                <a:ea typeface="Microsoft YaHei" panose="020B0503020204020204" pitchFamily="34" charset="-122"/>
              </a:rPr>
              <a:t> 利用特徵重要度排序</a:t>
            </a:r>
            <a:r>
              <a:rPr lang="en-US" altLang="zh-TW" sz="2000" b="1" spc="300" dirty="0">
                <a:solidFill>
                  <a:srgbClr val="044875"/>
                </a:solidFill>
                <a:latin typeface="Microsoft YaHei" panose="020B0503020204020204" pitchFamily="34" charset="-122"/>
                <a:ea typeface="Microsoft YaHei" panose="020B0503020204020204" pitchFamily="34" charset="-122"/>
              </a:rPr>
              <a:t>,</a:t>
            </a:r>
            <a:r>
              <a:rPr lang="zh-TW" altLang="en-US" sz="2000" b="1" spc="300" dirty="0">
                <a:solidFill>
                  <a:srgbClr val="044875"/>
                </a:solidFill>
                <a:latin typeface="Microsoft YaHei" panose="020B0503020204020204" pitchFamily="34" charset="-122"/>
                <a:ea typeface="Microsoft YaHei" panose="020B0503020204020204" pitchFamily="34" charset="-122"/>
              </a:rPr>
              <a:t>把重要的做</a:t>
            </a:r>
            <a:r>
              <a:rPr lang="en-US" altLang="zh-TW" sz="2000" b="1" spc="300" dirty="0" err="1">
                <a:solidFill>
                  <a:srgbClr val="044875"/>
                </a:solidFill>
                <a:latin typeface="Microsoft YaHei" panose="020B0503020204020204" pitchFamily="34" charset="-122"/>
                <a:ea typeface="Microsoft YaHei" panose="020B0503020204020204" pitchFamily="34" charset="-122"/>
              </a:rPr>
              <a:t>logrank</a:t>
            </a:r>
            <a:r>
              <a:rPr lang="en-US" altLang="zh-TW" sz="2000" b="1" spc="300" dirty="0">
                <a:solidFill>
                  <a:srgbClr val="044875"/>
                </a:solidFill>
                <a:latin typeface="Microsoft YaHei" panose="020B0503020204020204" pitchFamily="34" charset="-122"/>
                <a:ea typeface="Microsoft YaHei" panose="020B0503020204020204" pitchFamily="34" charset="-122"/>
              </a:rPr>
              <a:t> test</a:t>
            </a:r>
            <a:r>
              <a:rPr lang="zh-TW" altLang="en-US" sz="2000" b="1" spc="300" dirty="0">
                <a:solidFill>
                  <a:srgbClr val="044875"/>
                </a:solidFill>
                <a:latin typeface="Microsoft YaHei" panose="020B0503020204020204" pitchFamily="34" charset="-122"/>
                <a:ea typeface="Microsoft YaHei" panose="020B0503020204020204" pitchFamily="34" charset="-122"/>
              </a:rPr>
              <a:t>以及</a:t>
            </a:r>
            <a:r>
              <a:rPr lang="en-US" altLang="zh-TW" sz="2000" b="1" spc="300" dirty="0">
                <a:solidFill>
                  <a:srgbClr val="044875"/>
                </a:solidFill>
                <a:latin typeface="Microsoft YaHei" panose="020B0503020204020204" pitchFamily="34" charset="-122"/>
                <a:ea typeface="Microsoft YaHei" panose="020B0503020204020204" pitchFamily="34" charset="-122"/>
              </a:rPr>
              <a:t>KM</a:t>
            </a:r>
            <a:r>
              <a:rPr lang="zh-TW" altLang="en-US" sz="2000" b="1" spc="300" dirty="0">
                <a:solidFill>
                  <a:srgbClr val="044875"/>
                </a:solidFill>
                <a:latin typeface="Microsoft YaHei" panose="020B0503020204020204" pitchFamily="34" charset="-122"/>
                <a:ea typeface="Microsoft YaHei" panose="020B0503020204020204" pitchFamily="34" charset="-122"/>
              </a:rPr>
              <a:t>圖</a:t>
            </a: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endParaRPr lang="en-US" altLang="zh-TW" sz="2000" b="1" spc="300" dirty="0">
              <a:solidFill>
                <a:srgbClr val="044875"/>
              </a:solidFill>
              <a:latin typeface="Microsoft YaHei" panose="020B0503020204020204" pitchFamily="34" charset="-122"/>
              <a:ea typeface="Microsoft YaHei" panose="020B0503020204020204" pitchFamily="34" charset="-122"/>
            </a:endParaRPr>
          </a:p>
          <a:p>
            <a:pPr eaLnBrk="1" fontAlgn="auto" hangingPunct="1">
              <a:spcBef>
                <a:spcPts val="0"/>
              </a:spcBef>
              <a:spcAft>
                <a:spcPts val="0"/>
              </a:spcAft>
              <a:defRPr/>
            </a:pPr>
            <a:r>
              <a:rPr lang="en-US" altLang="zh-TW" sz="2000" b="1" spc="300" dirty="0">
                <a:solidFill>
                  <a:srgbClr val="044875"/>
                </a:solidFill>
                <a:latin typeface="Microsoft YaHei" panose="020B0503020204020204" pitchFamily="34" charset="-122"/>
                <a:ea typeface="Microsoft YaHei" panose="020B0503020204020204" pitchFamily="34" charset="-122"/>
              </a:rPr>
              <a:t>(</a:t>
            </a:r>
            <a:r>
              <a:rPr lang="zh-TW" altLang="en-US" sz="2000" b="1" spc="300" dirty="0">
                <a:solidFill>
                  <a:srgbClr val="044875"/>
                </a:solidFill>
                <a:latin typeface="Microsoft YaHei" panose="020B0503020204020204" pitchFamily="34" charset="-122"/>
                <a:ea typeface="Microsoft YaHei" panose="020B0503020204020204" pitchFamily="34" charset="-122"/>
              </a:rPr>
              <a:t>延伸</a:t>
            </a:r>
            <a:r>
              <a:rPr lang="en-US" altLang="zh-TW" sz="2000" b="1" spc="300" dirty="0">
                <a:solidFill>
                  <a:srgbClr val="044875"/>
                </a:solidFill>
                <a:latin typeface="Microsoft YaHei" panose="020B0503020204020204" pitchFamily="34" charset="-122"/>
                <a:ea typeface="Microsoft YaHei" panose="020B0503020204020204" pitchFamily="34" charset="-122"/>
              </a:rPr>
              <a:t>)</a:t>
            </a:r>
            <a:r>
              <a:rPr lang="zh-TW" altLang="en-US" sz="2000" b="1" spc="300" dirty="0">
                <a:solidFill>
                  <a:srgbClr val="044875"/>
                </a:solidFill>
                <a:latin typeface="Microsoft YaHei" panose="020B0503020204020204" pitchFamily="34" charset="-122"/>
                <a:ea typeface="Microsoft YaHei" panose="020B0503020204020204" pitchFamily="34" charset="-122"/>
              </a:rPr>
              <a:t>把其他臨床資料欄位也拿來加進</a:t>
            </a:r>
            <a:r>
              <a:rPr lang="en-US" altLang="zh-TW" sz="2000" b="1" spc="300" dirty="0">
                <a:solidFill>
                  <a:srgbClr val="044875"/>
                </a:solidFill>
                <a:latin typeface="Microsoft YaHei" panose="020B0503020204020204" pitchFamily="34" charset="-122"/>
                <a:ea typeface="Microsoft YaHei" panose="020B0503020204020204" pitchFamily="34" charset="-122"/>
              </a:rPr>
              <a:t>feature</a:t>
            </a:r>
          </a:p>
        </p:txBody>
      </p:sp>
    </p:spTree>
    <p:custDataLst>
      <p:tags r:id="rId1"/>
    </p:custDataLst>
    <p:extLst>
      <p:ext uri="{BB962C8B-B14F-4D97-AF65-F5344CB8AC3E}">
        <p14:creationId xmlns:p14="http://schemas.microsoft.com/office/powerpoint/2010/main" val="229129380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cxnSp>
        <p:nvCxnSpPr>
          <p:cNvPr id="157" name="直接连接符 156"/>
          <p:cNvCxnSpPr/>
          <p:nvPr/>
        </p:nvCxnSpPr>
        <p:spPr bwMode="auto">
          <a:xfrm flipV="1">
            <a:off x="3709194" y="1133006"/>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66" name="文本框 18">
            <a:extLst>
              <a:ext uri="{FF2B5EF4-FFF2-40B4-BE49-F238E27FC236}">
                <a16:creationId xmlns:a16="http://schemas.microsoft.com/office/drawing/2014/main" id="{8B2C5540-2DD1-464C-9719-19838A03161B}"/>
              </a:ext>
            </a:extLst>
          </p:cNvPr>
          <p:cNvSpPr txBox="1"/>
          <p:nvPr/>
        </p:nvSpPr>
        <p:spPr>
          <a:xfrm>
            <a:off x="1977068" y="472964"/>
            <a:ext cx="8237864"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Method</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grpSp>
        <p:nvGrpSpPr>
          <p:cNvPr id="10" name="群組 9">
            <a:extLst>
              <a:ext uri="{FF2B5EF4-FFF2-40B4-BE49-F238E27FC236}">
                <a16:creationId xmlns:a16="http://schemas.microsoft.com/office/drawing/2014/main" id="{1D8D297F-97E6-4386-8B2D-1C53D57161BF}"/>
              </a:ext>
            </a:extLst>
          </p:cNvPr>
          <p:cNvGrpSpPr/>
          <p:nvPr/>
        </p:nvGrpSpPr>
        <p:grpSpPr>
          <a:xfrm>
            <a:off x="-473694" y="2123499"/>
            <a:ext cx="13139387" cy="2529252"/>
            <a:chOff x="-2924455" y="2185012"/>
            <a:chExt cx="13139387" cy="2529252"/>
          </a:xfrm>
        </p:grpSpPr>
        <p:grpSp>
          <p:nvGrpSpPr>
            <p:cNvPr id="57" name="群組 56">
              <a:extLst>
                <a:ext uri="{FF2B5EF4-FFF2-40B4-BE49-F238E27FC236}">
                  <a16:creationId xmlns:a16="http://schemas.microsoft.com/office/drawing/2014/main" id="{D207D444-05C0-4049-9FA4-A7CA67ECA197}"/>
                </a:ext>
              </a:extLst>
            </p:cNvPr>
            <p:cNvGrpSpPr/>
            <p:nvPr/>
          </p:nvGrpSpPr>
          <p:grpSpPr>
            <a:xfrm>
              <a:off x="-2924455" y="2185012"/>
              <a:ext cx="11407261" cy="2529252"/>
              <a:chOff x="392369" y="1797608"/>
              <a:chExt cx="11407261" cy="2529252"/>
            </a:xfrm>
          </p:grpSpPr>
          <p:grpSp>
            <p:nvGrpSpPr>
              <p:cNvPr id="33" name="群組 32">
                <a:extLst>
                  <a:ext uri="{FF2B5EF4-FFF2-40B4-BE49-F238E27FC236}">
                    <a16:creationId xmlns:a16="http://schemas.microsoft.com/office/drawing/2014/main" id="{5A2F1CA8-BDF1-495B-B481-8228D3565C30}"/>
                  </a:ext>
                </a:extLst>
              </p:cNvPr>
              <p:cNvGrpSpPr/>
              <p:nvPr/>
            </p:nvGrpSpPr>
            <p:grpSpPr>
              <a:xfrm>
                <a:off x="392369" y="1797608"/>
                <a:ext cx="11407261" cy="2529252"/>
                <a:chOff x="422189" y="1317422"/>
                <a:chExt cx="11407261" cy="2529252"/>
              </a:xfrm>
            </p:grpSpPr>
            <p:sp>
              <p:nvSpPr>
                <p:cNvPr id="6" name="矩形 5">
                  <a:extLst>
                    <a:ext uri="{FF2B5EF4-FFF2-40B4-BE49-F238E27FC236}">
                      <a16:creationId xmlns:a16="http://schemas.microsoft.com/office/drawing/2014/main" id="{A24B9657-0E9E-4860-84BA-7C6363A67947}"/>
                    </a:ext>
                  </a:extLst>
                </p:cNvPr>
                <p:cNvSpPr/>
                <p:nvPr/>
              </p:nvSpPr>
              <p:spPr>
                <a:xfrm>
                  <a:off x="422189" y="2094807"/>
                  <a:ext cx="1860884" cy="77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err="1"/>
                    <a:t>Ranksum</a:t>
                  </a:r>
                  <a:r>
                    <a:rPr lang="en-US" altLang="zh-TW" sz="2000" b="1" dirty="0"/>
                    <a:t> test</a:t>
                  </a:r>
                </a:p>
                <a:p>
                  <a:pPr algn="ctr"/>
                  <a:r>
                    <a:rPr lang="en-US" altLang="zh-TW" sz="2000" b="1" dirty="0"/>
                    <a:t>P-value &lt; 0.01</a:t>
                  </a:r>
                  <a:endParaRPr lang="zh-TW" altLang="en-US" sz="2000" b="1" dirty="0"/>
                </a:p>
              </p:txBody>
            </p:sp>
            <p:cxnSp>
              <p:nvCxnSpPr>
                <p:cNvPr id="8" name="直線單箭頭接點 7">
                  <a:extLst>
                    <a:ext uri="{FF2B5EF4-FFF2-40B4-BE49-F238E27FC236}">
                      <a16:creationId xmlns:a16="http://schemas.microsoft.com/office/drawing/2014/main" id="{CD7C3AC1-9DAD-4ACE-9CEC-AD7D5B168255}"/>
                    </a:ext>
                  </a:extLst>
                </p:cNvPr>
                <p:cNvCxnSpPr>
                  <a:cxnSpLocks/>
                </p:cNvCxnSpPr>
                <p:nvPr/>
              </p:nvCxnSpPr>
              <p:spPr>
                <a:xfrm flipV="1">
                  <a:off x="2283073" y="1736313"/>
                  <a:ext cx="801684" cy="36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F343DD2D-B85E-4F06-A6EF-FD9B1DE26306}"/>
                    </a:ext>
                  </a:extLst>
                </p:cNvPr>
                <p:cNvCxnSpPr>
                  <a:cxnSpLocks/>
                </p:cNvCxnSpPr>
                <p:nvPr/>
              </p:nvCxnSpPr>
              <p:spPr>
                <a:xfrm>
                  <a:off x="2270842" y="2872217"/>
                  <a:ext cx="801684" cy="32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7343BF5F-3DE1-450E-98A5-E7508B7FB682}"/>
                    </a:ext>
                  </a:extLst>
                </p:cNvPr>
                <p:cNvSpPr/>
                <p:nvPr/>
              </p:nvSpPr>
              <p:spPr>
                <a:xfrm>
                  <a:off x="3248318" y="1317422"/>
                  <a:ext cx="1860882" cy="821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t>Survival model</a:t>
                  </a:r>
                  <a:endParaRPr lang="zh-TW" altLang="en-US" sz="2000" b="1" dirty="0"/>
                </a:p>
              </p:txBody>
            </p:sp>
            <p:sp>
              <p:nvSpPr>
                <p:cNvPr id="18" name="矩形 17">
                  <a:extLst>
                    <a:ext uri="{FF2B5EF4-FFF2-40B4-BE49-F238E27FC236}">
                      <a16:creationId xmlns:a16="http://schemas.microsoft.com/office/drawing/2014/main" id="{B78D83A4-D5D4-4CCC-B7E8-49B962CC204F}"/>
                    </a:ext>
                  </a:extLst>
                </p:cNvPr>
                <p:cNvSpPr/>
                <p:nvPr/>
              </p:nvSpPr>
              <p:spPr>
                <a:xfrm>
                  <a:off x="3248946" y="2876419"/>
                  <a:ext cx="1860883" cy="970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t>Regression+</a:t>
                  </a:r>
                </a:p>
                <a:p>
                  <a:pPr algn="ctr"/>
                  <a:r>
                    <a:rPr lang="en-US" altLang="zh-TW" sz="2000" b="1" dirty="0"/>
                    <a:t>Survival</a:t>
                  </a:r>
                  <a:r>
                    <a:rPr lang="zh-TW" altLang="en-US" sz="2000" b="1" dirty="0"/>
                    <a:t> </a:t>
                  </a:r>
                  <a:r>
                    <a:rPr lang="en-US" altLang="zh-TW" sz="2000" b="1" dirty="0"/>
                    <a:t>model</a:t>
                  </a:r>
                  <a:endParaRPr lang="zh-TW" altLang="en-US" sz="2000" b="1" dirty="0"/>
                </a:p>
              </p:txBody>
            </p:sp>
            <p:sp>
              <p:nvSpPr>
                <p:cNvPr id="14" name="箭號: 向右 13">
                  <a:extLst>
                    <a:ext uri="{FF2B5EF4-FFF2-40B4-BE49-F238E27FC236}">
                      <a16:creationId xmlns:a16="http://schemas.microsoft.com/office/drawing/2014/main" id="{2ECB26C7-295F-49A6-BC3B-59A5EFA137AB}"/>
                    </a:ext>
                  </a:extLst>
                </p:cNvPr>
                <p:cNvSpPr/>
                <p:nvPr/>
              </p:nvSpPr>
              <p:spPr>
                <a:xfrm>
                  <a:off x="5109200" y="2119061"/>
                  <a:ext cx="1860883" cy="821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latin typeface="微軟正黑體" panose="020B0604030504040204" pitchFamily="34" charset="-120"/>
                      <a:ea typeface="微軟正黑體" panose="020B0604030504040204" pitchFamily="34" charset="-120"/>
                    </a:rPr>
                    <a:t>最少特徵數</a:t>
                  </a:r>
                  <a:endParaRPr lang="en-US" altLang="zh-TW" sz="1200" b="1" dirty="0">
                    <a:latin typeface="微軟正黑體" panose="020B0604030504040204" pitchFamily="34" charset="-120"/>
                    <a:ea typeface="微軟正黑體" panose="020B0604030504040204" pitchFamily="34" charset="-120"/>
                  </a:endParaRPr>
                </a:p>
                <a:p>
                  <a:pPr algn="ctr"/>
                  <a:r>
                    <a:rPr lang="en-US" altLang="zh-TW" sz="1200" b="1" dirty="0">
                      <a:latin typeface="微軟正黑體" panose="020B0604030504040204" pitchFamily="34" charset="-120"/>
                      <a:ea typeface="微軟正黑體" panose="020B0604030504040204" pitchFamily="34" charset="-120"/>
                    </a:rPr>
                    <a:t>Cross validation</a:t>
                  </a:r>
                  <a:r>
                    <a:rPr lang="zh-TW" altLang="en-US" sz="1200" b="1" dirty="0">
                      <a:latin typeface="微軟正黑體" panose="020B0604030504040204" pitchFamily="34" charset="-120"/>
                      <a:ea typeface="微軟正黑體" panose="020B0604030504040204" pitchFamily="34" charset="-120"/>
                    </a:rPr>
                    <a:t>最好</a:t>
                  </a:r>
                </a:p>
              </p:txBody>
            </p:sp>
            <p:sp>
              <p:nvSpPr>
                <p:cNvPr id="20" name="矩形 19">
                  <a:extLst>
                    <a:ext uri="{FF2B5EF4-FFF2-40B4-BE49-F238E27FC236}">
                      <a16:creationId xmlns:a16="http://schemas.microsoft.com/office/drawing/2014/main" id="{DB7B10F3-BB94-4C98-A545-B3BDFDBBBC47}"/>
                    </a:ext>
                  </a:extLst>
                </p:cNvPr>
                <p:cNvSpPr/>
                <p:nvPr/>
              </p:nvSpPr>
              <p:spPr>
                <a:xfrm>
                  <a:off x="7126966" y="2206445"/>
                  <a:ext cx="1209058" cy="64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挑超參數</a:t>
                  </a:r>
                </a:p>
              </p:txBody>
            </p:sp>
            <p:cxnSp>
              <p:nvCxnSpPr>
                <p:cNvPr id="22" name="直線單箭頭接點 21">
                  <a:extLst>
                    <a:ext uri="{FF2B5EF4-FFF2-40B4-BE49-F238E27FC236}">
                      <a16:creationId xmlns:a16="http://schemas.microsoft.com/office/drawing/2014/main" id="{E7360CB1-6738-46CA-86D9-458050A71169}"/>
                    </a:ext>
                  </a:extLst>
                </p:cNvPr>
                <p:cNvCxnSpPr>
                  <a:cxnSpLocks/>
                </p:cNvCxnSpPr>
                <p:nvPr/>
              </p:nvCxnSpPr>
              <p:spPr>
                <a:xfrm>
                  <a:off x="9937172" y="2529596"/>
                  <a:ext cx="277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B0DBFF54-8EF2-4C48-877E-97F0157CA654}"/>
                    </a:ext>
                  </a:extLst>
                </p:cNvPr>
                <p:cNvCxnSpPr>
                  <a:cxnSpLocks/>
                </p:cNvCxnSpPr>
                <p:nvPr/>
              </p:nvCxnSpPr>
              <p:spPr>
                <a:xfrm>
                  <a:off x="8336024" y="2529596"/>
                  <a:ext cx="293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91903B99-80B6-48F4-A64B-B1FCF94C885D}"/>
                    </a:ext>
                  </a:extLst>
                </p:cNvPr>
                <p:cNvSpPr/>
                <p:nvPr/>
              </p:nvSpPr>
              <p:spPr>
                <a:xfrm>
                  <a:off x="8728114" y="2206445"/>
                  <a:ext cx="1209058" cy="64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測</a:t>
                  </a:r>
                  <a:r>
                    <a:rPr lang="en-US" altLang="zh-TW" sz="2000" b="1" dirty="0"/>
                    <a:t>test</a:t>
                  </a:r>
                  <a:endParaRPr lang="zh-TW" altLang="en-US" sz="2000" b="1" dirty="0"/>
                </a:p>
              </p:txBody>
            </p:sp>
            <p:sp>
              <p:nvSpPr>
                <p:cNvPr id="35" name="矩形 34">
                  <a:extLst>
                    <a:ext uri="{FF2B5EF4-FFF2-40B4-BE49-F238E27FC236}">
                      <a16:creationId xmlns:a16="http://schemas.microsoft.com/office/drawing/2014/main" id="{2D4D3EE9-BA71-48E7-946E-BDA872F3E236}"/>
                    </a:ext>
                  </a:extLst>
                </p:cNvPr>
                <p:cNvSpPr/>
                <p:nvPr/>
              </p:nvSpPr>
              <p:spPr>
                <a:xfrm>
                  <a:off x="10329262" y="2199363"/>
                  <a:ext cx="1500188" cy="653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err="1">
                      <a:latin typeface="微軟正黑體" panose="020B0604030504040204" pitchFamily="34" charset="-120"/>
                      <a:ea typeface="微軟正黑體" panose="020B0604030504040204" pitchFamily="34" charset="-120"/>
                    </a:rPr>
                    <a:t>Logrank</a:t>
                  </a:r>
                  <a:r>
                    <a:rPr lang="en-US" altLang="zh-TW" sz="1600" b="1" dirty="0">
                      <a:latin typeface="微軟正黑體" panose="020B0604030504040204" pitchFamily="34" charset="-120"/>
                      <a:ea typeface="微軟正黑體" panose="020B0604030504040204" pitchFamily="34" charset="-120"/>
                    </a:rPr>
                    <a:t> test KM plot</a:t>
                  </a:r>
                  <a:endParaRPr lang="zh-TW" altLang="en-US" sz="1600" b="1" dirty="0">
                    <a:latin typeface="微軟正黑體" panose="020B0604030504040204" pitchFamily="34" charset="-120"/>
                    <a:ea typeface="微軟正黑體" panose="020B0604030504040204" pitchFamily="34" charset="-120"/>
                  </a:endParaRPr>
                </a:p>
              </p:txBody>
            </p:sp>
          </p:grpSp>
          <p:grpSp>
            <p:nvGrpSpPr>
              <p:cNvPr id="55" name="群組 54">
                <a:extLst>
                  <a:ext uri="{FF2B5EF4-FFF2-40B4-BE49-F238E27FC236}">
                    <a16:creationId xmlns:a16="http://schemas.microsoft.com/office/drawing/2014/main" id="{C4DB2516-910F-4DD8-ADB8-FA43E761E970}"/>
                  </a:ext>
                </a:extLst>
              </p:cNvPr>
              <p:cNvGrpSpPr/>
              <p:nvPr/>
            </p:nvGrpSpPr>
            <p:grpSpPr>
              <a:xfrm>
                <a:off x="6172200" y="2816224"/>
                <a:ext cx="2795597" cy="1377383"/>
                <a:chOff x="6172200" y="2816224"/>
                <a:chExt cx="2795597" cy="1377383"/>
              </a:xfrm>
            </p:grpSpPr>
            <p:sp>
              <p:nvSpPr>
                <p:cNvPr id="52" name="弧形 51">
                  <a:extLst>
                    <a:ext uri="{FF2B5EF4-FFF2-40B4-BE49-F238E27FC236}">
                      <a16:creationId xmlns:a16="http://schemas.microsoft.com/office/drawing/2014/main" id="{6C58C449-FB79-44E3-AEF3-6BA997C62C27}"/>
                    </a:ext>
                  </a:extLst>
                </p:cNvPr>
                <p:cNvSpPr/>
                <p:nvPr/>
              </p:nvSpPr>
              <p:spPr>
                <a:xfrm rot="9074188">
                  <a:off x="6452233" y="2816224"/>
                  <a:ext cx="2515564" cy="1377383"/>
                </a:xfrm>
                <a:custGeom>
                  <a:avLst/>
                  <a:gdLst>
                    <a:gd name="connsiteX0" fmla="*/ 2203893 w 4407787"/>
                    <a:gd name="connsiteY0" fmla="*/ 0 h 2558023"/>
                    <a:gd name="connsiteX1" fmla="*/ 4407787 w 4407787"/>
                    <a:gd name="connsiteY1" fmla="*/ 1279012 h 2558023"/>
                    <a:gd name="connsiteX2" fmla="*/ 2203894 w 4407787"/>
                    <a:gd name="connsiteY2" fmla="*/ 1279012 h 2558023"/>
                    <a:gd name="connsiteX3" fmla="*/ 2203893 w 4407787"/>
                    <a:gd name="connsiteY3" fmla="*/ 0 h 2558023"/>
                    <a:gd name="connsiteX0" fmla="*/ 2203893 w 4407787"/>
                    <a:gd name="connsiteY0" fmla="*/ 0 h 2558023"/>
                    <a:gd name="connsiteX1" fmla="*/ 4407787 w 4407787"/>
                    <a:gd name="connsiteY1" fmla="*/ 1279012 h 2558023"/>
                    <a:gd name="connsiteX0" fmla="*/ 0 w 2298699"/>
                    <a:gd name="connsiteY0" fmla="*/ 0 h 1556880"/>
                    <a:gd name="connsiteX1" fmla="*/ 2203894 w 2298699"/>
                    <a:gd name="connsiteY1" fmla="*/ 1279012 h 1556880"/>
                    <a:gd name="connsiteX2" fmla="*/ 1 w 2298699"/>
                    <a:gd name="connsiteY2" fmla="*/ 1279012 h 1556880"/>
                    <a:gd name="connsiteX3" fmla="*/ 0 w 2298699"/>
                    <a:gd name="connsiteY3" fmla="*/ 0 h 1556880"/>
                    <a:gd name="connsiteX0" fmla="*/ 0 w 2298699"/>
                    <a:gd name="connsiteY0" fmla="*/ 0 h 1556880"/>
                    <a:gd name="connsiteX1" fmla="*/ 2298699 w 2298699"/>
                    <a:gd name="connsiteY1" fmla="*/ 1556880 h 1556880"/>
                  </a:gdLst>
                  <a:ahLst/>
                  <a:cxnLst>
                    <a:cxn ang="0">
                      <a:pos x="connsiteX0" y="connsiteY0"/>
                    </a:cxn>
                    <a:cxn ang="0">
                      <a:pos x="connsiteX1" y="connsiteY1"/>
                    </a:cxn>
                  </a:cxnLst>
                  <a:rect l="l" t="t" r="r" b="b"/>
                  <a:pathLst>
                    <a:path w="2298699" h="1556880" stroke="0" extrusionOk="0">
                      <a:moveTo>
                        <a:pt x="0" y="0"/>
                      </a:moveTo>
                      <a:cubicBezTo>
                        <a:pt x="1217177" y="0"/>
                        <a:pt x="2203894" y="572633"/>
                        <a:pt x="2203894" y="1279012"/>
                      </a:cubicBezTo>
                      <a:lnTo>
                        <a:pt x="1" y="1279012"/>
                      </a:lnTo>
                      <a:cubicBezTo>
                        <a:pt x="1" y="852675"/>
                        <a:pt x="0" y="426337"/>
                        <a:pt x="0" y="0"/>
                      </a:cubicBezTo>
                      <a:close/>
                    </a:path>
                    <a:path w="2298699" h="1556880" fill="none">
                      <a:moveTo>
                        <a:pt x="0" y="0"/>
                      </a:moveTo>
                      <a:cubicBezTo>
                        <a:pt x="1217177" y="0"/>
                        <a:pt x="2298699" y="850501"/>
                        <a:pt x="2298699" y="1556880"/>
                      </a:cubicBezTo>
                    </a:path>
                  </a:pathLst>
                </a:custGeom>
                <a:ln w="28575">
                  <a:solidFill>
                    <a:srgbClr val="0072A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4" name="等腰三角形 53">
                  <a:extLst>
                    <a:ext uri="{FF2B5EF4-FFF2-40B4-BE49-F238E27FC236}">
                      <a16:creationId xmlns:a16="http://schemas.microsoft.com/office/drawing/2014/main" id="{849D44F1-089A-46AA-AD28-31651CA8B1E1}"/>
                    </a:ext>
                  </a:extLst>
                </p:cNvPr>
                <p:cNvSpPr/>
                <p:nvPr/>
              </p:nvSpPr>
              <p:spPr>
                <a:xfrm rot="19606137">
                  <a:off x="6172200" y="3420318"/>
                  <a:ext cx="167640" cy="1106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6" name="文字方塊 55">
                <a:extLst>
                  <a:ext uri="{FF2B5EF4-FFF2-40B4-BE49-F238E27FC236}">
                    <a16:creationId xmlns:a16="http://schemas.microsoft.com/office/drawing/2014/main" id="{221628B1-281D-4DB2-8E25-275075EE5E4B}"/>
                  </a:ext>
                </a:extLst>
              </p:cNvPr>
              <p:cNvSpPr txBox="1"/>
              <p:nvPr/>
            </p:nvSpPr>
            <p:spPr>
              <a:xfrm>
                <a:off x="7039062" y="3956543"/>
                <a:ext cx="1341906" cy="369332"/>
              </a:xfrm>
              <a:prstGeom prst="rect">
                <a:avLst/>
              </a:prstGeom>
              <a:noFill/>
            </p:spPr>
            <p:txBody>
              <a:bodyPr wrap="none" rtlCol="0">
                <a:spAutoFit/>
              </a:bodyPr>
              <a:lstStyle/>
              <a:p>
                <a:r>
                  <a:rPr lang="en-US" altLang="zh-TW" dirty="0">
                    <a:solidFill>
                      <a:srgbClr val="0072A9"/>
                    </a:solidFill>
                  </a:rPr>
                  <a:t>If overfitting</a:t>
                </a:r>
              </a:p>
            </p:txBody>
          </p:sp>
        </p:grpSp>
        <p:cxnSp>
          <p:nvCxnSpPr>
            <p:cNvPr id="9" name="直線單箭頭接點 8">
              <a:extLst>
                <a:ext uri="{FF2B5EF4-FFF2-40B4-BE49-F238E27FC236}">
                  <a16:creationId xmlns:a16="http://schemas.microsoft.com/office/drawing/2014/main" id="{A6FFAC26-CC1B-4D68-B7C9-5ED6D0A8DA23}"/>
                </a:ext>
              </a:extLst>
            </p:cNvPr>
            <p:cNvCxnSpPr>
              <a:stCxn id="35" idx="3"/>
            </p:cNvCxnSpPr>
            <p:nvPr/>
          </p:nvCxnSpPr>
          <p:spPr>
            <a:xfrm flipV="1">
              <a:off x="8482806" y="3388360"/>
              <a:ext cx="356394" cy="5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64D2D5C3-FFC7-4DC9-9A31-C61BAC72EEC8}"/>
                </a:ext>
              </a:extLst>
            </p:cNvPr>
            <p:cNvSpPr/>
            <p:nvPr/>
          </p:nvSpPr>
          <p:spPr>
            <a:xfrm>
              <a:off x="8994298" y="3083597"/>
              <a:ext cx="1220634" cy="609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延伸</a:t>
              </a:r>
            </a:p>
          </p:txBody>
        </p:sp>
      </p:grpSp>
    </p:spTree>
    <p:custDataLst>
      <p:tags r:id="rId1"/>
    </p:custDataLst>
    <p:extLst>
      <p:ext uri="{BB962C8B-B14F-4D97-AF65-F5344CB8AC3E}">
        <p14:creationId xmlns:p14="http://schemas.microsoft.com/office/powerpoint/2010/main" val="346621240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AMA" val="3.0"/>
</p:tagLst>
</file>

<file path=ppt/tags/tag10.xml><?xml version="1.0" encoding="utf-8"?>
<p:tagLst xmlns:a="http://schemas.openxmlformats.org/drawingml/2006/main" xmlns:r="http://schemas.openxmlformats.org/officeDocument/2006/relationships" xmlns:p="http://schemas.openxmlformats.org/presentationml/2006/main">
  <p:tag name="AMA" val="3.0"/>
</p:tagLst>
</file>

<file path=ppt/tags/tag11.xml><?xml version="1.0" encoding="utf-8"?>
<p:tagLst xmlns:a="http://schemas.openxmlformats.org/drawingml/2006/main" xmlns:r="http://schemas.openxmlformats.org/officeDocument/2006/relationships" xmlns:p="http://schemas.openxmlformats.org/presentationml/2006/main">
  <p:tag name="AMA" val="3.0"/>
</p:tagLst>
</file>

<file path=ppt/tags/tag12.xml><?xml version="1.0" encoding="utf-8"?>
<p:tagLst xmlns:a="http://schemas.openxmlformats.org/drawingml/2006/main" xmlns:r="http://schemas.openxmlformats.org/officeDocument/2006/relationships" xmlns:p="http://schemas.openxmlformats.org/presentationml/2006/main">
  <p:tag name="AMA" val="3.0"/>
</p:tagLst>
</file>

<file path=ppt/tags/tag13.xml><?xml version="1.0" encoding="utf-8"?>
<p:tagLst xmlns:a="http://schemas.openxmlformats.org/drawingml/2006/main" xmlns:r="http://schemas.openxmlformats.org/officeDocument/2006/relationships" xmlns:p="http://schemas.openxmlformats.org/presentationml/2006/main">
  <p:tag name="AMA" val="3.0"/>
</p:tagLst>
</file>

<file path=ppt/tags/tag14.xml><?xml version="1.0" encoding="utf-8"?>
<p:tagLst xmlns:a="http://schemas.openxmlformats.org/drawingml/2006/main" xmlns:r="http://schemas.openxmlformats.org/officeDocument/2006/relationships" xmlns:p="http://schemas.openxmlformats.org/presentationml/2006/main">
  <p:tag name="AMA" val="3.0"/>
</p:tagLst>
</file>

<file path=ppt/tags/tag15.xml><?xml version="1.0" encoding="utf-8"?>
<p:tagLst xmlns:a="http://schemas.openxmlformats.org/drawingml/2006/main" xmlns:r="http://schemas.openxmlformats.org/officeDocument/2006/relationships" xmlns:p="http://schemas.openxmlformats.org/presentationml/2006/main">
  <p:tag name="AMA" val="3.0"/>
</p:tagLst>
</file>

<file path=ppt/tags/tag16.xml><?xml version="1.0" encoding="utf-8"?>
<p:tagLst xmlns:a="http://schemas.openxmlformats.org/drawingml/2006/main" xmlns:r="http://schemas.openxmlformats.org/officeDocument/2006/relationships" xmlns:p="http://schemas.openxmlformats.org/presentationml/2006/main">
  <p:tag name="AMA" val="3.0"/>
</p:tagLst>
</file>

<file path=ppt/tags/tag17.xml><?xml version="1.0" encoding="utf-8"?>
<p:tagLst xmlns:a="http://schemas.openxmlformats.org/drawingml/2006/main" xmlns:r="http://schemas.openxmlformats.org/officeDocument/2006/relationships" xmlns:p="http://schemas.openxmlformats.org/presentationml/2006/main">
  <p:tag name="AMA" val="3.0"/>
</p:tagLst>
</file>

<file path=ppt/tags/tag2.xml><?xml version="1.0" encoding="utf-8"?>
<p:tagLst xmlns:a="http://schemas.openxmlformats.org/drawingml/2006/main" xmlns:r="http://schemas.openxmlformats.org/officeDocument/2006/relationships" xmlns:p="http://schemas.openxmlformats.org/presentationml/2006/main">
  <p:tag name="AMA" val="3.0"/>
</p:tagLst>
</file>

<file path=ppt/tags/tag3.xml><?xml version="1.0" encoding="utf-8"?>
<p:tagLst xmlns:a="http://schemas.openxmlformats.org/drawingml/2006/main" xmlns:r="http://schemas.openxmlformats.org/officeDocument/2006/relationships" xmlns:p="http://schemas.openxmlformats.org/presentationml/2006/main">
  <p:tag name="AMA" val="3.0"/>
</p:tagLst>
</file>

<file path=ppt/tags/tag4.xml><?xml version="1.0" encoding="utf-8"?>
<p:tagLst xmlns:a="http://schemas.openxmlformats.org/drawingml/2006/main" xmlns:r="http://schemas.openxmlformats.org/officeDocument/2006/relationships" xmlns:p="http://schemas.openxmlformats.org/presentationml/2006/main">
  <p:tag name="AMA" val="3.0"/>
</p:tagLst>
</file>

<file path=ppt/tags/tag5.xml><?xml version="1.0" encoding="utf-8"?>
<p:tagLst xmlns:a="http://schemas.openxmlformats.org/drawingml/2006/main" xmlns:r="http://schemas.openxmlformats.org/officeDocument/2006/relationships" xmlns:p="http://schemas.openxmlformats.org/presentationml/2006/main">
  <p:tag name="AMA" val="3.0"/>
</p:tagLst>
</file>

<file path=ppt/tags/tag6.xml><?xml version="1.0" encoding="utf-8"?>
<p:tagLst xmlns:a="http://schemas.openxmlformats.org/drawingml/2006/main" xmlns:r="http://schemas.openxmlformats.org/officeDocument/2006/relationships" xmlns:p="http://schemas.openxmlformats.org/presentationml/2006/main">
  <p:tag name="AMA" val="3.0"/>
</p:tagLst>
</file>

<file path=ppt/tags/tag7.xml><?xml version="1.0" encoding="utf-8"?>
<p:tagLst xmlns:a="http://schemas.openxmlformats.org/drawingml/2006/main" xmlns:r="http://schemas.openxmlformats.org/officeDocument/2006/relationships" xmlns:p="http://schemas.openxmlformats.org/presentationml/2006/main">
  <p:tag name="AMA" val="3.0"/>
</p:tagLst>
</file>

<file path=ppt/tags/tag8.xml><?xml version="1.0" encoding="utf-8"?>
<p:tagLst xmlns:a="http://schemas.openxmlformats.org/drawingml/2006/main" xmlns:r="http://schemas.openxmlformats.org/officeDocument/2006/relationships" xmlns:p="http://schemas.openxmlformats.org/presentationml/2006/main">
  <p:tag name="AMA" val="3.0"/>
</p:tagLst>
</file>

<file path=ppt/tags/tag9.xml><?xml version="1.0" encoding="utf-8"?>
<p:tagLst xmlns:a="http://schemas.openxmlformats.org/drawingml/2006/main" xmlns:r="http://schemas.openxmlformats.org/officeDocument/2006/relationships" xmlns:p="http://schemas.openxmlformats.org/presentationml/2006/main">
  <p:tag name="AMA" val="3.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854</Words>
  <Application>Microsoft Office PowerPoint</Application>
  <PresentationFormat>寬螢幕</PresentationFormat>
  <Paragraphs>238</Paragraphs>
  <Slides>20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20</vt:i4>
      </vt:variant>
    </vt:vector>
  </HeadingPairs>
  <TitlesOfParts>
    <vt:vector size="30" baseType="lpstr">
      <vt:lpstr>Microsoft YaHei</vt:lpstr>
      <vt:lpstr>Microsoft YaHei</vt:lpstr>
      <vt:lpstr>SimSun</vt:lpstr>
      <vt:lpstr>微軟正黑體</vt:lpstr>
      <vt:lpstr>新細明體</vt:lpstr>
      <vt:lpstr>Arial</vt:lpstr>
      <vt:lpstr>Calibri</vt:lpstr>
      <vt:lpstr>Calibri Light</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asd91</cp:lastModifiedBy>
  <cp:revision>249</cp:revision>
  <dcterms:created xsi:type="dcterms:W3CDTF">2015-04-13T12:15:43Z</dcterms:created>
  <dcterms:modified xsi:type="dcterms:W3CDTF">2023-01-14T14:21:45Z</dcterms:modified>
</cp:coreProperties>
</file>