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97" r:id="rId3"/>
    <p:sldId id="259" r:id="rId4"/>
    <p:sldId id="261" r:id="rId5"/>
    <p:sldId id="298" r:id="rId6"/>
    <p:sldId id="300" r:id="rId7"/>
    <p:sldId id="304" r:id="rId8"/>
    <p:sldId id="303" r:id="rId9"/>
    <p:sldId id="299" r:id="rId10"/>
    <p:sldId id="306" r:id="rId11"/>
    <p:sldId id="305" r:id="rId12"/>
    <p:sldId id="310" r:id="rId13"/>
    <p:sldId id="311" r:id="rId14"/>
    <p:sldId id="326" r:id="rId15"/>
    <p:sldId id="327" r:id="rId16"/>
    <p:sldId id="312" r:id="rId17"/>
    <p:sldId id="314" r:id="rId18"/>
    <p:sldId id="315" r:id="rId19"/>
    <p:sldId id="316" r:id="rId20"/>
    <p:sldId id="322" r:id="rId21"/>
    <p:sldId id="313" r:id="rId22"/>
    <p:sldId id="320" r:id="rId23"/>
    <p:sldId id="330" r:id="rId24"/>
    <p:sldId id="308" r:id="rId25"/>
    <p:sldId id="307" r:id="rId26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Dosis" panose="02020500000000000000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E5"/>
    <a:srgbClr val="000000"/>
    <a:srgbClr val="6A7A86"/>
    <a:srgbClr val="5A656C"/>
    <a:srgbClr val="BB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4" autoAdjust="0"/>
    <p:restoredTop sz="90898" autoAdjust="0"/>
  </p:normalViewPr>
  <p:slideViewPr>
    <p:cSldViewPr snapToGrid="0">
      <p:cViewPr varScale="1">
        <p:scale>
          <a:sx n="67" d="100"/>
          <a:sy n="67" d="100"/>
        </p:scale>
        <p:origin x="62" y="8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487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821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727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58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4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1128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07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實驗總共目前使用了</a:t>
            </a:r>
            <a:r>
              <a:rPr lang="en-US" altLang="zh-TW" dirty="0"/>
              <a:t>WEKA</a:t>
            </a:r>
            <a:r>
              <a:rPr lang="zh-TW" altLang="en-US" dirty="0"/>
              <a:t>、</a:t>
            </a:r>
            <a:r>
              <a:rPr lang="en-US" altLang="zh-TW" dirty="0" err="1"/>
              <a:t>LibSVM</a:t>
            </a:r>
            <a:r>
              <a:rPr lang="zh-TW" altLang="en-US" dirty="0"/>
              <a:t>、</a:t>
            </a:r>
            <a:r>
              <a:rPr lang="en-US" altLang="zh-TW" dirty="0"/>
              <a:t>XGB</a:t>
            </a:r>
            <a:r>
              <a:rPr lang="zh-TW" altLang="en-US" dirty="0"/>
              <a:t>以及</a:t>
            </a:r>
            <a:r>
              <a:rPr lang="en-US" altLang="zh-TW" dirty="0"/>
              <a:t>IBCGA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這張的結果是實驗</a:t>
            </a:r>
            <a:r>
              <a:rPr lang="en-US" altLang="zh-TW" dirty="0"/>
              <a:t>1</a:t>
            </a:r>
            <a:r>
              <a:rPr lang="zh-TW" altLang="en-US" dirty="0"/>
              <a:t>，就是無</a:t>
            </a:r>
            <a:r>
              <a:rPr lang="en-US" altLang="zh-TW" dirty="0"/>
              <a:t>FRS</a:t>
            </a:r>
            <a:r>
              <a:rPr lang="zh-TW" altLang="en-US" dirty="0"/>
              <a:t>分數</a:t>
            </a:r>
            <a:r>
              <a:rPr lang="en-US" altLang="zh-TW" dirty="0"/>
              <a:t>data</a:t>
            </a:r>
            <a:r>
              <a:rPr lang="zh-TW" altLang="en-US" dirty="0"/>
              <a:t>的結果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Test</a:t>
            </a:r>
            <a:r>
              <a:rPr lang="zh-TW" altLang="en-US" dirty="0"/>
              <a:t>的</a:t>
            </a:r>
            <a:r>
              <a:rPr lang="en-US" altLang="zh-TW" dirty="0"/>
              <a:t>ACC</a:t>
            </a:r>
            <a:r>
              <a:rPr lang="zh-TW" altLang="en-US" dirty="0"/>
              <a:t>中最高的是</a:t>
            </a:r>
            <a:r>
              <a:rPr lang="en-US" altLang="zh-TW" dirty="0" err="1"/>
              <a:t>LibSVM</a:t>
            </a:r>
            <a:r>
              <a:rPr lang="zh-TW" altLang="en-US" dirty="0"/>
              <a:t>及</a:t>
            </a:r>
            <a:r>
              <a:rPr lang="en-US" altLang="zh-TW" dirty="0"/>
              <a:t>XGB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64.1%</a:t>
            </a:r>
          </a:p>
          <a:p>
            <a:pPr marL="139700" indent="0">
              <a:buNone/>
            </a:pPr>
            <a:r>
              <a:rPr lang="zh-TW" altLang="en-US" dirty="0"/>
              <a:t>那</a:t>
            </a:r>
            <a:r>
              <a:rPr lang="en-US" altLang="zh-TW" dirty="0"/>
              <a:t>AUC</a:t>
            </a:r>
            <a:r>
              <a:rPr lang="zh-TW" altLang="en-US" dirty="0"/>
              <a:t>的話是</a:t>
            </a:r>
            <a:r>
              <a:rPr lang="en-US" altLang="zh-TW" dirty="0"/>
              <a:t>XGB</a:t>
            </a:r>
            <a:r>
              <a:rPr lang="zh-TW" altLang="en-US" dirty="0"/>
              <a:t>最高</a:t>
            </a:r>
            <a:r>
              <a:rPr lang="en-US" altLang="zh-TW" dirty="0">
                <a:sym typeface="Wingdings" panose="05000000000000000000" pitchFamily="2" charset="2"/>
              </a:rPr>
              <a:t>0.641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ROC</a:t>
            </a:r>
            <a:r>
              <a:rPr lang="zh-TW" altLang="en-US" dirty="0"/>
              <a:t> </a:t>
            </a:r>
            <a:r>
              <a:rPr lang="en-US" altLang="zh-TW" dirty="0"/>
              <a:t>curve</a:t>
            </a:r>
            <a:r>
              <a:rPr lang="zh-TW" altLang="en-US" dirty="0"/>
              <a:t>的部分，左下角統一放</a:t>
            </a:r>
            <a:r>
              <a:rPr lang="en-US" altLang="zh-TW" dirty="0"/>
              <a:t>WEKA</a:t>
            </a:r>
            <a:r>
              <a:rPr lang="zh-TW" altLang="en-US" dirty="0"/>
              <a:t>中</a:t>
            </a:r>
            <a:r>
              <a:rPr lang="en-US" altLang="zh-TW" dirty="0"/>
              <a:t>AUC</a:t>
            </a:r>
            <a:r>
              <a:rPr lang="zh-TW" altLang="en-US" dirty="0"/>
              <a:t>最高的，這邊的是</a:t>
            </a:r>
            <a:r>
              <a:rPr lang="en-US" altLang="zh-TW" dirty="0"/>
              <a:t>Logistic Regression</a:t>
            </a:r>
            <a:r>
              <a:rPr lang="zh-TW" altLang="en-US" dirty="0"/>
              <a:t>，中間的是</a:t>
            </a:r>
            <a:r>
              <a:rPr lang="en-US" altLang="zh-TW" dirty="0"/>
              <a:t>XGB</a:t>
            </a:r>
            <a:r>
              <a:rPr lang="zh-TW" altLang="en-US" dirty="0"/>
              <a:t>，右邊的是</a:t>
            </a:r>
            <a:r>
              <a:rPr lang="en-US" altLang="zh-TW" dirty="0"/>
              <a:t>IBCGA</a:t>
            </a:r>
          </a:p>
        </p:txBody>
      </p:sp>
    </p:spTree>
    <p:extLst>
      <p:ext uri="{BB962C8B-B14F-4D97-AF65-F5344CB8AC3E}">
        <p14:creationId xmlns:p14="http://schemas.microsoft.com/office/powerpoint/2010/main" val="231734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那接下來的是實驗</a:t>
            </a:r>
            <a:r>
              <a:rPr lang="en-US" altLang="zh-TW" dirty="0"/>
              <a:t>2</a:t>
            </a:r>
            <a:r>
              <a:rPr lang="zh-TW" altLang="en-US" dirty="0"/>
              <a:t>的結果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ACC</a:t>
            </a:r>
            <a:r>
              <a:rPr lang="zh-TW" altLang="en-US" dirty="0"/>
              <a:t>中最高的是</a:t>
            </a:r>
            <a:r>
              <a:rPr lang="en-US" altLang="zh-TW" dirty="0"/>
              <a:t>Logistic Regression</a:t>
            </a:r>
            <a:r>
              <a:rPr lang="en-US" altLang="zh-TW" dirty="0">
                <a:sym typeface="Wingdings" panose="05000000000000000000" pitchFamily="2" charset="2"/>
              </a:rPr>
              <a:t>65.2</a:t>
            </a:r>
            <a:r>
              <a:rPr lang="en-US" altLang="zh-TW" dirty="0"/>
              <a:t>%</a:t>
            </a:r>
          </a:p>
          <a:p>
            <a:pPr marL="139700" indent="0">
              <a:buNone/>
            </a:pPr>
            <a:r>
              <a:rPr lang="zh-TW" altLang="en-US" dirty="0"/>
              <a:t>那</a:t>
            </a:r>
            <a:r>
              <a:rPr lang="en-US" altLang="zh-TW" dirty="0"/>
              <a:t>AUC</a:t>
            </a:r>
            <a:r>
              <a:rPr lang="zh-TW" altLang="en-US" dirty="0"/>
              <a:t>的話是</a:t>
            </a:r>
            <a:r>
              <a:rPr lang="en-US" altLang="zh-TW" dirty="0"/>
              <a:t>Logistic</a:t>
            </a:r>
            <a:r>
              <a:rPr lang="zh-TW" altLang="en-US" dirty="0"/>
              <a:t> </a:t>
            </a:r>
            <a:r>
              <a:rPr lang="en-US" altLang="zh-TW" dirty="0"/>
              <a:t>Regression</a:t>
            </a:r>
            <a:r>
              <a:rPr lang="zh-TW" altLang="en-US" dirty="0"/>
              <a:t>最高</a:t>
            </a:r>
            <a:r>
              <a:rPr lang="en-US" altLang="zh-TW" dirty="0">
                <a:sym typeface="Wingdings" panose="05000000000000000000" pitchFamily="2" charset="2"/>
              </a:rPr>
              <a:t>0.648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ROC</a:t>
            </a:r>
            <a:r>
              <a:rPr lang="zh-TW" altLang="en-US" dirty="0"/>
              <a:t> </a:t>
            </a:r>
            <a:r>
              <a:rPr lang="en-US" altLang="zh-TW" dirty="0"/>
              <a:t>curve</a:t>
            </a:r>
            <a:r>
              <a:rPr lang="zh-TW" altLang="en-US" dirty="0"/>
              <a:t>的部分，左下是</a:t>
            </a:r>
            <a:r>
              <a:rPr lang="en-US" altLang="zh-TW" dirty="0"/>
              <a:t>Logistic Regression</a:t>
            </a:r>
            <a:r>
              <a:rPr lang="zh-TW" altLang="en-US" dirty="0"/>
              <a:t>，中間是</a:t>
            </a:r>
            <a:r>
              <a:rPr lang="en-US" altLang="zh-TW" dirty="0"/>
              <a:t>XGB</a:t>
            </a:r>
            <a:r>
              <a:rPr lang="zh-TW" altLang="en-US" dirty="0"/>
              <a:t>，右邊是</a:t>
            </a:r>
            <a:r>
              <a:rPr lang="en-US" altLang="zh-TW" dirty="0"/>
              <a:t>IBCGA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320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那接下來的是實驗</a:t>
            </a:r>
            <a:r>
              <a:rPr lang="en-US" altLang="zh-TW" dirty="0"/>
              <a:t>3</a:t>
            </a:r>
            <a:r>
              <a:rPr lang="zh-TW" altLang="en-US" dirty="0"/>
              <a:t>的結果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ACC</a:t>
            </a:r>
            <a:r>
              <a:rPr lang="zh-TW" altLang="en-US" dirty="0"/>
              <a:t>中最高的是</a:t>
            </a:r>
            <a:r>
              <a:rPr lang="en-US" altLang="zh-TW" dirty="0"/>
              <a:t>Random Forest</a:t>
            </a:r>
            <a:r>
              <a:rPr lang="en-US" altLang="zh-TW" dirty="0">
                <a:sym typeface="Wingdings" panose="05000000000000000000" pitchFamily="2" charset="2"/>
              </a:rPr>
              <a:t>62.6</a:t>
            </a:r>
            <a:r>
              <a:rPr lang="en-US" altLang="zh-TW" dirty="0"/>
              <a:t>%</a:t>
            </a:r>
          </a:p>
          <a:p>
            <a:pPr marL="139700" indent="0">
              <a:buNone/>
            </a:pPr>
            <a:r>
              <a:rPr lang="zh-TW" altLang="en-US" dirty="0"/>
              <a:t>那</a:t>
            </a:r>
            <a:r>
              <a:rPr lang="en-US" altLang="zh-TW" dirty="0"/>
              <a:t>AUC</a:t>
            </a:r>
            <a:r>
              <a:rPr lang="zh-TW" altLang="en-US" dirty="0"/>
              <a:t>的話是</a:t>
            </a:r>
            <a:r>
              <a:rPr lang="en-US" altLang="zh-TW" dirty="0"/>
              <a:t>XGB</a:t>
            </a:r>
            <a:r>
              <a:rPr lang="zh-TW" altLang="en-US" dirty="0"/>
              <a:t>最高</a:t>
            </a:r>
            <a:r>
              <a:rPr lang="en-US" altLang="zh-TW" dirty="0">
                <a:sym typeface="Wingdings" panose="05000000000000000000" pitchFamily="2" charset="2"/>
              </a:rPr>
              <a:t>0.622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ROC</a:t>
            </a:r>
            <a:r>
              <a:rPr lang="zh-TW" altLang="en-US" dirty="0"/>
              <a:t> </a:t>
            </a:r>
            <a:r>
              <a:rPr lang="en-US" altLang="zh-TW" dirty="0"/>
              <a:t>curve</a:t>
            </a:r>
            <a:r>
              <a:rPr lang="zh-TW" altLang="en-US" dirty="0"/>
              <a:t>的部分，左下是</a:t>
            </a:r>
            <a:r>
              <a:rPr lang="en-US" altLang="zh-TW" dirty="0"/>
              <a:t>Random Forest</a:t>
            </a:r>
            <a:r>
              <a:rPr lang="zh-TW" altLang="en-US" dirty="0"/>
              <a:t>，中間跟旁邊都跟前面的一樣</a:t>
            </a:r>
          </a:p>
        </p:txBody>
      </p:sp>
    </p:spTree>
    <p:extLst>
      <p:ext uri="{BB962C8B-B14F-4D97-AF65-F5344CB8AC3E}">
        <p14:creationId xmlns:p14="http://schemas.microsoft.com/office/powerpoint/2010/main" val="359328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753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這邊是</a:t>
            </a:r>
            <a:r>
              <a:rPr lang="en-US" altLang="zh-TW" dirty="0"/>
              <a:t>IBCGA</a:t>
            </a:r>
            <a:r>
              <a:rPr lang="zh-TW" altLang="en-US" dirty="0"/>
              <a:t>挑選特徵的結果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黃色標記的是有</a:t>
            </a:r>
            <a:r>
              <a:rPr lang="en-US" altLang="zh-TW" dirty="0"/>
              <a:t>3</a:t>
            </a:r>
            <a:r>
              <a:rPr lang="zh-TW" altLang="en-US" dirty="0"/>
              <a:t>個實驗都有被挑選出來的特徵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理論上應該就是比較重要的特徵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13970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綠色標記的是增加的</a:t>
            </a:r>
            <a:r>
              <a:rPr lang="en-US" altLang="zh-TW" dirty="0">
                <a:sym typeface="Wingdings" panose="05000000000000000000" pitchFamily="2" charset="2"/>
              </a:rPr>
              <a:t>FRS</a:t>
            </a:r>
            <a:r>
              <a:rPr lang="zh-TW" altLang="en-US" dirty="0">
                <a:sym typeface="Wingdings" panose="05000000000000000000" pitchFamily="2" charset="2"/>
              </a:rPr>
              <a:t>特徵有被選到的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>
                <a:sym typeface="Wingdings" panose="05000000000000000000" pitchFamily="2" charset="2"/>
              </a:rPr>
              <a:t>Score_FRS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風險評分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和</a:t>
            </a:r>
            <a:r>
              <a:rPr lang="en-US" altLang="zh-TW" dirty="0" err="1">
                <a:sym typeface="Wingdings" panose="05000000000000000000" pitchFamily="2" charset="2"/>
              </a:rPr>
              <a:t>Smoke_FRS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有無抽菸分數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282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241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這邊將三個實驗的結果整合做成了這個表格來討論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以整體趨勢來看</a:t>
            </a:r>
            <a:r>
              <a:rPr lang="en-US" altLang="zh-TW" dirty="0"/>
              <a:t>XGB</a:t>
            </a:r>
            <a:r>
              <a:rPr lang="zh-TW" altLang="en-US" dirty="0"/>
              <a:t>和</a:t>
            </a:r>
            <a:r>
              <a:rPr lang="en-US" altLang="zh-TW" dirty="0"/>
              <a:t>Logistic Regression</a:t>
            </a:r>
            <a:r>
              <a:rPr lang="zh-TW" altLang="en-US" dirty="0"/>
              <a:t>在各個實驗中與其他分類器相比都有比較好的</a:t>
            </a:r>
            <a:r>
              <a:rPr lang="en-US" altLang="zh-TW" dirty="0"/>
              <a:t>ACC</a:t>
            </a:r>
            <a:r>
              <a:rPr lang="zh-TW" altLang="en-US" dirty="0"/>
              <a:t>和</a:t>
            </a:r>
            <a:r>
              <a:rPr lang="en-US" altLang="zh-TW" dirty="0"/>
              <a:t>AUC</a:t>
            </a:r>
          </a:p>
          <a:p>
            <a:pPr marL="139700" indent="0">
              <a:buNone/>
            </a:pPr>
            <a:r>
              <a:rPr lang="zh-TW" altLang="en-US" dirty="0"/>
              <a:t>另外也可以看到實驗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ACC</a:t>
            </a:r>
            <a:r>
              <a:rPr lang="zh-TW" altLang="en-US" dirty="0"/>
              <a:t>和</a:t>
            </a:r>
            <a:r>
              <a:rPr lang="en-US" altLang="zh-TW" dirty="0"/>
              <a:t>AUC</a:t>
            </a:r>
            <a:r>
              <a:rPr lang="zh-TW" altLang="en-US" dirty="0"/>
              <a:t>都有比實驗</a:t>
            </a:r>
            <a:r>
              <a:rPr lang="en-US" altLang="zh-TW" dirty="0"/>
              <a:t>1</a:t>
            </a:r>
            <a:r>
              <a:rPr lang="zh-TW" altLang="en-US" dirty="0"/>
              <a:t>好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所以推論加上</a:t>
            </a:r>
            <a:r>
              <a:rPr lang="en-US" altLang="zh-TW" dirty="0"/>
              <a:t>FRS</a:t>
            </a:r>
            <a:r>
              <a:rPr lang="zh-TW" altLang="en-US" dirty="0"/>
              <a:t>分數對訓練模型是有用的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實驗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ACC</a:t>
            </a:r>
            <a:r>
              <a:rPr lang="zh-TW" altLang="en-US" dirty="0"/>
              <a:t>和</a:t>
            </a:r>
            <a:r>
              <a:rPr lang="en-US" altLang="zh-TW" dirty="0"/>
              <a:t>AUC</a:t>
            </a:r>
            <a:r>
              <a:rPr lang="zh-TW" altLang="en-US" dirty="0"/>
              <a:t>在大部分的分類器中都較低，可能是因為要求</a:t>
            </a:r>
            <a:r>
              <a:rPr lang="en-US" altLang="zh-TW" dirty="0"/>
              <a:t>training set</a:t>
            </a:r>
            <a:r>
              <a:rPr lang="zh-TW" altLang="en-US" dirty="0"/>
              <a:t>不能有缺值，所以樣本數較少，導致模型可能訓練不好</a:t>
            </a: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IBCGA</a:t>
            </a:r>
            <a:r>
              <a:rPr lang="zh-TW" altLang="en-US" dirty="0"/>
              <a:t>的部分從剛剛的結果可以看到可能有</a:t>
            </a:r>
            <a:r>
              <a:rPr lang="en-US" altLang="zh-TW" dirty="0"/>
              <a:t>underfitting</a:t>
            </a:r>
            <a:r>
              <a:rPr lang="zh-TW" altLang="en-US" dirty="0"/>
              <a:t>的狀況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之後</a:t>
            </a:r>
            <a:r>
              <a:rPr lang="en-US" altLang="zh-TW" dirty="0">
                <a:sym typeface="Wingdings" panose="05000000000000000000" pitchFamily="2" charset="2"/>
              </a:rPr>
              <a:t>1.</a:t>
            </a:r>
            <a:r>
              <a:rPr lang="zh-TW" altLang="en-US" dirty="0">
                <a:sym typeface="Wingdings" panose="05000000000000000000" pitchFamily="2" charset="2"/>
              </a:rPr>
              <a:t>可以利用</a:t>
            </a:r>
            <a:r>
              <a:rPr lang="en-US" altLang="zh-TW" dirty="0">
                <a:sym typeface="Wingdings" panose="05000000000000000000" pitchFamily="2" charset="2"/>
              </a:rPr>
              <a:t>domain knowledge</a:t>
            </a:r>
            <a:r>
              <a:rPr lang="zh-TW" altLang="en-US" dirty="0">
                <a:sym typeface="Wingdings" panose="05000000000000000000" pitchFamily="2" charset="2"/>
              </a:rPr>
              <a:t>增加對模型有用或相關的特徵</a:t>
            </a:r>
            <a:r>
              <a:rPr lang="en-US" altLang="zh-TW" dirty="0">
                <a:sym typeface="Wingdings" panose="05000000000000000000" pitchFamily="2" charset="2"/>
              </a:rPr>
              <a:t>2.</a:t>
            </a:r>
            <a:r>
              <a:rPr lang="zh-TW" altLang="en-US" dirty="0">
                <a:sym typeface="Wingdings" panose="05000000000000000000" pitchFamily="2" charset="2"/>
              </a:rPr>
              <a:t>增加模型的複雜度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例如集成式學習的方式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3762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最後是</a:t>
            </a:r>
            <a:r>
              <a:rPr lang="en-US" altLang="zh-TW" dirty="0"/>
              <a:t>Future work</a:t>
            </a:r>
          </a:p>
          <a:p>
            <a:pPr marL="139700" indent="0">
              <a:buNone/>
            </a:pPr>
            <a:r>
              <a:rPr lang="zh-TW" altLang="en-US" dirty="0"/>
              <a:t>之後再做</a:t>
            </a:r>
            <a:r>
              <a:rPr lang="en-US" altLang="zh-TW" dirty="0"/>
              <a:t>LASSO </a:t>
            </a:r>
            <a:r>
              <a:rPr lang="zh-TW" altLang="en-US" dirty="0"/>
              <a:t>可以和</a:t>
            </a:r>
            <a:r>
              <a:rPr lang="en-US" altLang="zh-TW" dirty="0"/>
              <a:t>IBCGA</a:t>
            </a:r>
            <a:r>
              <a:rPr lang="zh-TW" altLang="en-US" dirty="0"/>
              <a:t>做比較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也能使用集成式學習來達到更高的準確率</a:t>
            </a:r>
          </a:p>
        </p:txBody>
      </p:sp>
    </p:spTree>
    <p:extLst>
      <p:ext uri="{BB962C8B-B14F-4D97-AF65-F5344CB8AC3E}">
        <p14:creationId xmlns:p14="http://schemas.microsoft.com/office/powerpoint/2010/main" val="13426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5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25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5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23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60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32818267/" TargetMode="External"/><Relationship Id="rId3" Type="http://schemas.openxmlformats.org/officeDocument/2006/relationships/hyperlink" Target="https://www.liver.org.tw/journalView.php?cat=73&amp;sid=1067&amp;page=1" TargetMode="External"/><Relationship Id="rId7" Type="http://schemas.openxmlformats.org/officeDocument/2006/relationships/hyperlink" Target="https://pubmed.ncbi.nlm.nih.gov/30060039/" TargetMode="External"/><Relationship Id="rId2" Type="http://schemas.openxmlformats.org/officeDocument/2006/relationships/hyperlink" Target="https://www.cmuh.cmu.edu.tw/HealthEdus/Detail?no=517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ontiersin.org/articles/10.3389/fcvm.2019.00172/full" TargetMode="External"/><Relationship Id="rId5" Type="http://schemas.openxmlformats.org/officeDocument/2006/relationships/hyperlink" Target="https://www.cch.org.tw/vmpc/news/news_detail.aspx?oid=224" TargetMode="External"/><Relationship Id="rId4" Type="http://schemas.openxmlformats.org/officeDocument/2006/relationships/hyperlink" Target="https://www.rsroc.org.tw/knowledge/education/content.asp?ID=47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Google Shape;70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800" y="2891790"/>
            <a:ext cx="5309700" cy="1181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利用初階健檢資料透過機器學習方法預測患者血管是否有狹窄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Google Shape;73;p12"/>
          <p:cNvGrpSpPr/>
          <p:nvPr/>
        </p:nvGrpSpPr>
        <p:grpSpPr>
          <a:xfrm>
            <a:off x="7531573" y="1297122"/>
            <a:ext cx="433800" cy="433800"/>
            <a:chOff x="5382800" y="412975"/>
            <a:chExt cx="433800" cy="433800"/>
          </a:xfrm>
        </p:grpSpPr>
        <p:sp>
          <p:nvSpPr>
            <p:cNvPr id="74" name="Google Shape;74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8DFCAB-A764-469B-B2DB-80377AE2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875"/>
              </p:ext>
            </p:extLst>
          </p:nvPr>
        </p:nvGraphicFramePr>
        <p:xfrm>
          <a:off x="4023360" y="548420"/>
          <a:ext cx="2697804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451">
                  <a:extLst>
                    <a:ext uri="{9D8B030D-6E8A-4147-A177-3AD203B41FA5}">
                      <a16:colId xmlns:a16="http://schemas.microsoft.com/office/drawing/2014/main" val="2661062122"/>
                    </a:ext>
                  </a:extLst>
                </a:gridCol>
                <a:gridCol w="674451">
                  <a:extLst>
                    <a:ext uri="{9D8B030D-6E8A-4147-A177-3AD203B41FA5}">
                      <a16:colId xmlns:a16="http://schemas.microsoft.com/office/drawing/2014/main" val="3277813643"/>
                    </a:ext>
                  </a:extLst>
                </a:gridCol>
                <a:gridCol w="674451">
                  <a:extLst>
                    <a:ext uri="{9D8B030D-6E8A-4147-A177-3AD203B41FA5}">
                      <a16:colId xmlns:a16="http://schemas.microsoft.com/office/drawing/2014/main" val="4009698577"/>
                    </a:ext>
                  </a:extLst>
                </a:gridCol>
                <a:gridCol w="674451">
                  <a:extLst>
                    <a:ext uri="{9D8B030D-6E8A-4147-A177-3AD203B41FA5}">
                      <a16:colId xmlns:a16="http://schemas.microsoft.com/office/drawing/2014/main" val="426346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1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06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447"/>
                  </a:ext>
                </a:extLst>
              </a:tr>
            </a:tbl>
          </a:graphicData>
        </a:graphic>
      </p:graphicFrame>
      <p:sp>
        <p:nvSpPr>
          <p:cNvPr id="12" name="Google Shape;156;p18">
            <a:extLst>
              <a:ext uri="{FF2B5EF4-FFF2-40B4-BE49-F238E27FC236}">
                <a16:creationId xmlns:a16="http://schemas.microsoft.com/office/drawing/2014/main" id="{5CF6E4F7-758F-43C2-BAFA-585B8B6AE8AC}"/>
              </a:ext>
            </a:extLst>
          </p:cNvPr>
          <p:cNvSpPr/>
          <p:nvPr/>
        </p:nvSpPr>
        <p:spPr>
          <a:xfrm>
            <a:off x="7660305" y="1443164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箭號: 弧形下彎 2">
            <a:extLst>
              <a:ext uri="{FF2B5EF4-FFF2-40B4-BE49-F238E27FC236}">
                <a16:creationId xmlns:a16="http://schemas.microsoft.com/office/drawing/2014/main" id="{BDBF6BEA-B08F-4BD0-8F55-9F3D2C33E891}"/>
              </a:ext>
            </a:extLst>
          </p:cNvPr>
          <p:cNvSpPr/>
          <p:nvPr/>
        </p:nvSpPr>
        <p:spPr>
          <a:xfrm rot="11093297" flipH="1" flipV="1">
            <a:off x="6398436" y="939010"/>
            <a:ext cx="1231568" cy="387040"/>
          </a:xfrm>
          <a:prstGeom prst="curvedDownArrow">
            <a:avLst>
              <a:gd name="adj1" fmla="val 36492"/>
              <a:gd name="adj2" fmla="val 78120"/>
              <a:gd name="adj3" fmla="val 520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25A256-CABE-484D-BC35-BDF11FC2299E}"/>
              </a:ext>
            </a:extLst>
          </p:cNvPr>
          <p:cNvSpPr txBox="1"/>
          <p:nvPr/>
        </p:nvSpPr>
        <p:spPr>
          <a:xfrm>
            <a:off x="685801" y="4225748"/>
            <a:ext cx="53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zh-TW" altLang="en-US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第</a:t>
            </a:r>
            <a:r>
              <a:rPr lang="en-US" altLang="zh-TW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16</a:t>
            </a:r>
            <a:r>
              <a:rPr lang="zh-TW" altLang="en-US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組 </a:t>
            </a:r>
            <a:r>
              <a:rPr lang="en-US" altLang="zh-TW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0817112</a:t>
            </a:r>
            <a:r>
              <a:rPr lang="zh-TW" altLang="en-US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Source Sans Pro"/>
                <a:sym typeface="Source Sans Pro"/>
              </a:rPr>
              <a:t> 許瑜朔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625132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112;p17">
            <a:extLst>
              <a:ext uri="{FF2B5EF4-FFF2-40B4-BE49-F238E27FC236}">
                <a16:creationId xmlns:a16="http://schemas.microsoft.com/office/drawing/2014/main" id="{2E7CE39D-E4F9-4238-B3ED-3FF2766BA8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8031352" cy="378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2000" dirty="0">
                <a:sym typeface="Arial"/>
              </a:rPr>
              <a:t>彰化基督教醫院</a:t>
            </a:r>
            <a:r>
              <a:rPr lang="en-US" altLang="zh-TW" sz="2000" dirty="0">
                <a:sym typeface="Arial"/>
              </a:rPr>
              <a:t>100</a:t>
            </a:r>
            <a:r>
              <a:rPr lang="zh-TW" altLang="zh-TW" sz="2000" dirty="0">
                <a:sym typeface="Arial"/>
              </a:rPr>
              <a:t>年至</a:t>
            </a:r>
            <a:r>
              <a:rPr lang="en-US" altLang="zh-TW" sz="2000" dirty="0">
                <a:sym typeface="Arial"/>
              </a:rPr>
              <a:t>108</a:t>
            </a:r>
            <a:r>
              <a:rPr lang="zh-TW" altLang="zh-TW" sz="2000" dirty="0">
                <a:sym typeface="Arial"/>
              </a:rPr>
              <a:t>年病患的健康檢查原始數據</a:t>
            </a:r>
            <a:endParaRPr lang="en-US" altLang="zh-TW" sz="2000" dirty="0"/>
          </a:p>
          <a:p>
            <a:pPr lvl="0"/>
            <a:endParaRPr lang="en-US" altLang="zh-TW" sz="2000" dirty="0"/>
          </a:p>
          <a:p>
            <a:pPr lvl="0"/>
            <a:r>
              <a:rPr lang="zh-TW" altLang="en-US" sz="2000" dirty="0"/>
              <a:t>預測冠狀動脈是否狹窄</a:t>
            </a:r>
            <a:endParaRPr lang="en-US" altLang="zh-TW" sz="2000" dirty="0"/>
          </a:p>
          <a:p>
            <a:pPr lvl="1"/>
            <a:r>
              <a:rPr lang="en-US" altLang="zh-TW" sz="2000" dirty="0"/>
              <a:t>Label: </a:t>
            </a:r>
            <a:r>
              <a:rPr lang="zh-TW" altLang="en-US" sz="2000" dirty="0"/>
              <a:t>狹窄等級</a:t>
            </a:r>
            <a:endParaRPr lang="en-US" altLang="zh-TW" sz="2000" dirty="0"/>
          </a:p>
          <a:p>
            <a:pPr lvl="1"/>
            <a:r>
              <a:rPr lang="en-US" altLang="zh-TW" sz="2000" dirty="0"/>
              <a:t>Sample:</a:t>
            </a:r>
            <a:r>
              <a:rPr lang="zh-TW" altLang="en-US" sz="2000" dirty="0"/>
              <a:t> </a:t>
            </a:r>
            <a:r>
              <a:rPr lang="en-US" altLang="zh-TW" sz="2000" dirty="0"/>
              <a:t>4937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F126ED5-D8E2-4571-AB28-D1961AC68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51605"/>
              </p:ext>
            </p:extLst>
          </p:nvPr>
        </p:nvGraphicFramePr>
        <p:xfrm>
          <a:off x="1211962" y="3276961"/>
          <a:ext cx="7296275" cy="726539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1819171">
                  <a:extLst>
                    <a:ext uri="{9D8B030D-6E8A-4147-A177-3AD203B41FA5}">
                      <a16:colId xmlns:a16="http://schemas.microsoft.com/office/drawing/2014/main" val="1563294575"/>
                    </a:ext>
                  </a:extLst>
                </a:gridCol>
                <a:gridCol w="1819171">
                  <a:extLst>
                    <a:ext uri="{9D8B030D-6E8A-4147-A177-3AD203B41FA5}">
                      <a16:colId xmlns:a16="http://schemas.microsoft.com/office/drawing/2014/main" val="2395377302"/>
                    </a:ext>
                  </a:extLst>
                </a:gridCol>
                <a:gridCol w="1217447">
                  <a:extLst>
                    <a:ext uri="{9D8B030D-6E8A-4147-A177-3AD203B41FA5}">
                      <a16:colId xmlns:a16="http://schemas.microsoft.com/office/drawing/2014/main" val="491757797"/>
                    </a:ext>
                  </a:extLst>
                </a:gridCol>
                <a:gridCol w="1637252">
                  <a:extLst>
                    <a:ext uri="{9D8B030D-6E8A-4147-A177-3AD203B41FA5}">
                      <a16:colId xmlns:a16="http://schemas.microsoft.com/office/drawing/2014/main" val="3764190430"/>
                    </a:ext>
                  </a:extLst>
                </a:gridCol>
                <a:gridCol w="803234">
                  <a:extLst>
                    <a:ext uri="{9D8B030D-6E8A-4147-A177-3AD203B41FA5}">
                      <a16:colId xmlns:a16="http://schemas.microsoft.com/office/drawing/2014/main" val="4291495585"/>
                    </a:ext>
                  </a:extLst>
                </a:gridCol>
              </a:tblGrid>
              <a:tr h="355699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冠狀動脈是否狹窄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狹窄等級</a:t>
                      </a:r>
                      <a:r>
                        <a:rPr lang="en-US" altLang="zh-TW" sz="1400" b="1" dirty="0"/>
                        <a:t>:</a:t>
                      </a:r>
                      <a:r>
                        <a:rPr lang="zh-TW" altLang="en-US" sz="1400" b="1" dirty="0"/>
                        <a:t> </a:t>
                      </a:r>
                      <a:r>
                        <a:rPr lang="en-US" altLang="zh-TW" sz="1400" b="1" dirty="0"/>
                        <a:t>0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Label: 0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n=3111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63%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5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狹窄等級</a:t>
                      </a:r>
                      <a:r>
                        <a:rPr lang="en-US" altLang="zh-TW" sz="1400" b="1" dirty="0"/>
                        <a:t>:1-5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Label: 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n=1826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37%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9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85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625132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F8A8B56-3EEC-40C0-8657-EEDB2B0FA4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192041"/>
            <a:ext cx="5501005" cy="609600"/>
          </a:xfrm>
          <a:prstGeom prst="rect">
            <a:avLst/>
          </a:prstGeom>
          <a:noFill/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951824-A65B-4E24-A850-8B3A0149C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" y="1801641"/>
            <a:ext cx="7391400" cy="30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5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A7AE28D9-5330-4DC9-B42F-8D636D05E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625132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特徵顯著性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狹窄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4CA033-1946-4177-8B0C-1AA89641F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593CB-86E6-4D98-A4B8-7F53CB110D4B}"/>
              </a:ext>
            </a:extLst>
          </p:cNvPr>
          <p:cNvSpPr txBox="1"/>
          <p:nvPr/>
        </p:nvSpPr>
        <p:spPr>
          <a:xfrm>
            <a:off x="1112521" y="1193769"/>
            <a:ext cx="739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統計顯著性 </a:t>
            </a:r>
            <a:r>
              <a:rPr lang="en-US" altLang="zh-TW" dirty="0">
                <a:sym typeface="Wingdings" panose="05000000000000000000" pitchFamily="2" charset="2"/>
              </a:rPr>
              <a:t>(Rank-sum test / Pearson Chi test)</a:t>
            </a:r>
          </a:p>
          <a:p>
            <a:r>
              <a:rPr lang="zh-TW" altLang="en-US" b="1" dirty="0">
                <a:sym typeface="Wingdings" panose="05000000000000000000" pitchFamily="2" charset="2"/>
              </a:rPr>
              <a:t>狹窄</a:t>
            </a:r>
            <a:r>
              <a:rPr lang="en-US" altLang="zh-TW" b="1" dirty="0">
                <a:sym typeface="Wingdings" panose="05000000000000000000" pitchFamily="2" charset="2"/>
              </a:rPr>
              <a:t>=0 vs. </a:t>
            </a:r>
            <a:r>
              <a:rPr lang="zh-TW" altLang="en-US" b="1" dirty="0">
                <a:sym typeface="Wingdings" panose="05000000000000000000" pitchFamily="2" charset="2"/>
              </a:rPr>
              <a:t>狹窄</a:t>
            </a:r>
            <a:r>
              <a:rPr lang="en-US" altLang="zh-TW" b="1" dirty="0">
                <a:sym typeface="Wingdings" panose="05000000000000000000" pitchFamily="2" charset="2"/>
              </a:rPr>
              <a:t>=1~5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ABFA3EC-9C8F-43E4-A290-793CF4C32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54902"/>
              </p:ext>
            </p:extLst>
          </p:nvPr>
        </p:nvGraphicFramePr>
        <p:xfrm>
          <a:off x="1112521" y="1804538"/>
          <a:ext cx="7391398" cy="309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158363099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93200915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3533872728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756485997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52574299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564328106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3658357349"/>
                    </a:ext>
                  </a:extLst>
                </a:gridCol>
              </a:tblGrid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9.94E-14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7.28E-34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0.17286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8.12E-05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0.30183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0.003507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60233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6.36E-08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0.13753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8.62E-13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2.81E-15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0.000192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0.16063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0.000225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88686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0.46572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0.2288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0.19261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0.000451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0.000967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0.001603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0.000576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39416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0.13319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0.001528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0.41592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0.039103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0.000735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0.010592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0.18517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45133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0.22623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0.9894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5.52E-09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7.90E-18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1.82E-20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0.76367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0.46633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5029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0.28124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0.23498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0.001213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0.021157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0.006576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0.99013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01671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0.006625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2.85E-11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0.004592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0.000671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9.46E-06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7.75E-07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0.002434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8739"/>
                  </a:ext>
                </a:extLst>
              </a:tr>
              <a:tr h="386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2.54E-07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0.020679</a:t>
                      </a:r>
                    </a:p>
                  </a:txBody>
                  <a:tcPr marL="9525" marR="9525" marT="9525" marB="0" anchor="ctr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97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5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6739128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方法 </a:t>
            </a:r>
            <a:r>
              <a:rPr lang="en-US" altLang="zh-TW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Method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BEFD-9756-43AD-85B7-DAAB9FD1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68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6C18E-E70F-4ED4-A493-6BA65302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實驗及資料處理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F48EB-08A3-4722-B39A-CFFC548C2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EA5C0C-CD3A-4033-8465-16496A10D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75176"/>
              </p:ext>
            </p:extLst>
          </p:nvPr>
        </p:nvGraphicFramePr>
        <p:xfrm>
          <a:off x="982950" y="1252237"/>
          <a:ext cx="7918624" cy="3435507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3436650">
                  <a:extLst>
                    <a:ext uri="{9D8B030D-6E8A-4147-A177-3AD203B41FA5}">
                      <a16:colId xmlns:a16="http://schemas.microsoft.com/office/drawing/2014/main" val="424004103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505711750"/>
                    </a:ext>
                  </a:extLst>
                </a:gridCol>
                <a:gridCol w="1205889">
                  <a:extLst>
                    <a:ext uri="{9D8B030D-6E8A-4147-A177-3AD203B41FA5}">
                      <a16:colId xmlns:a16="http://schemas.microsoft.com/office/drawing/2014/main" val="2639889776"/>
                    </a:ext>
                  </a:extLst>
                </a:gridCol>
                <a:gridCol w="963710">
                  <a:extLst>
                    <a:ext uri="{9D8B030D-6E8A-4147-A177-3AD203B41FA5}">
                      <a16:colId xmlns:a16="http://schemas.microsoft.com/office/drawing/2014/main" val="1403437021"/>
                    </a:ext>
                  </a:extLst>
                </a:gridCol>
                <a:gridCol w="1687535">
                  <a:extLst>
                    <a:ext uri="{9D8B030D-6E8A-4147-A177-3AD203B41FA5}">
                      <a16:colId xmlns:a16="http://schemas.microsoft.com/office/drawing/2014/main" val="55751347"/>
                    </a:ext>
                  </a:extLst>
                </a:gridCol>
              </a:tblGrid>
              <a:tr h="381723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資料統計</a:t>
                      </a:r>
                      <a:r>
                        <a:rPr lang="en-US" altLang="zh-TW" sz="1200" dirty="0"/>
                        <a:t>(total=4937)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667799"/>
                  </a:ext>
                </a:extLst>
              </a:tr>
              <a:tr h="381723">
                <a:tc row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dirty="0"/>
                        <a:t>實驗</a:t>
                      </a:r>
                      <a:r>
                        <a:rPr lang="en-US" altLang="zh-TW" sz="1200" dirty="0"/>
                        <a:t>1(Feature:51)</a:t>
                      </a:r>
                      <a:r>
                        <a:rPr lang="zh-TW" altLang="en-US" sz="1200" dirty="0"/>
                        <a:t>：原始</a:t>
                      </a:r>
                      <a:r>
                        <a:rPr lang="en-US" altLang="zh-TW" sz="1200" dirty="0"/>
                        <a:t>data</a:t>
                      </a:r>
                      <a:r>
                        <a:rPr lang="zh-TW" altLang="en-US" sz="1200" dirty="0"/>
                        <a:t>經</a:t>
                      </a:r>
                      <a:r>
                        <a:rPr lang="en-US" altLang="zh-TW" sz="1200" dirty="0"/>
                        <a:t>KNN</a:t>
                      </a:r>
                      <a:r>
                        <a:rPr lang="zh-TW" altLang="en-US" sz="1200" dirty="0"/>
                        <a:t>補值</a:t>
                      </a:r>
                      <a:endParaRPr lang="en-US" altLang="zh-TW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200" dirty="0"/>
                        <a:t>實驗</a:t>
                      </a:r>
                      <a:r>
                        <a:rPr lang="en-US" altLang="zh-TW" sz="1200" dirty="0"/>
                        <a:t>2(Feature:51+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6+1</a:t>
                      </a:r>
                      <a:r>
                        <a:rPr lang="en-US" altLang="zh-TW" sz="1200" dirty="0"/>
                        <a:t>)</a:t>
                      </a:r>
                      <a:r>
                        <a:rPr lang="zh-TW" altLang="en-US" sz="1200" dirty="0"/>
                        <a:t>：上述檔案加上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FRS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Train</a:t>
                      </a:r>
                    </a:p>
                    <a:p>
                      <a:pPr algn="ctr"/>
                      <a:r>
                        <a:rPr lang="en-US" altLang="zh-TW" sz="1200" dirty="0"/>
                        <a:t>(3457)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n=2178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70%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627317"/>
                  </a:ext>
                </a:extLst>
              </a:tr>
              <a:tr h="381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n=1279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30%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82161"/>
                  </a:ext>
                </a:extLst>
              </a:tr>
              <a:tr h="38172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Test</a:t>
                      </a:r>
                    </a:p>
                    <a:p>
                      <a:pPr algn="ctr"/>
                      <a:r>
                        <a:rPr lang="en-US" altLang="zh-TW" sz="1200" dirty="0"/>
                        <a:t>(1480)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n=933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70%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62568"/>
                  </a:ext>
                </a:extLst>
              </a:tr>
              <a:tr h="381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n=547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30%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038283"/>
                  </a:ext>
                </a:extLst>
              </a:tr>
              <a:tr h="381723">
                <a:tc row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dirty="0"/>
                        <a:t>實驗</a:t>
                      </a:r>
                      <a:r>
                        <a:rPr lang="en-US" altLang="zh-TW" sz="1200" dirty="0"/>
                        <a:t>3(Feature:51+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6+1</a:t>
                      </a:r>
                      <a:r>
                        <a:rPr lang="en-US" altLang="zh-TW" sz="1200" dirty="0"/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/>
                        <a:t>Train</a:t>
                      </a:r>
                      <a:r>
                        <a:rPr lang="zh-TW" altLang="en-US" sz="1200" dirty="0"/>
                        <a:t>：無缺值</a:t>
                      </a:r>
                      <a:r>
                        <a:rPr lang="en-US" altLang="zh-TW" sz="12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200" dirty="0">
                          <a:sym typeface="Wingdings" panose="05000000000000000000" pitchFamily="2" charset="2"/>
                        </a:rPr>
                        <a:t>加上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FRS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>
                          <a:sym typeface="Wingdings" panose="05000000000000000000" pitchFamily="2" charset="2"/>
                        </a:rPr>
                        <a:t>Test</a:t>
                      </a:r>
                      <a:r>
                        <a:rPr lang="zh-TW" altLang="en-US" sz="1200" dirty="0">
                          <a:sym typeface="Wingdings" panose="05000000000000000000" pitchFamily="2" charset="2"/>
                        </a:rPr>
                        <a:t>：有缺值經</a:t>
                      </a:r>
                      <a:r>
                        <a:rPr lang="en-US" altLang="zh-TW" sz="1200" dirty="0">
                          <a:sym typeface="Wingdings" panose="05000000000000000000" pitchFamily="2" charset="2"/>
                        </a:rPr>
                        <a:t>KNN</a:t>
                      </a:r>
                      <a:r>
                        <a:rPr lang="zh-TW" altLang="en-US" sz="1200" dirty="0">
                          <a:sym typeface="Wingdings" panose="05000000000000000000" pitchFamily="2" charset="2"/>
                        </a:rPr>
                        <a:t>補值</a:t>
                      </a:r>
                      <a:r>
                        <a:rPr lang="en-US" altLang="zh-TW" sz="12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200" dirty="0">
                          <a:sym typeface="Wingdings" panose="05000000000000000000" pitchFamily="2" charset="2"/>
                        </a:rPr>
                        <a:t>加上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FRS</a:t>
                      </a:r>
                      <a:endParaRPr lang="en-US" altLang="zh-TW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zh-TW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Train</a:t>
                      </a:r>
                    </a:p>
                    <a:p>
                      <a:pPr algn="ctr"/>
                      <a:r>
                        <a:rPr lang="en-US" altLang="zh-TW" sz="1200" dirty="0"/>
                        <a:t>(2095)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n=1361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65%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239483"/>
                  </a:ext>
                </a:extLst>
              </a:tr>
              <a:tr h="381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n=734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35%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62237"/>
                  </a:ext>
                </a:extLst>
              </a:tr>
              <a:tr h="381723"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Test</a:t>
                      </a:r>
                    </a:p>
                    <a:p>
                      <a:pPr algn="ctr"/>
                      <a:r>
                        <a:rPr lang="en-US" altLang="zh-TW" sz="1200" dirty="0"/>
                        <a:t>(2842)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n=1750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62%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53271"/>
                  </a:ext>
                </a:extLst>
              </a:tr>
              <a:tr h="381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Label: 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n=1092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38%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4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6C18E-E70F-4ED4-A493-6BA65302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</a:t>
            </a:r>
            <a:r>
              <a:rPr lang="en-US" altLang="zh-TW" dirty="0"/>
              <a:t>FRS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F48EB-08A3-4722-B39A-CFFC548C2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14B499C-239C-4DF5-B776-EE7FF1FF2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75795"/>
              </p:ext>
            </p:extLst>
          </p:nvPr>
        </p:nvGraphicFramePr>
        <p:xfrm>
          <a:off x="1949904" y="1305618"/>
          <a:ext cx="6954297" cy="457200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993471">
                  <a:extLst>
                    <a:ext uri="{9D8B030D-6E8A-4147-A177-3AD203B41FA5}">
                      <a16:colId xmlns:a16="http://schemas.microsoft.com/office/drawing/2014/main" val="2997565039"/>
                    </a:ext>
                  </a:extLst>
                </a:gridCol>
                <a:gridCol w="993471">
                  <a:extLst>
                    <a:ext uri="{9D8B030D-6E8A-4147-A177-3AD203B41FA5}">
                      <a16:colId xmlns:a16="http://schemas.microsoft.com/office/drawing/2014/main" val="1893946722"/>
                    </a:ext>
                  </a:extLst>
                </a:gridCol>
                <a:gridCol w="993471">
                  <a:extLst>
                    <a:ext uri="{9D8B030D-6E8A-4147-A177-3AD203B41FA5}">
                      <a16:colId xmlns:a16="http://schemas.microsoft.com/office/drawing/2014/main" val="3449728553"/>
                    </a:ext>
                  </a:extLst>
                </a:gridCol>
                <a:gridCol w="993471">
                  <a:extLst>
                    <a:ext uri="{9D8B030D-6E8A-4147-A177-3AD203B41FA5}">
                      <a16:colId xmlns:a16="http://schemas.microsoft.com/office/drawing/2014/main" val="472577150"/>
                    </a:ext>
                  </a:extLst>
                </a:gridCol>
                <a:gridCol w="993471">
                  <a:extLst>
                    <a:ext uri="{9D8B030D-6E8A-4147-A177-3AD203B41FA5}">
                      <a16:colId xmlns:a16="http://schemas.microsoft.com/office/drawing/2014/main" val="2122382920"/>
                    </a:ext>
                  </a:extLst>
                </a:gridCol>
                <a:gridCol w="993471">
                  <a:extLst>
                    <a:ext uri="{9D8B030D-6E8A-4147-A177-3AD203B41FA5}">
                      <a16:colId xmlns:a16="http://schemas.microsoft.com/office/drawing/2014/main" val="1322875434"/>
                    </a:ext>
                  </a:extLst>
                </a:gridCol>
                <a:gridCol w="993471">
                  <a:extLst>
                    <a:ext uri="{9D8B030D-6E8A-4147-A177-3AD203B41FA5}">
                      <a16:colId xmlns:a16="http://schemas.microsoft.com/office/drawing/2014/main" val="1104893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Age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/>
                        <a:t>TCp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/>
                        <a:t>HDLp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/>
                        <a:t>SBPp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/>
                        <a:t>DBPp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Glucose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/>
                        <a:t>Smoke_p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4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61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209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52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102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71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92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26337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AD530BA-C655-4EAB-821E-F0D835D91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07376"/>
              </p:ext>
            </p:extLst>
          </p:nvPr>
        </p:nvGraphicFramePr>
        <p:xfrm>
          <a:off x="1035094" y="3171188"/>
          <a:ext cx="5833704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2284">
                  <a:extLst>
                    <a:ext uri="{9D8B030D-6E8A-4147-A177-3AD203B41FA5}">
                      <a16:colId xmlns:a16="http://schemas.microsoft.com/office/drawing/2014/main" val="2997565039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2347326562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472577150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2122382920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3765350185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3272255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/>
                        <a:t>Age_FRS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 err="1"/>
                        <a:t>TCp_FRS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 err="1"/>
                        <a:t>HDLp_FRS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/>
                        <a:t>BPp_FRS</a:t>
                      </a:r>
                      <a:endParaRPr lang="zh-TW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 err="1"/>
                        <a:t>Diabetes_FRS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 err="1"/>
                        <a:t>Smoke_FRS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4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-3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26337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DBC92BC-47BC-404B-85BD-B79DC9DB8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85206"/>
              </p:ext>
            </p:extLst>
          </p:nvPr>
        </p:nvGraphicFramePr>
        <p:xfrm>
          <a:off x="1032273" y="1305618"/>
          <a:ext cx="861862" cy="457200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861862">
                  <a:extLst>
                    <a:ext uri="{9D8B030D-6E8A-4147-A177-3AD203B41FA5}">
                      <a16:colId xmlns:a16="http://schemas.microsoft.com/office/drawing/2014/main" val="3354202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Gender</a:t>
                      </a:r>
                      <a:endParaRPr lang="zh-TW" altLang="en-US" sz="900" dirty="0"/>
                    </a:p>
                  </a:txBody>
                  <a:tcPr anchor="ctr">
                    <a:solidFill>
                      <a:srgbClr val="FD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1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>
                    <a:solidFill>
                      <a:srgbClr val="FD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96685"/>
                  </a:ext>
                </a:extLst>
              </a:tr>
            </a:tbl>
          </a:graphicData>
        </a:graphic>
      </p:graphicFrame>
      <p:pic>
        <p:nvPicPr>
          <p:cNvPr id="17" name="圖片 16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EA417937-93AD-479B-B536-CDA78B1DB35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12702" r="79313" b="47485"/>
          <a:stretch/>
        </p:blipFill>
        <p:spPr bwMode="auto">
          <a:xfrm>
            <a:off x="1024457" y="1848872"/>
            <a:ext cx="973399" cy="124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850F6188-253D-4C9E-9F7C-52BB436FE34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1717" r="73362" b="20236"/>
          <a:stretch/>
        </p:blipFill>
        <p:spPr bwMode="auto">
          <a:xfrm>
            <a:off x="3446953" y="1848873"/>
            <a:ext cx="1352231" cy="101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圖片 18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B515C723-043A-47DD-9B66-B002026BB7D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5" t="80712" r="51516" b="3152"/>
          <a:stretch/>
        </p:blipFill>
        <p:spPr bwMode="auto">
          <a:xfrm>
            <a:off x="7537432" y="1858276"/>
            <a:ext cx="1366769" cy="62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圖片 19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6E672481-D26D-46E4-8A3D-42CEBB90F34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t="12506" r="56136" b="57026"/>
          <a:stretch/>
        </p:blipFill>
        <p:spPr bwMode="auto">
          <a:xfrm>
            <a:off x="2046289" y="1840617"/>
            <a:ext cx="1352231" cy="101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圖片 21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F4DF169D-C6C0-4B9A-A73A-E39DB49DC06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8" t="51616" r="51444" b="19856"/>
          <a:stretch/>
        </p:blipFill>
        <p:spPr bwMode="auto">
          <a:xfrm>
            <a:off x="4841413" y="1848872"/>
            <a:ext cx="1352232" cy="101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圖片 20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5DEC8976-B9B6-411B-89A6-2BD387FD7FF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80712" r="74006" b="2040"/>
          <a:stretch/>
        </p:blipFill>
        <p:spPr bwMode="auto">
          <a:xfrm>
            <a:off x="6235875" y="1860380"/>
            <a:ext cx="1259326" cy="629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5076C3-1049-4355-99E6-798EB9DC9CA3}"/>
              </a:ext>
            </a:extLst>
          </p:cNvPr>
          <p:cNvSpPr txBox="1"/>
          <p:nvPr/>
        </p:nvSpPr>
        <p:spPr>
          <a:xfrm>
            <a:off x="6214760" y="2488080"/>
            <a:ext cx="130155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50" b="1" dirty="0">
                <a:solidFill>
                  <a:srgbClr val="FF0000"/>
                </a:solidFill>
              </a:rPr>
              <a:t>註：</a:t>
            </a:r>
            <a:r>
              <a:rPr lang="en-US" altLang="zh-TW" sz="550" b="1" dirty="0">
                <a:solidFill>
                  <a:srgbClr val="FF0000"/>
                </a:solidFill>
              </a:rPr>
              <a:t>glucose&gt;125</a:t>
            </a:r>
            <a:r>
              <a:rPr lang="zh-TW" altLang="en-US" sz="550" b="1" dirty="0">
                <a:solidFill>
                  <a:srgbClr val="FF0000"/>
                </a:solidFill>
              </a:rPr>
              <a:t>被分類為有糖尿病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11DECA2-CFB1-487D-A11C-94EA5DAD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76909"/>
              </p:ext>
            </p:extLst>
          </p:nvPr>
        </p:nvGraphicFramePr>
        <p:xfrm>
          <a:off x="7323122" y="3171188"/>
          <a:ext cx="1132528" cy="45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2528">
                  <a:extLst>
                    <a:ext uri="{9D8B030D-6E8A-4147-A177-3AD203B41FA5}">
                      <a16:colId xmlns:a16="http://schemas.microsoft.com/office/drawing/2014/main" val="4290840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 err="1"/>
                        <a:t>Score_FRS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3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67739"/>
                  </a:ext>
                </a:extLst>
              </a:tr>
            </a:tbl>
          </a:graphicData>
        </a:graphic>
      </p:graphicFrame>
      <p:pic>
        <p:nvPicPr>
          <p:cNvPr id="26" name="圖片 25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97675185-0A24-4397-85A8-170B8B4A796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5" t="2480" r="13577" b="71480"/>
          <a:stretch/>
        </p:blipFill>
        <p:spPr bwMode="auto">
          <a:xfrm>
            <a:off x="1032273" y="3832622"/>
            <a:ext cx="1776033" cy="11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圖片 26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F2D1122C-7F41-42FB-8288-5CB09C00F75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5" t="27899" r="2553" b="38946"/>
          <a:stretch/>
        </p:blipFill>
        <p:spPr bwMode="auto">
          <a:xfrm>
            <a:off x="4572000" y="3757883"/>
            <a:ext cx="2415540" cy="1289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8475A9A-AED7-4B85-9E32-86BD41BE6B32}"/>
              </a:ext>
            </a:extLst>
          </p:cNvPr>
          <p:cNvSpPr txBox="1"/>
          <p:nvPr/>
        </p:nvSpPr>
        <p:spPr>
          <a:xfrm>
            <a:off x="157444" y="1395718"/>
            <a:ext cx="8466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50000"/>
                  </a:schemeClr>
                </a:solidFill>
              </a:rPr>
              <a:t>原始數據</a:t>
            </a:r>
            <a:endParaRPr lang="en-US" altLang="zh-TW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773D1D-30BA-4962-A96E-0F18C778C814}"/>
              </a:ext>
            </a:extLst>
          </p:cNvPr>
          <p:cNvSpPr txBox="1"/>
          <p:nvPr/>
        </p:nvSpPr>
        <p:spPr>
          <a:xfrm>
            <a:off x="157445" y="3261288"/>
            <a:ext cx="8466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50000"/>
                  </a:schemeClr>
                </a:solidFill>
              </a:rPr>
              <a:t>新增欄位</a:t>
            </a:r>
            <a:endParaRPr lang="en-US" altLang="zh-TW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A8CC2F-681C-427C-A688-33F11908B4ED}"/>
              </a:ext>
            </a:extLst>
          </p:cNvPr>
          <p:cNvSpPr txBox="1"/>
          <p:nvPr/>
        </p:nvSpPr>
        <p:spPr>
          <a:xfrm>
            <a:off x="6951718" y="3187607"/>
            <a:ext cx="28848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2474952-7422-4236-AB43-C3365180E131}"/>
              </a:ext>
            </a:extLst>
          </p:cNvPr>
          <p:cNvSpPr txBox="1"/>
          <p:nvPr/>
        </p:nvSpPr>
        <p:spPr>
          <a:xfrm>
            <a:off x="3032761" y="4269999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Sum_FRS</a:t>
            </a:r>
            <a:r>
              <a:rPr lang="en-US" altLang="zh-TW" dirty="0"/>
              <a:t> = 6</a:t>
            </a:r>
            <a:endParaRPr lang="zh-TW" altLang="en-US" dirty="0"/>
          </a:p>
        </p:txBody>
      </p:sp>
      <p:sp>
        <p:nvSpPr>
          <p:cNvPr id="39" name="箭號: 上彎 38">
            <a:extLst>
              <a:ext uri="{FF2B5EF4-FFF2-40B4-BE49-F238E27FC236}">
                <a16:creationId xmlns:a16="http://schemas.microsoft.com/office/drawing/2014/main" id="{600105E5-B028-488B-AC51-73EC926E30BA}"/>
              </a:ext>
            </a:extLst>
          </p:cNvPr>
          <p:cNvSpPr/>
          <p:nvPr/>
        </p:nvSpPr>
        <p:spPr>
          <a:xfrm>
            <a:off x="7106401" y="3700801"/>
            <a:ext cx="914400" cy="799200"/>
          </a:xfrm>
          <a:prstGeom prst="bentUpArrow">
            <a:avLst>
              <a:gd name="adj1" fmla="val 8115"/>
              <a:gd name="adj2" fmla="val 14607"/>
              <a:gd name="adj3" fmla="val 17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FF5FBA-3949-4DF6-9B99-6590E13CC16C}"/>
              </a:ext>
            </a:extLst>
          </p:cNvPr>
          <p:cNvSpPr/>
          <p:nvPr/>
        </p:nvSpPr>
        <p:spPr>
          <a:xfrm>
            <a:off x="1032273" y="2725138"/>
            <a:ext cx="965583" cy="119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7208D2-3E22-48F8-9ED6-BC3327E5CA23}"/>
              </a:ext>
            </a:extLst>
          </p:cNvPr>
          <p:cNvSpPr/>
          <p:nvPr/>
        </p:nvSpPr>
        <p:spPr>
          <a:xfrm>
            <a:off x="2043359" y="2385066"/>
            <a:ext cx="1198951" cy="119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6860F4-C86F-4574-B560-08EE0489B618}"/>
              </a:ext>
            </a:extLst>
          </p:cNvPr>
          <p:cNvSpPr/>
          <p:nvPr/>
        </p:nvSpPr>
        <p:spPr>
          <a:xfrm>
            <a:off x="3497626" y="2512148"/>
            <a:ext cx="1240109" cy="119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8CFC60-FABA-4399-B1FB-11D85DFCF078}"/>
              </a:ext>
            </a:extLst>
          </p:cNvPr>
          <p:cNvSpPr/>
          <p:nvPr/>
        </p:nvSpPr>
        <p:spPr>
          <a:xfrm>
            <a:off x="4841413" y="2149751"/>
            <a:ext cx="1301558" cy="119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6D378F-CD69-40AC-92F6-4662690BA427}"/>
              </a:ext>
            </a:extLst>
          </p:cNvPr>
          <p:cNvSpPr/>
          <p:nvPr/>
        </p:nvSpPr>
        <p:spPr>
          <a:xfrm>
            <a:off x="6264937" y="2161489"/>
            <a:ext cx="1198853" cy="119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BE9C328-4BD5-4A8F-AF84-686BDAD16B15}"/>
              </a:ext>
            </a:extLst>
          </p:cNvPr>
          <p:cNvSpPr/>
          <p:nvPr/>
        </p:nvSpPr>
        <p:spPr>
          <a:xfrm>
            <a:off x="7587066" y="2184376"/>
            <a:ext cx="1269279" cy="119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68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6739128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結果 </a:t>
            </a:r>
            <a:r>
              <a:rPr lang="en-US" altLang="zh-TW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Result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BEFD-9756-43AD-85B7-DAAB9FD1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28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44EAEC30-48A3-4446-B312-5E8EF478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64" y="3071444"/>
            <a:ext cx="2608263" cy="19554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B1794BB-400E-46DA-9132-768A1DE6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8"/>
            <a:ext cx="5170295" cy="1140000"/>
          </a:xfrm>
        </p:spPr>
        <p:txBody>
          <a:bodyPr anchor="ctr"/>
          <a:lstStyle/>
          <a:p>
            <a:r>
              <a:rPr lang="zh-TW" altLang="en-US" dirty="0"/>
              <a:t>實驗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112DFB-71D7-4736-83FE-D475240B6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D77911-1EED-4D9E-94EE-5960DB163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35" t="34675" r="49367" b="16348"/>
          <a:stretch/>
        </p:blipFill>
        <p:spPr>
          <a:xfrm>
            <a:off x="844424" y="3071444"/>
            <a:ext cx="2670891" cy="1978075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FF9618-CB05-4114-ABF7-50B54610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50371"/>
              </p:ext>
            </p:extLst>
          </p:nvPr>
        </p:nvGraphicFramePr>
        <p:xfrm>
          <a:off x="3132083" y="131541"/>
          <a:ext cx="5755245" cy="1005840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1037329">
                  <a:extLst>
                    <a:ext uri="{9D8B030D-6E8A-4147-A177-3AD203B41FA5}">
                      <a16:colId xmlns:a16="http://schemas.microsoft.com/office/drawing/2014/main" val="1497925340"/>
                    </a:ext>
                  </a:extLst>
                </a:gridCol>
                <a:gridCol w="1037329">
                  <a:extLst>
                    <a:ext uri="{9D8B030D-6E8A-4147-A177-3AD203B41FA5}">
                      <a16:colId xmlns:a16="http://schemas.microsoft.com/office/drawing/2014/main" val="2505711750"/>
                    </a:ext>
                  </a:extLst>
                </a:gridCol>
                <a:gridCol w="1341883">
                  <a:extLst>
                    <a:ext uri="{9D8B030D-6E8A-4147-A177-3AD203B41FA5}">
                      <a16:colId xmlns:a16="http://schemas.microsoft.com/office/drawing/2014/main" val="2639889776"/>
                    </a:ext>
                  </a:extLst>
                </a:gridCol>
                <a:gridCol w="1112208">
                  <a:extLst>
                    <a:ext uri="{9D8B030D-6E8A-4147-A177-3AD203B41FA5}">
                      <a16:colId xmlns:a16="http://schemas.microsoft.com/office/drawing/2014/main" val="1403437021"/>
                    </a:ext>
                  </a:extLst>
                </a:gridCol>
                <a:gridCol w="1226496">
                  <a:extLst>
                    <a:ext uri="{9D8B030D-6E8A-4147-A177-3AD203B41FA5}">
                      <a16:colId xmlns:a16="http://schemas.microsoft.com/office/drawing/2014/main" val="55751347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實驗</a:t>
                      </a:r>
                      <a:r>
                        <a:rPr lang="en-US" altLang="zh-TW" sz="1050" b="1" dirty="0"/>
                        <a:t>1</a:t>
                      </a:r>
                    </a:p>
                    <a:p>
                      <a:pPr algn="ctr"/>
                      <a:endParaRPr lang="en-US" altLang="zh-TW" sz="1050" b="1" dirty="0"/>
                    </a:p>
                    <a:p>
                      <a:pPr algn="ctr"/>
                      <a:r>
                        <a:rPr lang="zh-TW" altLang="en-US" sz="1050" dirty="0"/>
                        <a:t>經</a:t>
                      </a:r>
                      <a:r>
                        <a:rPr lang="en-US" altLang="zh-TW" sz="1050" dirty="0"/>
                        <a:t>KNN</a:t>
                      </a:r>
                      <a:r>
                        <a:rPr lang="zh-TW" altLang="en-US" sz="1050" dirty="0"/>
                        <a:t>補值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無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FRS</a:t>
                      </a:r>
                      <a:r>
                        <a:rPr lang="zh-TW" altLang="en-US" sz="1050" dirty="0"/>
                        <a:t>的</a:t>
                      </a:r>
                      <a:r>
                        <a:rPr lang="en-US" altLang="zh-TW" sz="1050" dirty="0"/>
                        <a:t>data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Train</a:t>
                      </a:r>
                    </a:p>
                    <a:p>
                      <a:pPr algn="ctr"/>
                      <a:r>
                        <a:rPr lang="en-US" altLang="zh-TW" sz="1050" dirty="0"/>
                        <a:t>(3457)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0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n=2178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627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1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n=1279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30%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821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Test</a:t>
                      </a:r>
                    </a:p>
                    <a:p>
                      <a:pPr algn="ctr"/>
                      <a:r>
                        <a:rPr lang="en-US" altLang="zh-TW" sz="1050" dirty="0"/>
                        <a:t>(1480)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0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n=933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70%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62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1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n=547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30%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03828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7054A13-9BF1-4ED0-A568-B1303C4C7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0881"/>
              </p:ext>
            </p:extLst>
          </p:nvPr>
        </p:nvGraphicFramePr>
        <p:xfrm>
          <a:off x="844424" y="1287834"/>
          <a:ext cx="804290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8">
                  <a:extLst>
                    <a:ext uri="{9D8B030D-6E8A-4147-A177-3AD203B41FA5}">
                      <a16:colId xmlns:a16="http://schemas.microsoft.com/office/drawing/2014/main" val="2201729647"/>
                    </a:ext>
                  </a:extLst>
                </a:gridCol>
                <a:gridCol w="794119">
                  <a:extLst>
                    <a:ext uri="{9D8B030D-6E8A-4147-A177-3AD203B41FA5}">
                      <a16:colId xmlns:a16="http://schemas.microsoft.com/office/drawing/2014/main" val="582017789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1736301895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3653193650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4073365651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4291179084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2565811425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581529984"/>
                    </a:ext>
                  </a:extLst>
                </a:gridCol>
                <a:gridCol w="915668">
                  <a:extLst>
                    <a:ext uri="{9D8B030D-6E8A-4147-A177-3AD203B41FA5}">
                      <a16:colId xmlns:a16="http://schemas.microsoft.com/office/drawing/2014/main" val="51415159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SMO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NB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RF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LR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/>
                        <a:t>LibSVM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XGB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IBCGA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3337"/>
                  </a:ext>
                </a:extLst>
              </a:tr>
              <a:tr h="19254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Train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0.669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6527"/>
                  </a:ext>
                </a:extLst>
              </a:tr>
              <a:tr h="192544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0.758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0.697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025734"/>
                  </a:ext>
                </a:extLst>
              </a:tr>
              <a:tr h="19254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10-CV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0.644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0.634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0.643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010399"/>
                  </a:ext>
                </a:extLst>
              </a:tr>
              <a:tr h="192544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0.599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0.628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597470"/>
                  </a:ext>
                </a:extLst>
              </a:tr>
              <a:tr h="19254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Test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0.562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109174"/>
                  </a:ext>
                </a:extLst>
              </a:tr>
              <a:tr h="192544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0.634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0.608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112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6F58D95-1770-40B2-8826-EAFED51AB0A9}"/>
              </a:ext>
            </a:extLst>
          </p:cNvPr>
          <p:cNvSpPr/>
          <p:nvPr/>
        </p:nvSpPr>
        <p:spPr>
          <a:xfrm>
            <a:off x="5204439" y="1257137"/>
            <a:ext cx="927051" cy="2774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A124AD-4034-43C4-AFAF-7AF34AF7C3DC}"/>
              </a:ext>
            </a:extLst>
          </p:cNvPr>
          <p:cNvSpPr/>
          <p:nvPr/>
        </p:nvSpPr>
        <p:spPr>
          <a:xfrm>
            <a:off x="2485430" y="4479518"/>
            <a:ext cx="87556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Weka(LR)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0F7EC4-9513-4C08-8AE0-204458229195}"/>
              </a:ext>
            </a:extLst>
          </p:cNvPr>
          <p:cNvSpPr/>
          <p:nvPr/>
        </p:nvSpPr>
        <p:spPr>
          <a:xfrm>
            <a:off x="7996211" y="1257517"/>
            <a:ext cx="927052" cy="2625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F12B04-97E8-420C-9198-992781EC417A}"/>
              </a:ext>
            </a:extLst>
          </p:cNvPr>
          <p:cNvSpPr/>
          <p:nvPr/>
        </p:nvSpPr>
        <p:spPr>
          <a:xfrm>
            <a:off x="7906373" y="4482983"/>
            <a:ext cx="66396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IBCGA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D498B3-4049-48E5-9BF1-8C2CD810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19" y="2990904"/>
            <a:ext cx="2496751" cy="213228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DC44C53-2AF5-4BA2-BA88-E0693FD68406}"/>
              </a:ext>
            </a:extLst>
          </p:cNvPr>
          <p:cNvSpPr/>
          <p:nvPr/>
        </p:nvSpPr>
        <p:spPr>
          <a:xfrm>
            <a:off x="5472561" y="4237964"/>
            <a:ext cx="51007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XGB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B19558-267B-4085-90DD-71AD65E46B71}"/>
              </a:ext>
            </a:extLst>
          </p:cNvPr>
          <p:cNvSpPr/>
          <p:nvPr/>
        </p:nvSpPr>
        <p:spPr>
          <a:xfrm>
            <a:off x="7069171" y="1257137"/>
            <a:ext cx="880474" cy="2625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0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AECBA747-DA2E-4188-A2AD-1C7A4DC2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39" y="2992929"/>
            <a:ext cx="2760905" cy="2069889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71E560C-EF85-44B5-8140-F553FA87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3879"/>
              </p:ext>
            </p:extLst>
          </p:nvPr>
        </p:nvGraphicFramePr>
        <p:xfrm>
          <a:off x="844424" y="1267682"/>
          <a:ext cx="804290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95">
                  <a:extLst>
                    <a:ext uri="{9D8B030D-6E8A-4147-A177-3AD203B41FA5}">
                      <a16:colId xmlns:a16="http://schemas.microsoft.com/office/drawing/2014/main" val="2201729647"/>
                    </a:ext>
                  </a:extLst>
                </a:gridCol>
                <a:gridCol w="816363">
                  <a:extLst>
                    <a:ext uri="{9D8B030D-6E8A-4147-A177-3AD203B41FA5}">
                      <a16:colId xmlns:a16="http://schemas.microsoft.com/office/drawing/2014/main" val="582017789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1736301895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3653193650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4073365651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4291179084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2565811425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581529984"/>
                    </a:ext>
                  </a:extLst>
                </a:gridCol>
                <a:gridCol w="916478">
                  <a:extLst>
                    <a:ext uri="{9D8B030D-6E8A-4147-A177-3AD203B41FA5}">
                      <a16:colId xmlns:a16="http://schemas.microsoft.com/office/drawing/2014/main" val="51415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SMO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NB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RF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LR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/>
                        <a:t>LibSVM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XGB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IBCGA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333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Train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65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0.753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0.700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025734"/>
                  </a:ext>
                </a:extLst>
              </a:tr>
              <a:tr h="12061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10-CV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0.634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010399"/>
                  </a:ext>
                </a:extLst>
              </a:tr>
              <a:tr h="120613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0.614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0.628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0.639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59747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Test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0.652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0.565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1091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0.648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0.615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112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BACAD5EF-71E5-4DB2-9759-1C8DDEC4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8"/>
            <a:ext cx="5170295" cy="1140000"/>
          </a:xfrm>
        </p:spPr>
        <p:txBody>
          <a:bodyPr anchor="ctr"/>
          <a:lstStyle/>
          <a:p>
            <a:r>
              <a:rPr lang="zh-TW" altLang="en-US" dirty="0"/>
              <a:t>實驗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82B5D1-9B36-4351-837D-DC7FFAE7F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B54AFD-71F8-47FC-A5AE-1A02D29E2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" t="26587" r="62261" b="25202"/>
          <a:stretch/>
        </p:blipFill>
        <p:spPr>
          <a:xfrm>
            <a:off x="865832" y="3025391"/>
            <a:ext cx="2837372" cy="20374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3638387-C743-41A6-BBF8-F096B019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476" y="2974562"/>
            <a:ext cx="2506291" cy="213883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0C913D-C638-4118-8BAB-C0CE3E56F0EB}"/>
              </a:ext>
            </a:extLst>
          </p:cNvPr>
          <p:cNvSpPr/>
          <p:nvPr/>
        </p:nvSpPr>
        <p:spPr>
          <a:xfrm>
            <a:off x="5227891" y="1245279"/>
            <a:ext cx="899876" cy="26256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C065BA-959A-46A2-A9ED-8DAEE1CFDE43}"/>
              </a:ext>
            </a:extLst>
          </p:cNvPr>
          <p:cNvSpPr/>
          <p:nvPr/>
        </p:nvSpPr>
        <p:spPr>
          <a:xfrm>
            <a:off x="2688511" y="4451563"/>
            <a:ext cx="87556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Weka(LR)</a:t>
            </a:r>
            <a:endParaRPr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B38FD6-CF6F-489A-892F-A64EFE19559A}"/>
              </a:ext>
            </a:extLst>
          </p:cNvPr>
          <p:cNvSpPr/>
          <p:nvPr/>
        </p:nvSpPr>
        <p:spPr>
          <a:xfrm>
            <a:off x="7870438" y="4451563"/>
            <a:ext cx="66396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IBCGA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28C932-CE28-43B3-A7A6-C02A95BAEFBB}"/>
              </a:ext>
            </a:extLst>
          </p:cNvPr>
          <p:cNvSpPr/>
          <p:nvPr/>
        </p:nvSpPr>
        <p:spPr>
          <a:xfrm>
            <a:off x="5472561" y="4237964"/>
            <a:ext cx="51007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XGB</a:t>
            </a:r>
            <a:endParaRPr lang="zh-TW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BFCDE-878B-4361-9935-A920FEE5877B}"/>
              </a:ext>
            </a:extLst>
          </p:cNvPr>
          <p:cNvSpPr/>
          <p:nvPr/>
        </p:nvSpPr>
        <p:spPr>
          <a:xfrm>
            <a:off x="7067311" y="1243567"/>
            <a:ext cx="880474" cy="2625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8E4C0F-B9E1-4AEA-8395-2A32850526AE}"/>
              </a:ext>
            </a:extLst>
          </p:cNvPr>
          <p:cNvSpPr/>
          <p:nvPr/>
        </p:nvSpPr>
        <p:spPr>
          <a:xfrm>
            <a:off x="7972926" y="1243566"/>
            <a:ext cx="889261" cy="2625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3BBD929-A01E-4E55-97A9-439324784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1818"/>
              </p:ext>
            </p:extLst>
          </p:nvPr>
        </p:nvGraphicFramePr>
        <p:xfrm>
          <a:off x="3142593" y="131541"/>
          <a:ext cx="5744736" cy="1005840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1035435">
                  <a:extLst>
                    <a:ext uri="{9D8B030D-6E8A-4147-A177-3AD203B41FA5}">
                      <a16:colId xmlns:a16="http://schemas.microsoft.com/office/drawing/2014/main" val="1497925340"/>
                    </a:ext>
                  </a:extLst>
                </a:gridCol>
                <a:gridCol w="1035435">
                  <a:extLst>
                    <a:ext uri="{9D8B030D-6E8A-4147-A177-3AD203B41FA5}">
                      <a16:colId xmlns:a16="http://schemas.microsoft.com/office/drawing/2014/main" val="2505711750"/>
                    </a:ext>
                  </a:extLst>
                </a:gridCol>
                <a:gridCol w="1339433">
                  <a:extLst>
                    <a:ext uri="{9D8B030D-6E8A-4147-A177-3AD203B41FA5}">
                      <a16:colId xmlns:a16="http://schemas.microsoft.com/office/drawing/2014/main" val="2639889776"/>
                    </a:ext>
                  </a:extLst>
                </a:gridCol>
                <a:gridCol w="1110177">
                  <a:extLst>
                    <a:ext uri="{9D8B030D-6E8A-4147-A177-3AD203B41FA5}">
                      <a16:colId xmlns:a16="http://schemas.microsoft.com/office/drawing/2014/main" val="1403437021"/>
                    </a:ext>
                  </a:extLst>
                </a:gridCol>
                <a:gridCol w="1224256">
                  <a:extLst>
                    <a:ext uri="{9D8B030D-6E8A-4147-A177-3AD203B41FA5}">
                      <a16:colId xmlns:a16="http://schemas.microsoft.com/office/drawing/2014/main" val="55751347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實驗</a:t>
                      </a:r>
                      <a:r>
                        <a:rPr lang="en-US" altLang="zh-TW" sz="1050" b="1" dirty="0"/>
                        <a:t>2</a:t>
                      </a:r>
                    </a:p>
                    <a:p>
                      <a:pPr algn="ctr"/>
                      <a:endParaRPr lang="en-US" altLang="zh-TW" sz="1050" b="1" dirty="0"/>
                    </a:p>
                    <a:p>
                      <a:pPr algn="ctr"/>
                      <a:r>
                        <a:rPr lang="zh-TW" altLang="en-US" sz="1050" dirty="0"/>
                        <a:t>經</a:t>
                      </a:r>
                      <a:r>
                        <a:rPr lang="en-US" altLang="zh-TW" sz="1050" dirty="0"/>
                        <a:t>KNN</a:t>
                      </a:r>
                      <a:r>
                        <a:rPr lang="zh-TW" altLang="en-US" sz="1050" dirty="0"/>
                        <a:t>補值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有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FRS</a:t>
                      </a:r>
                      <a:r>
                        <a:rPr lang="zh-TW" altLang="en-US" sz="1050" dirty="0"/>
                        <a:t>的</a:t>
                      </a:r>
                      <a:r>
                        <a:rPr lang="en-US" altLang="zh-TW" sz="1050" dirty="0"/>
                        <a:t>data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Train</a:t>
                      </a:r>
                    </a:p>
                    <a:p>
                      <a:pPr algn="ctr"/>
                      <a:r>
                        <a:rPr lang="en-US" altLang="zh-TW" sz="1050" dirty="0"/>
                        <a:t>(3457)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0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n=2178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627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1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n=1279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30%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821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Test</a:t>
                      </a:r>
                    </a:p>
                    <a:p>
                      <a:pPr algn="ctr"/>
                      <a:r>
                        <a:rPr lang="en-US" altLang="zh-TW" sz="1050" dirty="0"/>
                        <a:t>(1480)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0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n=933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70%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62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1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n=547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30%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03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43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DA78E25-1382-4B72-BA72-0F968934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76508"/>
              </p:ext>
            </p:extLst>
          </p:nvPr>
        </p:nvGraphicFramePr>
        <p:xfrm>
          <a:off x="844424" y="1275274"/>
          <a:ext cx="805573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8">
                  <a:extLst>
                    <a:ext uri="{9D8B030D-6E8A-4147-A177-3AD203B41FA5}">
                      <a16:colId xmlns:a16="http://schemas.microsoft.com/office/drawing/2014/main" val="2201729647"/>
                    </a:ext>
                  </a:extLst>
                </a:gridCol>
                <a:gridCol w="817665">
                  <a:extLst>
                    <a:ext uri="{9D8B030D-6E8A-4147-A177-3AD203B41FA5}">
                      <a16:colId xmlns:a16="http://schemas.microsoft.com/office/drawing/2014/main" val="582017789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1736301895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3653193650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4073365651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4291179084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2565811425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581529984"/>
                    </a:ext>
                  </a:extLst>
                </a:gridCol>
                <a:gridCol w="917940">
                  <a:extLst>
                    <a:ext uri="{9D8B030D-6E8A-4147-A177-3AD203B41FA5}">
                      <a16:colId xmlns:a16="http://schemas.microsoft.com/office/drawing/2014/main" val="51415159"/>
                    </a:ext>
                  </a:extLst>
                </a:gridCol>
              </a:tblGrid>
              <a:tr h="12842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SMO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NB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RF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LR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/>
                        <a:t>LibSVM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XGB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IBCGA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3337"/>
                  </a:ext>
                </a:extLst>
              </a:tr>
              <a:tr h="128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Train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0.681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0.667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0.744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0.700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06527"/>
                  </a:ext>
                </a:extLst>
              </a:tr>
              <a:tr h="128424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0.528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0.696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0.799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0.700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025734"/>
                  </a:ext>
                </a:extLst>
              </a:tr>
              <a:tr h="128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10-CV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0.650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010399"/>
                  </a:ext>
                </a:extLst>
              </a:tr>
              <a:tr h="128424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0.510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0.671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597470"/>
                  </a:ext>
                </a:extLst>
              </a:tr>
              <a:tr h="128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Test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0.626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0.567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109174"/>
                  </a:ext>
                </a:extLst>
              </a:tr>
              <a:tr h="128424"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0.513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0.608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0.622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0.567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112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3B0F8A90-886B-457D-991F-92967F81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8"/>
            <a:ext cx="7750936" cy="1140000"/>
          </a:xfrm>
        </p:spPr>
        <p:txBody>
          <a:bodyPr anchor="ctr"/>
          <a:lstStyle/>
          <a:p>
            <a:r>
              <a:rPr lang="zh-TW" altLang="en-US" dirty="0"/>
              <a:t>實驗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93727B-0516-40C7-8E03-102D8D5742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9521CA-FAF1-4EB1-8152-8E081E668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6587" r="57137" b="26511"/>
          <a:stretch/>
        </p:blipFill>
        <p:spPr>
          <a:xfrm>
            <a:off x="844424" y="3078481"/>
            <a:ext cx="2774509" cy="19566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2B21DA3-2BB8-462B-B406-C64A5699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70" y="2984521"/>
            <a:ext cx="2431296" cy="210440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EE1ABA4-ABC1-4510-95F0-9BDDA30CD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424" y="3004618"/>
            <a:ext cx="2806936" cy="21044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C6D4752-D17F-4DFE-ABA7-7A273DB16461}"/>
              </a:ext>
            </a:extLst>
          </p:cNvPr>
          <p:cNvSpPr/>
          <p:nvPr/>
        </p:nvSpPr>
        <p:spPr>
          <a:xfrm>
            <a:off x="2688511" y="4451563"/>
            <a:ext cx="88517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Weka(RF)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748DE6-30CD-4075-91B6-3D57CDA23329}"/>
              </a:ext>
            </a:extLst>
          </p:cNvPr>
          <p:cNvSpPr/>
          <p:nvPr/>
        </p:nvSpPr>
        <p:spPr>
          <a:xfrm>
            <a:off x="8251438" y="4451563"/>
            <a:ext cx="66396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IBCGA</a:t>
            </a:r>
            <a:endParaRPr lang="zh-TW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06EB1E-ACE9-4D76-977B-3935D7B106CE}"/>
              </a:ext>
            </a:extLst>
          </p:cNvPr>
          <p:cNvSpPr/>
          <p:nvPr/>
        </p:nvSpPr>
        <p:spPr>
          <a:xfrm>
            <a:off x="5472561" y="4237964"/>
            <a:ext cx="51007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XGB</a:t>
            </a:r>
            <a:endParaRPr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B3C03C-9A5D-4CF3-A9A1-1F934ABB53C7}"/>
              </a:ext>
            </a:extLst>
          </p:cNvPr>
          <p:cNvSpPr/>
          <p:nvPr/>
        </p:nvSpPr>
        <p:spPr>
          <a:xfrm>
            <a:off x="4269954" y="1252178"/>
            <a:ext cx="972606" cy="26256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E849F9-A44C-4537-9EA4-F63A571B2AA1}"/>
              </a:ext>
            </a:extLst>
          </p:cNvPr>
          <p:cNvSpPr/>
          <p:nvPr/>
        </p:nvSpPr>
        <p:spPr>
          <a:xfrm>
            <a:off x="7067311" y="1251187"/>
            <a:ext cx="880474" cy="2625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6F3A02-A065-4D3C-B9A7-017E60010643}"/>
              </a:ext>
            </a:extLst>
          </p:cNvPr>
          <p:cNvSpPr/>
          <p:nvPr/>
        </p:nvSpPr>
        <p:spPr>
          <a:xfrm>
            <a:off x="7972926" y="1251186"/>
            <a:ext cx="889261" cy="2625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FCCCCDE-980D-4F06-8A18-7CB501362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31003"/>
              </p:ext>
            </p:extLst>
          </p:nvPr>
        </p:nvGraphicFramePr>
        <p:xfrm>
          <a:off x="2688511" y="131541"/>
          <a:ext cx="6198817" cy="1005840"/>
        </p:xfrm>
        <a:graphic>
          <a:graphicData uri="http://schemas.openxmlformats.org/drawingml/2006/table">
            <a:tbl>
              <a:tblPr firstRow="1" bandRow="1">
                <a:tableStyleId>{B3896514-1AA1-4EE5-A447-7E556EC08B63}</a:tableStyleId>
              </a:tblPr>
              <a:tblGrid>
                <a:gridCol w="1671901">
                  <a:extLst>
                    <a:ext uri="{9D8B030D-6E8A-4147-A177-3AD203B41FA5}">
                      <a16:colId xmlns:a16="http://schemas.microsoft.com/office/drawing/2014/main" val="1497925340"/>
                    </a:ext>
                  </a:extLst>
                </a:gridCol>
                <a:gridCol w="562655">
                  <a:extLst>
                    <a:ext uri="{9D8B030D-6E8A-4147-A177-3AD203B41FA5}">
                      <a16:colId xmlns:a16="http://schemas.microsoft.com/office/drawing/2014/main" val="2505711750"/>
                    </a:ext>
                  </a:extLst>
                </a:gridCol>
                <a:gridCol w="1445306">
                  <a:extLst>
                    <a:ext uri="{9D8B030D-6E8A-4147-A177-3AD203B41FA5}">
                      <a16:colId xmlns:a16="http://schemas.microsoft.com/office/drawing/2014/main" val="2639889776"/>
                    </a:ext>
                  </a:extLst>
                </a:gridCol>
                <a:gridCol w="1197929">
                  <a:extLst>
                    <a:ext uri="{9D8B030D-6E8A-4147-A177-3AD203B41FA5}">
                      <a16:colId xmlns:a16="http://schemas.microsoft.com/office/drawing/2014/main" val="1403437021"/>
                    </a:ext>
                  </a:extLst>
                </a:gridCol>
                <a:gridCol w="1321026">
                  <a:extLst>
                    <a:ext uri="{9D8B030D-6E8A-4147-A177-3AD203B41FA5}">
                      <a16:colId xmlns:a16="http://schemas.microsoft.com/office/drawing/2014/main" val="55751347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實驗</a:t>
                      </a:r>
                      <a:r>
                        <a:rPr lang="en-US" altLang="zh-TW" sz="1050" b="1" dirty="0"/>
                        <a:t>3</a:t>
                      </a:r>
                    </a:p>
                    <a:p>
                      <a:pPr algn="ctr"/>
                      <a:endParaRPr lang="en-US" altLang="zh-TW" sz="1050" b="1" dirty="0"/>
                    </a:p>
                    <a:p>
                      <a:pPr algn="ctr"/>
                      <a:r>
                        <a:rPr lang="en-US" altLang="zh-TW" sz="1050" dirty="0"/>
                        <a:t>Train</a:t>
                      </a:r>
                      <a:r>
                        <a:rPr lang="zh-TW" altLang="en-US" sz="1050" dirty="0"/>
                        <a:t>：無缺值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Test</a:t>
                      </a:r>
                      <a:r>
                        <a:rPr lang="zh-TW" altLang="en-US" sz="1050" dirty="0"/>
                        <a:t>：有缺值經</a:t>
                      </a:r>
                      <a:r>
                        <a:rPr lang="en-US" altLang="zh-TW" sz="1050" dirty="0"/>
                        <a:t>KNN</a:t>
                      </a:r>
                      <a:r>
                        <a:rPr lang="zh-TW" altLang="en-US" sz="1050" dirty="0"/>
                        <a:t>補值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有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FRS</a:t>
                      </a:r>
                      <a:r>
                        <a:rPr lang="zh-TW" altLang="en-US" sz="1050" dirty="0"/>
                        <a:t>的</a:t>
                      </a:r>
                      <a:r>
                        <a:rPr lang="en-US" altLang="zh-TW" sz="1050" dirty="0"/>
                        <a:t>data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Train</a:t>
                      </a:r>
                    </a:p>
                    <a:p>
                      <a:pPr algn="ctr"/>
                      <a:r>
                        <a:rPr lang="en-US" altLang="zh-TW" sz="1050" dirty="0"/>
                        <a:t>(3457)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0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n=2178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627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1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n=1279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30%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821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Test</a:t>
                      </a:r>
                    </a:p>
                    <a:p>
                      <a:pPr algn="ctr"/>
                      <a:r>
                        <a:rPr lang="en-US" altLang="zh-TW" sz="1050" dirty="0"/>
                        <a:t>(1480)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0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n=933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70%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62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Label: 1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n=547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30%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03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2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95D09-A6CE-45B8-9912-B98D65A0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D8BFFC-A98C-4BA0-8A43-505602FE24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F02E4724-2B9C-40DC-ACD4-AC71C02F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234440"/>
            <a:ext cx="5169000" cy="36915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ym typeface="Arial"/>
              </a:rPr>
              <a:t>摘要 </a:t>
            </a:r>
            <a:r>
              <a:rPr lang="en-US" altLang="zh-TW" sz="1400" dirty="0">
                <a:sym typeface="Arial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ym typeface="Arial"/>
              </a:rPr>
              <a:t>引言、背景 </a:t>
            </a:r>
            <a:r>
              <a:rPr lang="en-US" altLang="zh-TW" sz="1400" dirty="0">
                <a:sym typeface="Arial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ym typeface="Arial"/>
              </a:rPr>
              <a:t>資料集 </a:t>
            </a:r>
            <a:r>
              <a:rPr lang="en-US" altLang="zh-TW" sz="1400" dirty="0">
                <a:sym typeface="Arial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ym typeface="Arial"/>
              </a:rPr>
              <a:t>方法</a:t>
            </a:r>
            <a:r>
              <a:rPr lang="en-US" altLang="zh-TW" sz="1400" dirty="0">
                <a:sym typeface="Arial"/>
              </a:rPr>
              <a:t> Method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ym typeface="Arial"/>
              </a:rPr>
              <a:t>結果</a:t>
            </a:r>
            <a:r>
              <a:rPr lang="en-US" altLang="zh-TW" sz="1400" dirty="0">
                <a:sym typeface="Arial"/>
              </a:rPr>
              <a:t> Result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ym typeface="Arial"/>
              </a:rPr>
              <a:t>討論 </a:t>
            </a:r>
            <a:r>
              <a:rPr lang="en-US" altLang="zh-TW" sz="1400" dirty="0">
                <a:sym typeface="Arial"/>
              </a:rPr>
              <a:t>Discussion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ym typeface="Arial"/>
            </a:endParaRPr>
          </a:p>
          <a:p>
            <a:pPr>
              <a:lnSpc>
                <a:spcPct val="150000"/>
              </a:lnSpc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52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15030EE2-A387-4563-AAB7-00A1EFDF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3552600" cy="1018530"/>
          </a:xfrm>
        </p:spPr>
        <p:txBody>
          <a:bodyPr anchor="ctr"/>
          <a:lstStyle/>
          <a:p>
            <a:r>
              <a:rPr lang="en-US" altLang="zh-TW" dirty="0"/>
              <a:t>IBCGA</a:t>
            </a:r>
            <a:r>
              <a:rPr lang="zh-TW" altLang="en-US" dirty="0"/>
              <a:t>特徵挑選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DC818E-C01A-401A-B31F-92C79AF76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6668C0-8FCF-47E5-A2E6-78CB95E3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41756"/>
              </p:ext>
            </p:extLst>
          </p:nvPr>
        </p:nvGraphicFramePr>
        <p:xfrm>
          <a:off x="844425" y="891844"/>
          <a:ext cx="8032872" cy="401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35">
                  <a:extLst>
                    <a:ext uri="{9D8B030D-6E8A-4147-A177-3AD203B41FA5}">
                      <a16:colId xmlns:a16="http://schemas.microsoft.com/office/drawing/2014/main" val="2320788825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3312005526"/>
                    </a:ext>
                  </a:extLst>
                </a:gridCol>
                <a:gridCol w="2481188">
                  <a:extLst>
                    <a:ext uri="{9D8B030D-6E8A-4147-A177-3AD203B41FA5}">
                      <a16:colId xmlns:a16="http://schemas.microsoft.com/office/drawing/2014/main" val="1336427370"/>
                    </a:ext>
                  </a:extLst>
                </a:gridCol>
                <a:gridCol w="2650634">
                  <a:extLst>
                    <a:ext uri="{9D8B030D-6E8A-4147-A177-3AD203B41FA5}">
                      <a16:colId xmlns:a16="http://schemas.microsoft.com/office/drawing/2014/main" val="143235212"/>
                    </a:ext>
                  </a:extLst>
                </a:gridCol>
              </a:tblGrid>
              <a:tr h="625861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1(</a:t>
                      </a:r>
                      <a:r>
                        <a:rPr lang="zh-TW" altLang="en-US" sz="1100" dirty="0"/>
                        <a:t>無</a:t>
                      </a:r>
                      <a:r>
                        <a:rPr lang="en-US" altLang="zh-TW" sz="1100" dirty="0"/>
                        <a:t>FRS)</a:t>
                      </a:r>
                    </a:p>
                    <a:p>
                      <a:pPr algn="ctr"/>
                      <a:r>
                        <a:rPr lang="en-US" altLang="zh-TW" sz="1100" dirty="0"/>
                        <a:t>(train=3457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/ test=1480)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2(</a:t>
                      </a:r>
                      <a:r>
                        <a:rPr lang="zh-TW" altLang="en-US" sz="1100" dirty="0"/>
                        <a:t>有</a:t>
                      </a:r>
                      <a:r>
                        <a:rPr lang="en-US" altLang="zh-TW" sz="1100" dirty="0"/>
                        <a:t>FRS)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(train=3457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/ test=1480)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3(</a:t>
                      </a:r>
                      <a:r>
                        <a:rPr lang="zh-TW" altLang="en-US" sz="1100" dirty="0"/>
                        <a:t>有</a:t>
                      </a:r>
                      <a:r>
                        <a:rPr lang="en-US" altLang="zh-TW" sz="1100" dirty="0"/>
                        <a:t>FRS-train</a:t>
                      </a:r>
                      <a:r>
                        <a:rPr lang="zh-TW" altLang="en-US" sz="1100" dirty="0"/>
                        <a:t>無缺值</a:t>
                      </a:r>
                      <a:r>
                        <a:rPr lang="en-US" altLang="zh-TW" sz="1100" dirty="0"/>
                        <a:t>)</a:t>
                      </a:r>
                    </a:p>
                    <a:p>
                      <a:pPr algn="ctr"/>
                      <a:r>
                        <a:rPr lang="en-US" altLang="zh-TW" sz="1100" dirty="0"/>
                        <a:t>(train=2095 / test=2842)</a:t>
                      </a: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677021"/>
                  </a:ext>
                </a:extLst>
              </a:tr>
              <a:tr h="3384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Feature selection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FFFF00"/>
                          </a:highlight>
                        </a:rPr>
                        <a:t>PerH</a:t>
                      </a:r>
                      <a:endParaRPr lang="en-US" altLang="zh-TW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HbA1C</a:t>
                      </a: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FFFF00"/>
                          </a:highlight>
                        </a:rPr>
                        <a:t>SBPp</a:t>
                      </a:r>
                      <a:endParaRPr lang="en-US" altLang="zh-TW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ESR</a:t>
                      </a:r>
                    </a:p>
                    <a:p>
                      <a:pPr algn="ctr"/>
                      <a:r>
                        <a:rPr lang="en-US" altLang="zh-TW" sz="1100" dirty="0" err="1"/>
                        <a:t>HDLp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 err="1"/>
                        <a:t>Creatinine_p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HCT</a:t>
                      </a:r>
                    </a:p>
                    <a:p>
                      <a:pPr algn="ctr"/>
                      <a:r>
                        <a:rPr lang="en-US" altLang="zh-TW" sz="1100" dirty="0" err="1"/>
                        <a:t>UricAcid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Gender</a:t>
                      </a:r>
                    </a:p>
                    <a:p>
                      <a:pPr algn="ctr"/>
                      <a:r>
                        <a:rPr lang="en-US" altLang="zh-TW" sz="1100" dirty="0" err="1"/>
                        <a:t>Weight_p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Pulse</a:t>
                      </a:r>
                    </a:p>
                    <a:p>
                      <a:pPr algn="ctr"/>
                      <a:r>
                        <a:rPr lang="en-US" altLang="zh-TW" sz="1100" dirty="0"/>
                        <a:t>GPT</a:t>
                      </a:r>
                    </a:p>
                    <a:p>
                      <a:pPr algn="ctr"/>
                      <a:r>
                        <a:rPr lang="en-US" altLang="zh-TW" sz="1100" dirty="0"/>
                        <a:t>GGT</a:t>
                      </a:r>
                    </a:p>
                    <a:p>
                      <a:pPr algn="ctr"/>
                      <a:r>
                        <a:rPr lang="en-US" altLang="zh-TW" sz="1100" dirty="0"/>
                        <a:t>(14)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>
                          <a:highlight>
                            <a:srgbClr val="00FF00"/>
                          </a:highlight>
                        </a:rPr>
                        <a:t>Score_FRS</a:t>
                      </a:r>
                      <a:endParaRPr lang="en-US" altLang="zh-TW" sz="11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HbA1C</a:t>
                      </a: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FFFF00"/>
                          </a:highlight>
                        </a:rPr>
                        <a:t>PerH</a:t>
                      </a:r>
                      <a:endParaRPr lang="en-US" altLang="zh-TW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 err="1"/>
                        <a:t>HcT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GPT</a:t>
                      </a: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ESR</a:t>
                      </a:r>
                    </a:p>
                    <a:p>
                      <a:pPr algn="ctr"/>
                      <a:r>
                        <a:rPr lang="en-US" altLang="zh-TW" sz="1100" dirty="0"/>
                        <a:t>Gender</a:t>
                      </a:r>
                    </a:p>
                    <a:p>
                      <a:pPr algn="ctr"/>
                      <a:r>
                        <a:rPr lang="en-US" altLang="zh-TW" sz="1100" dirty="0"/>
                        <a:t>Eosinophil</a:t>
                      </a: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00FF00"/>
                          </a:highlight>
                        </a:rPr>
                        <a:t>Smoke_FRS</a:t>
                      </a:r>
                      <a:endParaRPr lang="en-US" altLang="zh-TW" sz="11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FFFF00"/>
                          </a:highlight>
                        </a:rPr>
                        <a:t>SBPp</a:t>
                      </a:r>
                      <a:endParaRPr lang="en-US" altLang="zh-TW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 err="1"/>
                        <a:t>Weight_p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 err="1"/>
                        <a:t>Alcohol_p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 err="1"/>
                        <a:t>uProtein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 err="1"/>
                        <a:t>Creatinine_p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GGT</a:t>
                      </a:r>
                    </a:p>
                    <a:p>
                      <a:pPr algn="ctr"/>
                      <a:r>
                        <a:rPr lang="en-US" altLang="zh-TW" sz="1100" dirty="0" err="1"/>
                        <a:t>plt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 err="1"/>
                        <a:t>BPp_fRS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(18)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>
                          <a:highlight>
                            <a:srgbClr val="00FF00"/>
                          </a:highlight>
                        </a:rPr>
                        <a:t>Score_FRS</a:t>
                      </a:r>
                      <a:endParaRPr lang="en-US" altLang="zh-TW" sz="11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HbA1C</a:t>
                      </a: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  <a:p>
                      <a:pPr algn="ctr"/>
                      <a:r>
                        <a:rPr lang="en-US" altLang="zh-TW" sz="1100" dirty="0" err="1"/>
                        <a:t>BMIp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FFFF00"/>
                          </a:highlight>
                        </a:rPr>
                        <a:t>PerH</a:t>
                      </a:r>
                      <a:endParaRPr lang="en-US" altLang="zh-TW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/>
                        <a:t>HB</a:t>
                      </a:r>
                    </a:p>
                    <a:p>
                      <a:pPr algn="ctr"/>
                      <a:r>
                        <a:rPr lang="en-US" altLang="zh-TW" sz="1100" dirty="0">
                          <a:highlight>
                            <a:srgbClr val="FFFF00"/>
                          </a:highlight>
                        </a:rPr>
                        <a:t>ESR</a:t>
                      </a:r>
                    </a:p>
                    <a:p>
                      <a:pPr algn="ctr"/>
                      <a:r>
                        <a:rPr lang="en-US" altLang="zh-TW" sz="1100" dirty="0" err="1"/>
                        <a:t>Height_p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Pulse</a:t>
                      </a: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FFFF00"/>
                          </a:highlight>
                        </a:rPr>
                        <a:t>SBPp</a:t>
                      </a:r>
                      <a:endParaRPr lang="en-US" altLang="zh-TW" sz="11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 err="1">
                          <a:highlight>
                            <a:srgbClr val="00FF00"/>
                          </a:highlight>
                        </a:rPr>
                        <a:t>Smoke_FRS</a:t>
                      </a:r>
                      <a:endParaRPr lang="en-US" altLang="zh-TW" sz="11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altLang="zh-TW" sz="1100" dirty="0"/>
                        <a:t>Basophil</a:t>
                      </a:r>
                    </a:p>
                    <a:p>
                      <a:pPr algn="ctr"/>
                      <a:r>
                        <a:rPr lang="en-US" altLang="zh-TW" sz="1100" dirty="0"/>
                        <a:t>PBF</a:t>
                      </a:r>
                    </a:p>
                    <a:p>
                      <a:pPr algn="ctr"/>
                      <a:r>
                        <a:rPr lang="en-US" altLang="zh-TW" sz="1100" dirty="0" err="1"/>
                        <a:t>Smoke_p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(14)</a:t>
                      </a: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7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6739128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討論 </a:t>
            </a:r>
            <a:r>
              <a:rPr lang="en-US" altLang="zh-TW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Discussion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BEFD-9756-43AD-85B7-DAAB9FD1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56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666522E-A8C0-40C3-8804-00C31FED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3552600" cy="1134402"/>
          </a:xfrm>
        </p:spPr>
        <p:txBody>
          <a:bodyPr anchor="ctr"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9FD5FF-5EE4-4917-B116-8445DC416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94" y="3444198"/>
            <a:ext cx="8993676" cy="1647984"/>
          </a:xfrm>
        </p:spPr>
        <p:txBody>
          <a:bodyPr/>
          <a:lstStyle/>
          <a:p>
            <a:r>
              <a:rPr lang="en-US" altLang="zh-TW" sz="1300" dirty="0" err="1">
                <a:solidFill>
                  <a:schemeClr val="tx1"/>
                </a:solidFill>
              </a:rPr>
              <a:t>XGboost</a:t>
            </a:r>
            <a:r>
              <a:rPr lang="zh-TW" altLang="en-US" sz="1300" dirty="0">
                <a:solidFill>
                  <a:schemeClr val="tx1"/>
                </a:solidFill>
              </a:rPr>
              <a:t>、</a:t>
            </a:r>
            <a:r>
              <a:rPr lang="en-US" altLang="zh-TW" sz="1300" dirty="0">
                <a:solidFill>
                  <a:schemeClr val="tx1"/>
                </a:solidFill>
              </a:rPr>
              <a:t>Logistic Regression</a:t>
            </a:r>
            <a:r>
              <a:rPr lang="zh-TW" altLang="en-US" sz="1300" dirty="0">
                <a:solidFill>
                  <a:schemeClr val="tx1"/>
                </a:solidFill>
              </a:rPr>
              <a:t>在實驗</a:t>
            </a:r>
            <a:r>
              <a:rPr lang="en-US" altLang="zh-TW" sz="1300" dirty="0">
                <a:solidFill>
                  <a:schemeClr val="tx1"/>
                </a:solidFill>
              </a:rPr>
              <a:t>123</a:t>
            </a:r>
            <a:r>
              <a:rPr lang="zh-TW" altLang="en-US" sz="1300" dirty="0">
                <a:solidFill>
                  <a:schemeClr val="tx1"/>
                </a:solidFill>
              </a:rPr>
              <a:t>都有較大的</a:t>
            </a:r>
            <a:r>
              <a:rPr lang="en-US" altLang="zh-TW" sz="1300" dirty="0">
                <a:solidFill>
                  <a:schemeClr val="tx1"/>
                </a:solidFill>
              </a:rPr>
              <a:t>ACC</a:t>
            </a:r>
            <a:r>
              <a:rPr lang="zh-TW" altLang="en-US" sz="1300" dirty="0">
                <a:solidFill>
                  <a:schemeClr val="tx1"/>
                </a:solidFill>
              </a:rPr>
              <a:t>和</a:t>
            </a:r>
            <a:r>
              <a:rPr lang="en-US" altLang="zh-TW" sz="1300" dirty="0">
                <a:solidFill>
                  <a:schemeClr val="tx1"/>
                </a:solidFill>
              </a:rPr>
              <a:t>AUC</a:t>
            </a:r>
          </a:p>
          <a:p>
            <a:r>
              <a:rPr lang="zh-TW" altLang="en-US" sz="1300" dirty="0">
                <a:solidFill>
                  <a:schemeClr val="tx1"/>
                </a:solidFill>
              </a:rPr>
              <a:t>實驗</a:t>
            </a:r>
            <a:r>
              <a:rPr lang="en-US" altLang="zh-TW" sz="1300" dirty="0">
                <a:solidFill>
                  <a:schemeClr val="tx1"/>
                </a:solidFill>
              </a:rPr>
              <a:t>2&gt;</a:t>
            </a:r>
            <a:r>
              <a:rPr lang="zh-TW" altLang="en-US" sz="1300" dirty="0">
                <a:solidFill>
                  <a:schemeClr val="tx1"/>
                </a:solidFill>
              </a:rPr>
              <a:t>實驗</a:t>
            </a:r>
            <a:r>
              <a:rPr lang="en-US" altLang="zh-TW" sz="1300" dirty="0">
                <a:solidFill>
                  <a:schemeClr val="tx1"/>
                </a:solidFill>
              </a:rPr>
              <a:t>1 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推論加上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FRS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分數有用</a:t>
            </a:r>
            <a:endParaRPr lang="en-US" altLang="zh-TW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實驗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ACC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及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AUC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在大部分分類器中較低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300" dirty="0">
                <a:solidFill>
                  <a:schemeClr val="tx1"/>
                </a:solidFill>
              </a:rPr>
              <a:t>因要求</a:t>
            </a:r>
            <a:r>
              <a:rPr lang="en-US" altLang="zh-TW" sz="1300" dirty="0">
                <a:solidFill>
                  <a:schemeClr val="tx1"/>
                </a:solidFill>
              </a:rPr>
              <a:t>training set</a:t>
            </a:r>
            <a:r>
              <a:rPr lang="zh-TW" altLang="en-US" sz="1300" dirty="0">
                <a:solidFill>
                  <a:schemeClr val="tx1"/>
                </a:solidFill>
              </a:rPr>
              <a:t>無缺值，樣本數較少</a:t>
            </a:r>
            <a:r>
              <a:rPr lang="en-US" altLang="zh-TW" sz="1300" dirty="0">
                <a:solidFill>
                  <a:schemeClr val="tx1"/>
                </a:solidFill>
              </a:rPr>
              <a:t>(2095)</a:t>
            </a:r>
            <a:r>
              <a:rPr lang="zh-TW" altLang="en-US" sz="1300" dirty="0">
                <a:solidFill>
                  <a:schemeClr val="tx1"/>
                </a:solidFill>
              </a:rPr>
              <a:t>，導致模型可能訓練不好</a:t>
            </a:r>
            <a:endParaRPr lang="en-US" altLang="zh-TW" sz="1300" dirty="0">
              <a:solidFill>
                <a:schemeClr val="tx1"/>
              </a:solidFill>
            </a:endParaRPr>
          </a:p>
          <a:p>
            <a:r>
              <a:rPr lang="en-US" altLang="zh-TW" sz="1300" dirty="0">
                <a:solidFill>
                  <a:schemeClr val="tx1"/>
                </a:solidFill>
              </a:rPr>
              <a:t>IBCGA</a:t>
            </a:r>
            <a:r>
              <a:rPr lang="zh-TW" altLang="en-US" sz="1300" dirty="0">
                <a:solidFill>
                  <a:schemeClr val="tx1"/>
                </a:solidFill>
              </a:rPr>
              <a:t>有發生</a:t>
            </a:r>
            <a:r>
              <a:rPr lang="en-US" altLang="zh-TW" sz="1300" dirty="0">
                <a:solidFill>
                  <a:schemeClr val="tx1"/>
                </a:solidFill>
              </a:rPr>
              <a:t>underfitting</a:t>
            </a:r>
            <a:r>
              <a:rPr lang="zh-TW" altLang="en-US" sz="1300" dirty="0">
                <a:solidFill>
                  <a:schemeClr val="tx1"/>
                </a:solidFill>
              </a:rPr>
              <a:t>的狀況</a:t>
            </a:r>
            <a:endParaRPr lang="en-US" altLang="zh-TW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1.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利用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domain knowledge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增加對模型有用或相關的特徵  </a:t>
            </a:r>
            <a:endParaRPr lang="en-US" altLang="zh-TW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2.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增加模型複雜度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集成式學習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or</a:t>
            </a:r>
            <a:r>
              <a:rPr lang="zh-TW" alt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結合分類器建成</a:t>
            </a:r>
            <a:r>
              <a:rPr lang="en-US" altLang="zh-TW" sz="1300" dirty="0">
                <a:solidFill>
                  <a:schemeClr val="tx1"/>
                </a:solidFill>
                <a:sym typeface="Wingdings" panose="05000000000000000000" pitchFamily="2" charset="2"/>
              </a:rPr>
              <a:t>ensemble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F43EFC-74CB-4471-94F2-7B3D4828CC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2DAAF80-659A-462D-AD81-0BEA6F947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21914"/>
              </p:ext>
            </p:extLst>
          </p:nvPr>
        </p:nvGraphicFramePr>
        <p:xfrm>
          <a:off x="245216" y="1154388"/>
          <a:ext cx="875989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10">
                  <a:extLst>
                    <a:ext uri="{9D8B030D-6E8A-4147-A177-3AD203B41FA5}">
                      <a16:colId xmlns:a16="http://schemas.microsoft.com/office/drawing/2014/main" val="3117844864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3829841259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598838959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1190934045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791180759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1344626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90031773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1(</a:t>
                      </a:r>
                      <a:r>
                        <a:rPr lang="zh-TW" altLang="en-US" sz="1000" dirty="0"/>
                        <a:t>無</a:t>
                      </a:r>
                      <a:r>
                        <a:rPr lang="en-US" altLang="zh-TW" sz="1000" dirty="0"/>
                        <a:t>FRS)</a:t>
                      </a:r>
                    </a:p>
                    <a:p>
                      <a:pPr algn="ctr"/>
                      <a:r>
                        <a:rPr lang="en-US" altLang="zh-TW" sz="1000" dirty="0"/>
                        <a:t>(train=3457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/>
                        <a:t>/ test=1480)</a:t>
                      </a:r>
                      <a:endParaRPr lang="zh-TW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2(</a:t>
                      </a:r>
                      <a:r>
                        <a:rPr lang="zh-TW" altLang="en-US" sz="1000" dirty="0"/>
                        <a:t>有</a:t>
                      </a:r>
                      <a:r>
                        <a:rPr lang="en-US" altLang="zh-TW" sz="1000" dirty="0"/>
                        <a:t>FRS)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(train=3457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/>
                        <a:t>/ test=1480)</a:t>
                      </a:r>
                      <a:endParaRPr lang="zh-TW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3(</a:t>
                      </a:r>
                      <a:r>
                        <a:rPr lang="zh-TW" altLang="en-US" sz="1000" dirty="0"/>
                        <a:t>有</a:t>
                      </a:r>
                      <a:r>
                        <a:rPr lang="en-US" altLang="zh-TW" sz="1000" dirty="0"/>
                        <a:t>FRS-train</a:t>
                      </a:r>
                      <a:r>
                        <a:rPr lang="zh-TW" altLang="en-US" sz="1000" dirty="0"/>
                        <a:t>無缺值</a:t>
                      </a:r>
                      <a:r>
                        <a:rPr lang="en-US" altLang="zh-TW" sz="1000" dirty="0"/>
                        <a:t>)</a:t>
                      </a:r>
                    </a:p>
                    <a:p>
                      <a:pPr algn="ctr"/>
                      <a:r>
                        <a:rPr lang="en-US" altLang="zh-TW" sz="1000" dirty="0"/>
                        <a:t>(train=2095 / test=2842)</a:t>
                      </a:r>
                      <a:endParaRPr lang="zh-TW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33763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ACC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AUC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1807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SMO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0.513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2946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NB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0.608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3949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RF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0.626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0.618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3254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LR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0.635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0.634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0.652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0.648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0.607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994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/>
                        <a:t>LibSVM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0.632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0.619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3601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/>
                        <a:t>XGboost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0.641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0.647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0.645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0.622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126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IBCGA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0.608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0.567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0.607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65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9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4278-6400-4DCA-A731-E8CBA7C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44BDC-BA6E-498B-A79B-FCA7FBC0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284507" cy="3387900"/>
          </a:xfrm>
        </p:spPr>
        <p:txBody>
          <a:bodyPr/>
          <a:lstStyle/>
          <a:p>
            <a:r>
              <a:rPr lang="en-US" altLang="zh-TW" sz="1800" dirty="0"/>
              <a:t>LASSO</a:t>
            </a:r>
            <a:r>
              <a:rPr lang="zh-TW" altLang="en-US" sz="1800" dirty="0"/>
              <a:t>再和</a:t>
            </a:r>
            <a:r>
              <a:rPr lang="en-US" altLang="zh-TW" sz="1800" dirty="0"/>
              <a:t>IBCGA</a:t>
            </a:r>
            <a:r>
              <a:rPr lang="zh-TW" altLang="en-US" sz="1800" dirty="0"/>
              <a:t>比較</a:t>
            </a:r>
            <a:endParaRPr lang="en-US" altLang="zh-TW" sz="1800" dirty="0"/>
          </a:p>
          <a:p>
            <a:r>
              <a:rPr lang="zh-TW" altLang="en-US" sz="1800" dirty="0"/>
              <a:t>使用結合分類器的方法達到集成式學習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C6154E-0F44-4678-81ED-99EE39F7FB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45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C3328-0E64-4E79-AA75-71AAD9E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AD42A-BB6C-4DA0-8C2D-FF2B8518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324215" cy="3387900"/>
          </a:xfrm>
        </p:spPr>
        <p:txBody>
          <a:bodyPr/>
          <a:lstStyle/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https://www.cmuh.cmu.edu.tw/HealthEdus/Detail?no=5170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https://www.liver.org.tw/journalView.php?cat=73&amp;sid=1067&amp;page=1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https://www.rsroc.org.tw/knowledge/education/content.asp?ID=47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https://www.cch.org.tw/vmpc/news/news_detail.aspx?oid=224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https://www.frontiersin.org/articles/10.3389/fcvm.2019.00172/full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https://pubmed.ncbi.nlm.nih.gov/30060039/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https://pubmed.ncbi.nlm.nih.gov/32818267/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392C78-CDEF-4065-9769-AA4C33DD1B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002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5DCAA-4F4D-4818-8CE5-76B88892A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8A3186-6AA4-4919-B71F-9DE87AC0F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摘要 </a:t>
            </a:r>
            <a:r>
              <a:rPr lang="en-US" altLang="zh-TW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Abstract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90F513-1DD0-436E-B083-61A016E59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11;p17">
            <a:extLst>
              <a:ext uri="{FF2B5EF4-FFF2-40B4-BE49-F238E27FC236}">
                <a16:creationId xmlns:a16="http://schemas.microsoft.com/office/drawing/2014/main" id="{3BEFC197-1B14-4ADC-976E-873E2A5CF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140000"/>
            <a:ext cx="6272392" cy="378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zh-TW" altLang="en-US" sz="1600" dirty="0"/>
              <a:t>冠狀動脈心臟病是最常見的一種心臟病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  <a:buChar char="▹"/>
            </a:pPr>
            <a:r>
              <a:rPr lang="zh-TW" altLang="en-US" sz="1600" dirty="0"/>
              <a:t>當血管壁上出現過量鈣時會造成血管動脈硬化及狹窄，造成心肌梗塞和腦中風等危害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  <a:buChar char="▹"/>
            </a:pPr>
            <a:r>
              <a:rPr lang="zh-TW" altLang="en-US" sz="1600" dirty="0"/>
              <a:t>透過初階健康檢查的項目預測血管是否狹窄，作為是否需進行更高階醫學影像檢查的參考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  <a:buChar char="▹"/>
            </a:pPr>
            <a:endParaRPr lang="en-US" altLang="zh-TW" sz="16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7209243" y="1140000"/>
            <a:ext cx="1573283" cy="3635504"/>
            <a:chOff x="6310600" y="1679550"/>
            <a:chExt cx="883850" cy="1933775"/>
          </a:xfrm>
        </p:grpSpPr>
        <p:sp>
          <p:nvSpPr>
            <p:cNvPr id="115" name="Google Shape;115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7517681" y="1625504"/>
            <a:ext cx="355074" cy="375015"/>
            <a:chOff x="5444475" y="717525"/>
            <a:chExt cx="433800" cy="433800"/>
          </a:xfrm>
        </p:grpSpPr>
        <p:sp>
          <p:nvSpPr>
            <p:cNvPr id="118" name="Google Shape;118;p17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8020072" y="3462787"/>
            <a:ext cx="355074" cy="375015"/>
            <a:chOff x="5382800" y="412975"/>
            <a:chExt cx="433800" cy="433800"/>
          </a:xfrm>
        </p:grpSpPr>
        <p:sp>
          <p:nvSpPr>
            <p:cNvPr id="122" name="Google Shape;122;p1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6739128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引言、背景 </a:t>
            </a:r>
            <a:r>
              <a:rPr lang="en-US" altLang="zh-TW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Introduction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BEFD-9756-43AD-85B7-DAAB9FD1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4296287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心血管疾病及冠狀動脈心臟病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669526" y="1140000"/>
            <a:ext cx="5796886" cy="378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400" dirty="0"/>
              <a:t>心血管疾病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zh-TW" sz="1400" dirty="0"/>
              <a:t>常見的心血管疾病</a:t>
            </a:r>
            <a:r>
              <a:rPr lang="zh-TW" altLang="en-US" sz="1400" dirty="0"/>
              <a:t>：</a:t>
            </a:r>
            <a:r>
              <a:rPr lang="zh-TW" altLang="zh-TW" sz="1400" dirty="0"/>
              <a:t>冠狀動脈症候群</a:t>
            </a:r>
            <a:r>
              <a:rPr lang="zh-TW" altLang="en-US" sz="1400" dirty="0"/>
              <a:t>、中風、</a:t>
            </a:r>
            <a:r>
              <a:rPr lang="zh-TW" altLang="zh-TW" sz="1400" dirty="0"/>
              <a:t>高血壓心臟病</a:t>
            </a:r>
            <a:r>
              <a:rPr lang="zh-TW" altLang="en-US" sz="1400" dirty="0"/>
              <a:t>、</a:t>
            </a:r>
            <a:r>
              <a:rPr lang="zh-TW" altLang="zh-TW" sz="1400" dirty="0"/>
              <a:t>動脈阻塞性疾病</a:t>
            </a:r>
            <a:endParaRPr lang="en-US" altLang="zh-TW" sz="1400" dirty="0"/>
          </a:p>
          <a:p>
            <a:pPr lvl="0">
              <a:lnSpc>
                <a:spcPct val="150000"/>
              </a:lnSpc>
            </a:pPr>
            <a:r>
              <a:rPr lang="zh-TW" altLang="en-US" sz="1400" dirty="0"/>
              <a:t>冠狀動脈心臟病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冠狀動脈負責</a:t>
            </a:r>
            <a:r>
              <a:rPr lang="zh-TW" altLang="en-US" sz="1400" u="sng" dirty="0"/>
              <a:t>供應心臟血液與養分</a:t>
            </a:r>
            <a:endParaRPr lang="en-US" altLang="zh-TW" sz="1400" u="sng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動脈壁隨年齡的增長形成脂肪堆積（粥狀斑塊）或出現過量鈣，造成</a:t>
            </a:r>
            <a:r>
              <a:rPr lang="zh-TW" altLang="en-US" sz="1400" u="sng" dirty="0"/>
              <a:t>動脈狹窄</a:t>
            </a:r>
            <a:endParaRPr lang="en-US" altLang="zh-TW" sz="1400" u="sng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若發生狹窄或堵塞，易造成心臟缺氧而導致嚴重疾病或症狀</a:t>
            </a:r>
            <a:endParaRPr lang="en-US" altLang="zh-TW" sz="1400" dirty="0"/>
          </a:p>
        </p:txBody>
      </p:sp>
      <p:pic>
        <p:nvPicPr>
          <p:cNvPr id="6" name="Picture 2" descr="心血管疾病是什麼？一次了解心血管疾病症狀、治療以及如何預防- 康健知識庫">
            <a:extLst>
              <a:ext uri="{FF2B5EF4-FFF2-40B4-BE49-F238E27FC236}">
                <a16:creationId xmlns:a16="http://schemas.microsoft.com/office/drawing/2014/main" id="{1686D1F7-3E91-4BE3-82C9-CA90CFFD3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8" b="55196"/>
          <a:stretch/>
        </p:blipFill>
        <p:spPr bwMode="auto">
          <a:xfrm>
            <a:off x="6671572" y="1520686"/>
            <a:ext cx="2204071" cy="26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8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625132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冠狀動脈指標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十年心血管疾病風險評估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圖片 5" descr="https://www.cch.org.tw/vmpc/UploadFile/212/%E5%BF%83%E5%8A%9B%E8%A9%95%E9%87%8F%E8%A1%A8.jpg">
            <a:extLst>
              <a:ext uri="{FF2B5EF4-FFF2-40B4-BE49-F238E27FC236}">
                <a16:creationId xmlns:a16="http://schemas.microsoft.com/office/drawing/2014/main" id="{CAE815AA-C702-4012-95FE-F41F6447A2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73" y="1140000"/>
            <a:ext cx="5203453" cy="38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4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625132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冠狀動脈臨床現況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112;p17">
            <a:extLst>
              <a:ext uri="{FF2B5EF4-FFF2-40B4-BE49-F238E27FC236}">
                <a16:creationId xmlns:a16="http://schemas.microsoft.com/office/drawing/2014/main" id="{B77175C0-1AC1-4AC1-9F4A-7772D163E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4" y="1262270"/>
            <a:ext cx="8031352" cy="366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600" dirty="0"/>
              <a:t>心臟斷層掃描</a:t>
            </a:r>
            <a:r>
              <a:rPr lang="en-US" altLang="zh-TW" sz="1600" dirty="0">
                <a:sym typeface="Wingdings" panose="05000000000000000000" pitchFamily="2" charset="2"/>
              </a:rPr>
              <a:t></a:t>
            </a:r>
            <a:r>
              <a:rPr lang="zh-TW" altLang="en-US" sz="1600" dirty="0">
                <a:sym typeface="Wingdings" panose="05000000000000000000" pitchFamily="2" charset="2"/>
              </a:rPr>
              <a:t>冠狀動脈鈣化評分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/>
              <a:t>優：較精準地預測心血管風險</a:t>
            </a:r>
            <a:endParaRPr lang="en-US" altLang="zh-TW" sz="1600" dirty="0"/>
          </a:p>
          <a:p>
            <a:pPr lvl="1">
              <a:lnSpc>
                <a:spcPct val="150000"/>
              </a:lnSpc>
            </a:pPr>
            <a:r>
              <a:rPr lang="zh-TW" altLang="en-US" sz="1600" dirty="0"/>
              <a:t>缺：輻射顧慮、價格高</a:t>
            </a:r>
            <a:endParaRPr lang="en-US" altLang="zh-TW" sz="16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AFB0D6-0FFB-4E7A-9C52-1C04B0685662}"/>
              </a:ext>
            </a:extLst>
          </p:cNvPr>
          <p:cNvSpPr/>
          <p:nvPr/>
        </p:nvSpPr>
        <p:spPr>
          <a:xfrm>
            <a:off x="1713807" y="2971799"/>
            <a:ext cx="6461625" cy="1421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/>
              <a:t>透過初階健康檢查的項目幫助患者預測血管是否狹窄</a:t>
            </a:r>
            <a:endParaRPr lang="en-US" altLang="zh-TW" sz="1800" b="1" dirty="0"/>
          </a:p>
          <a:p>
            <a:pPr algn="ctr"/>
            <a:r>
              <a:rPr lang="zh-TW" altLang="en-US" sz="1800" b="1" dirty="0"/>
              <a:t>作為是否需進行更高階醫學影像檢查的參考</a:t>
            </a:r>
          </a:p>
        </p:txBody>
      </p:sp>
    </p:spTree>
    <p:extLst>
      <p:ext uri="{BB962C8B-B14F-4D97-AF65-F5344CB8AC3E}">
        <p14:creationId xmlns:p14="http://schemas.microsoft.com/office/powerpoint/2010/main" val="371519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6739128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資料集 </a:t>
            </a:r>
            <a:r>
              <a:rPr lang="en-US" altLang="zh-TW" sz="40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Dataset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BEFD-9756-43AD-85B7-DAAB9FD1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307353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1836</Words>
  <Application>Microsoft Office PowerPoint</Application>
  <PresentationFormat>如螢幕大小 (16:9)</PresentationFormat>
  <Paragraphs>610</Paragraphs>
  <Slides>25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Wingdings</vt:lpstr>
      <vt:lpstr>新細明體</vt:lpstr>
      <vt:lpstr>微軟正黑體</vt:lpstr>
      <vt:lpstr>Arial</vt:lpstr>
      <vt:lpstr>Calibri</vt:lpstr>
      <vt:lpstr>Dosis</vt:lpstr>
      <vt:lpstr>Source Sans Pro</vt:lpstr>
      <vt:lpstr>Cerimon template</vt:lpstr>
      <vt:lpstr>利用初階健檢資料透過機器學習方法預測患者血管是否有狹窄</vt:lpstr>
      <vt:lpstr>目錄</vt:lpstr>
      <vt:lpstr>摘要 Abstract</vt:lpstr>
      <vt:lpstr>摘要</vt:lpstr>
      <vt:lpstr>引言、背景 Introduction</vt:lpstr>
      <vt:lpstr>心血管疾病及冠狀動脈心臟病</vt:lpstr>
      <vt:lpstr>冠狀動脈指標-十年心血管疾病風險評估</vt:lpstr>
      <vt:lpstr>冠狀動脈臨床現況</vt:lpstr>
      <vt:lpstr>資料集 Dataset</vt:lpstr>
      <vt:lpstr>資料集</vt:lpstr>
      <vt:lpstr>特徵</vt:lpstr>
      <vt:lpstr>特徵顯著性-狹窄</vt:lpstr>
      <vt:lpstr>方法 Method</vt:lpstr>
      <vt:lpstr>實驗及資料處理</vt:lpstr>
      <vt:lpstr>加FRS</vt:lpstr>
      <vt:lpstr>結果 Result</vt:lpstr>
      <vt:lpstr>實驗1</vt:lpstr>
      <vt:lpstr>實驗2</vt:lpstr>
      <vt:lpstr>實驗3</vt:lpstr>
      <vt:lpstr>IBCGA特徵挑選</vt:lpstr>
      <vt:lpstr>討論 Discussion</vt:lpstr>
      <vt:lpstr>討論</vt:lpstr>
      <vt:lpstr>Future Work</vt:lpstr>
      <vt:lpstr>Reference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User</cp:lastModifiedBy>
  <cp:revision>146</cp:revision>
  <dcterms:modified xsi:type="dcterms:W3CDTF">2022-06-01T06:29:25Z</dcterms:modified>
</cp:coreProperties>
</file>