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31" autoAdjust="0"/>
  </p:normalViewPr>
  <p:slideViewPr>
    <p:cSldViewPr snapToGrid="0">
      <p:cViewPr>
        <p:scale>
          <a:sx n="125" d="100"/>
          <a:sy n="125" d="100"/>
        </p:scale>
        <p:origin x="226" y="-81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6de2ae20f_0_0:notes"/>
          <p:cNvSpPr txBox="1"/>
          <p:nvPr/>
        </p:nvSpPr>
        <p:spPr>
          <a:xfrm>
            <a:off x="3885453" y="8686373"/>
            <a:ext cx="2970900" cy="456300"/>
          </a:xfrm>
          <a:prstGeom prst="rect">
            <a:avLst/>
          </a:prstGeom>
          <a:noFill/>
          <a:ln>
            <a:noFill/>
          </a:ln>
        </p:spPr>
        <p:txBody>
          <a:bodyPr spcFirstLastPara="1" wrap="square" lIns="89375" tIns="44700" rIns="89375" bIns="44700" anchor="b" anchorCtr="0">
            <a:noAutofit/>
          </a:bodyPr>
          <a:lstStyle/>
          <a:p>
            <a:pPr marL="0" marR="0" lvl="0" indent="0" algn="r" rtl="0">
              <a:spcBef>
                <a:spcPts val="0"/>
              </a:spcBef>
              <a:spcAft>
                <a:spcPts val="0"/>
              </a:spcAft>
              <a:buNone/>
            </a:pPr>
            <a:fld id="{00000000-1234-1234-1234-123412341234}" type="slidenum">
              <a:rPr lang="en-US" altLang="zh-TW" sz="1100">
                <a:solidFill>
                  <a:schemeClr val="dk1"/>
                </a:solidFill>
                <a:latin typeface="Arial"/>
                <a:ea typeface="Arial"/>
                <a:cs typeface="Arial"/>
                <a:sym typeface="Arial"/>
              </a:rPr>
              <a:t>1</a:t>
            </a:fld>
            <a:endParaRPr sz="1100">
              <a:solidFill>
                <a:schemeClr val="dk1"/>
              </a:solidFill>
              <a:latin typeface="Arial"/>
              <a:ea typeface="Arial"/>
              <a:cs typeface="Arial"/>
              <a:sym typeface="Arial"/>
            </a:endParaRPr>
          </a:p>
        </p:txBody>
      </p:sp>
      <p:sp>
        <p:nvSpPr>
          <p:cNvPr id="75" name="Google Shape;75;g1f6de2ae20f_0_0:notes"/>
          <p:cNvSpPr>
            <a:spLocks noGrp="1" noRot="1" noChangeAspect="1"/>
          </p:cNvSpPr>
          <p:nvPr>
            <p:ph type="sldImg" idx="2"/>
          </p:nvPr>
        </p:nvSpPr>
        <p:spPr>
          <a:xfrm>
            <a:off x="130863" y="685057"/>
            <a:ext cx="6596400" cy="3431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 name="Google Shape;76;g1f6de2ae20f_0_0:notes"/>
          <p:cNvSpPr txBox="1">
            <a:spLocks noGrp="1"/>
          </p:cNvSpPr>
          <p:nvPr>
            <p:ph type="body" idx="1"/>
          </p:nvPr>
        </p:nvSpPr>
        <p:spPr>
          <a:xfrm>
            <a:off x="685480" y="4343918"/>
            <a:ext cx="5487000" cy="4114500"/>
          </a:xfrm>
          <a:prstGeom prst="rect">
            <a:avLst/>
          </a:prstGeom>
          <a:noFill/>
          <a:ln>
            <a:noFill/>
          </a:ln>
        </p:spPr>
        <p:txBody>
          <a:bodyPr spcFirstLastPara="1" wrap="square" lIns="89375" tIns="44700" rIns="89375" bIns="44700" anchor="t" anchorCtr="0">
            <a:noAutofit/>
          </a:bodyPr>
          <a:lstStyle/>
          <a:p>
            <a:pPr marL="0" lvl="0" indent="0" algn="l" rtl="0">
              <a:spcBef>
                <a:spcPts val="0"/>
              </a:spcBef>
              <a:spcAft>
                <a:spcPts val="0"/>
              </a:spcAft>
              <a:buNone/>
            </a:pPr>
            <a:r>
              <a:rPr lang="zh-TW"/>
              <a:t>Good afternoon, everyone. I'm Ben. Today I’m going to announce homework 2. </a:t>
            </a:r>
            <a:endParaRPr/>
          </a:p>
          <a:p>
            <a:pPr marL="0" lvl="0" indent="0" algn="l" rtl="0">
              <a:lnSpc>
                <a:spcPct val="115000"/>
              </a:lnSpc>
              <a:spcBef>
                <a:spcPts val="0"/>
              </a:spcBef>
              <a:spcAft>
                <a:spcPts val="0"/>
              </a:spcAft>
              <a:buSzPts val="1100"/>
              <a:buNone/>
            </a:pPr>
            <a:r>
              <a:rPr lang="zh-TW"/>
              <a:t>In this course, each homework assignment is a crucial component of your academic score. Please don't hesitate to raise your hand if you have any questions during this announcememt.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f6de2ae20f_0_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f6de2ae20f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a:t>For logistic regression, you have to use Gradient Descent to update your model and use cross-entropy loss as your loss function.</a:t>
            </a:r>
            <a:endParaRPr/>
          </a:p>
          <a:p>
            <a:pPr marL="0" lvl="0" indent="0" algn="l" rtl="0">
              <a:lnSpc>
                <a:spcPct val="115000"/>
              </a:lnSpc>
              <a:spcBef>
                <a:spcPts val="0"/>
              </a:spcBef>
              <a:spcAft>
                <a:spcPts val="0"/>
              </a:spcAft>
              <a:buClr>
                <a:schemeClr val="dk1"/>
              </a:buClr>
              <a:buSzPts val="1100"/>
              <a:buFont typeface="Arial"/>
              <a:buNone/>
            </a:pPr>
            <a:r>
              <a:rPr lang="zh-TW"/>
              <a:t>You have to show the hyperparameters you used, the weights and intercept of your model, and the accuracy score of your model.</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388eaac9e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388eaac9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a:solidFill>
                  <a:schemeClr val="dk1"/>
                </a:solidFill>
              </a:rPr>
              <a:t>For logistic Fisher’s Linear Discriminant, Implement FLD to reduce the dimension of the data from 2-dimensional to 1-dimensional.</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a:solidFill>
                  <a:schemeClr val="dk1"/>
                </a:solidFill>
              </a:rPr>
              <a:t>You have to show the mean vectors of the two classes, the within-class scatter matrix SW, the between-class scatter matrix SB and finally the Fisher’s linear discriminant w.</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a:solidFill>
                  <a:schemeClr val="dk1"/>
                </a:solidFill>
              </a:rPr>
              <a:t>After that, you have to obtain the predictions for the testing data by measuring the distance between the projected value of the testing data and the projected means of the training data for the two classes. Finally, you have to show the accuracy score of your model.</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3aa1dd6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3aa1dd6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a:t>And you are asked to draw a plot like this one:</a:t>
            </a:r>
            <a:endParaRPr/>
          </a:p>
          <a:p>
            <a:pPr marL="0" lvl="0" indent="0" algn="l" rtl="0">
              <a:lnSpc>
                <a:spcPct val="115000"/>
              </a:lnSpc>
              <a:spcBef>
                <a:spcPts val="0"/>
              </a:spcBef>
              <a:spcAft>
                <a:spcPts val="0"/>
              </a:spcAft>
              <a:buClr>
                <a:schemeClr val="dk1"/>
              </a:buClr>
              <a:buSzPts val="1100"/>
              <a:buFont typeface="Arial"/>
              <a:buNone/>
            </a:pPr>
            <a:r>
              <a:rPr lang="zh-TW"/>
              <a:t>Plot the projection line trained on the training set and show the slope and intercept on the title.</a:t>
            </a:r>
            <a:endParaRPr/>
          </a:p>
          <a:p>
            <a:pPr marL="0" lvl="0" indent="0" algn="l" rtl="0">
              <a:lnSpc>
                <a:spcPct val="115000"/>
              </a:lnSpc>
              <a:spcBef>
                <a:spcPts val="0"/>
              </a:spcBef>
              <a:spcAft>
                <a:spcPts val="0"/>
              </a:spcAft>
              <a:buClr>
                <a:schemeClr val="dk1"/>
              </a:buClr>
              <a:buSzPts val="1100"/>
              <a:buFont typeface="Arial"/>
              <a:buNone/>
            </a:pPr>
            <a:r>
              <a:rPr lang="zh-TW"/>
              <a:t>Obtain the prediction of the testing set, plot and colorize them based on the prediction.</a:t>
            </a:r>
            <a:endParaRPr/>
          </a:p>
          <a:p>
            <a:pPr marL="0" lvl="0" indent="0" algn="l" rtl="0">
              <a:lnSpc>
                <a:spcPct val="115000"/>
              </a:lnSpc>
              <a:spcBef>
                <a:spcPts val="0"/>
              </a:spcBef>
              <a:spcAft>
                <a:spcPts val="0"/>
              </a:spcAft>
              <a:buClr>
                <a:schemeClr val="dk1"/>
              </a:buClr>
              <a:buSzPts val="1100"/>
              <a:buFont typeface="Arial"/>
              <a:buNone/>
            </a:pPr>
            <a:r>
              <a:rPr lang="zh-TW"/>
              <a:t>Project all testing data points on your projection line.</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82603210d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82603210d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We have already finished the main function, do not modify it and your code output will look like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82603210d4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82603210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About the report, please follow the report template format.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f6de2ae20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f6de2ae20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About submission, you have to Compress your code and report into a .zip file and submit it on E3. You should name your files correctly.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f6de2ae20f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f6de2ae20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final section is about our late policy. Please be aware that for each additional late day beyond the due date, a late penalty of 20 points will be deducted. For instance, if you earned 90 points but submitted your work two days late, your final score will be reduced to 50 points. Please submit your assignment on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f6de2ae20f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f6de2ae20f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82603210d4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82603210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You will have two full weeks to complete this assignment, as the deadline is set for November 14th.</a:t>
            </a:r>
            <a:endParaRPr/>
          </a:p>
          <a:p>
            <a:pPr marL="0" lvl="0" indent="0" algn="l" rtl="0">
              <a:spcBef>
                <a:spcPts val="0"/>
              </a:spcBef>
              <a:spcAft>
                <a:spcPts val="0"/>
              </a:spcAft>
              <a:buNone/>
            </a:pPr>
            <a:r>
              <a:rPr lang="zh-TW"/>
              <a:t>This assignment consists of two section:</a:t>
            </a:r>
            <a:endParaRPr/>
          </a:p>
          <a:p>
            <a:pPr marL="0" lvl="0" indent="0" algn="l" rtl="0">
              <a:lnSpc>
                <a:spcPct val="115000"/>
              </a:lnSpc>
              <a:spcBef>
                <a:spcPts val="0"/>
              </a:spcBef>
              <a:spcAft>
                <a:spcPts val="0"/>
              </a:spcAft>
              <a:buClr>
                <a:schemeClr val="dk1"/>
              </a:buClr>
              <a:buSzPts val="1100"/>
              <a:buFont typeface="Arial"/>
              <a:buNone/>
            </a:pPr>
            <a:r>
              <a:rPr lang="zh-TW"/>
              <a:t>The first </a:t>
            </a:r>
            <a:r>
              <a:rPr lang="zh-TW">
                <a:solidFill>
                  <a:schemeClr val="dk1"/>
                </a:solidFill>
              </a:rPr>
              <a:t>section</a:t>
            </a:r>
            <a:r>
              <a:rPr lang="zh-TW"/>
              <a:t> is Coding: In this section, you'll implement linear classification methods </a:t>
            </a:r>
            <a:r>
              <a:rPr lang="zh-TW">
                <a:solidFill>
                  <a:schemeClr val="dk1"/>
                </a:solidFill>
              </a:rPr>
              <a:t>only </a:t>
            </a:r>
            <a:r>
              <a:rPr lang="zh-TW"/>
              <a:t>using NumPy. The first one will be logistic regression and the second one will be Fisher’s Linear Discriminant. You should submit your code and answer some associated questions in the report.</a:t>
            </a:r>
            <a:endParaRPr/>
          </a:p>
          <a:p>
            <a:pPr marL="0" lvl="0" indent="0" algn="l" rtl="0">
              <a:lnSpc>
                <a:spcPct val="115000"/>
              </a:lnSpc>
              <a:spcBef>
                <a:spcPts val="0"/>
              </a:spcBef>
              <a:spcAft>
                <a:spcPts val="0"/>
              </a:spcAft>
              <a:buNone/>
            </a:pPr>
            <a:r>
              <a:rPr lang="zh-TW"/>
              <a:t>The second </a:t>
            </a:r>
            <a:r>
              <a:rPr lang="zh-TW">
                <a:solidFill>
                  <a:schemeClr val="dk1"/>
                </a:solidFill>
              </a:rPr>
              <a:t>section</a:t>
            </a:r>
            <a:r>
              <a:rPr lang="zh-TW"/>
              <a:t> is Hand-Written Questions: In this section, you'll answer theoretical questions about linear </a:t>
            </a:r>
            <a:r>
              <a:rPr lang="zh-TW">
                <a:solidFill>
                  <a:schemeClr val="dk1"/>
                </a:solidFill>
              </a:rPr>
              <a:t>classification methods</a:t>
            </a:r>
            <a:r>
              <a:rPr lang="zh-TW"/>
              <a:t>. You can choose your preferred method for responses, whether handwritten, typed, or digital, as long as your answers are clear and readable."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6de2ae20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6de2ae2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Here are some links about this assignment, and these links are on E3 system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789007a9b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789007a9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following slide covers the topic of the environment. Please use Python 3.8 or a newer versions. We strongly encourage the use of virtual environments when working on your homework assignments. Below are some popular tools for managing virtual environments:</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82603210d4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82603210d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As previously mentioned, you will be implementing linear classification methods using only NumPy. NumPy is a powerful Python library that supports a wide range of array operations. We recommend that you have a basic understanding of NumPy before getting started. For instance, when performing element-wise multiplication, avoid writing code like this and instead utilize NumPy's multiplication function. Similarly, if you need to calculate element-wise square roots, there's no need to use the math library; simply use NumPy's numpy.sqrt()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f6de2ae20f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f6de2ae20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first part is about Logistic Regression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zh-TW"/>
              <a:t> In the course, you learned about logistic regression, which is the process of finding the optimal values for the weights and the intercept of a </a:t>
            </a:r>
            <a:r>
              <a:rPr lang="zh-TW">
                <a:solidFill>
                  <a:schemeClr val="dk1"/>
                </a:solidFill>
              </a:rPr>
              <a:t>logistic model</a:t>
            </a:r>
            <a:r>
              <a:rPr lang="zh-TW"/>
              <a:t> to predict the probability of an event.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82603210d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82603210d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And we can also use gradient descent to solve logistic regression just like you did in HW1.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9388eaac9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9388eaac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second part is Fisher’s Linear Discriminant.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zh-TW"/>
              <a:t>In the course, you learned </a:t>
            </a:r>
            <a:r>
              <a:rPr lang="zh-TW">
                <a:solidFill>
                  <a:schemeClr val="dk1"/>
                </a:solidFill>
              </a:rPr>
              <a:t>about</a:t>
            </a:r>
            <a:r>
              <a:rPr lang="zh-TW"/>
              <a:t> </a:t>
            </a:r>
            <a:r>
              <a:rPr lang="zh-TW">
                <a:solidFill>
                  <a:schemeClr val="dk1"/>
                </a:solidFill>
              </a:rPr>
              <a:t>Fisher’s Linear Discriminant</a:t>
            </a:r>
            <a:r>
              <a:rPr lang="zh-TW"/>
              <a:t>, which seeks the projection w that gives a large distance between the projected data means while giving a small variance within each class.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f6de2ae20f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f6de2ae20f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a:solidFill>
                  <a:schemeClr val="dk1"/>
                </a:solidFill>
              </a:rPr>
              <a:t>You are going to implement the two linear classification methods on this dataset – Heart Attack Dataset.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a:solidFill>
                  <a:schemeClr val="dk1"/>
                </a:solidFill>
              </a:rPr>
              <a:t>Each data represent a patient</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a:solidFill>
                  <a:schemeClr val="dk1"/>
                </a:solidFill>
              </a:rPr>
              <a:t>And these are the feature.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a:solidFill>
                  <a:schemeClr val="dk1"/>
                </a:solidFill>
              </a:rPr>
              <a:t>You are going to predict whether the patient has heart attack or not. So it is a simple binary classification problem.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_1">
    <p:bg>
      <p:bgPr>
        <a:gradFill>
          <a:gsLst>
            <a:gs pos="0">
              <a:srgbClr val="9A9ADF"/>
            </a:gs>
            <a:gs pos="31000">
              <a:srgbClr val="9A9ADF"/>
            </a:gs>
            <a:gs pos="100000">
              <a:srgbClr val="212167"/>
            </a:gs>
          </a:gsLst>
          <a:lin ang="10800025" scaled="0"/>
        </a:gradFill>
        <a:effectLst/>
      </p:bgPr>
    </p:bg>
    <p:spTree>
      <p:nvGrpSpPr>
        <p:cNvPr id="1" name="Shape 50"/>
        <p:cNvGrpSpPr/>
        <p:nvPr/>
      </p:nvGrpSpPr>
      <p:grpSpPr>
        <a:xfrm>
          <a:off x="0" y="0"/>
          <a:ext cx="0" cy="0"/>
          <a:chOff x="0" y="0"/>
          <a:chExt cx="0" cy="0"/>
        </a:xfrm>
      </p:grpSpPr>
      <p:sp>
        <p:nvSpPr>
          <p:cNvPr id="51" name="Google Shape;51;p13"/>
          <p:cNvSpPr/>
          <p:nvPr/>
        </p:nvSpPr>
        <p:spPr>
          <a:xfrm>
            <a:off x="2107787" y="1400997"/>
            <a:ext cx="7036200" cy="2409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52;p13"/>
          <p:cNvSpPr/>
          <p:nvPr/>
        </p:nvSpPr>
        <p:spPr>
          <a:xfrm rot="10800000">
            <a:off x="395406" y="1400929"/>
            <a:ext cx="3331200" cy="2409000"/>
          </a:xfrm>
          <a:prstGeom prst="flowChartDelay">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 name="Google Shape;53;p13"/>
          <p:cNvGrpSpPr/>
          <p:nvPr/>
        </p:nvGrpSpPr>
        <p:grpSpPr>
          <a:xfrm>
            <a:off x="3147004" y="4331494"/>
            <a:ext cx="1556778" cy="657676"/>
            <a:chOff x="-253" y="3137"/>
            <a:chExt cx="1281" cy="722"/>
          </a:xfrm>
        </p:grpSpPr>
        <p:sp>
          <p:nvSpPr>
            <p:cNvPr id="54" name="Google Shape;54;p13"/>
            <p:cNvSpPr/>
            <p:nvPr/>
          </p:nvSpPr>
          <p:spPr>
            <a:xfrm>
              <a:off x="600" y="3137"/>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5" name="Google Shape;55;p13"/>
            <p:cNvSpPr/>
            <p:nvPr/>
          </p:nvSpPr>
          <p:spPr>
            <a:xfrm>
              <a:off x="1028" y="3476"/>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6" name="Google Shape;56;p13"/>
            <p:cNvSpPr/>
            <p:nvPr/>
          </p:nvSpPr>
          <p:spPr>
            <a:xfrm>
              <a:off x="731" y="3627"/>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7" name="Google Shape;57;p13"/>
            <p:cNvSpPr/>
            <p:nvPr/>
          </p:nvSpPr>
          <p:spPr>
            <a:xfrm>
              <a:off x="296" y="3859"/>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8" name="Google Shape;58;p13"/>
            <p:cNvSpPr/>
            <p:nvPr/>
          </p:nvSpPr>
          <p:spPr>
            <a:xfrm>
              <a:off x="-196" y="3265"/>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9" name="Google Shape;59;p13"/>
            <p:cNvSpPr/>
            <p:nvPr/>
          </p:nvSpPr>
          <p:spPr>
            <a:xfrm>
              <a:off x="-60" y="3438"/>
              <a:ext cx="300" cy="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60" name="Google Shape;60;p13"/>
            <p:cNvCxnSpPr/>
            <p:nvPr/>
          </p:nvCxnSpPr>
          <p:spPr>
            <a:xfrm rot="10800000">
              <a:off x="420" y="3521"/>
              <a:ext cx="600" cy="0"/>
            </a:xfrm>
            <a:prstGeom prst="straightConnector1">
              <a:avLst/>
            </a:prstGeom>
            <a:noFill/>
            <a:ln w="22225" cap="flat" cmpd="sng">
              <a:solidFill>
                <a:schemeClr val="accent1"/>
              </a:solidFill>
              <a:prstDash val="solid"/>
              <a:round/>
              <a:headEnd type="none" w="med" len="med"/>
              <a:tailEnd type="none" w="med" len="med"/>
            </a:ln>
          </p:spPr>
        </p:cxnSp>
        <p:cxnSp>
          <p:nvCxnSpPr>
            <p:cNvPr id="61" name="Google Shape;61;p13"/>
            <p:cNvCxnSpPr/>
            <p:nvPr/>
          </p:nvCxnSpPr>
          <p:spPr>
            <a:xfrm rot="10800000">
              <a:off x="-253" y="3310"/>
              <a:ext cx="600" cy="0"/>
            </a:xfrm>
            <a:prstGeom prst="straightConnector1">
              <a:avLst/>
            </a:prstGeom>
            <a:noFill/>
            <a:ln w="22225" cap="flat" cmpd="sng">
              <a:solidFill>
                <a:schemeClr val="accent1"/>
              </a:solidFill>
              <a:prstDash val="solid"/>
              <a:round/>
              <a:headEnd type="none" w="med" len="med"/>
              <a:tailEnd type="none" w="med" len="med"/>
            </a:ln>
          </p:spPr>
        </p:cxnSp>
        <p:cxnSp>
          <p:nvCxnSpPr>
            <p:cNvPr id="62" name="Google Shape;62;p13"/>
            <p:cNvCxnSpPr/>
            <p:nvPr/>
          </p:nvCxnSpPr>
          <p:spPr>
            <a:xfrm>
              <a:off x="347" y="3302"/>
              <a:ext cx="300" cy="300"/>
            </a:xfrm>
            <a:prstGeom prst="straightConnector1">
              <a:avLst/>
            </a:prstGeom>
            <a:noFill/>
            <a:ln w="22225" cap="flat" cmpd="sng">
              <a:solidFill>
                <a:schemeClr val="accent1"/>
              </a:solidFill>
              <a:prstDash val="solid"/>
              <a:round/>
              <a:headEnd type="none" w="med" len="med"/>
              <a:tailEnd type="none" w="med" len="med"/>
            </a:ln>
          </p:spPr>
        </p:cxnSp>
        <p:cxnSp>
          <p:nvCxnSpPr>
            <p:cNvPr id="63" name="Google Shape;63;p13"/>
            <p:cNvCxnSpPr/>
            <p:nvPr/>
          </p:nvCxnSpPr>
          <p:spPr>
            <a:xfrm flipH="1">
              <a:off x="313" y="3249"/>
              <a:ext cx="300" cy="300"/>
            </a:xfrm>
            <a:prstGeom prst="straightConnector1">
              <a:avLst/>
            </a:prstGeom>
            <a:noFill/>
            <a:ln w="22225" cap="flat" cmpd="sng">
              <a:solidFill>
                <a:schemeClr val="accent1"/>
              </a:solidFill>
              <a:prstDash val="solid"/>
              <a:round/>
              <a:headEnd type="none" w="med" len="med"/>
              <a:tailEnd type="none" w="med" len="med"/>
            </a:ln>
          </p:spPr>
        </p:cxnSp>
        <p:cxnSp>
          <p:nvCxnSpPr>
            <p:cNvPr id="64" name="Google Shape;64;p13"/>
            <p:cNvCxnSpPr/>
            <p:nvPr/>
          </p:nvCxnSpPr>
          <p:spPr>
            <a:xfrm>
              <a:off x="0" y="3521"/>
              <a:ext cx="300" cy="0"/>
            </a:xfrm>
            <a:prstGeom prst="straightConnector1">
              <a:avLst/>
            </a:prstGeom>
            <a:noFill/>
            <a:ln w="22225" cap="flat" cmpd="sng">
              <a:solidFill>
                <a:schemeClr val="accent1"/>
              </a:solidFill>
              <a:prstDash val="solid"/>
              <a:round/>
              <a:headEnd type="none" w="med" len="med"/>
              <a:tailEnd type="none" w="med" len="med"/>
            </a:ln>
          </p:spPr>
        </p:cxnSp>
        <p:cxnSp>
          <p:nvCxnSpPr>
            <p:cNvPr id="65" name="Google Shape;65;p13"/>
            <p:cNvCxnSpPr/>
            <p:nvPr/>
          </p:nvCxnSpPr>
          <p:spPr>
            <a:xfrm>
              <a:off x="340" y="3521"/>
              <a:ext cx="0" cy="300"/>
            </a:xfrm>
            <a:prstGeom prst="straightConnector1">
              <a:avLst/>
            </a:prstGeom>
            <a:noFill/>
            <a:ln w="22225" cap="flat" cmpd="sng">
              <a:solidFill>
                <a:schemeClr val="accent1"/>
              </a:solidFill>
              <a:prstDash val="solid"/>
              <a:round/>
              <a:headEnd type="none" w="med" len="med"/>
              <a:tailEnd type="none" w="med" len="med"/>
            </a:ln>
          </p:spPr>
        </p:cxnSp>
        <p:cxnSp>
          <p:nvCxnSpPr>
            <p:cNvPr id="66" name="Google Shape;66;p13"/>
            <p:cNvCxnSpPr/>
            <p:nvPr/>
          </p:nvCxnSpPr>
          <p:spPr>
            <a:xfrm rot="10800000">
              <a:off x="449" y="3686"/>
              <a:ext cx="300" cy="0"/>
            </a:xfrm>
            <a:prstGeom prst="straightConnector1">
              <a:avLst/>
            </a:prstGeom>
            <a:noFill/>
            <a:ln w="22225" cap="flat" cmpd="sng">
              <a:solidFill>
                <a:schemeClr val="accent1"/>
              </a:solidFill>
              <a:prstDash val="solid"/>
              <a:round/>
              <a:headEnd type="none" w="med" len="med"/>
              <a:tailEnd type="none" w="med" len="med"/>
            </a:ln>
          </p:spPr>
        </p:cxnSp>
      </p:grpSp>
      <p:pic>
        <p:nvPicPr>
          <p:cNvPr id="67" name="Google Shape;67;p13" descr="圖片1"/>
          <p:cNvPicPr preferRelativeResize="0"/>
          <p:nvPr/>
        </p:nvPicPr>
        <p:blipFill rotWithShape="1">
          <a:blip r:embed="rId2">
            <a:alphaModFix/>
          </a:blip>
          <a:srcRect t="8401" r="15597" b="24276"/>
          <a:stretch/>
        </p:blipFill>
        <p:spPr>
          <a:xfrm>
            <a:off x="5303838" y="0"/>
            <a:ext cx="2880121" cy="1383507"/>
          </a:xfrm>
          <a:prstGeom prst="rect">
            <a:avLst/>
          </a:prstGeom>
          <a:noFill/>
          <a:ln>
            <a:noFill/>
          </a:ln>
        </p:spPr>
      </p:pic>
      <p:pic>
        <p:nvPicPr>
          <p:cNvPr id="68" name="Google Shape;68;p13" descr="圖片1"/>
          <p:cNvPicPr preferRelativeResize="0"/>
          <p:nvPr/>
        </p:nvPicPr>
        <p:blipFill rotWithShape="1">
          <a:blip r:embed="rId3">
            <a:alphaModFix/>
          </a:blip>
          <a:srcRect t="28891" r="21905"/>
          <a:stretch/>
        </p:blipFill>
        <p:spPr>
          <a:xfrm>
            <a:off x="6659563" y="3813572"/>
            <a:ext cx="1863326" cy="1022747"/>
          </a:xfrm>
          <a:prstGeom prst="rect">
            <a:avLst/>
          </a:prstGeom>
          <a:noFill/>
          <a:ln>
            <a:noFill/>
          </a:ln>
        </p:spPr>
      </p:pic>
      <p:pic>
        <p:nvPicPr>
          <p:cNvPr id="69" name="Google Shape;69;p13" descr="圖片2"/>
          <p:cNvPicPr preferRelativeResize="0"/>
          <p:nvPr/>
        </p:nvPicPr>
        <p:blipFill rotWithShape="1">
          <a:blip r:embed="rId4">
            <a:alphaModFix/>
          </a:blip>
          <a:srcRect l="14632"/>
          <a:stretch/>
        </p:blipFill>
        <p:spPr>
          <a:xfrm>
            <a:off x="0" y="3734991"/>
            <a:ext cx="1382317" cy="977503"/>
          </a:xfrm>
          <a:prstGeom prst="rect">
            <a:avLst/>
          </a:prstGeom>
          <a:noFill/>
          <a:ln>
            <a:noFill/>
          </a:ln>
        </p:spPr>
      </p:pic>
      <p:pic>
        <p:nvPicPr>
          <p:cNvPr id="70" name="Google Shape;70;p13" descr="圖片2"/>
          <p:cNvPicPr preferRelativeResize="0"/>
          <p:nvPr/>
        </p:nvPicPr>
        <p:blipFill rotWithShape="1">
          <a:blip r:embed="rId5">
            <a:alphaModFix/>
          </a:blip>
          <a:srcRect b="21783"/>
          <a:stretch/>
        </p:blipFill>
        <p:spPr>
          <a:xfrm>
            <a:off x="1044575" y="4455319"/>
            <a:ext cx="1457324" cy="688182"/>
          </a:xfrm>
          <a:prstGeom prst="rect">
            <a:avLst/>
          </a:prstGeom>
          <a:noFill/>
          <a:ln>
            <a:noFill/>
          </a:ln>
        </p:spPr>
      </p:pic>
      <p:pic>
        <p:nvPicPr>
          <p:cNvPr id="71" name="Google Shape;71;p13"/>
          <p:cNvPicPr preferRelativeResize="0"/>
          <p:nvPr/>
        </p:nvPicPr>
        <p:blipFill rotWithShape="1">
          <a:blip r:embed="rId6">
            <a:alphaModFix/>
          </a:blip>
          <a:srcRect/>
          <a:stretch/>
        </p:blipFill>
        <p:spPr>
          <a:xfrm>
            <a:off x="591709" y="1529023"/>
            <a:ext cx="2178186" cy="2178186"/>
          </a:xfrm>
          <a:prstGeom prst="rect">
            <a:avLst/>
          </a:prstGeom>
          <a:noFill/>
          <a:ln>
            <a:noFill/>
          </a:ln>
        </p:spPr>
      </p:pic>
      <p:sp>
        <p:nvSpPr>
          <p:cNvPr id="72" name="Google Shape;7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b-QS86cEsWJ2IFVBQUenuyPyyVPuJ1wOUd9pkfMz6nk/edit?usp=share_link"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YmfULpMtD6QDjofVAwXpxIRGfiRF8U_N0w__0_SbfsY/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ocs.google.com/document/d/1b-QS86cEsWJ2IFVBQUenuyPyyVPuJ1wOUd9pkfMz6nk/edit?usp=share_link" TargetMode="External"/><Relationship Id="rId5" Type="http://schemas.openxmlformats.org/officeDocument/2006/relationships/hyperlink" Target="https://drive.google.com/drive/folders/1RTDLt54bWZRJAZPLn8uwlOo8EWWD1CF8?usp=sharing" TargetMode="External"/><Relationship Id="rId4" Type="http://schemas.openxmlformats.org/officeDocument/2006/relationships/hyperlink" Target="https://drive.google.com/file/d/1iUO4fe-whccb6uD0EO7-rYRuOyDiQ8OK/view?usp=shar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conda.io/en/lates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virtualenv.pypa.io/en/latest/" TargetMode="External"/><Relationship Id="rId4" Type="http://schemas.openxmlformats.org/officeDocument/2006/relationships/hyperlink" Target="https://docs.conda.io/projects/miniconda/en/lates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numpy.org/doc/stable/user/absolute_beginners.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Gradient_descent"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p:nvPr/>
        </p:nvSpPr>
        <p:spPr>
          <a:xfrm>
            <a:off x="3144750" y="2114703"/>
            <a:ext cx="5652000" cy="914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zh-TW" sz="2800" b="1">
                <a:solidFill>
                  <a:srgbClr val="C00000"/>
                </a:solidFill>
                <a:latin typeface="Times New Roman"/>
                <a:ea typeface="Times New Roman"/>
                <a:cs typeface="Times New Roman"/>
                <a:sym typeface="Times New Roman"/>
              </a:rPr>
              <a:t>Introduction to Machine Learning</a:t>
            </a:r>
            <a:endParaRPr sz="2800" b="1">
              <a:solidFill>
                <a:srgbClr val="C00000"/>
              </a:solidFill>
              <a:latin typeface="Times New Roman"/>
              <a:ea typeface="Times New Roman"/>
              <a:cs typeface="Times New Roman"/>
              <a:sym typeface="Times New Roman"/>
            </a:endParaRPr>
          </a:p>
          <a:p>
            <a:pPr marL="0" marR="0" lvl="0" indent="0" algn="r" rtl="0">
              <a:spcBef>
                <a:spcPts val="0"/>
              </a:spcBef>
              <a:spcAft>
                <a:spcPts val="0"/>
              </a:spcAft>
              <a:buNone/>
            </a:pPr>
            <a:r>
              <a:rPr lang="zh-TW" sz="2800" b="1" i="0" u="none" strike="noStrike" cap="none">
                <a:solidFill>
                  <a:srgbClr val="C00000"/>
                </a:solidFill>
                <a:latin typeface="Times New Roman"/>
                <a:ea typeface="Times New Roman"/>
                <a:cs typeface="Times New Roman"/>
                <a:sym typeface="Times New Roman"/>
              </a:rPr>
              <a:t>H</a:t>
            </a:r>
            <a:r>
              <a:rPr lang="zh-TW" sz="2800" b="1">
                <a:solidFill>
                  <a:srgbClr val="C00000"/>
                </a:solidFill>
                <a:latin typeface="Times New Roman"/>
                <a:ea typeface="Times New Roman"/>
                <a:cs typeface="Times New Roman"/>
                <a:sym typeface="Times New Roman"/>
              </a:rPr>
              <a:t>omework 2 Announcement</a:t>
            </a:r>
            <a:endParaRPr sz="2800" b="1" i="1" u="none" strike="noStrike" cap="none">
              <a:solidFill>
                <a:srgbClr val="FF0000"/>
              </a:solidFill>
              <a:latin typeface="Times New Roman"/>
              <a:ea typeface="Times New Roman"/>
              <a:cs typeface="Times New Roman"/>
              <a:sym typeface="Times New Roman"/>
            </a:endParaRPr>
          </a:p>
        </p:txBody>
      </p:sp>
      <p:sp>
        <p:nvSpPr>
          <p:cNvPr id="79" name="Google Shape;79;p14"/>
          <p:cNvSpPr txBox="1"/>
          <p:nvPr/>
        </p:nvSpPr>
        <p:spPr>
          <a:xfrm>
            <a:off x="5508150" y="3028800"/>
            <a:ext cx="32886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a:latin typeface="Times New Roman"/>
                <a:ea typeface="Times New Roman"/>
                <a:cs typeface="Times New Roman"/>
                <a:sym typeface="Times New Roman"/>
              </a:rPr>
              <a:t>Presenter: TA Jui-Che (Ben)</a:t>
            </a:r>
            <a:endParaRPr>
              <a:latin typeface="Times New Roman"/>
              <a:ea typeface="Times New Roman"/>
              <a:cs typeface="Times New Roman"/>
              <a:sym typeface="Times New Roman"/>
            </a:endParaRPr>
          </a:p>
          <a:p>
            <a:pPr marL="0" lvl="0" indent="0" algn="r" rtl="0">
              <a:spcBef>
                <a:spcPts val="0"/>
              </a:spcBef>
              <a:spcAft>
                <a:spcPts val="0"/>
              </a:spcAft>
              <a:buNone/>
            </a:pPr>
            <a:r>
              <a:rPr lang="zh-TW">
                <a:latin typeface="Times New Roman"/>
                <a:ea typeface="Times New Roman"/>
                <a:cs typeface="Times New Roman"/>
                <a:sym typeface="Times New Roman"/>
              </a:rPr>
              <a:t>Lastest update: 2023/10/30 10:00</a:t>
            </a:r>
            <a:endParaRPr>
              <a:latin typeface="Times New Roman"/>
              <a:ea typeface="Times New Roman"/>
              <a:cs typeface="Times New Roman"/>
              <a:sym typeface="Times New Roman"/>
            </a:endParaRPr>
          </a:p>
        </p:txBody>
      </p:sp>
      <p:sp>
        <p:nvSpPr>
          <p:cNvPr id="80" name="Google Shape;80;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57" name="Google Shape;157;p23"/>
          <p:cNvSpPr txBox="1">
            <a:spLocks noGrp="1"/>
          </p:cNvSpPr>
          <p:nvPr>
            <p:ph type="body" idx="1"/>
          </p:nvPr>
        </p:nvSpPr>
        <p:spPr>
          <a:xfrm>
            <a:off x="311700" y="1152475"/>
            <a:ext cx="8520600" cy="3608400"/>
          </a:xfrm>
          <a:prstGeom prst="rect">
            <a:avLst/>
          </a:prstGeom>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Use Gradient Descent to update your model</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Use CE (Cross-Entropy) as your loss function.</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(0%) Show the hyperparameters (learning rate and iteration) that you used.</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(5%) Show your weights and intercept of your model.</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(10%) Show the accuracy score of your model on the testing set.</a:t>
            </a:r>
            <a:endParaRPr>
              <a:latin typeface="Times New Roman"/>
              <a:ea typeface="Times New Roman"/>
              <a:cs typeface="Times New Roman"/>
              <a:sym typeface="Times New Roman"/>
            </a:endParaRPr>
          </a:p>
        </p:txBody>
      </p:sp>
      <p:sp>
        <p:nvSpPr>
          <p:cNvPr id="158" name="Google Shape;158;p23"/>
          <p:cNvSpPr txBox="1">
            <a:spLocks noGrp="1"/>
          </p:cNvSpPr>
          <p:nvPr>
            <p:ph type="sldNum" idx="12"/>
          </p:nvPr>
        </p:nvSpPr>
        <p:spPr>
          <a:xfrm>
            <a:off x="7853333" y="47036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Fisher’s Linear Discriminant</a:t>
            </a:r>
            <a:endParaRPr>
              <a:latin typeface="Times New Roman"/>
              <a:ea typeface="Times New Roman"/>
              <a:cs typeface="Times New Roman"/>
              <a:sym typeface="Times New Roman"/>
            </a:endParaRPr>
          </a:p>
        </p:txBody>
      </p:sp>
      <p:sp>
        <p:nvSpPr>
          <p:cNvPr id="164" name="Google Shape;164;p24"/>
          <p:cNvSpPr txBox="1">
            <a:spLocks noGrp="1"/>
          </p:cNvSpPr>
          <p:nvPr>
            <p:ph type="body" idx="1"/>
          </p:nvPr>
        </p:nvSpPr>
        <p:spPr>
          <a:xfrm>
            <a:off x="311700" y="1152475"/>
            <a:ext cx="8520600" cy="3608400"/>
          </a:xfrm>
          <a:prstGeom prst="rect">
            <a:avLst/>
          </a:prstGeom>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dirty="0">
                <a:latin typeface="Times New Roman"/>
                <a:ea typeface="Times New Roman"/>
                <a:cs typeface="Times New Roman"/>
                <a:sym typeface="Times New Roman"/>
              </a:rPr>
              <a:t>Requirements:</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Implement FLD to reduce the dimension of the data from 2-dimensional to 1-dimensional.</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dirty="0">
                <a:latin typeface="Times New Roman"/>
                <a:ea typeface="Times New Roman"/>
                <a:cs typeface="Times New Roman"/>
                <a:sym typeface="Times New Roman"/>
              </a:rPr>
              <a:t>Criteria:</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(0%) Show the mean vectors </a:t>
            </a:r>
            <a:r>
              <a:rPr lang="zh-TW" i="1" dirty="0">
                <a:latin typeface="Times New Roman"/>
                <a:ea typeface="Times New Roman"/>
                <a:cs typeface="Times New Roman"/>
                <a:sym typeface="Times New Roman"/>
              </a:rPr>
              <a:t>m</a:t>
            </a:r>
            <a:r>
              <a:rPr lang="zh-TW" i="1" baseline="-25000" dirty="0">
                <a:latin typeface="Times New Roman"/>
                <a:ea typeface="Times New Roman"/>
                <a:cs typeface="Times New Roman"/>
                <a:sym typeface="Times New Roman"/>
              </a:rPr>
              <a:t>i</a:t>
            </a:r>
            <a:r>
              <a:rPr lang="zh-TW" baseline="-25000" dirty="0">
                <a:latin typeface="Times New Roman"/>
                <a:ea typeface="Times New Roman"/>
                <a:cs typeface="Times New Roman"/>
                <a:sym typeface="Times New Roman"/>
              </a:rPr>
              <a:t> </a:t>
            </a:r>
            <a:r>
              <a:rPr lang="zh-TW" dirty="0">
                <a:latin typeface="Times New Roman"/>
                <a:ea typeface="Times New Roman"/>
                <a:cs typeface="Times New Roman"/>
                <a:sym typeface="Times New Roman"/>
              </a:rPr>
              <a:t>(i=0, 1) of each class of the training set.</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(5%) Show the within-class scatter matrix </a:t>
            </a:r>
            <a:r>
              <a:rPr lang="zh-TW" i="1" dirty="0">
                <a:latin typeface="Times New Roman"/>
                <a:ea typeface="Times New Roman"/>
                <a:cs typeface="Times New Roman"/>
                <a:sym typeface="Times New Roman"/>
              </a:rPr>
              <a:t>S</a:t>
            </a:r>
            <a:r>
              <a:rPr lang="zh-TW" i="1" baseline="-25000" dirty="0">
                <a:latin typeface="Times New Roman"/>
                <a:ea typeface="Times New Roman"/>
                <a:cs typeface="Times New Roman"/>
                <a:sym typeface="Times New Roman"/>
              </a:rPr>
              <a:t>W</a:t>
            </a:r>
            <a:r>
              <a:rPr lang="zh-TW" dirty="0">
                <a:latin typeface="Times New Roman"/>
                <a:ea typeface="Times New Roman"/>
                <a:cs typeface="Times New Roman"/>
                <a:sym typeface="Times New Roman"/>
              </a:rPr>
              <a:t> of the training set.</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(5%)  Show the between-class scatter matrix</a:t>
            </a:r>
            <a:r>
              <a:rPr lang="zh-TW" i="1" dirty="0">
                <a:latin typeface="Times New Roman"/>
                <a:ea typeface="Times New Roman"/>
                <a:cs typeface="Times New Roman"/>
                <a:sym typeface="Times New Roman"/>
              </a:rPr>
              <a:t> S</a:t>
            </a:r>
            <a:r>
              <a:rPr lang="zh-TW" i="1" baseline="-25000" dirty="0">
                <a:latin typeface="Times New Roman"/>
                <a:ea typeface="Times New Roman"/>
                <a:cs typeface="Times New Roman"/>
                <a:sym typeface="Times New Roman"/>
              </a:rPr>
              <a:t>B</a:t>
            </a:r>
            <a:r>
              <a:rPr lang="zh-TW" dirty="0">
                <a:latin typeface="Times New Roman"/>
                <a:ea typeface="Times New Roman"/>
                <a:cs typeface="Times New Roman"/>
                <a:sym typeface="Times New Roman"/>
              </a:rPr>
              <a:t> of the training set.</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(5%) Show the Fisher’s linear discriminant </a:t>
            </a:r>
            <a:r>
              <a:rPr lang="zh-TW" i="1" dirty="0">
                <a:latin typeface="Times New Roman"/>
                <a:ea typeface="Times New Roman"/>
                <a:cs typeface="Times New Roman"/>
                <a:sym typeface="Times New Roman"/>
              </a:rPr>
              <a:t>w</a:t>
            </a:r>
            <a:r>
              <a:rPr lang="zh-TW" dirty="0">
                <a:latin typeface="Times New Roman"/>
                <a:ea typeface="Times New Roman"/>
                <a:cs typeface="Times New Roman"/>
                <a:sym typeface="Times New Roman"/>
              </a:rPr>
              <a:t> of the training set.</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(10%) Obtain predictions for the testing set by measuring the distance between the projected value of the testing data and the projected means of the training data for the two classes. Show the accuracy score on the testing set.</a:t>
            </a:r>
            <a:endParaRPr dirty="0">
              <a:latin typeface="Times New Roman"/>
              <a:ea typeface="Times New Roman"/>
              <a:cs typeface="Times New Roman"/>
              <a:sym typeface="Times New Roman"/>
            </a:endParaRPr>
          </a:p>
        </p:txBody>
      </p:sp>
      <p:sp>
        <p:nvSpPr>
          <p:cNvPr id="165" name="Google Shape;165;p24"/>
          <p:cNvSpPr txBox="1">
            <a:spLocks noGrp="1"/>
          </p:cNvSpPr>
          <p:nvPr>
            <p:ph type="sldNum" idx="12"/>
          </p:nvPr>
        </p:nvSpPr>
        <p:spPr>
          <a:xfrm>
            <a:off x="7853333" y="47036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dirty="0">
                <a:latin typeface="Times New Roman"/>
                <a:ea typeface="Times New Roman"/>
                <a:cs typeface="Times New Roman"/>
                <a:sym typeface="Times New Roman"/>
              </a:rPr>
              <a:t>Fisher’s Linear Discriminant</a:t>
            </a:r>
            <a:endParaRPr dirty="0">
              <a:latin typeface="Times New Roman"/>
              <a:ea typeface="Times New Roman"/>
              <a:cs typeface="Times New Roman"/>
              <a:sym typeface="Times New Roman"/>
            </a:endParaRPr>
          </a:p>
        </p:txBody>
      </p:sp>
      <p:sp>
        <p:nvSpPr>
          <p:cNvPr id="171" name="Google Shape;171;p25"/>
          <p:cNvSpPr txBox="1">
            <a:spLocks noGrp="1"/>
          </p:cNvSpPr>
          <p:nvPr>
            <p:ph type="body" idx="1"/>
          </p:nvPr>
        </p:nvSpPr>
        <p:spPr>
          <a:xfrm>
            <a:off x="311700" y="1152475"/>
            <a:ext cx="8520600" cy="3608400"/>
          </a:xfrm>
          <a:prstGeom prst="rect">
            <a:avLst/>
          </a:prstGeom>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dirty="0">
                <a:latin typeface="Times New Roman"/>
                <a:ea typeface="Times New Roman"/>
                <a:cs typeface="Times New Roman"/>
                <a:sym typeface="Times New Roman"/>
              </a:rPr>
              <a:t>Criteria:</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(10%) Plot the projection line.</a:t>
            </a:r>
            <a:endParaRPr dirty="0">
              <a:latin typeface="Times New Roman"/>
              <a:ea typeface="Times New Roman"/>
              <a:cs typeface="Times New Roman"/>
              <a:sym typeface="Times New Roman"/>
            </a:endParaRPr>
          </a:p>
          <a:p>
            <a:pPr marL="1371600" lvl="2" indent="-304800" algn="l" rtl="0">
              <a:spcBef>
                <a:spcPts val="0"/>
              </a:spcBef>
              <a:spcAft>
                <a:spcPts val="0"/>
              </a:spcAft>
              <a:buSzPts val="1200"/>
              <a:buFont typeface="Times New Roman"/>
              <a:buChar char="■"/>
            </a:pPr>
            <a:r>
              <a:rPr lang="zh-TW" sz="1200" dirty="0">
                <a:latin typeface="Times New Roman"/>
                <a:ea typeface="Times New Roman"/>
                <a:cs typeface="Times New Roman"/>
                <a:sym typeface="Times New Roman"/>
              </a:rPr>
              <a:t>Plot the projection line trained on the training set and show the slope and intercept on the title.</a:t>
            </a:r>
            <a:endParaRPr sz="1200" dirty="0">
              <a:latin typeface="Times New Roman"/>
              <a:ea typeface="Times New Roman"/>
              <a:cs typeface="Times New Roman"/>
              <a:sym typeface="Times New Roman"/>
            </a:endParaRPr>
          </a:p>
          <a:p>
            <a:pPr marL="1371600" lvl="2" indent="-304800" algn="l" rtl="0">
              <a:spcBef>
                <a:spcPts val="0"/>
              </a:spcBef>
              <a:spcAft>
                <a:spcPts val="0"/>
              </a:spcAft>
              <a:buSzPts val="1200"/>
              <a:buFont typeface="Times New Roman"/>
              <a:buChar char="■"/>
            </a:pPr>
            <a:r>
              <a:rPr lang="zh-TW" sz="1200" dirty="0">
                <a:latin typeface="Times New Roman"/>
                <a:ea typeface="Times New Roman"/>
                <a:cs typeface="Times New Roman"/>
                <a:sym typeface="Times New Roman"/>
              </a:rPr>
              <a:t>Obtain the prediction of the testing set, plot and colorize them based on the prediction.</a:t>
            </a:r>
            <a:endParaRPr sz="1200" dirty="0">
              <a:latin typeface="Times New Roman"/>
              <a:ea typeface="Times New Roman"/>
              <a:cs typeface="Times New Roman"/>
              <a:sym typeface="Times New Roman"/>
            </a:endParaRPr>
          </a:p>
          <a:p>
            <a:pPr marL="1371600" lvl="2" indent="-304800" algn="l" rtl="0">
              <a:spcBef>
                <a:spcPts val="0"/>
              </a:spcBef>
              <a:spcAft>
                <a:spcPts val="0"/>
              </a:spcAft>
              <a:buSzPts val="1200"/>
              <a:buFont typeface="Times New Roman"/>
              <a:buChar char="■"/>
            </a:pPr>
            <a:r>
              <a:rPr lang="zh-TW" sz="1200" dirty="0">
                <a:latin typeface="Times New Roman"/>
                <a:ea typeface="Times New Roman"/>
                <a:cs typeface="Times New Roman"/>
                <a:sym typeface="Times New Roman"/>
              </a:rPr>
              <a:t>Project all testing data points on your projection line.</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172" name="Google Shape;172;p25"/>
          <p:cNvSpPr txBox="1">
            <a:spLocks noGrp="1"/>
          </p:cNvSpPr>
          <p:nvPr>
            <p:ph type="sldNum" idx="12"/>
          </p:nvPr>
        </p:nvSpPr>
        <p:spPr>
          <a:xfrm>
            <a:off x="7853333" y="47036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12</a:t>
            </a:fld>
            <a:endParaRPr/>
          </a:p>
        </p:txBody>
      </p:sp>
      <p:pic>
        <p:nvPicPr>
          <p:cNvPr id="173" name="Google Shape;173;p25"/>
          <p:cNvPicPr preferRelativeResize="0"/>
          <p:nvPr/>
        </p:nvPicPr>
        <p:blipFill>
          <a:blip r:embed="rId3">
            <a:alphaModFix/>
          </a:blip>
          <a:stretch>
            <a:fillRect/>
          </a:stretch>
        </p:blipFill>
        <p:spPr>
          <a:xfrm>
            <a:off x="3217488" y="2431325"/>
            <a:ext cx="2709025" cy="263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dirty="0">
                <a:latin typeface="Times New Roman"/>
                <a:ea typeface="Times New Roman"/>
                <a:cs typeface="Times New Roman"/>
                <a:sym typeface="Times New Roman"/>
              </a:rPr>
              <a:t>Do not modify the main function architecture.</a:t>
            </a:r>
            <a:endParaRPr dirty="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dirty="0">
                <a:latin typeface="Times New Roman"/>
                <a:ea typeface="Times New Roman"/>
                <a:cs typeface="Times New Roman"/>
                <a:sym typeface="Times New Roman"/>
              </a:rPr>
              <a:t>Your code output will look like this:</a:t>
            </a:r>
            <a:endParaRPr dirty="0">
              <a:latin typeface="Times New Roman"/>
              <a:ea typeface="Times New Roman"/>
              <a:cs typeface="Times New Roman"/>
              <a:sym typeface="Times New Roman"/>
            </a:endParaRPr>
          </a:p>
        </p:txBody>
      </p:sp>
      <p:sp>
        <p:nvSpPr>
          <p:cNvPr id="179" name="Google Shape;17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Code Output</a:t>
            </a:r>
            <a:endParaRPr>
              <a:latin typeface="Times New Roman"/>
              <a:ea typeface="Times New Roman"/>
              <a:cs typeface="Times New Roman"/>
              <a:sym typeface="Times New Roman"/>
            </a:endParaRPr>
          </a:p>
        </p:txBody>
      </p:sp>
      <p:sp>
        <p:nvSpPr>
          <p:cNvPr id="180" name="Google Shape;18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13</a:t>
            </a:fld>
            <a:endParaRPr/>
          </a:p>
        </p:txBody>
      </p:sp>
      <p:pic>
        <p:nvPicPr>
          <p:cNvPr id="182" name="Google Shape;182;p26"/>
          <p:cNvPicPr preferRelativeResize="0"/>
          <p:nvPr/>
        </p:nvPicPr>
        <p:blipFill>
          <a:blip r:embed="rId3">
            <a:alphaModFix/>
          </a:blip>
          <a:stretch>
            <a:fillRect/>
          </a:stretch>
        </p:blipFill>
        <p:spPr>
          <a:xfrm>
            <a:off x="695439" y="2138275"/>
            <a:ext cx="7629525" cy="201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
        <p:nvSpPr>
          <p:cNvPr id="195" name="Google Shape;195;p2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Please follow the same report template format just like HW1.</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Link</a:t>
            </a:r>
            <a:endParaRPr>
              <a:latin typeface="Times New Roman"/>
              <a:ea typeface="Times New Roman"/>
              <a:cs typeface="Times New Roman"/>
              <a:sym typeface="Times New Roman"/>
            </a:endParaRPr>
          </a:p>
        </p:txBody>
      </p:sp>
      <p:sp>
        <p:nvSpPr>
          <p:cNvPr id="196" name="Google Shape;19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14</a:t>
            </a:fld>
            <a:endParaRPr/>
          </a:p>
        </p:txBody>
      </p:sp>
      <p:sp>
        <p:nvSpPr>
          <p:cNvPr id="197" name="Google Shape;197;p27"/>
          <p:cNvSpPr/>
          <p:nvPr/>
        </p:nvSpPr>
        <p:spPr>
          <a:xfrm>
            <a:off x="2342900" y="2285200"/>
            <a:ext cx="2985600" cy="11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7"/>
          <p:cNvSpPr/>
          <p:nvPr/>
        </p:nvSpPr>
        <p:spPr>
          <a:xfrm>
            <a:off x="6160300" y="2285200"/>
            <a:ext cx="1334400" cy="11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6189085" y="2546660"/>
            <a:ext cx="1334400" cy="11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205" name="Google Shape;205;p28"/>
          <p:cNvSpPr txBox="1">
            <a:spLocks noGrp="1"/>
          </p:cNvSpPr>
          <p:nvPr>
            <p:ph type="body" idx="1"/>
          </p:nvPr>
        </p:nvSpPr>
        <p:spPr>
          <a:xfrm>
            <a:off x="311700" y="1152475"/>
            <a:ext cx="8520600" cy="3875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zh-TW">
                <a:latin typeface="Times New Roman"/>
                <a:ea typeface="Times New Roman"/>
                <a:cs typeface="Times New Roman"/>
                <a:sym typeface="Times New Roman"/>
              </a:rPr>
              <a:t>Compress your code and report into a </a:t>
            </a:r>
            <a:r>
              <a:rPr lang="zh-TW" b="1">
                <a:latin typeface="Times New Roman"/>
                <a:ea typeface="Times New Roman"/>
                <a:cs typeface="Times New Roman"/>
                <a:sym typeface="Times New Roman"/>
              </a:rPr>
              <a:t>.zip file</a:t>
            </a:r>
            <a:r>
              <a:rPr lang="zh-TW">
                <a:latin typeface="Times New Roman"/>
                <a:ea typeface="Times New Roman"/>
                <a:cs typeface="Times New Roman"/>
                <a:sym typeface="Times New Roman"/>
              </a:rPr>
              <a:t> and submit it on E3.</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sz="1400">
                <a:latin typeface="Times New Roman"/>
                <a:ea typeface="Times New Roman"/>
                <a:cs typeface="Times New Roman"/>
                <a:sym typeface="Times New Roman"/>
              </a:rPr>
              <a:t>&lt;STUDENT ID&gt;_HW2.zip</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ID&gt;_HW2.py</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ID&gt;_HW2.pdf </a:t>
            </a:r>
            <a:r>
              <a:rPr lang="zh-TW">
                <a:solidFill>
                  <a:srgbClr val="FF0000"/>
                </a:solidFill>
                <a:latin typeface="Times New Roman"/>
                <a:ea typeface="Times New Roman"/>
                <a:cs typeface="Times New Roman"/>
                <a:sym typeface="Times New Roman"/>
              </a:rPr>
              <a:t>(do not submit .doc, .docx or others format)</a:t>
            </a:r>
            <a:endParaRPr>
              <a:solidFill>
                <a:srgbClr val="FF0000"/>
              </a:solidFill>
              <a:latin typeface="Times New Roman"/>
              <a:ea typeface="Times New Roman"/>
              <a:cs typeface="Times New Roman"/>
              <a:sym typeface="Times New Roman"/>
            </a:endParaRPr>
          </a:p>
        </p:txBody>
      </p:sp>
      <p:sp>
        <p:nvSpPr>
          <p:cNvPr id="206" name="Google Shape;20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15</a:t>
            </a:fld>
            <a:endParaRPr/>
          </a:p>
        </p:txBody>
      </p:sp>
      <p:pic>
        <p:nvPicPr>
          <p:cNvPr id="207" name="Google Shape;207;p28"/>
          <p:cNvPicPr preferRelativeResize="0"/>
          <p:nvPr/>
        </p:nvPicPr>
        <p:blipFill>
          <a:blip r:embed="rId3">
            <a:alphaModFix/>
          </a:blip>
          <a:stretch>
            <a:fillRect/>
          </a:stretch>
        </p:blipFill>
        <p:spPr>
          <a:xfrm>
            <a:off x="852475" y="2795050"/>
            <a:ext cx="4533900" cy="59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Late policy</a:t>
            </a:r>
            <a:endParaRPr>
              <a:latin typeface="Times New Roman"/>
              <a:ea typeface="Times New Roman"/>
              <a:cs typeface="Times New Roman"/>
              <a:sym typeface="Times New Roman"/>
            </a:endParaRPr>
          </a:p>
        </p:txBody>
      </p:sp>
      <p:sp>
        <p:nvSpPr>
          <p:cNvPr id="213" name="Google Shape;213;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We will deduct a late penalty of 20 points per additional late day.</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For example, If you get 90 points but delay for two days, your will get only 50 points! </a:t>
            </a:r>
            <a:endParaRPr>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
        <p:nvSpPr>
          <p:cNvPr id="214" name="Google Shape;214;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16</a:t>
            </a:fld>
            <a:endParaRPr/>
          </a:p>
        </p:txBody>
      </p:sp>
      <p:pic>
        <p:nvPicPr>
          <p:cNvPr id="215" name="Google Shape;215;p29"/>
          <p:cNvPicPr preferRelativeResize="0"/>
          <p:nvPr/>
        </p:nvPicPr>
        <p:blipFill>
          <a:blip r:embed="rId3">
            <a:alphaModFix/>
          </a:blip>
          <a:stretch>
            <a:fillRect/>
          </a:stretch>
        </p:blipFill>
        <p:spPr>
          <a:xfrm>
            <a:off x="2814625" y="2420775"/>
            <a:ext cx="3514750" cy="263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Have Fun!</a:t>
            </a:r>
            <a:endParaRPr>
              <a:latin typeface="Times New Roman"/>
              <a:ea typeface="Times New Roman"/>
              <a:cs typeface="Times New Roman"/>
              <a:sym typeface="Times New Roman"/>
            </a:endParaRPr>
          </a:p>
        </p:txBody>
      </p:sp>
      <p:sp>
        <p:nvSpPr>
          <p:cNvPr id="221" name="Google Shape;22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17</a:t>
            </a:fld>
            <a:endParaRPr/>
          </a:p>
        </p:txBody>
      </p:sp>
      <p:pic>
        <p:nvPicPr>
          <p:cNvPr id="222" name="Google Shape;222;p30"/>
          <p:cNvPicPr preferRelativeResize="0"/>
          <p:nvPr/>
        </p:nvPicPr>
        <p:blipFill>
          <a:blip r:embed="rId3">
            <a:alphaModFix/>
          </a:blip>
          <a:stretch>
            <a:fillRect/>
          </a:stretch>
        </p:blipFill>
        <p:spPr>
          <a:xfrm>
            <a:off x="1914936" y="1017725"/>
            <a:ext cx="5314139" cy="364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Homework 2</a:t>
            </a:r>
            <a:endParaRPr>
              <a:latin typeface="Times New Roman"/>
              <a:ea typeface="Times New Roman"/>
              <a:cs typeface="Times New Roman"/>
              <a:sym typeface="Times New Roman"/>
            </a:endParaRPr>
          </a:p>
        </p:txBody>
      </p:sp>
      <p:sp>
        <p:nvSpPr>
          <p:cNvPr id="86" name="Google Shape;86;p15"/>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Deadline: </a:t>
            </a:r>
            <a:r>
              <a:rPr lang="zh-TW">
                <a:solidFill>
                  <a:srgbClr val="FF0000"/>
                </a:solidFill>
                <a:latin typeface="Times New Roman"/>
                <a:ea typeface="Times New Roman"/>
                <a:cs typeface="Times New Roman"/>
                <a:sym typeface="Times New Roman"/>
              </a:rPr>
              <a:t>23:59, Nov. 14th (Tue), 2023</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Coding (50%): Implement linear classification methods by only using </a:t>
            </a:r>
            <a:r>
              <a:rPr lang="zh-TW" b="1">
                <a:latin typeface="Times New Roman"/>
                <a:ea typeface="Times New Roman"/>
                <a:cs typeface="Times New Roman"/>
                <a:sym typeface="Times New Roman"/>
              </a:rPr>
              <a:t>numpy.</a:t>
            </a:r>
            <a:endParaRPr b="1">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Part 1: Logistic Regression</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Part 2: Fisher’s Linear Discriminant</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Submit your python file (.py).</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Answer the questions (by screenshots) in the report (.pdf).</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Handwritten Questions (50%): Answer questions about linear classification methods.</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Answer the questions (handwritten, typed, digital, etc.) in the report.</a:t>
            </a:r>
            <a:endParaRPr>
              <a:latin typeface="Times New Roman"/>
              <a:ea typeface="Times New Roman"/>
              <a:cs typeface="Times New Roman"/>
              <a:sym typeface="Times New Roman"/>
            </a:endParaRPr>
          </a:p>
        </p:txBody>
      </p:sp>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Links</a:t>
            </a:r>
            <a:endParaRPr>
              <a:latin typeface="Times New Roman"/>
              <a:ea typeface="Times New Roman"/>
              <a:cs typeface="Times New Roman"/>
              <a:sym typeface="Times New Roman"/>
            </a:endParaRPr>
          </a:p>
        </p:txBody>
      </p:sp>
      <p:sp>
        <p:nvSpPr>
          <p:cNvPr id="93" name="Google Shape;93;p16"/>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Questions: </a:t>
            </a:r>
            <a:r>
              <a:rPr lang="zh-TW" u="sng">
                <a:solidFill>
                  <a:schemeClr val="hlink"/>
                </a:solidFill>
                <a:latin typeface="Times New Roman"/>
                <a:ea typeface="Times New Roman"/>
                <a:cs typeface="Times New Roman"/>
                <a:sym typeface="Times New Roman"/>
                <a:hlinkClick r:id="rId3"/>
              </a:rPr>
              <a:t>Link</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Sample code: </a:t>
            </a:r>
            <a:r>
              <a:rPr lang="zh-TW" u="sng">
                <a:solidFill>
                  <a:schemeClr val="hlink"/>
                </a:solidFill>
                <a:latin typeface="Times New Roman"/>
                <a:ea typeface="Times New Roman"/>
                <a:cs typeface="Times New Roman"/>
                <a:sym typeface="Times New Roman"/>
                <a:hlinkClick r:id="rId4"/>
              </a:rPr>
              <a:t>Link</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Dataset: </a:t>
            </a:r>
            <a:r>
              <a:rPr lang="zh-TW" u="sng">
                <a:solidFill>
                  <a:schemeClr val="hlink"/>
                </a:solidFill>
                <a:latin typeface="Times New Roman"/>
                <a:ea typeface="Times New Roman"/>
                <a:cs typeface="Times New Roman"/>
                <a:sym typeface="Times New Roman"/>
                <a:hlinkClick r:id="rId5"/>
              </a:rPr>
              <a:t>Link</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Report template: </a:t>
            </a:r>
            <a:r>
              <a:rPr lang="zh-TW" u="sng">
                <a:solidFill>
                  <a:schemeClr val="hlink"/>
                </a:solidFill>
                <a:latin typeface="Times New Roman"/>
                <a:ea typeface="Times New Roman"/>
                <a:cs typeface="Times New Roman"/>
                <a:sym typeface="Times New Roman"/>
                <a:hlinkClick r:id="rId6"/>
              </a:rPr>
              <a:t>Link</a:t>
            </a:r>
            <a:r>
              <a:rPr lang="zh-TW">
                <a:latin typeface="Times New Roman"/>
                <a:ea typeface="Times New Roman"/>
                <a:cs typeface="Times New Roman"/>
                <a:sym typeface="Times New Roman"/>
              </a:rPr>
              <a:t> (same as HW1)</a:t>
            </a:r>
            <a:endParaRPr>
              <a:latin typeface="Times New Roman"/>
              <a:ea typeface="Times New Roman"/>
              <a:cs typeface="Times New Roman"/>
              <a:sym typeface="Times New Roman"/>
            </a:endParaRPr>
          </a:p>
        </p:txBody>
      </p:sp>
      <p:sp>
        <p:nvSpPr>
          <p:cNvPr id="94" name="Google Shape;9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Environment</a:t>
            </a:r>
            <a:endParaRPr>
              <a:latin typeface="Times New Roman"/>
              <a:ea typeface="Times New Roman"/>
              <a:cs typeface="Times New Roman"/>
              <a:sym typeface="Times New Roman"/>
            </a:endParaRPr>
          </a:p>
        </p:txBody>
      </p:sp>
      <p:sp>
        <p:nvSpPr>
          <p:cNvPr id="100" name="Google Shape;100;p17"/>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Python version: 3.8 or newer</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We recommend that you use </a:t>
            </a:r>
            <a:r>
              <a:rPr lang="zh-TW" b="1">
                <a:latin typeface="Times New Roman"/>
                <a:ea typeface="Times New Roman"/>
                <a:cs typeface="Times New Roman"/>
                <a:sym typeface="Times New Roman"/>
              </a:rPr>
              <a:t>virtual environments</a:t>
            </a:r>
            <a:r>
              <a:rPr lang="zh-TW">
                <a:latin typeface="Times New Roman"/>
                <a:ea typeface="Times New Roman"/>
                <a:cs typeface="Times New Roman"/>
                <a:sym typeface="Times New Roman"/>
              </a:rPr>
              <a:t> when implementing your homework assignments.</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Here are some popular virtual environment management tools:</a:t>
            </a:r>
            <a:endParaRPr>
              <a:latin typeface="Times New Roman"/>
              <a:ea typeface="Times New Roman"/>
              <a:cs typeface="Times New Roman"/>
              <a:sym typeface="Times New Roman"/>
            </a:endParaRPr>
          </a:p>
          <a:p>
            <a:pPr marL="1371600" lvl="2" indent="-317500" algn="l" rtl="0">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3"/>
              </a:rPr>
              <a:t>Conda</a:t>
            </a:r>
            <a:endParaRPr>
              <a:latin typeface="Times New Roman"/>
              <a:ea typeface="Times New Roman"/>
              <a:cs typeface="Times New Roman"/>
              <a:sym typeface="Times New Roman"/>
            </a:endParaRPr>
          </a:p>
          <a:p>
            <a:pPr marL="1371600" lvl="2" indent="-317500" algn="l" rtl="0">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4"/>
              </a:rPr>
              <a:t>Miniconda</a:t>
            </a:r>
            <a:endParaRPr>
              <a:latin typeface="Times New Roman"/>
              <a:ea typeface="Times New Roman"/>
              <a:cs typeface="Times New Roman"/>
              <a:sym typeface="Times New Roman"/>
            </a:endParaRPr>
          </a:p>
          <a:p>
            <a:pPr marL="1371600" lvl="2" indent="-317500" algn="l" rtl="0">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5"/>
              </a:rPr>
              <a:t>virtualenv</a:t>
            </a:r>
            <a:endParaRPr>
              <a:latin typeface="Times New Roman"/>
              <a:ea typeface="Times New Roman"/>
              <a:cs typeface="Times New Roman"/>
              <a:sym typeface="Times New Roman"/>
            </a:endParaRPr>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Numpy</a:t>
            </a:r>
            <a:endParaRPr>
              <a:latin typeface="Times New Roman"/>
              <a:ea typeface="Times New Roman"/>
              <a:cs typeface="Times New Roman"/>
              <a:sym typeface="Times New Roman"/>
            </a:endParaRPr>
          </a:p>
        </p:txBody>
      </p:sp>
      <p:sp>
        <p:nvSpPr>
          <p:cNvPr id="107" name="Google Shape;107;p18"/>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Build-in array operations.</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Numpy Tutorial: </a:t>
            </a:r>
            <a:r>
              <a:rPr lang="zh-TW"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Link</a:t>
            </a:r>
            <a:endParaRPr>
              <a:latin typeface="Times New Roman"/>
              <a:ea typeface="Times New Roman"/>
              <a:cs typeface="Times New Roman"/>
              <a:sym typeface="Times New Roman"/>
            </a:endParaRPr>
          </a:p>
          <a:p>
            <a:pPr marL="0" lvl="0" indent="0" algn="l" rtl="0">
              <a:lnSpc>
                <a:spcPct val="150000"/>
              </a:lnSpc>
              <a:spcBef>
                <a:spcPts val="1200"/>
              </a:spcBef>
              <a:spcAft>
                <a:spcPts val="1200"/>
              </a:spcAft>
              <a:buNone/>
            </a:pPr>
            <a:endParaRPr>
              <a:latin typeface="Times New Roman"/>
              <a:ea typeface="Times New Roman"/>
              <a:cs typeface="Times New Roman"/>
              <a:sym typeface="Times New Roman"/>
            </a:endParaRPr>
          </a:p>
        </p:txBody>
      </p:sp>
      <p:sp>
        <p:nvSpPr>
          <p:cNvPr id="108" name="Google Shape;10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a:t>
            </a:fld>
            <a:endParaRPr/>
          </a:p>
        </p:txBody>
      </p:sp>
      <p:pic>
        <p:nvPicPr>
          <p:cNvPr id="109" name="Google Shape;109;p18"/>
          <p:cNvPicPr preferRelativeResize="0"/>
          <p:nvPr/>
        </p:nvPicPr>
        <p:blipFill rotWithShape="1">
          <a:blip r:embed="rId4">
            <a:alphaModFix/>
          </a:blip>
          <a:srcRect t="55758"/>
          <a:stretch/>
        </p:blipFill>
        <p:spPr>
          <a:xfrm>
            <a:off x="5083350" y="2098663"/>
            <a:ext cx="2352675" cy="1104075"/>
          </a:xfrm>
          <a:prstGeom prst="rect">
            <a:avLst/>
          </a:prstGeom>
          <a:noFill/>
          <a:ln>
            <a:noFill/>
          </a:ln>
        </p:spPr>
      </p:pic>
      <p:pic>
        <p:nvPicPr>
          <p:cNvPr id="110" name="Google Shape;110;p18"/>
          <p:cNvPicPr preferRelativeResize="0"/>
          <p:nvPr/>
        </p:nvPicPr>
        <p:blipFill rotWithShape="1">
          <a:blip r:embed="rId5">
            <a:alphaModFix/>
          </a:blip>
          <a:srcRect t="60271"/>
          <a:stretch/>
        </p:blipFill>
        <p:spPr>
          <a:xfrm>
            <a:off x="5092875" y="3766355"/>
            <a:ext cx="2333625" cy="896850"/>
          </a:xfrm>
          <a:prstGeom prst="rect">
            <a:avLst/>
          </a:prstGeom>
          <a:noFill/>
          <a:ln>
            <a:noFill/>
          </a:ln>
        </p:spPr>
      </p:pic>
      <p:pic>
        <p:nvPicPr>
          <p:cNvPr id="111" name="Google Shape;111;p18"/>
          <p:cNvPicPr preferRelativeResize="0"/>
          <p:nvPr/>
        </p:nvPicPr>
        <p:blipFill rotWithShape="1">
          <a:blip r:embed="rId5">
            <a:alphaModFix/>
          </a:blip>
          <a:srcRect b="46027"/>
          <a:stretch/>
        </p:blipFill>
        <p:spPr>
          <a:xfrm>
            <a:off x="1150750" y="3605580"/>
            <a:ext cx="2333625" cy="1218425"/>
          </a:xfrm>
          <a:prstGeom prst="rect">
            <a:avLst/>
          </a:prstGeom>
          <a:noFill/>
          <a:ln>
            <a:noFill/>
          </a:ln>
        </p:spPr>
      </p:pic>
      <p:pic>
        <p:nvPicPr>
          <p:cNvPr id="112" name="Google Shape;112;p18"/>
          <p:cNvPicPr preferRelativeResize="0"/>
          <p:nvPr/>
        </p:nvPicPr>
        <p:blipFill rotWithShape="1">
          <a:blip r:embed="rId4">
            <a:alphaModFix/>
          </a:blip>
          <a:srcRect b="49431"/>
          <a:stretch/>
        </p:blipFill>
        <p:spPr>
          <a:xfrm>
            <a:off x="1141225" y="2019720"/>
            <a:ext cx="2352675" cy="1261975"/>
          </a:xfrm>
          <a:prstGeom prst="rect">
            <a:avLst/>
          </a:prstGeom>
          <a:noFill/>
          <a:ln>
            <a:noFill/>
          </a:ln>
        </p:spPr>
      </p:pic>
      <p:sp>
        <p:nvSpPr>
          <p:cNvPr id="113" name="Google Shape;113;p18"/>
          <p:cNvSpPr/>
          <p:nvPr/>
        </p:nvSpPr>
        <p:spPr>
          <a:xfrm>
            <a:off x="3848975" y="2558763"/>
            <a:ext cx="879300" cy="18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3848975" y="4122825"/>
            <a:ext cx="879300" cy="18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18"/>
          <p:cNvCxnSpPr/>
          <p:nvPr/>
        </p:nvCxnSpPr>
        <p:spPr>
          <a:xfrm>
            <a:off x="1163600" y="2025925"/>
            <a:ext cx="2300100" cy="1237800"/>
          </a:xfrm>
          <a:prstGeom prst="straightConnector1">
            <a:avLst/>
          </a:prstGeom>
          <a:noFill/>
          <a:ln w="38100" cap="flat" cmpd="sng">
            <a:solidFill>
              <a:srgbClr val="FF0000"/>
            </a:solidFill>
            <a:prstDash val="solid"/>
            <a:round/>
            <a:headEnd type="none" w="med" len="med"/>
            <a:tailEnd type="none" w="med" len="med"/>
          </a:ln>
        </p:spPr>
      </p:cxnSp>
      <p:cxnSp>
        <p:nvCxnSpPr>
          <p:cNvPr id="116" name="Google Shape;116;p18"/>
          <p:cNvCxnSpPr/>
          <p:nvPr/>
        </p:nvCxnSpPr>
        <p:spPr>
          <a:xfrm rot="10800000" flipH="1">
            <a:off x="1182650" y="2034325"/>
            <a:ext cx="2289300" cy="1233900"/>
          </a:xfrm>
          <a:prstGeom prst="straightConnector1">
            <a:avLst/>
          </a:prstGeom>
          <a:noFill/>
          <a:ln w="38100" cap="flat" cmpd="sng">
            <a:solidFill>
              <a:srgbClr val="FF0000"/>
            </a:solidFill>
            <a:prstDash val="solid"/>
            <a:round/>
            <a:headEnd type="none" w="med" len="med"/>
            <a:tailEnd type="none" w="med" len="med"/>
          </a:ln>
        </p:spPr>
      </p:cxnSp>
      <p:cxnSp>
        <p:nvCxnSpPr>
          <p:cNvPr id="117" name="Google Shape;117;p18"/>
          <p:cNvCxnSpPr/>
          <p:nvPr/>
        </p:nvCxnSpPr>
        <p:spPr>
          <a:xfrm>
            <a:off x="1176025" y="3593625"/>
            <a:ext cx="2300100" cy="1237800"/>
          </a:xfrm>
          <a:prstGeom prst="straightConnector1">
            <a:avLst/>
          </a:prstGeom>
          <a:noFill/>
          <a:ln w="38100" cap="flat" cmpd="sng">
            <a:solidFill>
              <a:srgbClr val="FF0000"/>
            </a:solidFill>
            <a:prstDash val="solid"/>
            <a:round/>
            <a:headEnd type="none" w="med" len="med"/>
            <a:tailEnd type="none" w="med" len="med"/>
          </a:ln>
        </p:spPr>
      </p:cxnSp>
      <p:cxnSp>
        <p:nvCxnSpPr>
          <p:cNvPr id="118" name="Google Shape;118;p18"/>
          <p:cNvCxnSpPr/>
          <p:nvPr/>
        </p:nvCxnSpPr>
        <p:spPr>
          <a:xfrm rot="10800000" flipH="1">
            <a:off x="1195075" y="3602025"/>
            <a:ext cx="2289300" cy="12339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24" name="Google Shape;12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Find the best value of the weights and the intercept of a logistic model</a:t>
            </a:r>
            <a:endParaRPr>
              <a:latin typeface="Times New Roman"/>
              <a:ea typeface="Times New Roman"/>
              <a:cs typeface="Times New Roman"/>
              <a:sym typeface="Times New Roman"/>
            </a:endParaRPr>
          </a:p>
        </p:txBody>
      </p:sp>
      <p:sp>
        <p:nvSpPr>
          <p:cNvPr id="125" name="Google Shape;12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a:t>
            </a:fld>
            <a:endParaRPr/>
          </a:p>
        </p:txBody>
      </p:sp>
      <p:pic>
        <p:nvPicPr>
          <p:cNvPr id="126" name="Google Shape;126;p19"/>
          <p:cNvPicPr preferRelativeResize="0"/>
          <p:nvPr/>
        </p:nvPicPr>
        <p:blipFill>
          <a:blip r:embed="rId3">
            <a:alphaModFix/>
          </a:blip>
          <a:stretch>
            <a:fillRect/>
          </a:stretch>
        </p:blipFill>
        <p:spPr>
          <a:xfrm>
            <a:off x="2847450" y="1836447"/>
            <a:ext cx="3449100" cy="282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3"/>
              </a:rPr>
              <a:t>Gradient Descent</a:t>
            </a:r>
            <a:endParaRPr>
              <a:latin typeface="Times New Roman"/>
              <a:ea typeface="Times New Roman"/>
              <a:cs typeface="Times New Roman"/>
              <a:sym typeface="Times New Roman"/>
            </a:endParaRPr>
          </a:p>
        </p:txBody>
      </p:sp>
      <p:sp>
        <p:nvSpPr>
          <p:cNvPr id="132" name="Google Shape;13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zh-TW">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33" name="Google Shape;133;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7</a:t>
            </a:fld>
            <a:endParaRPr/>
          </a:p>
        </p:txBody>
      </p:sp>
      <p:pic>
        <p:nvPicPr>
          <p:cNvPr id="134" name="Google Shape;134;p20"/>
          <p:cNvPicPr preferRelativeResize="0"/>
          <p:nvPr/>
        </p:nvPicPr>
        <p:blipFill rotWithShape="1">
          <a:blip r:embed="rId4">
            <a:alphaModFix/>
          </a:blip>
          <a:srcRect t="10778"/>
          <a:stretch/>
        </p:blipFill>
        <p:spPr>
          <a:xfrm>
            <a:off x="1355250" y="1606900"/>
            <a:ext cx="5858276" cy="333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Fisher’s Linear Discriminant</a:t>
            </a:r>
            <a:endParaRPr>
              <a:latin typeface="Times New Roman"/>
              <a:ea typeface="Times New Roman"/>
              <a:cs typeface="Times New Roman"/>
              <a:sym typeface="Times New Roman"/>
            </a:endParaRPr>
          </a:p>
        </p:txBody>
      </p:sp>
      <p:sp>
        <p:nvSpPr>
          <p:cNvPr id="140" name="Google Shape;14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dirty="0">
                <a:latin typeface="Times New Roman"/>
                <a:ea typeface="Times New Roman"/>
                <a:cs typeface="Times New Roman"/>
                <a:sym typeface="Times New Roman"/>
              </a:rPr>
              <a:t>FLD seeks the projection w that gives a large distance between the projected data means while giving a small variance within each class.</a:t>
            </a:r>
            <a:endParaRPr dirty="0">
              <a:latin typeface="Times New Roman"/>
              <a:ea typeface="Times New Roman"/>
              <a:cs typeface="Times New Roman"/>
              <a:sym typeface="Times New Roman"/>
            </a:endParaRPr>
          </a:p>
          <a:p>
            <a:pPr marL="0" lvl="0" indent="0" algn="l" rtl="0">
              <a:spcBef>
                <a:spcPts val="0"/>
              </a:spcBef>
              <a:spcAft>
                <a:spcPts val="1200"/>
              </a:spcAft>
              <a:buNone/>
            </a:pPr>
            <a:endParaRPr dirty="0">
              <a:latin typeface="Times New Roman"/>
              <a:ea typeface="Times New Roman"/>
              <a:cs typeface="Times New Roman"/>
              <a:sym typeface="Times New Roman"/>
            </a:endParaRPr>
          </a:p>
        </p:txBody>
      </p:sp>
      <p:sp>
        <p:nvSpPr>
          <p:cNvPr id="141" name="Google Shape;141;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8</a:t>
            </a:fld>
            <a:endParaRPr/>
          </a:p>
        </p:txBody>
      </p:sp>
      <p:pic>
        <p:nvPicPr>
          <p:cNvPr id="142" name="Google Shape;142;p21"/>
          <p:cNvPicPr preferRelativeResize="0"/>
          <p:nvPr/>
        </p:nvPicPr>
        <p:blipFill rotWithShape="1">
          <a:blip r:embed="rId3">
            <a:alphaModFix/>
          </a:blip>
          <a:srcRect l="18250" t="14815" r="18269" b="15033"/>
          <a:stretch/>
        </p:blipFill>
        <p:spPr>
          <a:xfrm>
            <a:off x="4571999" y="2647950"/>
            <a:ext cx="3045251" cy="1373200"/>
          </a:xfrm>
          <a:prstGeom prst="rect">
            <a:avLst/>
          </a:prstGeom>
          <a:noFill/>
          <a:ln>
            <a:noFill/>
          </a:ln>
        </p:spPr>
      </p:pic>
      <p:sp>
        <p:nvSpPr>
          <p:cNvPr id="143" name="Google Shape;143;p21"/>
          <p:cNvSpPr txBox="1"/>
          <p:nvPr/>
        </p:nvSpPr>
        <p:spPr>
          <a:xfrm>
            <a:off x="2940225" y="4835700"/>
            <a:ext cx="62034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sz="800"/>
              <a:t> https://sebastianraschka.com/Articles/2014_python_lda.html, https://sthalles.github.io/fisher-linear-discriminant/</a:t>
            </a:r>
            <a:endParaRPr sz="800"/>
          </a:p>
        </p:txBody>
      </p:sp>
      <p:pic>
        <p:nvPicPr>
          <p:cNvPr id="144" name="Google Shape;144;p21"/>
          <p:cNvPicPr preferRelativeResize="0"/>
          <p:nvPr/>
        </p:nvPicPr>
        <p:blipFill rotWithShape="1">
          <a:blip r:embed="rId4">
            <a:alphaModFix/>
          </a:blip>
          <a:srcRect l="45969"/>
          <a:stretch/>
        </p:blipFill>
        <p:spPr>
          <a:xfrm>
            <a:off x="1370975" y="2039000"/>
            <a:ext cx="2749250" cy="2591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50" name="Google Shape;150;p22"/>
          <p:cNvSpPr txBox="1">
            <a:spLocks noGrp="1"/>
          </p:cNvSpPr>
          <p:nvPr>
            <p:ph type="body" idx="1"/>
          </p:nvPr>
        </p:nvSpPr>
        <p:spPr>
          <a:xfrm>
            <a:off x="311700" y="1152475"/>
            <a:ext cx="8520600" cy="3624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Heart Attack Dataset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age</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sex</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cp: chest pain type (4 values)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fbs: fasting blood sugar &gt; 120 mg/dl</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thalach: maximum heart rate achieved</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thal: 0 = normal; 1 = fixed defect; 2 = reversable defect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Target</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target (0 = no heart attack, 1 = heart attack)</a:t>
            </a:r>
            <a:endParaRPr>
              <a:latin typeface="Times New Roman"/>
              <a:ea typeface="Times New Roman"/>
              <a:cs typeface="Times New Roman"/>
              <a:sym typeface="Times New Roman"/>
            </a:endParaRPr>
          </a:p>
        </p:txBody>
      </p:sp>
      <p:sp>
        <p:nvSpPr>
          <p:cNvPr id="151" name="Google Shape;15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1674</Words>
  <Application>Microsoft Office PowerPoint</Application>
  <PresentationFormat>如螢幕大小 (16:9)</PresentationFormat>
  <Paragraphs>139</Paragraphs>
  <Slides>17</Slides>
  <Notes>17</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17</vt:i4>
      </vt:variant>
    </vt:vector>
  </HeadingPairs>
  <TitlesOfParts>
    <vt:vector size="20" baseType="lpstr">
      <vt:lpstr>Arial</vt:lpstr>
      <vt:lpstr>Times New Roman</vt:lpstr>
      <vt:lpstr>Simple Light</vt:lpstr>
      <vt:lpstr>PowerPoint 簡報</vt:lpstr>
      <vt:lpstr>Homework 2</vt:lpstr>
      <vt:lpstr>Links</vt:lpstr>
      <vt:lpstr>Environment</vt:lpstr>
      <vt:lpstr>Numpy</vt:lpstr>
      <vt:lpstr>Logistic Regression</vt:lpstr>
      <vt:lpstr>Logistic Regression</vt:lpstr>
      <vt:lpstr>Fisher’s Linear Discriminant</vt:lpstr>
      <vt:lpstr>Dataset</vt:lpstr>
      <vt:lpstr>Logistic Regression</vt:lpstr>
      <vt:lpstr>Fisher’s Linear Discriminant</vt:lpstr>
      <vt:lpstr>Fisher’s Linear Discriminant</vt:lpstr>
      <vt:lpstr>Code Output</vt:lpstr>
      <vt:lpstr>Report</vt:lpstr>
      <vt:lpstr>Submission</vt:lpstr>
      <vt:lpstr>Late policy</vt:lpstr>
      <vt:lpstr>Have Fun!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asd91</cp:lastModifiedBy>
  <cp:revision>4</cp:revision>
  <dcterms:modified xsi:type="dcterms:W3CDTF">2023-11-05T18:29:05Z</dcterms:modified>
</cp:coreProperties>
</file>