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132847-D22D-477C-A4DC-9FA4F50ED796}">
  <a:tblStyle styleId="{BE132847-D22D-477C-A4DC-9FA4F50ED796}"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49" autoAdjust="0"/>
  </p:normalViewPr>
  <p:slideViewPr>
    <p:cSldViewPr snapToGrid="0">
      <p:cViewPr>
        <p:scale>
          <a:sx n="125" d="100"/>
          <a:sy n="125" d="100"/>
        </p:scale>
        <p:origin x="226" y="-12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f6de2ae20f_0_0:notes"/>
          <p:cNvSpPr txBox="1"/>
          <p:nvPr/>
        </p:nvSpPr>
        <p:spPr>
          <a:xfrm>
            <a:off x="3885453" y="8686373"/>
            <a:ext cx="2970900" cy="456300"/>
          </a:xfrm>
          <a:prstGeom prst="rect">
            <a:avLst/>
          </a:prstGeom>
          <a:noFill/>
          <a:ln>
            <a:noFill/>
          </a:ln>
        </p:spPr>
        <p:txBody>
          <a:bodyPr spcFirstLastPara="1" wrap="square" lIns="89375" tIns="44700" rIns="89375" bIns="44700" anchor="b" anchorCtr="0">
            <a:noAutofit/>
          </a:bodyPr>
          <a:lstStyle/>
          <a:p>
            <a:pPr marL="0" marR="0" lvl="0" indent="0" algn="r" rtl="0">
              <a:spcBef>
                <a:spcPts val="0"/>
              </a:spcBef>
              <a:spcAft>
                <a:spcPts val="0"/>
              </a:spcAft>
              <a:buNone/>
            </a:pPr>
            <a:fld id="{00000000-1234-1234-1234-123412341234}" type="slidenum">
              <a:rPr lang="en-US" altLang="zh-TW" sz="1100">
                <a:solidFill>
                  <a:schemeClr val="dk1"/>
                </a:solidFill>
                <a:latin typeface="Arial"/>
                <a:ea typeface="Arial"/>
                <a:cs typeface="Arial"/>
                <a:sym typeface="Arial"/>
              </a:rPr>
              <a:t>1</a:t>
            </a:fld>
            <a:endParaRPr sz="1100">
              <a:solidFill>
                <a:schemeClr val="dk1"/>
              </a:solidFill>
              <a:latin typeface="Arial"/>
              <a:ea typeface="Arial"/>
              <a:cs typeface="Arial"/>
              <a:sym typeface="Arial"/>
            </a:endParaRPr>
          </a:p>
        </p:txBody>
      </p:sp>
      <p:sp>
        <p:nvSpPr>
          <p:cNvPr id="75" name="Google Shape;75;g1f6de2ae20f_0_0:notes"/>
          <p:cNvSpPr>
            <a:spLocks noGrp="1" noRot="1" noChangeAspect="1"/>
          </p:cNvSpPr>
          <p:nvPr>
            <p:ph type="sldImg" idx="2"/>
          </p:nvPr>
        </p:nvSpPr>
        <p:spPr>
          <a:xfrm>
            <a:off x="379413" y="685800"/>
            <a:ext cx="6099175" cy="34305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 name="Google Shape;76;g1f6de2ae20f_0_0:notes"/>
          <p:cNvSpPr txBox="1">
            <a:spLocks noGrp="1"/>
          </p:cNvSpPr>
          <p:nvPr>
            <p:ph type="body" idx="1"/>
          </p:nvPr>
        </p:nvSpPr>
        <p:spPr>
          <a:xfrm>
            <a:off x="685480" y="4343918"/>
            <a:ext cx="5487000" cy="4114500"/>
          </a:xfrm>
          <a:prstGeom prst="rect">
            <a:avLst/>
          </a:prstGeom>
          <a:noFill/>
          <a:ln>
            <a:noFill/>
          </a:ln>
        </p:spPr>
        <p:txBody>
          <a:bodyPr spcFirstLastPara="1" wrap="square" lIns="89375" tIns="44700" rIns="89375" bIns="44700" anchor="t" anchorCtr="0">
            <a:noAutofit/>
          </a:bodyPr>
          <a:lstStyle/>
          <a:p>
            <a:pPr marL="0" lvl="0" indent="0" algn="l" rtl="0">
              <a:spcBef>
                <a:spcPts val="0"/>
              </a:spcBef>
              <a:spcAft>
                <a:spcPts val="0"/>
              </a:spcAft>
              <a:buNone/>
            </a:pPr>
            <a:r>
              <a:rPr lang="zh-TW"/>
              <a:t>Good afternoon, everyone. I'm Ben. Today I’m going to announce homework 3. </a:t>
            </a:r>
            <a:endParaRPr/>
          </a:p>
          <a:p>
            <a:pPr marL="0" lvl="0" indent="0" algn="l" rtl="0">
              <a:lnSpc>
                <a:spcPct val="115000"/>
              </a:lnSpc>
              <a:spcBef>
                <a:spcPts val="0"/>
              </a:spcBef>
              <a:spcAft>
                <a:spcPts val="0"/>
              </a:spcAft>
              <a:buSzPts val="1100"/>
              <a:buNone/>
            </a:pPr>
            <a:r>
              <a:rPr lang="zh-TW"/>
              <a:t>In this course, each homework assignment is a crucial component of your academic score. Please don't hesitate to raise your hand if you have any questions during this announcememt.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99f43487ce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99f43487c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a:t>For the scoring criteria of decision tree, you will first compute the gini index and the entropy of a given array.</a:t>
            </a:r>
            <a:endParaRPr/>
          </a:p>
          <a:p>
            <a:pPr marL="0" lvl="0" indent="0" algn="l" rtl="0">
              <a:lnSpc>
                <a:spcPct val="115000"/>
              </a:lnSpc>
              <a:spcBef>
                <a:spcPts val="0"/>
              </a:spcBef>
              <a:spcAft>
                <a:spcPts val="0"/>
              </a:spcAft>
              <a:buClr>
                <a:schemeClr val="dk1"/>
              </a:buClr>
              <a:buSzPts val="1100"/>
              <a:buFont typeface="Arial"/>
              <a:buNone/>
            </a:pPr>
            <a:r>
              <a:rPr lang="zh-TW"/>
              <a:t>You have to show the accuracy score of some given arguments. </a:t>
            </a:r>
            <a:endParaRPr/>
          </a:p>
          <a:p>
            <a:pPr marL="0" lvl="0" indent="0" algn="l" rtl="0">
              <a:lnSpc>
                <a:spcPct val="115000"/>
              </a:lnSpc>
              <a:spcBef>
                <a:spcPts val="0"/>
              </a:spcBef>
              <a:spcAft>
                <a:spcPts val="0"/>
              </a:spcAft>
              <a:buClr>
                <a:schemeClr val="dk1"/>
              </a:buClr>
              <a:buSzPts val="1100"/>
              <a:buFont typeface="Arial"/>
              <a:buNone/>
            </a:pPr>
            <a:r>
              <a:rPr lang="zh-TW"/>
              <a:t>Finally, you will plot the feature importance by simply counting the number of times each feature is used to split the data.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388eaac9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388eaac9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dirty="0">
                <a:solidFill>
                  <a:schemeClr val="dk1"/>
                </a:solidFill>
              </a:rPr>
              <a:t>For Adaboost, you will implement the Adaboost algorithm by using the decision tree classifier (max_depth=1) you just implemented as the weak classifier.</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dirty="0">
                <a:solidFill>
                  <a:schemeClr val="dk1"/>
                </a:solidFill>
              </a:rPr>
              <a:t>The Adaboost model should include the following two arguments: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dirty="0">
                <a:solidFill>
                  <a:schemeClr val="dk1"/>
                </a:solidFill>
              </a:rPr>
              <a:t>criterion: The function to measure the quality of a split of the data. Your model should support "gini" and "entropy".</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dirty="0">
                <a:solidFill>
                  <a:schemeClr val="dk1"/>
                </a:solidFill>
              </a:rPr>
              <a:t>n_estimators: The total number of weak classifiers.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dirty="0">
                <a:solidFill>
                  <a:schemeClr val="dk1"/>
                </a:solidFill>
              </a:rPr>
              <a:t>Here is a useful tip:</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zh-TW" dirty="0">
                <a:solidFill>
                  <a:schemeClr val="dk1"/>
                </a:solidFill>
              </a:rPr>
              <a:t>You can set any random seed to make your result reproducible.</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9f43487c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9f43487c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dirty="0">
                <a:solidFill>
                  <a:schemeClr val="dk1"/>
                </a:solidFill>
              </a:rPr>
              <a:t>For the scoring criteria of Adaboost, you have to tune the arguments of AdaBoost to achieve higher accuracy than your Decision Trees.</a:t>
            </a: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82603210d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82603210d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We have already finished the main function, do not modify it and your code output will look like this.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82603210d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82603210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About the report, please follow the report template format.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f6de2ae20f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f6de2ae20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About submission, you have to Compress your code and report into a .zip file and submit it on E3. You should name your files correctly.</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f6de2ae20f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f6de2ae20f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final section is about our late policy. Please be aware that for each additional late day beyond the due date, a late penalty of 20 points will be deducted. For instance, if you earned 90 points but submitted your work two days late, your final score will be reduced to 50 points. Please submit your assignment on time.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f6de2ae20f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f6de2ae20f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82603210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82603210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You will have two full weeks to complete this assignment, as the deadline is set for November 28th.</a:t>
            </a:r>
            <a:endParaRPr/>
          </a:p>
          <a:p>
            <a:pPr marL="0" lvl="0" indent="0" algn="l" rtl="0">
              <a:spcBef>
                <a:spcPts val="0"/>
              </a:spcBef>
              <a:spcAft>
                <a:spcPts val="0"/>
              </a:spcAft>
              <a:buNone/>
            </a:pPr>
            <a:r>
              <a:rPr lang="zh-TW"/>
              <a:t>This assignment consists of two section:</a:t>
            </a:r>
            <a:endParaRPr/>
          </a:p>
          <a:p>
            <a:pPr marL="0" lvl="0" indent="0" algn="l" rtl="0">
              <a:lnSpc>
                <a:spcPct val="115000"/>
              </a:lnSpc>
              <a:spcBef>
                <a:spcPts val="0"/>
              </a:spcBef>
              <a:spcAft>
                <a:spcPts val="0"/>
              </a:spcAft>
              <a:buClr>
                <a:schemeClr val="dk1"/>
              </a:buClr>
              <a:buSzPts val="1100"/>
              <a:buFont typeface="Arial"/>
              <a:buNone/>
            </a:pPr>
            <a:r>
              <a:rPr lang="zh-TW"/>
              <a:t>The first </a:t>
            </a:r>
            <a:r>
              <a:rPr lang="zh-TW">
                <a:solidFill>
                  <a:schemeClr val="dk1"/>
                </a:solidFill>
              </a:rPr>
              <a:t>section</a:t>
            </a:r>
            <a:r>
              <a:rPr lang="zh-TW"/>
              <a:t> is Coding: In this section, you'll implement ensemble methods </a:t>
            </a:r>
            <a:r>
              <a:rPr lang="zh-TW">
                <a:solidFill>
                  <a:schemeClr val="dk1"/>
                </a:solidFill>
              </a:rPr>
              <a:t>only </a:t>
            </a:r>
            <a:r>
              <a:rPr lang="zh-TW"/>
              <a:t>using NumPy. The first one will be Decision Tree and the second one will be Adaboost. You should submit your code and answer some associated questions in the report.</a:t>
            </a:r>
            <a:endParaRPr/>
          </a:p>
          <a:p>
            <a:pPr marL="0" lvl="0" indent="0" algn="l" rtl="0">
              <a:lnSpc>
                <a:spcPct val="115000"/>
              </a:lnSpc>
              <a:spcBef>
                <a:spcPts val="0"/>
              </a:spcBef>
              <a:spcAft>
                <a:spcPts val="0"/>
              </a:spcAft>
              <a:buNone/>
            </a:pPr>
            <a:r>
              <a:rPr lang="zh-TW"/>
              <a:t>The second </a:t>
            </a:r>
            <a:r>
              <a:rPr lang="zh-TW">
                <a:solidFill>
                  <a:schemeClr val="dk1"/>
                </a:solidFill>
              </a:rPr>
              <a:t>section</a:t>
            </a:r>
            <a:r>
              <a:rPr lang="zh-TW"/>
              <a:t> is Hand-Written Questions: In this section, you'll answer theoretical questions about</a:t>
            </a:r>
            <a:r>
              <a:rPr lang="zh-TW">
                <a:solidFill>
                  <a:schemeClr val="dk1"/>
                </a:solidFill>
              </a:rPr>
              <a:t> ensemble methods</a:t>
            </a:r>
            <a:r>
              <a:rPr lang="zh-TW"/>
              <a:t>. You can choose your preferred method for responses, whether handwritten, typed, or digital, as long as your answers are clear and readable."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f6de2ae20f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f6de2ae20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Here are some links about this assignment, and these links are on E3 system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4789007a9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4789007a9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following slide covers the topic of the environment. Please use Python 3.8 or a newer versions. We strongly encourage the use of virtual environments when working on your homework assignments. Below are some popular tools for managing virtual environments:</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82603210d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82603210d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As previously mentioned, you will be implementing linear classification methods using only NumPy. NumPy is a powerful Python library that supports a wide range of array operations. We recommend that you have a basic understanding of NumPy before getting started. For instance, when performing element-wise multiplication, avoid writing code like this and instead utilize NumPy's multiplication function. Similarly, if you need to calculate element-wise square roots, there's no need to use the math library; simply use NumPy's numpy.sqrt()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f6de2ae20f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f6de2ae20f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first part is about Decision Tree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zh-TW"/>
              <a:t> In the course, you learned about Decision Tree, which is a non-parametric supervised learning algorithm which has a hierarchical, tree structure, which consists of a root node, branches, internal nodes and leaf nodes. At each internal node, a feature is selected, and one of its values is chosen to split the node, aiming to maximize information gain.</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9388eaac9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9388eaac9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t>The second part is Adaboost.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zh-TW"/>
              <a:t>In the course, you learned </a:t>
            </a:r>
            <a:r>
              <a:rPr lang="zh-TW">
                <a:solidFill>
                  <a:schemeClr val="dk1"/>
                </a:solidFill>
              </a:rPr>
              <a:t>about </a:t>
            </a:r>
            <a:r>
              <a:rPr lang="zh-TW"/>
              <a:t>AdaBoost, a boosting technique that leverages multiple weak classifiers. It is called Adaptive Boosting as the weights are re-assigned to each instance, with higher weights assigned to incorrectly classified instances.</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f6de2ae20f_0_5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f6de2ae20f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zh-TW">
                <a:solidFill>
                  <a:schemeClr val="dk1"/>
                </a:solidFill>
              </a:rPr>
              <a:t>You are going to implement two ensemble methods on the Heart Attack Dataset, the same dataset used in HW2. </a:t>
            </a:r>
            <a:br>
              <a:rPr lang="zh-TW">
                <a:solidFill>
                  <a:schemeClr val="dk1"/>
                </a:solidFill>
              </a:rPr>
            </a:br>
            <a:r>
              <a:rPr lang="zh-TW">
                <a:solidFill>
                  <a:schemeClr val="dk1"/>
                </a:solidFill>
              </a:rPr>
              <a:t>You are likely to observe a better performance from ensemble methods when compared to linear classification on this dataset.</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f6de2ae20f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f6de2ae20f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zh-TW" dirty="0"/>
              <a:t>For Decision Tree, you have to implement the Gini and Entropy for measuring the "best" splitting of the data. </a:t>
            </a:r>
            <a:br>
              <a:rPr lang="zh-TW" dirty="0"/>
            </a:br>
            <a:r>
              <a:rPr lang="zh-TW" dirty="0"/>
              <a:t>You have to implement the decision tree classifier with the following two arguments: </a:t>
            </a:r>
            <a:endParaRPr dirty="0"/>
          </a:p>
          <a:p>
            <a:pPr marL="0" lvl="0" indent="0" algn="l" rtl="0">
              <a:lnSpc>
                <a:spcPct val="115000"/>
              </a:lnSpc>
              <a:spcBef>
                <a:spcPts val="0"/>
              </a:spcBef>
              <a:spcAft>
                <a:spcPts val="0"/>
              </a:spcAft>
              <a:buClr>
                <a:schemeClr val="dk1"/>
              </a:buClr>
              <a:buSzPts val="1100"/>
              <a:buFont typeface="Arial"/>
              <a:buNone/>
            </a:pPr>
            <a:r>
              <a:rPr lang="zh-TW" dirty="0"/>
              <a:t>criterion: The function to measure the quality of a split of the data. </a:t>
            </a:r>
            <a:endParaRPr dirty="0"/>
          </a:p>
          <a:p>
            <a:pPr marL="0" lvl="0" indent="0" algn="l" rtl="0">
              <a:lnSpc>
                <a:spcPct val="115000"/>
              </a:lnSpc>
              <a:spcBef>
                <a:spcPts val="0"/>
              </a:spcBef>
              <a:spcAft>
                <a:spcPts val="0"/>
              </a:spcAft>
              <a:buClr>
                <a:schemeClr val="dk1"/>
              </a:buClr>
              <a:buSzPts val="1100"/>
              <a:buFont typeface="Arial"/>
              <a:buNone/>
            </a:pPr>
            <a:r>
              <a:rPr lang="zh-TW" dirty="0"/>
              <a:t>max_depth: The maximum depth of the tree.</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r>
              <a:rPr lang="zh-TW" dirty="0"/>
              <a:t>Here are some useful tips:</a:t>
            </a:r>
            <a:endParaRPr dirty="0"/>
          </a:p>
          <a:p>
            <a:pPr marL="0" lvl="0" indent="0" algn="l" rtl="0">
              <a:lnSpc>
                <a:spcPct val="115000"/>
              </a:lnSpc>
              <a:spcBef>
                <a:spcPts val="0"/>
              </a:spcBef>
              <a:spcAft>
                <a:spcPts val="0"/>
              </a:spcAft>
              <a:buClr>
                <a:schemeClr val="dk1"/>
              </a:buClr>
              <a:buSzPts val="1100"/>
              <a:buFont typeface="Arial"/>
              <a:buNone/>
            </a:pPr>
            <a:r>
              <a:rPr lang="zh-TW" dirty="0"/>
              <a:t>Your model should produce the same results when rebuilt with the same arguments.</a:t>
            </a:r>
            <a:endParaRPr dirty="0"/>
          </a:p>
          <a:p>
            <a:pPr marL="0" lvl="0" indent="0" algn="l" rtl="0">
              <a:lnSpc>
                <a:spcPct val="115000"/>
              </a:lnSpc>
              <a:spcBef>
                <a:spcPts val="0"/>
              </a:spcBef>
              <a:spcAft>
                <a:spcPts val="0"/>
              </a:spcAft>
              <a:buClr>
                <a:schemeClr val="dk1"/>
              </a:buClr>
              <a:buSzPts val="1100"/>
              <a:buFont typeface="Arial"/>
              <a:buNone/>
            </a:pPr>
            <a:r>
              <a:rPr lang="zh-TW" dirty="0"/>
              <a:t>You can use the recursive method to build the nodes.</a:t>
            </a: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lnSpc>
                <a:spcPct val="115000"/>
              </a:lnSpc>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p:cSld name="TITLE_1">
    <p:bg>
      <p:bgPr>
        <a:gradFill>
          <a:gsLst>
            <a:gs pos="0">
              <a:srgbClr val="9A9ADF"/>
            </a:gs>
            <a:gs pos="31000">
              <a:srgbClr val="9A9ADF"/>
            </a:gs>
            <a:gs pos="100000">
              <a:srgbClr val="212167"/>
            </a:gs>
          </a:gsLst>
          <a:lin ang="10800025" scaled="0"/>
        </a:gradFill>
        <a:effectLst/>
      </p:bgPr>
    </p:bg>
    <p:spTree>
      <p:nvGrpSpPr>
        <p:cNvPr id="1" name="Shape 50"/>
        <p:cNvGrpSpPr/>
        <p:nvPr/>
      </p:nvGrpSpPr>
      <p:grpSpPr>
        <a:xfrm>
          <a:off x="0" y="0"/>
          <a:ext cx="0" cy="0"/>
          <a:chOff x="0" y="0"/>
          <a:chExt cx="0" cy="0"/>
        </a:xfrm>
      </p:grpSpPr>
      <p:sp>
        <p:nvSpPr>
          <p:cNvPr id="51" name="Google Shape;51;p13"/>
          <p:cNvSpPr/>
          <p:nvPr/>
        </p:nvSpPr>
        <p:spPr>
          <a:xfrm>
            <a:off x="2107787" y="1400997"/>
            <a:ext cx="7036200" cy="2409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52" name="Google Shape;52;p13"/>
          <p:cNvSpPr/>
          <p:nvPr/>
        </p:nvSpPr>
        <p:spPr>
          <a:xfrm rot="10800000">
            <a:off x="395406" y="1400929"/>
            <a:ext cx="3331200" cy="2409000"/>
          </a:xfrm>
          <a:prstGeom prst="flowChartDelay">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grpSp>
        <p:nvGrpSpPr>
          <p:cNvPr id="53" name="Google Shape;53;p13"/>
          <p:cNvGrpSpPr/>
          <p:nvPr/>
        </p:nvGrpSpPr>
        <p:grpSpPr>
          <a:xfrm>
            <a:off x="3147004" y="4331494"/>
            <a:ext cx="1556778" cy="657676"/>
            <a:chOff x="-253" y="3137"/>
            <a:chExt cx="1281" cy="722"/>
          </a:xfrm>
        </p:grpSpPr>
        <p:sp>
          <p:nvSpPr>
            <p:cNvPr id="54" name="Google Shape;54;p13"/>
            <p:cNvSpPr/>
            <p:nvPr/>
          </p:nvSpPr>
          <p:spPr>
            <a:xfrm>
              <a:off x="600" y="3137"/>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5" name="Google Shape;55;p13"/>
            <p:cNvSpPr/>
            <p:nvPr/>
          </p:nvSpPr>
          <p:spPr>
            <a:xfrm>
              <a:off x="1028" y="3476"/>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6" name="Google Shape;56;p13"/>
            <p:cNvSpPr/>
            <p:nvPr/>
          </p:nvSpPr>
          <p:spPr>
            <a:xfrm>
              <a:off x="731" y="3627"/>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7" name="Google Shape;57;p13"/>
            <p:cNvSpPr/>
            <p:nvPr/>
          </p:nvSpPr>
          <p:spPr>
            <a:xfrm>
              <a:off x="296" y="3859"/>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8" name="Google Shape;58;p13"/>
            <p:cNvSpPr/>
            <p:nvPr/>
          </p:nvSpPr>
          <p:spPr>
            <a:xfrm>
              <a:off x="-196" y="3265"/>
              <a:ext cx="0" cy="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9" name="Google Shape;59;p13"/>
            <p:cNvSpPr/>
            <p:nvPr/>
          </p:nvSpPr>
          <p:spPr>
            <a:xfrm>
              <a:off x="-60" y="3438"/>
              <a:ext cx="300" cy="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cxnSp>
          <p:nvCxnSpPr>
            <p:cNvPr id="60" name="Google Shape;60;p13"/>
            <p:cNvCxnSpPr/>
            <p:nvPr/>
          </p:nvCxnSpPr>
          <p:spPr>
            <a:xfrm rot="10800000">
              <a:off x="420" y="3521"/>
              <a:ext cx="600" cy="0"/>
            </a:xfrm>
            <a:prstGeom prst="straightConnector1">
              <a:avLst/>
            </a:prstGeom>
            <a:noFill/>
            <a:ln w="22225" cap="flat" cmpd="sng">
              <a:solidFill>
                <a:schemeClr val="accent1"/>
              </a:solidFill>
              <a:prstDash val="solid"/>
              <a:round/>
              <a:headEnd type="none" w="med" len="med"/>
              <a:tailEnd type="none" w="med" len="med"/>
            </a:ln>
          </p:spPr>
        </p:cxnSp>
        <p:cxnSp>
          <p:nvCxnSpPr>
            <p:cNvPr id="61" name="Google Shape;61;p13"/>
            <p:cNvCxnSpPr/>
            <p:nvPr/>
          </p:nvCxnSpPr>
          <p:spPr>
            <a:xfrm rot="10800000">
              <a:off x="-253" y="3310"/>
              <a:ext cx="600" cy="0"/>
            </a:xfrm>
            <a:prstGeom prst="straightConnector1">
              <a:avLst/>
            </a:prstGeom>
            <a:noFill/>
            <a:ln w="22225" cap="flat" cmpd="sng">
              <a:solidFill>
                <a:schemeClr val="accent1"/>
              </a:solidFill>
              <a:prstDash val="solid"/>
              <a:round/>
              <a:headEnd type="none" w="med" len="med"/>
              <a:tailEnd type="none" w="med" len="med"/>
            </a:ln>
          </p:spPr>
        </p:cxnSp>
        <p:cxnSp>
          <p:nvCxnSpPr>
            <p:cNvPr id="62" name="Google Shape;62;p13"/>
            <p:cNvCxnSpPr/>
            <p:nvPr/>
          </p:nvCxnSpPr>
          <p:spPr>
            <a:xfrm>
              <a:off x="347" y="3302"/>
              <a:ext cx="300" cy="300"/>
            </a:xfrm>
            <a:prstGeom prst="straightConnector1">
              <a:avLst/>
            </a:prstGeom>
            <a:noFill/>
            <a:ln w="22225" cap="flat" cmpd="sng">
              <a:solidFill>
                <a:schemeClr val="accent1"/>
              </a:solidFill>
              <a:prstDash val="solid"/>
              <a:round/>
              <a:headEnd type="none" w="med" len="med"/>
              <a:tailEnd type="none" w="med" len="med"/>
            </a:ln>
          </p:spPr>
        </p:cxnSp>
        <p:cxnSp>
          <p:nvCxnSpPr>
            <p:cNvPr id="63" name="Google Shape;63;p13"/>
            <p:cNvCxnSpPr/>
            <p:nvPr/>
          </p:nvCxnSpPr>
          <p:spPr>
            <a:xfrm flipH="1">
              <a:off x="313" y="3249"/>
              <a:ext cx="300" cy="300"/>
            </a:xfrm>
            <a:prstGeom prst="straightConnector1">
              <a:avLst/>
            </a:prstGeom>
            <a:noFill/>
            <a:ln w="22225" cap="flat" cmpd="sng">
              <a:solidFill>
                <a:schemeClr val="accent1"/>
              </a:solidFill>
              <a:prstDash val="solid"/>
              <a:round/>
              <a:headEnd type="none" w="med" len="med"/>
              <a:tailEnd type="none" w="med" len="med"/>
            </a:ln>
          </p:spPr>
        </p:cxnSp>
        <p:cxnSp>
          <p:nvCxnSpPr>
            <p:cNvPr id="64" name="Google Shape;64;p13"/>
            <p:cNvCxnSpPr/>
            <p:nvPr/>
          </p:nvCxnSpPr>
          <p:spPr>
            <a:xfrm>
              <a:off x="0" y="3521"/>
              <a:ext cx="300" cy="0"/>
            </a:xfrm>
            <a:prstGeom prst="straightConnector1">
              <a:avLst/>
            </a:prstGeom>
            <a:noFill/>
            <a:ln w="22225" cap="flat" cmpd="sng">
              <a:solidFill>
                <a:schemeClr val="accent1"/>
              </a:solidFill>
              <a:prstDash val="solid"/>
              <a:round/>
              <a:headEnd type="none" w="med" len="med"/>
              <a:tailEnd type="none" w="med" len="med"/>
            </a:ln>
          </p:spPr>
        </p:cxnSp>
        <p:cxnSp>
          <p:nvCxnSpPr>
            <p:cNvPr id="65" name="Google Shape;65;p13"/>
            <p:cNvCxnSpPr/>
            <p:nvPr/>
          </p:nvCxnSpPr>
          <p:spPr>
            <a:xfrm>
              <a:off x="340" y="3521"/>
              <a:ext cx="0" cy="300"/>
            </a:xfrm>
            <a:prstGeom prst="straightConnector1">
              <a:avLst/>
            </a:prstGeom>
            <a:noFill/>
            <a:ln w="22225" cap="flat" cmpd="sng">
              <a:solidFill>
                <a:schemeClr val="accent1"/>
              </a:solidFill>
              <a:prstDash val="solid"/>
              <a:round/>
              <a:headEnd type="none" w="med" len="med"/>
              <a:tailEnd type="none" w="med" len="med"/>
            </a:ln>
          </p:spPr>
        </p:cxnSp>
        <p:cxnSp>
          <p:nvCxnSpPr>
            <p:cNvPr id="66" name="Google Shape;66;p13"/>
            <p:cNvCxnSpPr/>
            <p:nvPr/>
          </p:nvCxnSpPr>
          <p:spPr>
            <a:xfrm rot="10800000">
              <a:off x="449" y="3686"/>
              <a:ext cx="300" cy="0"/>
            </a:xfrm>
            <a:prstGeom prst="straightConnector1">
              <a:avLst/>
            </a:prstGeom>
            <a:noFill/>
            <a:ln w="22225" cap="flat" cmpd="sng">
              <a:solidFill>
                <a:schemeClr val="accent1"/>
              </a:solidFill>
              <a:prstDash val="solid"/>
              <a:round/>
              <a:headEnd type="none" w="med" len="med"/>
              <a:tailEnd type="none" w="med" len="med"/>
            </a:ln>
          </p:spPr>
        </p:cxnSp>
      </p:grpSp>
      <p:pic>
        <p:nvPicPr>
          <p:cNvPr id="67" name="Google Shape;67;p13" descr="圖片1"/>
          <p:cNvPicPr preferRelativeResize="0"/>
          <p:nvPr/>
        </p:nvPicPr>
        <p:blipFill rotWithShape="1">
          <a:blip r:embed="rId2">
            <a:alphaModFix/>
          </a:blip>
          <a:srcRect t="8401" r="15597" b="24276"/>
          <a:stretch/>
        </p:blipFill>
        <p:spPr>
          <a:xfrm>
            <a:off x="5303838" y="0"/>
            <a:ext cx="2880121" cy="1383507"/>
          </a:xfrm>
          <a:prstGeom prst="rect">
            <a:avLst/>
          </a:prstGeom>
          <a:noFill/>
          <a:ln>
            <a:noFill/>
          </a:ln>
        </p:spPr>
      </p:pic>
      <p:pic>
        <p:nvPicPr>
          <p:cNvPr id="68" name="Google Shape;68;p13" descr="圖片1"/>
          <p:cNvPicPr preferRelativeResize="0"/>
          <p:nvPr/>
        </p:nvPicPr>
        <p:blipFill rotWithShape="1">
          <a:blip r:embed="rId3">
            <a:alphaModFix/>
          </a:blip>
          <a:srcRect t="28891" r="21905"/>
          <a:stretch/>
        </p:blipFill>
        <p:spPr>
          <a:xfrm>
            <a:off x="6659563" y="3813572"/>
            <a:ext cx="1863326" cy="1022747"/>
          </a:xfrm>
          <a:prstGeom prst="rect">
            <a:avLst/>
          </a:prstGeom>
          <a:noFill/>
          <a:ln>
            <a:noFill/>
          </a:ln>
        </p:spPr>
      </p:pic>
      <p:pic>
        <p:nvPicPr>
          <p:cNvPr id="69" name="Google Shape;69;p13" descr="圖片2"/>
          <p:cNvPicPr preferRelativeResize="0"/>
          <p:nvPr/>
        </p:nvPicPr>
        <p:blipFill rotWithShape="1">
          <a:blip r:embed="rId4">
            <a:alphaModFix/>
          </a:blip>
          <a:srcRect l="14632"/>
          <a:stretch/>
        </p:blipFill>
        <p:spPr>
          <a:xfrm>
            <a:off x="0" y="3734991"/>
            <a:ext cx="1382317" cy="977503"/>
          </a:xfrm>
          <a:prstGeom prst="rect">
            <a:avLst/>
          </a:prstGeom>
          <a:noFill/>
          <a:ln>
            <a:noFill/>
          </a:ln>
        </p:spPr>
      </p:pic>
      <p:pic>
        <p:nvPicPr>
          <p:cNvPr id="70" name="Google Shape;70;p13" descr="圖片2"/>
          <p:cNvPicPr preferRelativeResize="0"/>
          <p:nvPr/>
        </p:nvPicPr>
        <p:blipFill rotWithShape="1">
          <a:blip r:embed="rId5">
            <a:alphaModFix/>
          </a:blip>
          <a:srcRect b="21783"/>
          <a:stretch/>
        </p:blipFill>
        <p:spPr>
          <a:xfrm>
            <a:off x="1044575" y="4455319"/>
            <a:ext cx="1457324" cy="688182"/>
          </a:xfrm>
          <a:prstGeom prst="rect">
            <a:avLst/>
          </a:prstGeom>
          <a:noFill/>
          <a:ln>
            <a:noFill/>
          </a:ln>
        </p:spPr>
      </p:pic>
      <p:pic>
        <p:nvPicPr>
          <p:cNvPr id="71" name="Google Shape;71;p13"/>
          <p:cNvPicPr preferRelativeResize="0"/>
          <p:nvPr/>
        </p:nvPicPr>
        <p:blipFill rotWithShape="1">
          <a:blip r:embed="rId6">
            <a:alphaModFix/>
          </a:blip>
          <a:srcRect/>
          <a:stretch/>
        </p:blipFill>
        <p:spPr>
          <a:xfrm>
            <a:off x="591709" y="1529023"/>
            <a:ext cx="2178186" cy="2178186"/>
          </a:xfrm>
          <a:prstGeom prst="rect">
            <a:avLst/>
          </a:prstGeom>
          <a:noFill/>
          <a:ln>
            <a:noFill/>
          </a:ln>
        </p:spPr>
      </p:pic>
      <p:sp>
        <p:nvSpPr>
          <p:cNvPr id="72" name="Google Shape;72;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b-QS86cEsWJ2IFVBQUenuyPyyVPuJ1wOUd9pkfMz6nk/edit?usp=share_link"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pinterest.com/pin/40947579111614083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Y4DQq7Po05YgX5gP1rIIcmXlHwpO7PLoW8LpdkOXZ_w/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docs.google.com/document/d/1b-QS86cEsWJ2IFVBQUenuyPyyVPuJ1wOUd9pkfMz6nk/edit?usp=share_link" TargetMode="External"/><Relationship Id="rId5" Type="http://schemas.openxmlformats.org/officeDocument/2006/relationships/hyperlink" Target="https://drive.google.com/drive/folders/1SCC-j_a4iGUBTjb-UnE8DTF4ZQJ3tqvn?usp=sharing" TargetMode="External"/><Relationship Id="rId4" Type="http://schemas.openxmlformats.org/officeDocument/2006/relationships/hyperlink" Target="https://drive.google.com/file/d/12WPpYODL4M7FYpw1H7xThULKjTpBvqzX/view?usp=sharing"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docs.conda.io/en/lates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virtualenv.pypa.io/en/latest/" TargetMode="External"/><Relationship Id="rId4" Type="http://schemas.openxmlformats.org/officeDocument/2006/relationships/hyperlink" Target="https://docs.conda.io/projects/miniconda/en/latest/"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numpy.org/doc/stable/user/absolute_beginners.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ibm.com/topics/decision-tree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figure/Illustration-of-AdaBoost-algorithm-for-creating-a-strong-classifier-based-on-multiple_fig9_288699540"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p:nvPr/>
        </p:nvSpPr>
        <p:spPr>
          <a:xfrm>
            <a:off x="3144750" y="2114703"/>
            <a:ext cx="5652000" cy="914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zh-TW" sz="2800" b="1">
                <a:solidFill>
                  <a:srgbClr val="C00000"/>
                </a:solidFill>
                <a:latin typeface="Times New Roman"/>
                <a:ea typeface="Times New Roman"/>
                <a:cs typeface="Times New Roman"/>
                <a:sym typeface="Times New Roman"/>
              </a:rPr>
              <a:t>Introduction to Machine Learning</a:t>
            </a:r>
            <a:endParaRPr sz="2800" b="1">
              <a:solidFill>
                <a:srgbClr val="C00000"/>
              </a:solidFill>
              <a:latin typeface="Times New Roman"/>
              <a:ea typeface="Times New Roman"/>
              <a:cs typeface="Times New Roman"/>
              <a:sym typeface="Times New Roman"/>
            </a:endParaRPr>
          </a:p>
          <a:p>
            <a:pPr marL="0" marR="0" lvl="0" indent="0" algn="r" rtl="0">
              <a:spcBef>
                <a:spcPts val="0"/>
              </a:spcBef>
              <a:spcAft>
                <a:spcPts val="0"/>
              </a:spcAft>
              <a:buNone/>
            </a:pPr>
            <a:r>
              <a:rPr lang="zh-TW" sz="2800" b="1" i="0" u="none" strike="noStrike" cap="none">
                <a:solidFill>
                  <a:srgbClr val="C00000"/>
                </a:solidFill>
                <a:latin typeface="Times New Roman"/>
                <a:ea typeface="Times New Roman"/>
                <a:cs typeface="Times New Roman"/>
                <a:sym typeface="Times New Roman"/>
              </a:rPr>
              <a:t>H</a:t>
            </a:r>
            <a:r>
              <a:rPr lang="zh-TW" sz="2800" b="1">
                <a:solidFill>
                  <a:srgbClr val="C00000"/>
                </a:solidFill>
                <a:latin typeface="Times New Roman"/>
                <a:ea typeface="Times New Roman"/>
                <a:cs typeface="Times New Roman"/>
                <a:sym typeface="Times New Roman"/>
              </a:rPr>
              <a:t>omework 3 Announcement</a:t>
            </a:r>
            <a:endParaRPr sz="2800" b="1" i="1" u="none" strike="noStrike" cap="none">
              <a:solidFill>
                <a:srgbClr val="FF0000"/>
              </a:solidFill>
              <a:latin typeface="Times New Roman"/>
              <a:ea typeface="Times New Roman"/>
              <a:cs typeface="Times New Roman"/>
              <a:sym typeface="Times New Roman"/>
            </a:endParaRPr>
          </a:p>
        </p:txBody>
      </p:sp>
      <p:sp>
        <p:nvSpPr>
          <p:cNvPr id="79" name="Google Shape;79;p14"/>
          <p:cNvSpPr txBox="1"/>
          <p:nvPr/>
        </p:nvSpPr>
        <p:spPr>
          <a:xfrm>
            <a:off x="5508150" y="3028800"/>
            <a:ext cx="32886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a:latin typeface="Times New Roman"/>
                <a:ea typeface="Times New Roman"/>
                <a:cs typeface="Times New Roman"/>
                <a:sym typeface="Times New Roman"/>
              </a:rPr>
              <a:t>Presenter: TA Jui-Che (Ben)</a:t>
            </a:r>
            <a:endParaRPr>
              <a:latin typeface="Times New Roman"/>
              <a:ea typeface="Times New Roman"/>
              <a:cs typeface="Times New Roman"/>
              <a:sym typeface="Times New Roman"/>
            </a:endParaRPr>
          </a:p>
          <a:p>
            <a:pPr marL="0" lvl="0" indent="0" algn="r" rtl="0">
              <a:spcBef>
                <a:spcPts val="0"/>
              </a:spcBef>
              <a:spcAft>
                <a:spcPts val="0"/>
              </a:spcAft>
              <a:buNone/>
            </a:pPr>
            <a:r>
              <a:rPr lang="zh-TW">
                <a:latin typeface="Times New Roman"/>
                <a:ea typeface="Times New Roman"/>
                <a:cs typeface="Times New Roman"/>
                <a:sym typeface="Times New Roman"/>
              </a:rPr>
              <a:t>Lastest update: 2023/11/14 13:30</a:t>
            </a:r>
            <a:endParaRPr>
              <a:latin typeface="Times New Roman"/>
              <a:ea typeface="Times New Roman"/>
              <a:cs typeface="Times New Roman"/>
              <a:sym typeface="Times New Roman"/>
            </a:endParaRPr>
          </a:p>
        </p:txBody>
      </p:sp>
      <p:sp>
        <p:nvSpPr>
          <p:cNvPr id="80" name="Google Shape;80;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None/>
            </a:pPr>
            <a:fld id="{00000000-1234-1234-1234-123412341234}" type="slidenum">
              <a:rPr lang="en-US" altLang="zh-TW"/>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p:txBody>
      </p:sp>
      <p:sp>
        <p:nvSpPr>
          <p:cNvPr id="156" name="Google Shape;156;p23"/>
          <p:cNvSpPr txBox="1">
            <a:spLocks noGrp="1"/>
          </p:cNvSpPr>
          <p:nvPr>
            <p:ph type="body" idx="1"/>
          </p:nvPr>
        </p:nvSpPr>
        <p:spPr>
          <a:xfrm>
            <a:off x="311700" y="1152475"/>
            <a:ext cx="8520600" cy="3608400"/>
          </a:xfrm>
          <a:prstGeom prst="rect">
            <a:avLst/>
          </a:prstGeom>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dirty="0">
                <a:latin typeface="Times New Roman"/>
                <a:ea typeface="Times New Roman"/>
                <a:cs typeface="Times New Roman"/>
                <a:sym typeface="Times New Roman"/>
              </a:rPr>
              <a:t>Criteria:</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(5%) Compute the gini index and the entropy of the array [0, 1, 0, 0, 0, 0, 1, 1, 0, 0, 1].</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(10%) Show the accuracy score of the testing data using criterion="gini" and max_depth=7.</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(10%) Show the accuracy score of the testing data using criterion="entropy" and max_depth=7.</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(5%) Train your model using criterion="gini", max_depth=15. Plot the feature importance of your decision tree model by simply counting the number of times each feature is used to split the data.</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157" name="Google Shape;157;p23"/>
          <p:cNvSpPr txBox="1">
            <a:spLocks noGrp="1"/>
          </p:cNvSpPr>
          <p:nvPr>
            <p:ph type="sldNum" idx="12"/>
          </p:nvPr>
        </p:nvSpPr>
        <p:spPr>
          <a:xfrm>
            <a:off x="7853333" y="47036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10</a:t>
            </a:fld>
            <a:endParaRPr/>
          </a:p>
        </p:txBody>
      </p:sp>
      <p:pic>
        <p:nvPicPr>
          <p:cNvPr id="158" name="Google Shape;158;p23"/>
          <p:cNvPicPr preferRelativeResize="0"/>
          <p:nvPr/>
        </p:nvPicPr>
        <p:blipFill>
          <a:blip r:embed="rId3">
            <a:alphaModFix/>
          </a:blip>
          <a:stretch>
            <a:fillRect/>
          </a:stretch>
        </p:blipFill>
        <p:spPr>
          <a:xfrm>
            <a:off x="3234163" y="2843950"/>
            <a:ext cx="2675675" cy="2006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Adaboost</a:t>
            </a:r>
            <a:endParaRPr>
              <a:latin typeface="Times New Roman"/>
              <a:ea typeface="Times New Roman"/>
              <a:cs typeface="Times New Roman"/>
              <a:sym typeface="Times New Roman"/>
            </a:endParaRPr>
          </a:p>
        </p:txBody>
      </p:sp>
      <p:sp>
        <p:nvSpPr>
          <p:cNvPr id="164" name="Google Shape;164;p24"/>
          <p:cNvSpPr txBox="1">
            <a:spLocks noGrp="1"/>
          </p:cNvSpPr>
          <p:nvPr>
            <p:ph type="body" idx="1"/>
          </p:nvPr>
        </p:nvSpPr>
        <p:spPr>
          <a:xfrm>
            <a:off x="311700" y="1152475"/>
            <a:ext cx="8520600" cy="3608400"/>
          </a:xfrm>
          <a:prstGeom prst="rect">
            <a:avLst/>
          </a:prstGeom>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Implement the Adaboost algorithm by using the decision tree classifier (max_depth=1) you just implemented as the weak classifier.</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The Adaboost model should include the following two arguments:</a:t>
            </a:r>
            <a:endParaRPr>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zh-TW" b="1">
                <a:latin typeface="Times New Roman"/>
                <a:ea typeface="Times New Roman"/>
                <a:cs typeface="Times New Roman"/>
                <a:sym typeface="Times New Roman"/>
              </a:rPr>
              <a:t>criterion</a:t>
            </a:r>
            <a:r>
              <a:rPr lang="zh-TW">
                <a:latin typeface="Times New Roman"/>
                <a:ea typeface="Times New Roman"/>
                <a:cs typeface="Times New Roman"/>
                <a:sym typeface="Times New Roman"/>
              </a:rPr>
              <a:t>: The function to measure the quality of a split of the data. Your model should support "gini" and "entropy".</a:t>
            </a:r>
            <a:endParaRPr>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zh-TW" b="1">
                <a:latin typeface="Times New Roman"/>
                <a:ea typeface="Times New Roman"/>
                <a:cs typeface="Times New Roman"/>
                <a:sym typeface="Times New Roman"/>
              </a:rPr>
              <a:t>n_estimators</a:t>
            </a:r>
            <a:r>
              <a:rPr lang="zh-TW">
                <a:latin typeface="Times New Roman"/>
                <a:ea typeface="Times New Roman"/>
                <a:cs typeface="Times New Roman"/>
                <a:sym typeface="Times New Roman"/>
              </a:rPr>
              <a:t>: The total number of weak classifiers.</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You can set any random seed to make your result reproducible.</a:t>
            </a:r>
            <a:endParaRPr>
              <a:latin typeface="Times New Roman"/>
              <a:ea typeface="Times New Roman"/>
              <a:cs typeface="Times New Roman"/>
              <a:sym typeface="Times New Roman"/>
            </a:endParaRPr>
          </a:p>
        </p:txBody>
      </p:sp>
      <p:sp>
        <p:nvSpPr>
          <p:cNvPr id="165" name="Google Shape;165;p24"/>
          <p:cNvSpPr txBox="1">
            <a:spLocks noGrp="1"/>
          </p:cNvSpPr>
          <p:nvPr>
            <p:ph type="sldNum" idx="12"/>
          </p:nvPr>
        </p:nvSpPr>
        <p:spPr>
          <a:xfrm>
            <a:off x="7853333" y="47036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Adaboost</a:t>
            </a:r>
            <a:endParaRPr>
              <a:latin typeface="Times New Roman"/>
              <a:ea typeface="Times New Roman"/>
              <a:cs typeface="Times New Roman"/>
              <a:sym typeface="Times New Roman"/>
            </a:endParaRPr>
          </a:p>
        </p:txBody>
      </p:sp>
      <p:sp>
        <p:nvSpPr>
          <p:cNvPr id="171" name="Google Shape;171;p25"/>
          <p:cNvSpPr txBox="1">
            <a:spLocks noGrp="1"/>
          </p:cNvSpPr>
          <p:nvPr>
            <p:ph type="body" idx="1"/>
          </p:nvPr>
        </p:nvSpPr>
        <p:spPr>
          <a:xfrm>
            <a:off x="311700" y="1152475"/>
            <a:ext cx="8520600" cy="3608400"/>
          </a:xfrm>
          <a:prstGeom prst="rect">
            <a:avLst/>
          </a:prstGeom>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dirty="0">
                <a:latin typeface="Times New Roman"/>
                <a:ea typeface="Times New Roman"/>
                <a:cs typeface="Times New Roman"/>
                <a:sym typeface="Times New Roman"/>
              </a:rPr>
              <a:t>Criteria:</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(20%) Tune the arguments of AdaBoost to achieve higher accuracy than your Decision Trees.</a:t>
            </a:r>
            <a:endParaRPr dirty="0">
              <a:latin typeface="Times New Roman"/>
              <a:ea typeface="Times New Roman"/>
              <a:cs typeface="Times New Roman"/>
              <a:sym typeface="Times New Roman"/>
            </a:endParaRPr>
          </a:p>
        </p:txBody>
      </p:sp>
      <p:sp>
        <p:nvSpPr>
          <p:cNvPr id="172" name="Google Shape;172;p25"/>
          <p:cNvSpPr txBox="1">
            <a:spLocks noGrp="1"/>
          </p:cNvSpPr>
          <p:nvPr>
            <p:ph type="sldNum" idx="12"/>
          </p:nvPr>
        </p:nvSpPr>
        <p:spPr>
          <a:xfrm>
            <a:off x="7853333" y="47036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12</a:t>
            </a:fld>
            <a:endParaRPr/>
          </a:p>
        </p:txBody>
      </p:sp>
      <p:graphicFrame>
        <p:nvGraphicFramePr>
          <p:cNvPr id="173" name="Google Shape;173;p25"/>
          <p:cNvGraphicFramePr/>
          <p:nvPr/>
        </p:nvGraphicFramePr>
        <p:xfrm>
          <a:off x="3009900" y="2163600"/>
          <a:ext cx="3124200" cy="1725168"/>
        </p:xfrm>
        <a:graphic>
          <a:graphicData uri="http://schemas.openxmlformats.org/drawingml/2006/table">
            <a:tbl>
              <a:tblPr>
                <a:noFill/>
                <a:tableStyleId>{BE132847-D22D-477C-A4DC-9FA4F50ED796}</a:tableStyleId>
              </a:tblPr>
              <a:tblGrid>
                <a:gridCol w="1562100">
                  <a:extLst>
                    <a:ext uri="{9D8B030D-6E8A-4147-A177-3AD203B41FA5}">
                      <a16:colId xmlns:a16="http://schemas.microsoft.com/office/drawing/2014/main" val="20000"/>
                    </a:ext>
                  </a:extLst>
                </a:gridCol>
                <a:gridCol w="1562100">
                  <a:extLst>
                    <a:ext uri="{9D8B030D-6E8A-4147-A177-3AD203B41FA5}">
                      <a16:colId xmlns:a16="http://schemas.microsoft.com/office/drawing/2014/main" val="20001"/>
                    </a:ext>
                  </a:extLst>
                </a:gridCol>
              </a:tblGrid>
              <a:tr h="0">
                <a:tc>
                  <a:txBody>
                    <a:bodyPr/>
                    <a:lstStyle/>
                    <a:p>
                      <a:pPr marL="0" lvl="0" indent="0" algn="ctr" rtl="0">
                        <a:lnSpc>
                          <a:spcPct val="130000"/>
                        </a:lnSpc>
                        <a:spcBef>
                          <a:spcPts val="0"/>
                        </a:spcBef>
                        <a:spcAft>
                          <a:spcPts val="0"/>
                        </a:spcAft>
                        <a:buNone/>
                      </a:pPr>
                      <a:r>
                        <a:rPr lang="zh-TW" sz="900" b="1">
                          <a:latin typeface="Times New Roman"/>
                          <a:ea typeface="Times New Roman"/>
                          <a:cs typeface="Times New Roman"/>
                          <a:sym typeface="Times New Roman"/>
                        </a:rPr>
                        <a:t>Points</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lnSpc>
                          <a:spcPct val="130000"/>
                        </a:lnSpc>
                        <a:spcBef>
                          <a:spcPts val="0"/>
                        </a:spcBef>
                        <a:spcAft>
                          <a:spcPts val="0"/>
                        </a:spcAft>
                        <a:buNone/>
                      </a:pPr>
                      <a:r>
                        <a:rPr lang="zh-TW" sz="900" b="1">
                          <a:latin typeface="Times New Roman"/>
                          <a:ea typeface="Times New Roman"/>
                          <a:cs typeface="Times New Roman"/>
                          <a:sym typeface="Times New Roman"/>
                        </a:rPr>
                        <a:t>Testing Accuracy </a:t>
                      </a:r>
                      <a:endParaRPr sz="900" b="1">
                        <a:latin typeface="Times New Roman"/>
                        <a:ea typeface="Times New Roman"/>
                        <a:cs typeface="Times New Roman"/>
                        <a:sym typeface="Times New Roman"/>
                      </a:endParaRPr>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lvl="0" indent="0" algn="ctr" rtl="0">
                        <a:lnSpc>
                          <a:spcPct val="130000"/>
                        </a:lnSpc>
                        <a:spcBef>
                          <a:spcPts val="0"/>
                        </a:spcBef>
                        <a:spcAft>
                          <a:spcPts val="0"/>
                        </a:spcAft>
                        <a:buNone/>
                      </a:pPr>
                      <a:r>
                        <a:rPr lang="zh-TW" sz="900" b="1">
                          <a:latin typeface="Times New Roman"/>
                          <a:ea typeface="Times New Roman"/>
                          <a:cs typeface="Times New Roman"/>
                          <a:sym typeface="Times New Roman"/>
                        </a:rPr>
                        <a:t>20 points</a:t>
                      </a:r>
                      <a:endParaRPr sz="900" b="1">
                        <a:latin typeface="Times New Roman"/>
                        <a:ea typeface="Times New Roman"/>
                        <a:cs typeface="Times New Roman"/>
                        <a:sym typeface="Times New Roman"/>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zh-TW" sz="900">
                          <a:solidFill>
                            <a:srgbClr val="CC0000"/>
                          </a:solidFill>
                          <a:latin typeface="Times New Roman"/>
                          <a:ea typeface="Times New Roman"/>
                          <a:cs typeface="Times New Roman"/>
                          <a:sym typeface="Times New Roman"/>
                        </a:rPr>
                        <a:t>0.8 &lt;= acc</a:t>
                      </a:r>
                      <a:endParaRPr sz="900">
                        <a:solidFill>
                          <a:srgbClr val="CC0000"/>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lnSpc>
                          <a:spcPct val="130000"/>
                        </a:lnSpc>
                        <a:spcBef>
                          <a:spcPts val="0"/>
                        </a:spcBef>
                        <a:spcAft>
                          <a:spcPts val="0"/>
                        </a:spcAft>
                        <a:buNone/>
                      </a:pPr>
                      <a:r>
                        <a:rPr lang="zh-TW" sz="900" b="1">
                          <a:latin typeface="Times New Roman"/>
                          <a:ea typeface="Times New Roman"/>
                          <a:cs typeface="Times New Roman"/>
                          <a:sym typeface="Times New Roman"/>
                        </a:rPr>
                        <a:t>15 points</a:t>
                      </a:r>
                      <a:endParaRPr sz="900" b="1">
                        <a:latin typeface="Times New Roman"/>
                        <a:ea typeface="Times New Roman"/>
                        <a:cs typeface="Times New Roman"/>
                        <a:sym typeface="Times New Roman"/>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zh-TW" sz="900">
                          <a:solidFill>
                            <a:srgbClr val="CC0000"/>
                          </a:solidFill>
                          <a:latin typeface="Times New Roman"/>
                          <a:ea typeface="Times New Roman"/>
                          <a:cs typeface="Times New Roman"/>
                          <a:sym typeface="Times New Roman"/>
                        </a:rPr>
                        <a:t>0.78 &lt;= acc &lt; 0.8 </a:t>
                      </a:r>
                      <a:endParaRPr sz="900">
                        <a:solidFill>
                          <a:srgbClr val="CC0000"/>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lnSpc>
                          <a:spcPct val="130000"/>
                        </a:lnSpc>
                        <a:spcBef>
                          <a:spcPts val="0"/>
                        </a:spcBef>
                        <a:spcAft>
                          <a:spcPts val="0"/>
                        </a:spcAft>
                        <a:buNone/>
                      </a:pPr>
                      <a:r>
                        <a:rPr lang="zh-TW" sz="900" b="1">
                          <a:latin typeface="Times New Roman"/>
                          <a:ea typeface="Times New Roman"/>
                          <a:cs typeface="Times New Roman"/>
                          <a:sym typeface="Times New Roman"/>
                        </a:rPr>
                        <a:t>10 points</a:t>
                      </a:r>
                      <a:endParaRPr sz="900" b="1">
                        <a:latin typeface="Times New Roman"/>
                        <a:ea typeface="Times New Roman"/>
                        <a:cs typeface="Times New Roman"/>
                        <a:sym typeface="Times New Roman"/>
                      </a:endParaRPr>
                    </a:p>
                  </a:txBody>
                  <a:tcPr marL="63500" marR="63500" marT="63500" marB="63500">
                    <a:lnR w="12700" cap="flat" cmpd="sng">
                      <a:solidFill>
                        <a:srgbClr val="000000"/>
                      </a:solidFill>
                      <a:prstDash val="solid"/>
                      <a:round/>
                      <a:headEnd type="none" w="sm" len="sm"/>
                      <a:tailEnd type="none" w="sm" len="sm"/>
                    </a:lnR>
                  </a:tcPr>
                </a:tc>
                <a:tc>
                  <a:txBody>
                    <a:bodyPr/>
                    <a:lstStyle/>
                    <a:p>
                      <a:pPr marL="0" lvl="0" indent="0" algn="ctr" rtl="0">
                        <a:spcBef>
                          <a:spcPts val="0"/>
                        </a:spcBef>
                        <a:spcAft>
                          <a:spcPts val="0"/>
                        </a:spcAft>
                        <a:buNone/>
                      </a:pPr>
                      <a:r>
                        <a:rPr lang="zh-TW" sz="900">
                          <a:solidFill>
                            <a:srgbClr val="CC0000"/>
                          </a:solidFill>
                          <a:latin typeface="Times New Roman"/>
                          <a:ea typeface="Times New Roman"/>
                          <a:cs typeface="Times New Roman"/>
                          <a:sym typeface="Times New Roman"/>
                        </a:rPr>
                        <a:t>0.76 &lt;= acc &lt; 0.78</a:t>
                      </a:r>
                      <a:endParaRPr sz="900">
                        <a:solidFill>
                          <a:srgbClr val="CC0000"/>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lvl="0" indent="0" algn="ctr" rtl="0">
                        <a:lnSpc>
                          <a:spcPct val="130000"/>
                        </a:lnSpc>
                        <a:spcBef>
                          <a:spcPts val="0"/>
                        </a:spcBef>
                        <a:spcAft>
                          <a:spcPts val="0"/>
                        </a:spcAft>
                        <a:buNone/>
                      </a:pPr>
                      <a:r>
                        <a:rPr lang="zh-TW" sz="900" b="1">
                          <a:latin typeface="Times New Roman"/>
                          <a:ea typeface="Times New Roman"/>
                          <a:cs typeface="Times New Roman"/>
                          <a:sym typeface="Times New Roman"/>
                        </a:rPr>
                        <a:t>5 points</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lnSpc>
                          <a:spcPct val="130000"/>
                        </a:lnSpc>
                        <a:spcBef>
                          <a:spcPts val="0"/>
                        </a:spcBef>
                        <a:spcAft>
                          <a:spcPts val="0"/>
                        </a:spcAft>
                        <a:buNone/>
                      </a:pPr>
                      <a:r>
                        <a:rPr lang="zh-TW" sz="900" b="1">
                          <a:latin typeface="Times New Roman"/>
                          <a:ea typeface="Times New Roman"/>
                          <a:cs typeface="Times New Roman"/>
                          <a:sym typeface="Times New Roman"/>
                        </a:rPr>
                        <a:t>0.74 &lt;= acc &lt; 0.76</a:t>
                      </a:r>
                      <a:endParaRPr sz="900" b="1">
                        <a:latin typeface="Times New Roman"/>
                        <a:ea typeface="Times New Roman"/>
                        <a:cs typeface="Times New Roman"/>
                        <a:sym typeface="Times New Roman"/>
                      </a:endParaRPr>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4"/>
                  </a:ext>
                </a:extLst>
              </a:tr>
              <a:tr h="0">
                <a:tc>
                  <a:txBody>
                    <a:bodyPr/>
                    <a:lstStyle/>
                    <a:p>
                      <a:pPr marL="0" lvl="0" indent="0" algn="ctr" rtl="0">
                        <a:lnSpc>
                          <a:spcPct val="130000"/>
                        </a:lnSpc>
                        <a:spcBef>
                          <a:spcPts val="0"/>
                        </a:spcBef>
                        <a:spcAft>
                          <a:spcPts val="0"/>
                        </a:spcAft>
                        <a:buNone/>
                      </a:pPr>
                      <a:r>
                        <a:rPr lang="zh-TW" sz="900" b="1">
                          <a:latin typeface="Times New Roman"/>
                          <a:ea typeface="Times New Roman"/>
                          <a:cs typeface="Times New Roman"/>
                          <a:sym typeface="Times New Roman"/>
                        </a:rPr>
                        <a:t>0 points</a:t>
                      </a:r>
                      <a:endParaRPr sz="900" b="1">
                        <a:latin typeface="Times New Roman"/>
                        <a:ea typeface="Times New Roman"/>
                        <a:cs typeface="Times New Roman"/>
                        <a:sym typeface="Times New Roman"/>
                      </a:endParaRPr>
                    </a:p>
                  </a:txBody>
                  <a:tcPr marL="63500" marR="63500" marT="63500" marB="63500"/>
                </a:tc>
                <a:tc>
                  <a:txBody>
                    <a:bodyPr/>
                    <a:lstStyle/>
                    <a:p>
                      <a:pPr marL="0" lvl="0" indent="0" algn="ctr" rtl="0">
                        <a:lnSpc>
                          <a:spcPct val="130000"/>
                        </a:lnSpc>
                        <a:spcBef>
                          <a:spcPts val="0"/>
                        </a:spcBef>
                        <a:spcAft>
                          <a:spcPts val="0"/>
                        </a:spcAft>
                        <a:buNone/>
                      </a:pPr>
                      <a:r>
                        <a:rPr lang="zh-TW" sz="900" b="1">
                          <a:latin typeface="Times New Roman"/>
                          <a:ea typeface="Times New Roman"/>
                          <a:cs typeface="Times New Roman"/>
                          <a:sym typeface="Times New Roman"/>
                        </a:rPr>
                        <a:t>acc &lt; 0.74</a:t>
                      </a:r>
                      <a:endParaRPr sz="900" b="1">
                        <a:latin typeface="Times New Roman"/>
                        <a:ea typeface="Times New Roman"/>
                        <a:cs typeface="Times New Roman"/>
                        <a:sym typeface="Times New Roman"/>
                      </a:endParaRPr>
                    </a:p>
                  </a:txBody>
                  <a:tcPr marL="63500" marR="63500" marT="63500" marB="6350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Do not modify the main function architecture.</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Your code output will look like this:</a:t>
            </a:r>
            <a:endParaRPr>
              <a:latin typeface="Times New Roman"/>
              <a:ea typeface="Times New Roman"/>
              <a:cs typeface="Times New Roman"/>
              <a:sym typeface="Times New Roman"/>
            </a:endParaRPr>
          </a:p>
        </p:txBody>
      </p:sp>
      <p:sp>
        <p:nvSpPr>
          <p:cNvPr id="179" name="Google Shape;17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Code Output</a:t>
            </a:r>
            <a:endParaRPr>
              <a:latin typeface="Times New Roman"/>
              <a:ea typeface="Times New Roman"/>
              <a:cs typeface="Times New Roman"/>
              <a:sym typeface="Times New Roman"/>
            </a:endParaRPr>
          </a:p>
        </p:txBody>
      </p:sp>
      <p:sp>
        <p:nvSpPr>
          <p:cNvPr id="180" name="Google Shape;18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13</a:t>
            </a:fld>
            <a:endParaRPr/>
          </a:p>
        </p:txBody>
      </p:sp>
      <p:pic>
        <p:nvPicPr>
          <p:cNvPr id="181" name="Google Shape;181;p26"/>
          <p:cNvPicPr preferRelativeResize="0"/>
          <p:nvPr/>
        </p:nvPicPr>
        <p:blipFill rotWithShape="1">
          <a:blip r:embed="rId3">
            <a:alphaModFix/>
          </a:blip>
          <a:srcRect t="2524"/>
          <a:stretch/>
        </p:blipFill>
        <p:spPr>
          <a:xfrm>
            <a:off x="311700" y="2298495"/>
            <a:ext cx="8520600" cy="169885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
        <p:nvSpPr>
          <p:cNvPr id="189" name="Google Shape;189;p27"/>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Please follow the same report template format just like HW1.</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Link</a:t>
            </a:r>
            <a:endParaRPr>
              <a:latin typeface="Times New Roman"/>
              <a:ea typeface="Times New Roman"/>
              <a:cs typeface="Times New Roman"/>
              <a:sym typeface="Times New Roman"/>
            </a:endParaRPr>
          </a:p>
        </p:txBody>
      </p:sp>
      <p:sp>
        <p:nvSpPr>
          <p:cNvPr id="190" name="Google Shape;19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14</a:t>
            </a:fld>
            <a:endParaRPr/>
          </a:p>
        </p:txBody>
      </p:sp>
      <p:sp>
        <p:nvSpPr>
          <p:cNvPr id="191" name="Google Shape;191;p27"/>
          <p:cNvSpPr/>
          <p:nvPr/>
        </p:nvSpPr>
        <p:spPr>
          <a:xfrm>
            <a:off x="2342900" y="2285200"/>
            <a:ext cx="2985600" cy="11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7"/>
          <p:cNvSpPr/>
          <p:nvPr/>
        </p:nvSpPr>
        <p:spPr>
          <a:xfrm>
            <a:off x="6160300" y="2285200"/>
            <a:ext cx="1334400" cy="11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7"/>
          <p:cNvSpPr/>
          <p:nvPr/>
        </p:nvSpPr>
        <p:spPr>
          <a:xfrm>
            <a:off x="6189085" y="2546660"/>
            <a:ext cx="1334400" cy="117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199" name="Google Shape;199;p28"/>
          <p:cNvSpPr txBox="1">
            <a:spLocks noGrp="1"/>
          </p:cNvSpPr>
          <p:nvPr>
            <p:ph type="body" idx="1"/>
          </p:nvPr>
        </p:nvSpPr>
        <p:spPr>
          <a:xfrm>
            <a:off x="311700" y="1152475"/>
            <a:ext cx="8520600" cy="3875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Char char="●"/>
            </a:pPr>
            <a:r>
              <a:rPr lang="zh-TW">
                <a:latin typeface="Times New Roman"/>
                <a:ea typeface="Times New Roman"/>
                <a:cs typeface="Times New Roman"/>
                <a:sym typeface="Times New Roman"/>
              </a:rPr>
              <a:t>Compress your code and report into a </a:t>
            </a:r>
            <a:r>
              <a:rPr lang="zh-TW" b="1">
                <a:latin typeface="Times New Roman"/>
                <a:ea typeface="Times New Roman"/>
                <a:cs typeface="Times New Roman"/>
                <a:sym typeface="Times New Roman"/>
              </a:rPr>
              <a:t>.zip file</a:t>
            </a:r>
            <a:r>
              <a:rPr lang="zh-TW">
                <a:latin typeface="Times New Roman"/>
                <a:ea typeface="Times New Roman"/>
                <a:cs typeface="Times New Roman"/>
                <a:sym typeface="Times New Roman"/>
              </a:rPr>
              <a:t> and submit it on E3.</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sz="1400">
                <a:latin typeface="Times New Roman"/>
                <a:ea typeface="Times New Roman"/>
                <a:cs typeface="Times New Roman"/>
                <a:sym typeface="Times New Roman"/>
              </a:rPr>
              <a:t>&lt;STUDENT ID&gt;_HW3.zip</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ID&gt;_HW3.py</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ID&gt;_HW3.pdf </a:t>
            </a:r>
            <a:r>
              <a:rPr lang="zh-TW">
                <a:solidFill>
                  <a:srgbClr val="FF0000"/>
                </a:solidFill>
                <a:latin typeface="Times New Roman"/>
                <a:ea typeface="Times New Roman"/>
                <a:cs typeface="Times New Roman"/>
                <a:sym typeface="Times New Roman"/>
              </a:rPr>
              <a:t>(do not submit .doc, .docx or others format)</a:t>
            </a:r>
            <a:endParaRPr>
              <a:solidFill>
                <a:srgbClr val="FF0000"/>
              </a:solidFill>
              <a:latin typeface="Times New Roman"/>
              <a:ea typeface="Times New Roman"/>
              <a:cs typeface="Times New Roman"/>
              <a:sym typeface="Times New Roman"/>
            </a:endParaRPr>
          </a:p>
        </p:txBody>
      </p:sp>
      <p:sp>
        <p:nvSpPr>
          <p:cNvPr id="200" name="Google Shape;20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Late policy</a:t>
            </a:r>
            <a:endParaRPr>
              <a:latin typeface="Times New Roman"/>
              <a:ea typeface="Times New Roman"/>
              <a:cs typeface="Times New Roman"/>
              <a:sym typeface="Times New Roman"/>
            </a:endParaRPr>
          </a:p>
        </p:txBody>
      </p:sp>
      <p:sp>
        <p:nvSpPr>
          <p:cNvPr id="206" name="Google Shape;20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We will deduct a late penalty of 20 points per additional late day.</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For example, If you get 90 points but delay for two days, your will get only 50 points! </a:t>
            </a:r>
            <a:endParaRPr>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
        <p:nvSpPr>
          <p:cNvPr id="207" name="Google Shape;20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16</a:t>
            </a:fld>
            <a:endParaRPr/>
          </a:p>
        </p:txBody>
      </p:sp>
      <p:pic>
        <p:nvPicPr>
          <p:cNvPr id="208" name="Google Shape;208;p29"/>
          <p:cNvPicPr preferRelativeResize="0"/>
          <p:nvPr/>
        </p:nvPicPr>
        <p:blipFill>
          <a:blip r:embed="rId3">
            <a:alphaModFix/>
          </a:blip>
          <a:stretch>
            <a:fillRect/>
          </a:stretch>
        </p:blipFill>
        <p:spPr>
          <a:xfrm>
            <a:off x="2814625" y="2420775"/>
            <a:ext cx="3514750" cy="2636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Have Fun!</a:t>
            </a:r>
            <a:endParaRPr>
              <a:latin typeface="Times New Roman"/>
              <a:ea typeface="Times New Roman"/>
              <a:cs typeface="Times New Roman"/>
              <a:sym typeface="Times New Roman"/>
            </a:endParaRPr>
          </a:p>
        </p:txBody>
      </p:sp>
      <p:sp>
        <p:nvSpPr>
          <p:cNvPr id="214" name="Google Shape;214;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17</a:t>
            </a:fld>
            <a:endParaRPr/>
          </a:p>
        </p:txBody>
      </p:sp>
      <p:pic>
        <p:nvPicPr>
          <p:cNvPr id="215" name="Google Shape;215;p30"/>
          <p:cNvPicPr preferRelativeResize="0"/>
          <p:nvPr/>
        </p:nvPicPr>
        <p:blipFill>
          <a:blip r:embed="rId3">
            <a:alphaModFix/>
          </a:blip>
          <a:stretch>
            <a:fillRect/>
          </a:stretch>
        </p:blipFill>
        <p:spPr>
          <a:xfrm>
            <a:off x="2833488" y="24926"/>
            <a:ext cx="3477025" cy="5093652"/>
          </a:xfrm>
          <a:prstGeom prst="rect">
            <a:avLst/>
          </a:prstGeom>
          <a:noFill/>
          <a:ln>
            <a:noFill/>
          </a:ln>
        </p:spPr>
      </p:pic>
      <p:sp>
        <p:nvSpPr>
          <p:cNvPr id="216" name="Google Shape;216;p30"/>
          <p:cNvSpPr txBox="1"/>
          <p:nvPr/>
        </p:nvSpPr>
        <p:spPr>
          <a:xfrm>
            <a:off x="5877175" y="4835700"/>
            <a:ext cx="3266400" cy="523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sz="1100" u="sng">
                <a:solidFill>
                  <a:schemeClr val="hlink"/>
                </a:solidFill>
                <a:latin typeface="Times New Roman"/>
                <a:ea typeface="Times New Roman"/>
                <a:cs typeface="Times New Roman"/>
                <a:sym typeface="Times New Roman"/>
                <a:hlinkClick r:id="rId4"/>
              </a:rPr>
              <a:t>https://www.pinterest.com/pin/409475791116140835/</a:t>
            </a:r>
            <a:endParaRPr sz="8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Homework 3</a:t>
            </a:r>
            <a:endParaRPr>
              <a:latin typeface="Times New Roman"/>
              <a:ea typeface="Times New Roman"/>
              <a:cs typeface="Times New Roman"/>
              <a:sym typeface="Times New Roman"/>
            </a:endParaRPr>
          </a:p>
        </p:txBody>
      </p:sp>
      <p:sp>
        <p:nvSpPr>
          <p:cNvPr id="86" name="Google Shape;86;p15"/>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Deadline: </a:t>
            </a:r>
            <a:r>
              <a:rPr lang="zh-TW">
                <a:solidFill>
                  <a:srgbClr val="FF0000"/>
                </a:solidFill>
                <a:latin typeface="Times New Roman"/>
                <a:ea typeface="Times New Roman"/>
                <a:cs typeface="Times New Roman"/>
                <a:sym typeface="Times New Roman"/>
              </a:rPr>
              <a:t>23:59, Nov. 28th (Tue), 2023</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Coding (50%): Implement ensemble methods by only using </a:t>
            </a:r>
            <a:r>
              <a:rPr lang="zh-TW" b="1">
                <a:latin typeface="Times New Roman"/>
                <a:ea typeface="Times New Roman"/>
                <a:cs typeface="Times New Roman"/>
                <a:sym typeface="Times New Roman"/>
              </a:rPr>
              <a:t>numpy.</a:t>
            </a:r>
            <a:endParaRPr b="1">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Part 1: Decision Tree</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Part 2: Adaboost</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Submit your python file (.py).</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Answer the questions (by screenshots) in the report (.pdf).</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Handwritten Questions (50%): Answer questions about linear classification methods.</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Answer the questions (handwritten, typed, digital, etc.) in the report.</a:t>
            </a:r>
            <a:endParaRPr>
              <a:latin typeface="Times New Roman"/>
              <a:ea typeface="Times New Roman"/>
              <a:cs typeface="Times New Roman"/>
              <a:sym typeface="Times New Roman"/>
            </a:endParaRPr>
          </a:p>
        </p:txBody>
      </p:sp>
      <p:sp>
        <p:nvSpPr>
          <p:cNvPr id="87" name="Google Shape;87;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Links</a:t>
            </a:r>
            <a:endParaRPr>
              <a:latin typeface="Times New Roman"/>
              <a:ea typeface="Times New Roman"/>
              <a:cs typeface="Times New Roman"/>
              <a:sym typeface="Times New Roman"/>
            </a:endParaRPr>
          </a:p>
        </p:txBody>
      </p:sp>
      <p:sp>
        <p:nvSpPr>
          <p:cNvPr id="93" name="Google Shape;93;p16"/>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Questions: </a:t>
            </a:r>
            <a:r>
              <a:rPr lang="zh-TW" u="sng">
                <a:solidFill>
                  <a:schemeClr val="hlink"/>
                </a:solidFill>
                <a:latin typeface="Times New Roman"/>
                <a:ea typeface="Times New Roman"/>
                <a:cs typeface="Times New Roman"/>
                <a:sym typeface="Times New Roman"/>
                <a:hlinkClick r:id="rId3"/>
              </a:rPr>
              <a:t>Link</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Sample code: </a:t>
            </a:r>
            <a:r>
              <a:rPr lang="zh-TW" u="sng">
                <a:solidFill>
                  <a:schemeClr val="hlink"/>
                </a:solidFill>
                <a:latin typeface="Times New Roman"/>
                <a:ea typeface="Times New Roman"/>
                <a:cs typeface="Times New Roman"/>
                <a:sym typeface="Times New Roman"/>
                <a:hlinkClick r:id="rId4"/>
              </a:rPr>
              <a:t>Link</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Dataset: </a:t>
            </a:r>
            <a:r>
              <a:rPr lang="zh-TW" u="sng">
                <a:solidFill>
                  <a:schemeClr val="hlink"/>
                </a:solidFill>
                <a:latin typeface="Times New Roman"/>
                <a:ea typeface="Times New Roman"/>
                <a:cs typeface="Times New Roman"/>
                <a:sym typeface="Times New Roman"/>
                <a:hlinkClick r:id="rId5"/>
              </a:rPr>
              <a:t>Link</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Report template: </a:t>
            </a:r>
            <a:r>
              <a:rPr lang="zh-TW" u="sng">
                <a:solidFill>
                  <a:schemeClr val="hlink"/>
                </a:solidFill>
                <a:latin typeface="Times New Roman"/>
                <a:ea typeface="Times New Roman"/>
                <a:cs typeface="Times New Roman"/>
                <a:sym typeface="Times New Roman"/>
                <a:hlinkClick r:id="rId6"/>
              </a:rPr>
              <a:t>Link</a:t>
            </a:r>
            <a:r>
              <a:rPr lang="zh-TW">
                <a:latin typeface="Times New Roman"/>
                <a:ea typeface="Times New Roman"/>
                <a:cs typeface="Times New Roman"/>
                <a:sym typeface="Times New Roman"/>
              </a:rPr>
              <a:t> (same as HW1)</a:t>
            </a:r>
            <a:endParaRPr>
              <a:latin typeface="Times New Roman"/>
              <a:ea typeface="Times New Roman"/>
              <a:cs typeface="Times New Roman"/>
              <a:sym typeface="Times New Roman"/>
            </a:endParaRPr>
          </a:p>
        </p:txBody>
      </p:sp>
      <p:sp>
        <p:nvSpPr>
          <p:cNvPr id="94" name="Google Shape;9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Environment</a:t>
            </a:r>
            <a:endParaRPr>
              <a:latin typeface="Times New Roman"/>
              <a:ea typeface="Times New Roman"/>
              <a:cs typeface="Times New Roman"/>
              <a:sym typeface="Times New Roman"/>
            </a:endParaRPr>
          </a:p>
        </p:txBody>
      </p:sp>
      <p:sp>
        <p:nvSpPr>
          <p:cNvPr id="100" name="Google Shape;100;p17"/>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Python version: 3.8 or newer</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We recommend that you use </a:t>
            </a:r>
            <a:r>
              <a:rPr lang="zh-TW" b="1">
                <a:latin typeface="Times New Roman"/>
                <a:ea typeface="Times New Roman"/>
                <a:cs typeface="Times New Roman"/>
                <a:sym typeface="Times New Roman"/>
              </a:rPr>
              <a:t>virtual environments</a:t>
            </a:r>
            <a:r>
              <a:rPr lang="zh-TW">
                <a:latin typeface="Times New Roman"/>
                <a:ea typeface="Times New Roman"/>
                <a:cs typeface="Times New Roman"/>
                <a:sym typeface="Times New Roman"/>
              </a:rPr>
              <a:t> when implementing your homework assignments.</a:t>
            </a:r>
            <a:endParaRPr>
              <a:latin typeface="Times New Roman"/>
              <a:ea typeface="Times New Roman"/>
              <a:cs typeface="Times New Roman"/>
              <a:sym typeface="Times New Roman"/>
            </a:endParaRPr>
          </a:p>
          <a:p>
            <a:pPr marL="914400" lvl="1" indent="-317500" algn="l" rtl="0">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Here are some popular virtual environment management tools:</a:t>
            </a:r>
            <a:endParaRPr>
              <a:latin typeface="Times New Roman"/>
              <a:ea typeface="Times New Roman"/>
              <a:cs typeface="Times New Roman"/>
              <a:sym typeface="Times New Roman"/>
            </a:endParaRPr>
          </a:p>
          <a:p>
            <a:pPr marL="1371600" lvl="2" indent="-317500" algn="l" rtl="0">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3"/>
              </a:rPr>
              <a:t>Conda</a:t>
            </a:r>
            <a:endParaRPr>
              <a:latin typeface="Times New Roman"/>
              <a:ea typeface="Times New Roman"/>
              <a:cs typeface="Times New Roman"/>
              <a:sym typeface="Times New Roman"/>
            </a:endParaRPr>
          </a:p>
          <a:p>
            <a:pPr marL="1371600" lvl="2" indent="-317500" algn="l" rtl="0">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4"/>
              </a:rPr>
              <a:t>Miniconda</a:t>
            </a:r>
            <a:endParaRPr>
              <a:latin typeface="Times New Roman"/>
              <a:ea typeface="Times New Roman"/>
              <a:cs typeface="Times New Roman"/>
              <a:sym typeface="Times New Roman"/>
            </a:endParaRPr>
          </a:p>
          <a:p>
            <a:pPr marL="1371600" lvl="2" indent="-317500" algn="l" rtl="0">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5"/>
              </a:rPr>
              <a:t>virtualenv</a:t>
            </a:r>
            <a:endParaRPr>
              <a:latin typeface="Times New Roman"/>
              <a:ea typeface="Times New Roman"/>
              <a:cs typeface="Times New Roman"/>
              <a:sym typeface="Times New Roman"/>
            </a:endParaRPr>
          </a:p>
        </p:txBody>
      </p:sp>
      <p:sp>
        <p:nvSpPr>
          <p:cNvPr id="101" name="Google Shape;101;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Numpy</a:t>
            </a:r>
            <a:endParaRPr>
              <a:latin typeface="Times New Roman"/>
              <a:ea typeface="Times New Roman"/>
              <a:cs typeface="Times New Roman"/>
              <a:sym typeface="Times New Roman"/>
            </a:endParaRPr>
          </a:p>
        </p:txBody>
      </p:sp>
      <p:sp>
        <p:nvSpPr>
          <p:cNvPr id="107" name="Google Shape;107;p18"/>
          <p:cNvSpPr txBox="1">
            <a:spLocks noGrp="1"/>
          </p:cNvSpPr>
          <p:nvPr>
            <p:ph type="body" idx="1"/>
          </p:nvPr>
        </p:nvSpPr>
        <p:spPr>
          <a:xfrm>
            <a:off x="311700" y="1152475"/>
            <a:ext cx="8520600" cy="38487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Build-in array operations.</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Numpy Tutorial: </a:t>
            </a:r>
            <a:r>
              <a:rPr lang="zh-TW"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Link</a:t>
            </a:r>
            <a:endParaRPr>
              <a:latin typeface="Times New Roman"/>
              <a:ea typeface="Times New Roman"/>
              <a:cs typeface="Times New Roman"/>
              <a:sym typeface="Times New Roman"/>
            </a:endParaRPr>
          </a:p>
          <a:p>
            <a:pPr marL="0" lvl="0" indent="0" algn="l" rtl="0">
              <a:lnSpc>
                <a:spcPct val="150000"/>
              </a:lnSpc>
              <a:spcBef>
                <a:spcPts val="1200"/>
              </a:spcBef>
              <a:spcAft>
                <a:spcPts val="1200"/>
              </a:spcAft>
              <a:buNone/>
            </a:pPr>
            <a:endParaRPr>
              <a:latin typeface="Times New Roman"/>
              <a:ea typeface="Times New Roman"/>
              <a:cs typeface="Times New Roman"/>
              <a:sym typeface="Times New Roman"/>
            </a:endParaRPr>
          </a:p>
        </p:txBody>
      </p:sp>
      <p:sp>
        <p:nvSpPr>
          <p:cNvPr id="108" name="Google Shape;108;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5</a:t>
            </a:fld>
            <a:endParaRPr/>
          </a:p>
        </p:txBody>
      </p:sp>
      <p:pic>
        <p:nvPicPr>
          <p:cNvPr id="109" name="Google Shape;109;p18"/>
          <p:cNvPicPr preferRelativeResize="0"/>
          <p:nvPr/>
        </p:nvPicPr>
        <p:blipFill rotWithShape="1">
          <a:blip r:embed="rId4">
            <a:alphaModFix/>
          </a:blip>
          <a:srcRect t="55758"/>
          <a:stretch/>
        </p:blipFill>
        <p:spPr>
          <a:xfrm>
            <a:off x="5083350" y="2098663"/>
            <a:ext cx="2352675" cy="1104075"/>
          </a:xfrm>
          <a:prstGeom prst="rect">
            <a:avLst/>
          </a:prstGeom>
          <a:noFill/>
          <a:ln>
            <a:noFill/>
          </a:ln>
        </p:spPr>
      </p:pic>
      <p:pic>
        <p:nvPicPr>
          <p:cNvPr id="110" name="Google Shape;110;p18"/>
          <p:cNvPicPr preferRelativeResize="0"/>
          <p:nvPr/>
        </p:nvPicPr>
        <p:blipFill rotWithShape="1">
          <a:blip r:embed="rId5">
            <a:alphaModFix/>
          </a:blip>
          <a:srcRect t="60271"/>
          <a:stretch/>
        </p:blipFill>
        <p:spPr>
          <a:xfrm>
            <a:off x="5092875" y="3766355"/>
            <a:ext cx="2333625" cy="896850"/>
          </a:xfrm>
          <a:prstGeom prst="rect">
            <a:avLst/>
          </a:prstGeom>
          <a:noFill/>
          <a:ln>
            <a:noFill/>
          </a:ln>
        </p:spPr>
      </p:pic>
      <p:pic>
        <p:nvPicPr>
          <p:cNvPr id="111" name="Google Shape;111;p18"/>
          <p:cNvPicPr preferRelativeResize="0"/>
          <p:nvPr/>
        </p:nvPicPr>
        <p:blipFill rotWithShape="1">
          <a:blip r:embed="rId5">
            <a:alphaModFix/>
          </a:blip>
          <a:srcRect b="46027"/>
          <a:stretch/>
        </p:blipFill>
        <p:spPr>
          <a:xfrm>
            <a:off x="1150750" y="3605580"/>
            <a:ext cx="2333625" cy="1218425"/>
          </a:xfrm>
          <a:prstGeom prst="rect">
            <a:avLst/>
          </a:prstGeom>
          <a:noFill/>
          <a:ln>
            <a:noFill/>
          </a:ln>
        </p:spPr>
      </p:pic>
      <p:pic>
        <p:nvPicPr>
          <p:cNvPr id="112" name="Google Shape;112;p18"/>
          <p:cNvPicPr preferRelativeResize="0"/>
          <p:nvPr/>
        </p:nvPicPr>
        <p:blipFill rotWithShape="1">
          <a:blip r:embed="rId4">
            <a:alphaModFix/>
          </a:blip>
          <a:srcRect b="49431"/>
          <a:stretch/>
        </p:blipFill>
        <p:spPr>
          <a:xfrm>
            <a:off x="1141225" y="2019720"/>
            <a:ext cx="2352675" cy="1261975"/>
          </a:xfrm>
          <a:prstGeom prst="rect">
            <a:avLst/>
          </a:prstGeom>
          <a:noFill/>
          <a:ln>
            <a:noFill/>
          </a:ln>
        </p:spPr>
      </p:pic>
      <p:sp>
        <p:nvSpPr>
          <p:cNvPr id="113" name="Google Shape;113;p18"/>
          <p:cNvSpPr/>
          <p:nvPr/>
        </p:nvSpPr>
        <p:spPr>
          <a:xfrm>
            <a:off x="3848975" y="2558763"/>
            <a:ext cx="879300" cy="18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8"/>
          <p:cNvSpPr/>
          <p:nvPr/>
        </p:nvSpPr>
        <p:spPr>
          <a:xfrm>
            <a:off x="3848975" y="4122825"/>
            <a:ext cx="879300" cy="18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5" name="Google Shape;115;p18"/>
          <p:cNvCxnSpPr/>
          <p:nvPr/>
        </p:nvCxnSpPr>
        <p:spPr>
          <a:xfrm>
            <a:off x="1163600" y="2025925"/>
            <a:ext cx="2300100" cy="1237800"/>
          </a:xfrm>
          <a:prstGeom prst="straightConnector1">
            <a:avLst/>
          </a:prstGeom>
          <a:noFill/>
          <a:ln w="38100" cap="flat" cmpd="sng">
            <a:solidFill>
              <a:srgbClr val="FF0000"/>
            </a:solidFill>
            <a:prstDash val="solid"/>
            <a:round/>
            <a:headEnd type="none" w="med" len="med"/>
            <a:tailEnd type="none" w="med" len="med"/>
          </a:ln>
        </p:spPr>
      </p:cxnSp>
      <p:cxnSp>
        <p:nvCxnSpPr>
          <p:cNvPr id="116" name="Google Shape;116;p18"/>
          <p:cNvCxnSpPr/>
          <p:nvPr/>
        </p:nvCxnSpPr>
        <p:spPr>
          <a:xfrm rot="10800000" flipH="1">
            <a:off x="1182650" y="2034325"/>
            <a:ext cx="2289300" cy="1233900"/>
          </a:xfrm>
          <a:prstGeom prst="straightConnector1">
            <a:avLst/>
          </a:prstGeom>
          <a:noFill/>
          <a:ln w="38100" cap="flat" cmpd="sng">
            <a:solidFill>
              <a:srgbClr val="FF0000"/>
            </a:solidFill>
            <a:prstDash val="solid"/>
            <a:round/>
            <a:headEnd type="none" w="med" len="med"/>
            <a:tailEnd type="none" w="med" len="med"/>
          </a:ln>
        </p:spPr>
      </p:cxnSp>
      <p:cxnSp>
        <p:nvCxnSpPr>
          <p:cNvPr id="117" name="Google Shape;117;p18"/>
          <p:cNvCxnSpPr/>
          <p:nvPr/>
        </p:nvCxnSpPr>
        <p:spPr>
          <a:xfrm>
            <a:off x="1176025" y="3593625"/>
            <a:ext cx="2300100" cy="1237800"/>
          </a:xfrm>
          <a:prstGeom prst="straightConnector1">
            <a:avLst/>
          </a:prstGeom>
          <a:noFill/>
          <a:ln w="38100" cap="flat" cmpd="sng">
            <a:solidFill>
              <a:srgbClr val="FF0000"/>
            </a:solidFill>
            <a:prstDash val="solid"/>
            <a:round/>
            <a:headEnd type="none" w="med" len="med"/>
            <a:tailEnd type="none" w="med" len="med"/>
          </a:ln>
        </p:spPr>
      </p:cxnSp>
      <p:cxnSp>
        <p:nvCxnSpPr>
          <p:cNvPr id="118" name="Google Shape;118;p18"/>
          <p:cNvCxnSpPr/>
          <p:nvPr/>
        </p:nvCxnSpPr>
        <p:spPr>
          <a:xfrm rot="10800000" flipH="1">
            <a:off x="1195075" y="3602025"/>
            <a:ext cx="2289300" cy="1233900"/>
          </a:xfrm>
          <a:prstGeom prst="straightConnector1">
            <a:avLst/>
          </a:prstGeom>
          <a:noFill/>
          <a:ln w="38100" cap="flat" cmpd="sng">
            <a:solidFill>
              <a:srgbClr val="FF0000"/>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p:txBody>
      </p:sp>
      <p:sp>
        <p:nvSpPr>
          <p:cNvPr id="124" name="Google Shape;12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Decision tree is a non-parametric supervised learning algorithm which has a hierarchical, tree structure, which consists of a root node, branches, internal nodes and leaf nodes.</a:t>
            </a:r>
            <a:endParaRPr>
              <a:latin typeface="Times New Roman"/>
              <a:ea typeface="Times New Roman"/>
              <a:cs typeface="Times New Roman"/>
              <a:sym typeface="Times New Roman"/>
            </a:endParaRPr>
          </a:p>
        </p:txBody>
      </p:sp>
      <p:sp>
        <p:nvSpPr>
          <p:cNvPr id="125" name="Google Shape;125;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6</a:t>
            </a:fld>
            <a:endParaRPr/>
          </a:p>
        </p:txBody>
      </p:sp>
      <p:pic>
        <p:nvPicPr>
          <p:cNvPr id="126" name="Google Shape;126;p19"/>
          <p:cNvPicPr preferRelativeResize="0"/>
          <p:nvPr/>
        </p:nvPicPr>
        <p:blipFill>
          <a:blip r:embed="rId3">
            <a:alphaModFix/>
          </a:blip>
          <a:stretch>
            <a:fillRect/>
          </a:stretch>
        </p:blipFill>
        <p:spPr>
          <a:xfrm>
            <a:off x="2258800" y="1979225"/>
            <a:ext cx="4626400" cy="2897425"/>
          </a:xfrm>
          <a:prstGeom prst="rect">
            <a:avLst/>
          </a:prstGeom>
          <a:noFill/>
          <a:ln>
            <a:noFill/>
          </a:ln>
        </p:spPr>
      </p:pic>
      <p:sp>
        <p:nvSpPr>
          <p:cNvPr id="127" name="Google Shape;127;p19"/>
          <p:cNvSpPr txBox="1"/>
          <p:nvPr/>
        </p:nvSpPr>
        <p:spPr>
          <a:xfrm>
            <a:off x="6100650" y="4789500"/>
            <a:ext cx="2920500" cy="3540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sz="1100" u="sng">
                <a:solidFill>
                  <a:schemeClr val="hlink"/>
                </a:solidFill>
                <a:latin typeface="Times New Roman"/>
                <a:ea typeface="Times New Roman"/>
                <a:cs typeface="Times New Roman"/>
                <a:sym typeface="Times New Roman"/>
                <a:hlinkClick r:id="rId4"/>
              </a:rPr>
              <a:t>https://www.ibm.com/topics/decision-trees</a:t>
            </a:r>
            <a:endParaRPr sz="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Adaboost</a:t>
            </a:r>
            <a:endParaRPr>
              <a:latin typeface="Times New Roman"/>
              <a:ea typeface="Times New Roman"/>
              <a:cs typeface="Times New Roman"/>
              <a:sym typeface="Times New Roman"/>
            </a:endParaRPr>
          </a:p>
        </p:txBody>
      </p:sp>
      <p:sp>
        <p:nvSpPr>
          <p:cNvPr id="133" name="Google Shape;13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AdaBoost is a boosting technique used as an ensemble method in machine learning. It is called Adaptive Boosting as the weights are re-assigned to each instance, with higher weights assigned to incorrectly classified instances.</a:t>
            </a:r>
            <a:endParaRPr>
              <a:latin typeface="Times New Roman"/>
              <a:ea typeface="Times New Roman"/>
              <a:cs typeface="Times New Roman"/>
              <a:sym typeface="Times New Roman"/>
            </a:endParaRPr>
          </a:p>
        </p:txBody>
      </p:sp>
      <p:sp>
        <p:nvSpPr>
          <p:cNvPr id="134" name="Google Shape;134;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7</a:t>
            </a:fld>
            <a:endParaRPr/>
          </a:p>
        </p:txBody>
      </p:sp>
      <p:sp>
        <p:nvSpPr>
          <p:cNvPr id="135" name="Google Shape;135;p20"/>
          <p:cNvSpPr txBox="1"/>
          <p:nvPr/>
        </p:nvSpPr>
        <p:spPr>
          <a:xfrm>
            <a:off x="899975" y="4835700"/>
            <a:ext cx="8243400" cy="3540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zh-TW" sz="1100" u="sng">
                <a:solidFill>
                  <a:schemeClr val="hlink"/>
                </a:solidFill>
                <a:latin typeface="Times New Roman"/>
                <a:ea typeface="Times New Roman"/>
                <a:cs typeface="Times New Roman"/>
                <a:sym typeface="Times New Roman"/>
                <a:hlinkClick r:id="rId3"/>
              </a:rPr>
              <a:t>https://www.researchgate.net/figure/Illustration-of-AdaBoost-algorithm-for-creating-a-strong-classifier-based-on-multiple_fig9_288699540</a:t>
            </a:r>
            <a:endParaRPr sz="800">
              <a:latin typeface="Times New Roman"/>
              <a:ea typeface="Times New Roman"/>
              <a:cs typeface="Times New Roman"/>
              <a:sym typeface="Times New Roman"/>
            </a:endParaRPr>
          </a:p>
        </p:txBody>
      </p:sp>
      <p:pic>
        <p:nvPicPr>
          <p:cNvPr id="136" name="Google Shape;136;p20"/>
          <p:cNvPicPr preferRelativeResize="0"/>
          <p:nvPr/>
        </p:nvPicPr>
        <p:blipFill>
          <a:blip r:embed="rId4">
            <a:alphaModFix/>
          </a:blip>
          <a:stretch>
            <a:fillRect/>
          </a:stretch>
        </p:blipFill>
        <p:spPr>
          <a:xfrm>
            <a:off x="2226025" y="2195200"/>
            <a:ext cx="4872650" cy="258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42" name="Google Shape;142;p21"/>
          <p:cNvSpPr txBox="1">
            <a:spLocks noGrp="1"/>
          </p:cNvSpPr>
          <p:nvPr>
            <p:ph type="body" idx="1"/>
          </p:nvPr>
        </p:nvSpPr>
        <p:spPr>
          <a:xfrm>
            <a:off x="311700" y="1152475"/>
            <a:ext cx="8520600" cy="3624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Heart Attack Dataset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age</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sex</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cp: chest pain type (4 values)</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fbs: fasting blood sugar &gt; 120 mg/dl</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thalach: maximum heart rate achieved</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thal: 0 = normal; 1 = fixed defect; 2 = reversable defect</a:t>
            </a:r>
            <a:endParaRPr>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a:latin typeface="Times New Roman"/>
                <a:ea typeface="Times New Roman"/>
                <a:cs typeface="Times New Roman"/>
                <a:sym typeface="Times New Roman"/>
              </a:rPr>
              <a:t>Target</a:t>
            </a:r>
            <a:endParaRPr>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a:latin typeface="Times New Roman"/>
                <a:ea typeface="Times New Roman"/>
                <a:cs typeface="Times New Roman"/>
                <a:sym typeface="Times New Roman"/>
              </a:rPr>
              <a:t>target (0 = no heart attack, 1 = heart attack)</a:t>
            </a:r>
            <a:endParaRPr>
              <a:latin typeface="Times New Roman"/>
              <a:ea typeface="Times New Roman"/>
              <a:cs typeface="Times New Roman"/>
              <a:sym typeface="Times New Roman"/>
            </a:endParaRPr>
          </a:p>
        </p:txBody>
      </p:sp>
      <p:sp>
        <p:nvSpPr>
          <p:cNvPr id="143" name="Google Shape;14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p:txBody>
      </p:sp>
      <p:sp>
        <p:nvSpPr>
          <p:cNvPr id="149" name="Google Shape;149;p22"/>
          <p:cNvSpPr txBox="1">
            <a:spLocks noGrp="1"/>
          </p:cNvSpPr>
          <p:nvPr>
            <p:ph type="body" idx="1"/>
          </p:nvPr>
        </p:nvSpPr>
        <p:spPr>
          <a:xfrm>
            <a:off x="311700" y="1152475"/>
            <a:ext cx="8520600" cy="3608400"/>
          </a:xfrm>
          <a:prstGeom prst="rect">
            <a:avLst/>
          </a:prstGeom>
          <a:ln>
            <a:noFill/>
          </a:ln>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Times New Roman"/>
              <a:buChar char="●"/>
            </a:pPr>
            <a:r>
              <a:rPr lang="zh-TW" dirty="0">
                <a:latin typeface="Times New Roman"/>
                <a:ea typeface="Times New Roman"/>
                <a:cs typeface="Times New Roman"/>
                <a:sym typeface="Times New Roman"/>
              </a:rPr>
              <a:t>Requirements:</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Implement gini index and entropy for measuring the best split of the data. </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Implement the decision tree classifier with the following two arguments: </a:t>
            </a:r>
            <a:endParaRPr dirty="0">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zh-TW" b="1" dirty="0">
                <a:latin typeface="Times New Roman"/>
                <a:ea typeface="Times New Roman"/>
                <a:cs typeface="Times New Roman"/>
                <a:sym typeface="Times New Roman"/>
              </a:rPr>
              <a:t>criterion</a:t>
            </a:r>
            <a:r>
              <a:rPr lang="zh-TW" dirty="0">
                <a:latin typeface="Times New Roman"/>
                <a:ea typeface="Times New Roman"/>
                <a:cs typeface="Times New Roman"/>
                <a:sym typeface="Times New Roman"/>
              </a:rPr>
              <a:t>: The function to measure the quality of a split of the data. Your model should support "gini" and "entropy".</a:t>
            </a:r>
            <a:endParaRPr dirty="0">
              <a:latin typeface="Times New Roman"/>
              <a:ea typeface="Times New Roman"/>
              <a:cs typeface="Times New Roman"/>
              <a:sym typeface="Times New Roman"/>
            </a:endParaRPr>
          </a:p>
          <a:p>
            <a:pPr marL="1371600" lvl="2" indent="-317500" algn="l" rtl="0">
              <a:spcBef>
                <a:spcPts val="0"/>
              </a:spcBef>
              <a:spcAft>
                <a:spcPts val="0"/>
              </a:spcAft>
              <a:buSzPts val="1400"/>
              <a:buFont typeface="Times New Roman"/>
              <a:buChar char="■"/>
            </a:pPr>
            <a:r>
              <a:rPr lang="zh-TW" b="1" dirty="0">
                <a:latin typeface="Times New Roman"/>
                <a:ea typeface="Times New Roman"/>
                <a:cs typeface="Times New Roman"/>
                <a:sym typeface="Times New Roman"/>
              </a:rPr>
              <a:t>max_depth</a:t>
            </a:r>
            <a:r>
              <a:rPr lang="zh-TW" dirty="0">
                <a:latin typeface="Times New Roman"/>
                <a:ea typeface="Times New Roman"/>
                <a:cs typeface="Times New Roman"/>
                <a:sym typeface="Times New Roman"/>
              </a:rPr>
              <a:t>: The maximum depth of the tree.</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Char char="●"/>
            </a:pPr>
            <a:r>
              <a:rPr lang="zh-TW" dirty="0">
                <a:latin typeface="Times New Roman"/>
                <a:ea typeface="Times New Roman"/>
                <a:cs typeface="Times New Roman"/>
                <a:sym typeface="Times New Roman"/>
              </a:rPr>
              <a:t>Tips</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Your model should produce the same results when rebuilt with the same arguments.</a:t>
            </a:r>
            <a:endParaRPr dirty="0">
              <a:latin typeface="Times New Roman"/>
              <a:ea typeface="Times New Roman"/>
              <a:cs typeface="Times New Roman"/>
              <a:sym typeface="Times New Roman"/>
            </a:endParaRPr>
          </a:p>
          <a:p>
            <a:pPr marL="914400" lvl="1" indent="-317500" algn="l" rtl="0">
              <a:spcBef>
                <a:spcPts val="0"/>
              </a:spcBef>
              <a:spcAft>
                <a:spcPts val="0"/>
              </a:spcAft>
              <a:buSzPts val="1400"/>
              <a:buFont typeface="Times New Roman"/>
              <a:buChar char="○"/>
            </a:pPr>
            <a:r>
              <a:rPr lang="zh-TW" dirty="0">
                <a:latin typeface="Times New Roman"/>
                <a:ea typeface="Times New Roman"/>
                <a:cs typeface="Times New Roman"/>
                <a:sym typeface="Times New Roman"/>
              </a:rPr>
              <a:t>You can use the recursive method to build the tree.</a:t>
            </a:r>
            <a:endParaRPr dirty="0">
              <a:latin typeface="Times New Roman"/>
              <a:ea typeface="Times New Roman"/>
              <a:cs typeface="Times New Roman"/>
              <a:sym typeface="Times New Roman"/>
            </a:endParaRPr>
          </a:p>
        </p:txBody>
      </p:sp>
      <p:sp>
        <p:nvSpPr>
          <p:cNvPr id="150" name="Google Shape;150;p22"/>
          <p:cNvSpPr txBox="1">
            <a:spLocks noGrp="1"/>
          </p:cNvSpPr>
          <p:nvPr>
            <p:ph type="sldNum" idx="12"/>
          </p:nvPr>
        </p:nvSpPr>
        <p:spPr>
          <a:xfrm>
            <a:off x="7853333" y="47036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US" altLang="zh-TW"/>
              <a:t>9</a:t>
            </a:f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1901</Words>
  <Application>Microsoft Office PowerPoint</Application>
  <PresentationFormat>如螢幕大小 (16:9)</PresentationFormat>
  <Paragraphs>163</Paragraphs>
  <Slides>17</Slides>
  <Notes>17</Notes>
  <HiddenSlides>0</HiddenSlides>
  <MMClips>0</MMClips>
  <ScaleCrop>false</ScaleCrop>
  <HeadingPairs>
    <vt:vector size="6" baseType="variant">
      <vt:variant>
        <vt:lpstr>使用字型</vt:lpstr>
      </vt:variant>
      <vt:variant>
        <vt:i4>2</vt:i4>
      </vt:variant>
      <vt:variant>
        <vt:lpstr>佈景主題</vt:lpstr>
      </vt:variant>
      <vt:variant>
        <vt:i4>1</vt:i4>
      </vt:variant>
      <vt:variant>
        <vt:lpstr>投影片標題</vt:lpstr>
      </vt:variant>
      <vt:variant>
        <vt:i4>17</vt:i4>
      </vt:variant>
    </vt:vector>
  </HeadingPairs>
  <TitlesOfParts>
    <vt:vector size="20" baseType="lpstr">
      <vt:lpstr>Arial</vt:lpstr>
      <vt:lpstr>Times New Roman</vt:lpstr>
      <vt:lpstr>Simple Light</vt:lpstr>
      <vt:lpstr>PowerPoint 簡報</vt:lpstr>
      <vt:lpstr>Homework 3</vt:lpstr>
      <vt:lpstr>Links</vt:lpstr>
      <vt:lpstr>Environment</vt:lpstr>
      <vt:lpstr>Numpy</vt:lpstr>
      <vt:lpstr>Decision Tree</vt:lpstr>
      <vt:lpstr>Adaboost</vt:lpstr>
      <vt:lpstr>Dataset</vt:lpstr>
      <vt:lpstr>Decision Tree</vt:lpstr>
      <vt:lpstr>Decision Tree</vt:lpstr>
      <vt:lpstr>Adaboost</vt:lpstr>
      <vt:lpstr>Adaboost</vt:lpstr>
      <vt:lpstr>Code Output</vt:lpstr>
      <vt:lpstr>Report</vt:lpstr>
      <vt:lpstr>Submission</vt:lpstr>
      <vt:lpstr>Late policy</vt:lpstr>
      <vt:lpstr>Have Fun!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asd91</cp:lastModifiedBy>
  <cp:revision>2</cp:revision>
  <dcterms:modified xsi:type="dcterms:W3CDTF">2023-11-19T15:11:35Z</dcterms:modified>
</cp:coreProperties>
</file>