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57" r:id="rId3"/>
    <p:sldId id="258" r:id="rId4"/>
    <p:sldId id="259" r:id="rId5"/>
    <p:sldId id="261" r:id="rId6"/>
    <p:sldId id="265" r:id="rId7"/>
    <p:sldId id="266" r:id="rId8"/>
    <p:sldId id="264" r:id="rId9"/>
    <p:sldId id="260" r:id="rId10"/>
    <p:sldId id="262" r:id="rId11"/>
    <p:sldId id="263" r:id="rId12"/>
    <p:sldId id="449" r:id="rId13"/>
    <p:sldId id="448" r:id="rId14"/>
    <p:sldId id="267" r:id="rId15"/>
    <p:sldId id="268" r:id="rId16"/>
    <p:sldId id="269" r:id="rId17"/>
    <p:sldId id="450" r:id="rId18"/>
    <p:sldId id="452" r:id="rId19"/>
    <p:sldId id="453" r:id="rId20"/>
    <p:sldId id="455" r:id="rId21"/>
    <p:sldId id="454" r:id="rId22"/>
    <p:sldId id="456" r:id="rId23"/>
    <p:sldId id="459" r:id="rId24"/>
    <p:sldId id="457" r:id="rId25"/>
    <p:sldId id="458" r:id="rId26"/>
    <p:sldId id="460" r:id="rId27"/>
    <p:sldId id="461" r:id="rId28"/>
    <p:sldId id="462" r:id="rId29"/>
    <p:sldId id="465" r:id="rId30"/>
    <p:sldId id="463" r:id="rId31"/>
    <p:sldId id="464"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1AC56C-AF7D-43ED-9638-6A1F8329F10F}" type="datetimeFigureOut">
              <a:rPr lang="zh-CN" altLang="en-US" smtClean="0"/>
              <a:t>2018/8/5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A01D6B-7E17-47C1-AD14-467540598B11}" type="slidenum">
              <a:rPr lang="zh-CN" altLang="en-US" smtClean="0"/>
              <a:t>‹#›</a:t>
            </a:fld>
            <a:endParaRPr lang="zh-CN" altLang="en-US"/>
          </a:p>
        </p:txBody>
      </p:sp>
    </p:spTree>
    <p:extLst>
      <p:ext uri="{BB962C8B-B14F-4D97-AF65-F5344CB8AC3E}">
        <p14:creationId xmlns:p14="http://schemas.microsoft.com/office/powerpoint/2010/main" val="1298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aspxfans.com:8080/news/index.asp?boardID=5&amp;ID=24618&amp;page=1#name"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link.jianshu.com/?t=http://www.aspxfans.co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a:hlinkClick r:id="rId3"/>
              </a:rPr>
              <a:t>http://www.aspxfans.com:8080/news/index.asp?boardID=5&amp;ID=24618&amp;page=1#name</a:t>
            </a:r>
            <a:endParaRPr lang="en-US" altLang="zh-CN" b="1" dirty="0"/>
          </a:p>
          <a:p>
            <a:r>
              <a:rPr lang="en-US" altLang="zh-CN" dirty="0"/>
              <a:t>1.</a:t>
            </a:r>
            <a:r>
              <a:rPr lang="zh-CN" altLang="en-US" dirty="0"/>
              <a:t>协议部分：该</a:t>
            </a:r>
            <a:r>
              <a:rPr lang="en-US" altLang="zh-CN" dirty="0"/>
              <a:t>URL</a:t>
            </a:r>
            <a:r>
              <a:rPr lang="zh-CN" altLang="en-US" dirty="0"/>
              <a:t>的协议部分为“</a:t>
            </a:r>
            <a:r>
              <a:rPr lang="en-US" altLang="zh-CN" dirty="0"/>
              <a:t>http</a:t>
            </a:r>
            <a:r>
              <a:rPr lang="zh-CN" altLang="en-US" dirty="0"/>
              <a:t>：”，这代表网页使用的是</a:t>
            </a:r>
            <a:r>
              <a:rPr lang="en-US" altLang="zh-CN" dirty="0"/>
              <a:t>HTTP</a:t>
            </a:r>
            <a:r>
              <a:rPr lang="zh-CN" altLang="en-US" dirty="0"/>
              <a:t>协议。在</a:t>
            </a:r>
            <a:r>
              <a:rPr lang="en-US" altLang="zh-CN" dirty="0"/>
              <a:t>Internet</a:t>
            </a:r>
            <a:r>
              <a:rPr lang="zh-CN" altLang="en-US" dirty="0"/>
              <a:t>中可以使用多种协议，如</a:t>
            </a:r>
            <a:r>
              <a:rPr lang="en-US" altLang="zh-CN" dirty="0"/>
              <a:t>HTTP</a:t>
            </a:r>
            <a:r>
              <a:rPr lang="zh-CN" altLang="en-US" dirty="0"/>
              <a:t>，</a:t>
            </a:r>
            <a:r>
              <a:rPr lang="en-US" altLang="zh-CN" dirty="0"/>
              <a:t>FTP</a:t>
            </a:r>
            <a:r>
              <a:rPr lang="zh-CN" altLang="en-US" dirty="0"/>
              <a:t>等等本例中使用的是</a:t>
            </a:r>
            <a:r>
              <a:rPr lang="en-US" altLang="zh-CN" dirty="0"/>
              <a:t>HTTP</a:t>
            </a:r>
            <a:r>
              <a:rPr lang="zh-CN" altLang="en-US" dirty="0"/>
              <a:t>协议。在</a:t>
            </a:r>
            <a:r>
              <a:rPr lang="en-US" altLang="zh-CN" dirty="0"/>
              <a:t>"HTTP"</a:t>
            </a:r>
            <a:r>
              <a:rPr lang="zh-CN" altLang="en-US" dirty="0"/>
              <a:t>后面的“</a:t>
            </a:r>
            <a:r>
              <a:rPr lang="en-US" altLang="zh-CN" dirty="0"/>
              <a:t>//”</a:t>
            </a:r>
            <a:r>
              <a:rPr lang="zh-CN" altLang="en-US" dirty="0"/>
              <a:t>为分隔符</a:t>
            </a:r>
          </a:p>
          <a:p>
            <a:r>
              <a:rPr lang="en-US" altLang="zh-CN" dirty="0"/>
              <a:t>2.</a:t>
            </a:r>
            <a:r>
              <a:rPr lang="zh-CN" altLang="en-US" dirty="0"/>
              <a:t>域名部分：该</a:t>
            </a:r>
            <a:r>
              <a:rPr lang="en-US" altLang="zh-CN" dirty="0"/>
              <a:t>URL</a:t>
            </a:r>
            <a:r>
              <a:rPr lang="zh-CN" altLang="en-US" dirty="0"/>
              <a:t>的域名部分为“</a:t>
            </a:r>
            <a:r>
              <a:rPr lang="en-US" altLang="zh-CN" dirty="0">
                <a:hlinkClick r:id="rId4"/>
              </a:rPr>
              <a:t>www.aspxfans.com</a:t>
            </a:r>
            <a:r>
              <a:rPr lang="en-US" altLang="zh-CN" dirty="0"/>
              <a:t>”</a:t>
            </a:r>
            <a:r>
              <a:rPr lang="zh-CN" altLang="en-US" dirty="0"/>
              <a:t>。一个</a:t>
            </a:r>
            <a:r>
              <a:rPr lang="en-US" altLang="zh-CN" dirty="0"/>
              <a:t>URL</a:t>
            </a:r>
            <a:r>
              <a:rPr lang="zh-CN" altLang="en-US" dirty="0"/>
              <a:t>中，也可以使用</a:t>
            </a:r>
            <a:r>
              <a:rPr lang="en-US" altLang="zh-CN" dirty="0"/>
              <a:t>IP</a:t>
            </a:r>
            <a:r>
              <a:rPr lang="zh-CN" altLang="en-US" dirty="0"/>
              <a:t>地址作为域名使用</a:t>
            </a:r>
          </a:p>
          <a:p>
            <a:r>
              <a:rPr lang="en-US" altLang="zh-CN" dirty="0"/>
              <a:t>3.</a:t>
            </a:r>
            <a:r>
              <a:rPr lang="zh-CN" altLang="en-US" dirty="0"/>
              <a:t>端口部分：跟在域名后面的是端口，域名和端口之间使用“</a:t>
            </a:r>
            <a:r>
              <a:rPr lang="en-US" altLang="zh-CN" dirty="0"/>
              <a:t>:”</a:t>
            </a:r>
            <a:r>
              <a:rPr lang="zh-CN" altLang="en-US" dirty="0"/>
              <a:t>作为分隔符。端口不是一个</a:t>
            </a:r>
            <a:r>
              <a:rPr lang="en-US" altLang="zh-CN" dirty="0"/>
              <a:t>URL</a:t>
            </a:r>
            <a:r>
              <a:rPr lang="zh-CN" altLang="en-US" dirty="0"/>
              <a:t>必须的部分，如果省略端口部分，将采用默认端口</a:t>
            </a:r>
          </a:p>
          <a:p>
            <a:r>
              <a:rPr lang="en-US" altLang="zh-CN" dirty="0"/>
              <a:t>4.</a:t>
            </a:r>
            <a:r>
              <a:rPr lang="zh-CN" altLang="en-US" dirty="0"/>
              <a:t>虚拟目录部分：从域名后的第一个“</a:t>
            </a:r>
            <a:r>
              <a:rPr lang="en-US" altLang="zh-CN" dirty="0"/>
              <a:t>/”</a:t>
            </a:r>
            <a:r>
              <a:rPr lang="zh-CN" altLang="en-US" dirty="0"/>
              <a:t>开始到最后一个“</a:t>
            </a:r>
            <a:r>
              <a:rPr lang="en-US" altLang="zh-CN" dirty="0"/>
              <a:t>/”</a:t>
            </a:r>
            <a:r>
              <a:rPr lang="zh-CN" altLang="en-US" dirty="0"/>
              <a:t>为止，是虚拟目录部分。虚拟目录也不是一个</a:t>
            </a:r>
            <a:r>
              <a:rPr lang="en-US" altLang="zh-CN" dirty="0"/>
              <a:t>URL</a:t>
            </a:r>
            <a:r>
              <a:rPr lang="zh-CN" altLang="en-US" dirty="0"/>
              <a:t>必须的部分。本例中的虚拟目录是“</a:t>
            </a:r>
            <a:r>
              <a:rPr lang="en-US" altLang="zh-CN" dirty="0"/>
              <a:t>/news/”</a:t>
            </a:r>
          </a:p>
          <a:p>
            <a:r>
              <a:rPr lang="en-US" altLang="zh-CN" dirty="0"/>
              <a:t>5.</a:t>
            </a:r>
            <a:r>
              <a:rPr lang="zh-CN" altLang="en-US" dirty="0"/>
              <a:t>文件名部分：从域名后的最后一个“</a:t>
            </a:r>
            <a:r>
              <a:rPr lang="en-US" altLang="zh-CN" dirty="0"/>
              <a:t>/”</a:t>
            </a:r>
            <a:r>
              <a:rPr lang="zh-CN" altLang="en-US" dirty="0"/>
              <a:t>开始到“？”为止，是文件名部分，如果没有“</a:t>
            </a:r>
            <a:r>
              <a:rPr lang="en-US" altLang="zh-CN" dirty="0"/>
              <a:t>?”,</a:t>
            </a:r>
            <a:r>
              <a:rPr lang="zh-CN" altLang="en-US" dirty="0"/>
              <a:t>则是从域名后的最后一个“</a:t>
            </a:r>
            <a:r>
              <a:rPr lang="en-US" altLang="zh-CN" dirty="0"/>
              <a:t>/”</a:t>
            </a:r>
            <a:r>
              <a:rPr lang="zh-CN" altLang="en-US" dirty="0"/>
              <a:t>开始到“</a:t>
            </a:r>
            <a:r>
              <a:rPr lang="en-US" altLang="zh-CN" dirty="0"/>
              <a:t>#”</a:t>
            </a:r>
            <a:r>
              <a:rPr lang="zh-CN" altLang="en-US" dirty="0"/>
              <a:t>为止，是文件部分，如果没有“？”和“</a:t>
            </a:r>
            <a:r>
              <a:rPr lang="en-US" altLang="zh-CN" dirty="0"/>
              <a:t>#”</a:t>
            </a:r>
            <a:r>
              <a:rPr lang="zh-CN" altLang="en-US" dirty="0"/>
              <a:t>，那么从域名后的最后一个“</a:t>
            </a:r>
            <a:r>
              <a:rPr lang="en-US" altLang="zh-CN" dirty="0"/>
              <a:t>/”</a:t>
            </a:r>
            <a:r>
              <a:rPr lang="zh-CN" altLang="en-US" dirty="0"/>
              <a:t>开始到结束，都是文件名部分。本例中的文件名是“</a:t>
            </a:r>
            <a:r>
              <a:rPr lang="en-US" altLang="zh-CN" dirty="0"/>
              <a:t>index.asp”</a:t>
            </a:r>
            <a:r>
              <a:rPr lang="zh-CN" altLang="en-US" dirty="0"/>
              <a:t>。文件名部分也不是一个</a:t>
            </a:r>
            <a:r>
              <a:rPr lang="en-US" altLang="zh-CN" dirty="0"/>
              <a:t>URL</a:t>
            </a:r>
            <a:r>
              <a:rPr lang="zh-CN" altLang="en-US" dirty="0"/>
              <a:t>必须的部分，如果省略该部分，则使用默认的文件名</a:t>
            </a:r>
          </a:p>
          <a:p>
            <a:r>
              <a:rPr lang="en-US" altLang="zh-CN" dirty="0"/>
              <a:t>6.</a:t>
            </a:r>
            <a:r>
              <a:rPr lang="zh-CN" altLang="en-US" dirty="0"/>
              <a:t>锚部分：从“</a:t>
            </a:r>
            <a:r>
              <a:rPr lang="en-US" altLang="zh-CN" dirty="0"/>
              <a:t>#”</a:t>
            </a:r>
            <a:r>
              <a:rPr lang="zh-CN" altLang="en-US" dirty="0"/>
              <a:t>开始到最后，都是锚部分。本例中的锚部分是“</a:t>
            </a:r>
            <a:r>
              <a:rPr lang="en-US" altLang="zh-CN" dirty="0"/>
              <a:t>name”</a:t>
            </a:r>
            <a:r>
              <a:rPr lang="zh-CN" altLang="en-US" dirty="0"/>
              <a:t>。锚部分也不是一个</a:t>
            </a:r>
            <a:r>
              <a:rPr lang="en-US" altLang="zh-CN" dirty="0"/>
              <a:t>URL</a:t>
            </a:r>
            <a:r>
              <a:rPr lang="zh-CN" altLang="en-US" dirty="0"/>
              <a:t>必须的部分</a:t>
            </a:r>
          </a:p>
          <a:p>
            <a:r>
              <a:rPr lang="en-US" altLang="zh-CN" dirty="0"/>
              <a:t>7.</a:t>
            </a:r>
            <a:r>
              <a:rPr lang="zh-CN" altLang="en-US" dirty="0"/>
              <a:t>参数部分：从“？”开始到“</a:t>
            </a:r>
            <a:r>
              <a:rPr lang="en-US" altLang="zh-CN" dirty="0"/>
              <a:t>#”</a:t>
            </a:r>
            <a:r>
              <a:rPr lang="zh-CN" altLang="en-US" dirty="0"/>
              <a:t>为止之间的部分为参数部分，又称搜索部分、查询部分。本例中的参数部分为“</a:t>
            </a:r>
            <a:r>
              <a:rPr lang="en-US" altLang="zh-CN" dirty="0" err="1"/>
              <a:t>boardID</a:t>
            </a:r>
            <a:r>
              <a:rPr lang="en-US" altLang="zh-CN" dirty="0"/>
              <a:t>=5&amp;ID=24618&amp;page=1”</a:t>
            </a:r>
            <a:r>
              <a:rPr lang="zh-CN" altLang="en-US" dirty="0"/>
              <a:t>。参数可以允许有多个参数，参数与参数之间用“</a:t>
            </a:r>
            <a:r>
              <a:rPr lang="en-US" altLang="zh-CN" dirty="0"/>
              <a:t>&amp;”</a:t>
            </a:r>
            <a:r>
              <a:rPr lang="zh-CN" altLang="en-US" dirty="0"/>
              <a:t>作为分隔符。</a:t>
            </a:r>
          </a:p>
          <a:p>
            <a:endParaRPr lang="zh-CN" altLang="en-US" dirty="0"/>
          </a:p>
        </p:txBody>
      </p:sp>
      <p:sp>
        <p:nvSpPr>
          <p:cNvPr id="4" name="灯片编号占位符 3"/>
          <p:cNvSpPr>
            <a:spLocks noGrp="1"/>
          </p:cNvSpPr>
          <p:nvPr>
            <p:ph type="sldNum" sz="quarter" idx="10"/>
          </p:nvPr>
        </p:nvSpPr>
        <p:spPr/>
        <p:txBody>
          <a:bodyPr/>
          <a:lstStyle/>
          <a:p>
            <a:fld id="{35F191AF-4314-40EC-ABEB-71DD9FB5B27A}" type="slidenum">
              <a:rPr lang="zh-CN" altLang="en-US" smtClean="0"/>
              <a:t>13</a:t>
            </a:fld>
            <a:endParaRPr lang="zh-CN" altLang="en-US"/>
          </a:p>
        </p:txBody>
      </p:sp>
    </p:spTree>
    <p:extLst>
      <p:ext uri="{BB962C8B-B14F-4D97-AF65-F5344CB8AC3E}">
        <p14:creationId xmlns:p14="http://schemas.microsoft.com/office/powerpoint/2010/main" val="2982137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AF8BF767-885A-4C98-965E-57515912D227}" type="datetimeFigureOut">
              <a:rPr lang="zh-CN" altLang="en-US" smtClean="0"/>
              <a:t>2018/8/5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E325918-5CAF-45C1-833E-C83D51815E50}" type="slidenum">
              <a:rPr lang="zh-CN" altLang="en-US" smtClean="0"/>
              <a:t>‹#›</a:t>
            </a:fld>
            <a:endParaRPr lang="zh-CN" altLang="en-US"/>
          </a:p>
        </p:txBody>
      </p:sp>
    </p:spTree>
    <p:extLst>
      <p:ext uri="{BB962C8B-B14F-4D97-AF65-F5344CB8AC3E}">
        <p14:creationId xmlns:p14="http://schemas.microsoft.com/office/powerpoint/2010/main" val="28895285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AF8BF767-885A-4C98-965E-57515912D227}" type="datetimeFigureOut">
              <a:rPr lang="zh-CN" altLang="en-US" smtClean="0"/>
              <a:t>2018/8/5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E325918-5CAF-45C1-833E-C83D51815E50}" type="slidenum">
              <a:rPr lang="zh-CN" altLang="en-US" smtClean="0"/>
              <a:t>‹#›</a:t>
            </a:fld>
            <a:endParaRPr lang="zh-CN" altLang="en-US"/>
          </a:p>
        </p:txBody>
      </p:sp>
    </p:spTree>
    <p:extLst>
      <p:ext uri="{BB962C8B-B14F-4D97-AF65-F5344CB8AC3E}">
        <p14:creationId xmlns:p14="http://schemas.microsoft.com/office/powerpoint/2010/main" val="24515288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4" name="Date Placeholder 3"/>
          <p:cNvSpPr>
            <a:spLocks noGrp="1"/>
          </p:cNvSpPr>
          <p:nvPr>
            <p:ph type="dt" sz="half" idx="10"/>
          </p:nvPr>
        </p:nvSpPr>
        <p:spPr/>
        <p:txBody>
          <a:bodyPr/>
          <a:lstStyle/>
          <a:p>
            <a:fld id="{AF8BF767-885A-4C98-965E-57515912D227}" type="datetimeFigureOut">
              <a:rPr lang="zh-CN" altLang="en-US" smtClean="0"/>
              <a:t>2018/8/5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E325918-5CAF-45C1-833E-C83D51815E50}" type="slidenum">
              <a:rPr lang="zh-CN" altLang="en-US" smtClean="0"/>
              <a:t>‹#›</a:t>
            </a:fld>
            <a:endParaRPr lang="zh-CN" altLang="en-US"/>
          </a:p>
        </p:txBody>
      </p:sp>
    </p:spTree>
    <p:extLst>
      <p:ext uri="{BB962C8B-B14F-4D97-AF65-F5344CB8AC3E}">
        <p14:creationId xmlns:p14="http://schemas.microsoft.com/office/powerpoint/2010/main" val="228340949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a:t>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4" name="Date Placeholder 3"/>
          <p:cNvSpPr>
            <a:spLocks noGrp="1"/>
          </p:cNvSpPr>
          <p:nvPr>
            <p:ph type="dt" sz="half" idx="10"/>
          </p:nvPr>
        </p:nvSpPr>
        <p:spPr/>
        <p:txBody>
          <a:bodyPr/>
          <a:lstStyle/>
          <a:p>
            <a:fld id="{AF8BF767-885A-4C98-965E-57515912D227}" type="datetimeFigureOut">
              <a:rPr lang="zh-CN" altLang="en-US" smtClean="0"/>
              <a:t>2018/8/5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E325918-5CAF-45C1-833E-C83D51815E50}" type="slidenum">
              <a:rPr lang="zh-CN" altLang="en-US" smtClean="0"/>
              <a:t>‹#›</a:t>
            </a:fld>
            <a:endParaRPr lang="zh-CN"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2237771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AF8BF767-885A-4C98-965E-57515912D227}" type="datetimeFigureOut">
              <a:rPr lang="zh-CN" altLang="en-US" smtClean="0"/>
              <a:t>2018/8/5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E325918-5CAF-45C1-833E-C83D51815E50}" type="slidenum">
              <a:rPr lang="zh-CN" altLang="en-US" smtClean="0"/>
              <a:t>‹#›</a:t>
            </a:fld>
            <a:endParaRPr lang="zh-CN" altLang="en-US"/>
          </a:p>
        </p:txBody>
      </p:sp>
    </p:spTree>
    <p:extLst>
      <p:ext uri="{BB962C8B-B14F-4D97-AF65-F5344CB8AC3E}">
        <p14:creationId xmlns:p14="http://schemas.microsoft.com/office/powerpoint/2010/main" val="18086374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F8BF767-885A-4C98-965E-57515912D227}" type="datetimeFigureOut">
              <a:rPr lang="zh-CN" altLang="en-US" smtClean="0"/>
              <a:t>2018/8/5</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E325918-5CAF-45C1-833E-C83D51815E50}" type="slidenum">
              <a:rPr lang="zh-CN" altLang="en-US" smtClean="0"/>
              <a:t>‹#›</a:t>
            </a:fld>
            <a:endParaRPr lang="zh-CN" altLang="en-US"/>
          </a:p>
        </p:txBody>
      </p:sp>
    </p:spTree>
    <p:extLst>
      <p:ext uri="{BB962C8B-B14F-4D97-AF65-F5344CB8AC3E}">
        <p14:creationId xmlns:p14="http://schemas.microsoft.com/office/powerpoint/2010/main" val="32044604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F8BF767-885A-4C98-965E-57515912D227}" type="datetimeFigureOut">
              <a:rPr lang="zh-CN" altLang="en-US" smtClean="0"/>
              <a:t>2018/8/5</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E325918-5CAF-45C1-833E-C83D51815E50}" type="slidenum">
              <a:rPr lang="zh-CN" altLang="en-US" smtClean="0"/>
              <a:t>‹#›</a:t>
            </a:fld>
            <a:endParaRPr lang="zh-CN" altLang="en-US"/>
          </a:p>
        </p:txBody>
      </p:sp>
    </p:spTree>
    <p:extLst>
      <p:ext uri="{BB962C8B-B14F-4D97-AF65-F5344CB8AC3E}">
        <p14:creationId xmlns:p14="http://schemas.microsoft.com/office/powerpoint/2010/main" val="5134146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F8BF767-885A-4C98-965E-57515912D227}" type="datetimeFigureOut">
              <a:rPr lang="zh-CN" altLang="en-US" smtClean="0"/>
              <a:t>2018/8/5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E325918-5CAF-45C1-833E-C83D51815E50}" type="slidenum">
              <a:rPr lang="zh-CN" altLang="en-US" smtClean="0"/>
              <a:t>‹#›</a:t>
            </a:fld>
            <a:endParaRPr lang="zh-CN" altLang="en-US"/>
          </a:p>
        </p:txBody>
      </p:sp>
    </p:spTree>
    <p:extLst>
      <p:ext uri="{BB962C8B-B14F-4D97-AF65-F5344CB8AC3E}">
        <p14:creationId xmlns:p14="http://schemas.microsoft.com/office/powerpoint/2010/main" val="128523844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F8BF767-885A-4C98-965E-57515912D227}" type="datetimeFigureOut">
              <a:rPr lang="zh-CN" altLang="en-US" smtClean="0"/>
              <a:t>2018/8/5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E325918-5CAF-45C1-833E-C83D51815E50}" type="slidenum">
              <a:rPr lang="zh-CN" altLang="en-US" smtClean="0"/>
              <a:t>‹#›</a:t>
            </a:fld>
            <a:endParaRPr lang="zh-CN" altLang="en-US"/>
          </a:p>
        </p:txBody>
      </p:sp>
    </p:spTree>
    <p:extLst>
      <p:ext uri="{BB962C8B-B14F-4D97-AF65-F5344CB8AC3E}">
        <p14:creationId xmlns:p14="http://schemas.microsoft.com/office/powerpoint/2010/main" val="328681527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p>
            <a:fld id="{AF8BF767-885A-4C98-965E-57515912D227}" type="datetimeFigureOut">
              <a:rPr lang="zh-CN" altLang="en-US" smtClean="0"/>
              <a:t>2018/8/5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E325918-5CAF-45C1-833E-C83D51815E50}" type="slidenum">
              <a:rPr lang="zh-CN" altLang="en-US" smtClean="0"/>
              <a:t>‹#›</a:t>
            </a:fld>
            <a:endParaRPr lang="zh-CN" altLang="en-US"/>
          </a:p>
        </p:txBody>
      </p:sp>
    </p:spTree>
    <p:extLst>
      <p:ext uri="{BB962C8B-B14F-4D97-AF65-F5344CB8AC3E}">
        <p14:creationId xmlns:p14="http://schemas.microsoft.com/office/powerpoint/2010/main" val="201689536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AF8BF767-885A-4C98-965E-57515912D227}" type="datetimeFigureOut">
              <a:rPr lang="zh-CN" altLang="en-US" smtClean="0"/>
              <a:t>2018/8/5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E325918-5CAF-45C1-833E-C83D51815E50}" type="slidenum">
              <a:rPr lang="zh-CN" altLang="en-US" smtClean="0"/>
              <a:t>‹#›</a:t>
            </a:fld>
            <a:endParaRPr lang="zh-CN" altLang="en-US"/>
          </a:p>
        </p:txBody>
      </p:sp>
    </p:spTree>
    <p:extLst>
      <p:ext uri="{BB962C8B-B14F-4D97-AF65-F5344CB8AC3E}">
        <p14:creationId xmlns:p14="http://schemas.microsoft.com/office/powerpoint/2010/main" val="143812717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AF8BF767-885A-4C98-965E-57515912D227}" type="datetimeFigureOut">
              <a:rPr lang="zh-CN" altLang="en-US" smtClean="0"/>
              <a:t>2018/8/5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E325918-5CAF-45C1-833E-C83D51815E50}" type="slidenum">
              <a:rPr lang="zh-CN" altLang="en-US" smtClean="0"/>
              <a:t>‹#›</a:t>
            </a:fld>
            <a:endParaRPr lang="zh-CN" altLang="en-US"/>
          </a:p>
        </p:txBody>
      </p:sp>
    </p:spTree>
    <p:extLst>
      <p:ext uri="{BB962C8B-B14F-4D97-AF65-F5344CB8AC3E}">
        <p14:creationId xmlns:p14="http://schemas.microsoft.com/office/powerpoint/2010/main" val="420690599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AF8BF767-885A-4C98-965E-57515912D227}" type="datetimeFigureOut">
              <a:rPr lang="zh-CN" altLang="en-US" smtClean="0"/>
              <a:t>2018/8/5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E325918-5CAF-45C1-833E-C83D51815E50}" type="slidenum">
              <a:rPr lang="zh-CN" altLang="en-US" smtClean="0"/>
              <a:t>‹#›</a:t>
            </a:fld>
            <a:endParaRPr lang="zh-CN" altLang="en-US"/>
          </a:p>
        </p:txBody>
      </p:sp>
    </p:spTree>
    <p:extLst>
      <p:ext uri="{BB962C8B-B14F-4D97-AF65-F5344CB8AC3E}">
        <p14:creationId xmlns:p14="http://schemas.microsoft.com/office/powerpoint/2010/main" val="11396408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fld id="{AF8BF767-885A-4C98-965E-57515912D227}" type="datetimeFigureOut">
              <a:rPr lang="zh-CN" altLang="en-US" smtClean="0"/>
              <a:t>2018/8/5</a:t>
            </a:fld>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7E325918-5CAF-45C1-833E-C83D51815E50}" type="slidenum">
              <a:rPr lang="zh-CN" altLang="en-US" smtClean="0"/>
              <a:t>‹#›</a:t>
            </a:fld>
            <a:endParaRPr lang="zh-CN" altLang="en-US"/>
          </a:p>
        </p:txBody>
      </p:sp>
    </p:spTree>
    <p:extLst>
      <p:ext uri="{BB962C8B-B14F-4D97-AF65-F5344CB8AC3E}">
        <p14:creationId xmlns:p14="http://schemas.microsoft.com/office/powerpoint/2010/main" val="277683529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F8BF767-885A-4C98-965E-57515912D227}" type="datetimeFigureOut">
              <a:rPr lang="zh-CN" altLang="en-US" smtClean="0"/>
              <a:t>2018/8/5</a:t>
            </a:fld>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7E325918-5CAF-45C1-833E-C83D51815E50}" type="slidenum">
              <a:rPr lang="zh-CN" altLang="en-US" smtClean="0"/>
              <a:t>‹#›</a:t>
            </a:fld>
            <a:endParaRPr lang="zh-CN" altLang="en-US"/>
          </a:p>
        </p:txBody>
      </p:sp>
    </p:spTree>
    <p:extLst>
      <p:ext uri="{BB962C8B-B14F-4D97-AF65-F5344CB8AC3E}">
        <p14:creationId xmlns:p14="http://schemas.microsoft.com/office/powerpoint/2010/main" val="409294685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7" name="Date Placeholder 4"/>
          <p:cNvSpPr>
            <a:spLocks noGrp="1"/>
          </p:cNvSpPr>
          <p:nvPr>
            <p:ph type="dt" sz="half" idx="10"/>
          </p:nvPr>
        </p:nvSpPr>
        <p:spPr/>
        <p:txBody>
          <a:bodyPr/>
          <a:lstStyle/>
          <a:p>
            <a:fld id="{AF8BF767-885A-4C98-965E-57515912D227}" type="datetimeFigureOut">
              <a:rPr lang="zh-CN" altLang="en-US" smtClean="0"/>
              <a:t>2018/8/5</a:t>
            </a:fld>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7E325918-5CAF-45C1-833E-C83D51815E50}" type="slidenum">
              <a:rPr lang="zh-CN" altLang="en-US" smtClean="0"/>
              <a:t>‹#›</a:t>
            </a:fld>
            <a:endParaRPr lang="zh-CN" altLang="en-US"/>
          </a:p>
        </p:txBody>
      </p:sp>
    </p:spTree>
    <p:extLst>
      <p:ext uri="{BB962C8B-B14F-4D97-AF65-F5344CB8AC3E}">
        <p14:creationId xmlns:p14="http://schemas.microsoft.com/office/powerpoint/2010/main" val="26338962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AF8BF767-885A-4C98-965E-57515912D227}" type="datetimeFigureOut">
              <a:rPr lang="zh-CN" altLang="en-US" smtClean="0"/>
              <a:t>2018/8/5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E325918-5CAF-45C1-833E-C83D51815E50}" type="slidenum">
              <a:rPr lang="zh-CN" altLang="en-US" smtClean="0"/>
              <a:t>‹#›</a:t>
            </a:fld>
            <a:endParaRPr lang="zh-CN" altLang="en-US"/>
          </a:p>
        </p:txBody>
      </p:sp>
    </p:spTree>
    <p:extLst>
      <p:ext uri="{BB962C8B-B14F-4D97-AF65-F5344CB8AC3E}">
        <p14:creationId xmlns:p14="http://schemas.microsoft.com/office/powerpoint/2010/main" val="275710218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F8BF767-885A-4C98-965E-57515912D227}" type="datetimeFigureOut">
              <a:rPr lang="zh-CN" altLang="en-US" smtClean="0"/>
              <a:t>2018/8/5</a:t>
            </a:fld>
            <a:endParaRPr lang="zh-CN"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E325918-5CAF-45C1-833E-C83D51815E50}" type="slidenum">
              <a:rPr lang="zh-CN" altLang="en-US" smtClean="0"/>
              <a:t>‹#›</a:t>
            </a:fld>
            <a:endParaRPr lang="zh-CN" altLang="en-US"/>
          </a:p>
        </p:txBody>
      </p:sp>
    </p:spTree>
    <p:extLst>
      <p:ext uri="{BB962C8B-B14F-4D97-AF65-F5344CB8AC3E}">
        <p14:creationId xmlns:p14="http://schemas.microsoft.com/office/powerpoint/2010/main" val="182263386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1.png"/><Relationship Id="rId4" Type="http://schemas.microsoft.com/office/2007/relationships/hdphoto" Target="../media/hdphoto3.wdp"/></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aspxfans.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jpg"/><Relationship Id="rId2" Type="http://schemas.openxmlformats.org/officeDocument/2006/relationships/image" Target="../media/image1.jpeg"/><Relationship Id="rId1" Type="http://schemas.openxmlformats.org/officeDocument/2006/relationships/slideLayout" Target="../slideLayouts/slideLayout1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9.png"/><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23E48B-8FF3-4224-8B98-C6043E4DA935}"/>
              </a:ext>
            </a:extLst>
          </p:cNvPr>
          <p:cNvSpPr>
            <a:spLocks noGrp="1"/>
          </p:cNvSpPr>
          <p:nvPr>
            <p:ph type="ctrTitle"/>
          </p:nvPr>
        </p:nvSpPr>
        <p:spPr>
          <a:xfrm>
            <a:off x="1683171" y="2160866"/>
            <a:ext cx="8825658" cy="1177954"/>
          </a:xfrm>
        </p:spPr>
        <p:txBody>
          <a:bodyPr/>
          <a:lstStyle/>
          <a:p>
            <a:pPr algn="ctr"/>
            <a:r>
              <a:rPr lang="en-US" altLang="zh-CN" dirty="0" err="1"/>
              <a:t>TinyHttpd</a:t>
            </a:r>
            <a:r>
              <a:rPr lang="zh-CN" altLang="en-US" dirty="0"/>
              <a:t>解析</a:t>
            </a:r>
          </a:p>
        </p:txBody>
      </p:sp>
      <p:sp>
        <p:nvSpPr>
          <p:cNvPr id="3" name="副标题 2">
            <a:extLst>
              <a:ext uri="{FF2B5EF4-FFF2-40B4-BE49-F238E27FC236}">
                <a16:creationId xmlns:a16="http://schemas.microsoft.com/office/drawing/2014/main" id="{F89A0BF6-9EF0-46B3-A851-BCEACE61EE7C}"/>
              </a:ext>
            </a:extLst>
          </p:cNvPr>
          <p:cNvSpPr>
            <a:spLocks noGrp="1"/>
          </p:cNvSpPr>
          <p:nvPr>
            <p:ph type="subTitle" idx="1"/>
          </p:nvPr>
        </p:nvSpPr>
        <p:spPr>
          <a:xfrm>
            <a:off x="1683171" y="4055927"/>
            <a:ext cx="8825658" cy="861420"/>
          </a:xfrm>
        </p:spPr>
        <p:txBody>
          <a:bodyPr/>
          <a:lstStyle/>
          <a:p>
            <a:r>
              <a:rPr lang="en-US" altLang="zh-CN" dirty="0"/>
              <a:t>												——————</a:t>
            </a:r>
            <a:r>
              <a:rPr lang="zh-CN" altLang="en-US" dirty="0"/>
              <a:t>周彦孜博</a:t>
            </a:r>
            <a:r>
              <a:rPr lang="en-US" altLang="zh-CN" dirty="0"/>
              <a:t>	</a:t>
            </a:r>
            <a:endParaRPr lang="zh-CN" altLang="en-US" dirty="0"/>
          </a:p>
        </p:txBody>
      </p:sp>
    </p:spTree>
    <p:extLst>
      <p:ext uri="{BB962C8B-B14F-4D97-AF65-F5344CB8AC3E}">
        <p14:creationId xmlns:p14="http://schemas.microsoft.com/office/powerpoint/2010/main" val="33368247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615562-D437-4177-B450-F950817F2C48}"/>
              </a:ext>
            </a:extLst>
          </p:cNvPr>
          <p:cNvSpPr>
            <a:spLocks noGrp="1"/>
          </p:cNvSpPr>
          <p:nvPr>
            <p:ph type="title"/>
          </p:nvPr>
        </p:nvSpPr>
        <p:spPr>
          <a:xfrm>
            <a:off x="646112" y="452718"/>
            <a:ext cx="4165580" cy="1400530"/>
          </a:xfrm>
        </p:spPr>
        <p:txBody>
          <a:bodyPr>
            <a:normAutofit/>
          </a:bodyPr>
          <a:lstStyle/>
          <a:p>
            <a:r>
              <a:rPr lang="en-US" altLang="zh-CN" dirty="0"/>
              <a:t>HTTP</a:t>
            </a:r>
            <a:r>
              <a:rPr lang="zh-CN" altLang="en-US" dirty="0"/>
              <a:t>的响应信息：</a:t>
            </a:r>
          </a:p>
        </p:txBody>
      </p:sp>
      <p:sp>
        <p:nvSpPr>
          <p:cNvPr id="16" name="Freeform 23">
            <a:extLst>
              <a:ext uri="{FF2B5EF4-FFF2-40B4-BE49-F238E27FC236}">
                <a16:creationId xmlns:a16="http://schemas.microsoft.com/office/drawing/2014/main" id="{E8895FAA-0D03-43F6-9594-A8733552E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8" name="Freeform 5">
            <a:extLst>
              <a:ext uri="{FF2B5EF4-FFF2-40B4-BE49-F238E27FC236}">
                <a16:creationId xmlns:a16="http://schemas.microsoft.com/office/drawing/2014/main" id="{B8FB7842-A2FD-46CA-8B08-A60AF2CFD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20" name="Rectangle 19">
            <a:extLst>
              <a:ext uri="{FF2B5EF4-FFF2-40B4-BE49-F238E27FC236}">
                <a16:creationId xmlns:a16="http://schemas.microsoft.com/office/drawing/2014/main" id="{3FA73665-F029-4C81-A19B-5CD8B68B8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411" y="0"/>
            <a:ext cx="609800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内容占位符 6" descr="图片包含 屏幕截图&#10;&#10;已生成极高可信度的说明">
            <a:extLst>
              <a:ext uri="{FF2B5EF4-FFF2-40B4-BE49-F238E27FC236}">
                <a16:creationId xmlns:a16="http://schemas.microsoft.com/office/drawing/2014/main" id="{8A5D4B06-F032-49DD-B26D-D5D352E0D860}"/>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tretch>
            <a:fillRect/>
          </a:stretch>
        </p:blipFill>
        <p:spPr>
          <a:xfrm>
            <a:off x="6094410" y="1199341"/>
            <a:ext cx="5449471" cy="2138917"/>
          </a:xfrm>
          <a:prstGeom prst="rect">
            <a:avLst/>
          </a:prstGeom>
          <a:effectLst/>
        </p:spPr>
      </p:pic>
      <p:sp>
        <p:nvSpPr>
          <p:cNvPr id="22" name="Rectangle 21">
            <a:extLst>
              <a:ext uri="{FF2B5EF4-FFF2-40B4-BE49-F238E27FC236}">
                <a16:creationId xmlns:a16="http://schemas.microsoft.com/office/drawing/2014/main" id="{918FB696-BC5E-43A4-9768-4BB5278B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3" name="Content Placeholder 12">
            <a:extLst>
              <a:ext uri="{FF2B5EF4-FFF2-40B4-BE49-F238E27FC236}">
                <a16:creationId xmlns:a16="http://schemas.microsoft.com/office/drawing/2014/main" id="{4F890EDD-24B3-4CDF-B340-1BBEB264014B}"/>
              </a:ext>
            </a:extLst>
          </p:cNvPr>
          <p:cNvSpPr>
            <a:spLocks noGrp="1"/>
          </p:cNvSpPr>
          <p:nvPr>
            <p:ph idx="1"/>
          </p:nvPr>
        </p:nvSpPr>
        <p:spPr>
          <a:xfrm>
            <a:off x="646113" y="2052918"/>
            <a:ext cx="4165146" cy="4195481"/>
          </a:xfrm>
        </p:spPr>
        <p:txBody>
          <a:bodyPr>
            <a:normAutofit/>
          </a:bodyPr>
          <a:lstStyle/>
          <a:p>
            <a:r>
              <a:rPr lang="zh-CN" altLang="en-US" dirty="0"/>
              <a:t>在接收和解释请求消息后，服务器返回一个</a:t>
            </a:r>
            <a:r>
              <a:rPr lang="en-US" altLang="zh-CN" dirty="0"/>
              <a:t>HTTP</a:t>
            </a:r>
            <a:r>
              <a:rPr lang="zh-CN" altLang="en-US" dirty="0"/>
              <a:t>响应消息。</a:t>
            </a:r>
            <a:r>
              <a:rPr lang="en-US" altLang="zh-CN" dirty="0"/>
              <a:t>HTTP</a:t>
            </a:r>
            <a:r>
              <a:rPr lang="zh-CN" altLang="en-US" dirty="0"/>
              <a:t>响应也由四个部分组成：</a:t>
            </a:r>
            <a:endParaRPr lang="en-US" altLang="zh-CN" dirty="0"/>
          </a:p>
          <a:p>
            <a:r>
              <a:rPr lang="zh-CN" altLang="en-US" dirty="0"/>
              <a:t>状态行（</a:t>
            </a:r>
            <a:r>
              <a:rPr lang="en-US" altLang="zh-CN" dirty="0"/>
              <a:t>Response Line</a:t>
            </a:r>
            <a:r>
              <a:rPr lang="zh-CN" altLang="en-US" dirty="0"/>
              <a:t>）</a:t>
            </a:r>
            <a:endParaRPr lang="en-US" altLang="zh-CN" dirty="0"/>
          </a:p>
          <a:p>
            <a:r>
              <a:rPr lang="zh-CN" altLang="en-US" dirty="0"/>
              <a:t>消息报头</a:t>
            </a:r>
            <a:endParaRPr lang="en-US" altLang="zh-CN" dirty="0"/>
          </a:p>
          <a:p>
            <a:r>
              <a:rPr lang="zh-CN" altLang="en-US" dirty="0"/>
              <a:t>空行</a:t>
            </a:r>
            <a:endParaRPr lang="en-US" altLang="zh-CN" dirty="0"/>
          </a:p>
          <a:p>
            <a:r>
              <a:rPr lang="zh-CN" altLang="en-US" dirty="0"/>
              <a:t>响应正文</a:t>
            </a:r>
            <a:endParaRPr lang="en-US" dirty="0"/>
          </a:p>
        </p:txBody>
      </p:sp>
      <p:pic>
        <p:nvPicPr>
          <p:cNvPr id="8" name="内容占位符 4">
            <a:extLst>
              <a:ext uri="{FF2B5EF4-FFF2-40B4-BE49-F238E27FC236}">
                <a16:creationId xmlns:a16="http://schemas.microsoft.com/office/drawing/2014/main" id="{739B6BCF-E651-41C1-A3C8-2556D2C2FA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4410" y="4133733"/>
            <a:ext cx="5449471" cy="2066773"/>
          </a:xfrm>
          <a:prstGeom prst="rect">
            <a:avLst/>
          </a:prstGeom>
          <a:effectLst/>
        </p:spPr>
      </p:pic>
    </p:spTree>
    <p:extLst>
      <p:ext uri="{BB962C8B-B14F-4D97-AF65-F5344CB8AC3E}">
        <p14:creationId xmlns:p14="http://schemas.microsoft.com/office/powerpoint/2010/main" val="130422664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BF5E85-7710-4BC2-B08D-D6C8A18A4717}"/>
              </a:ext>
            </a:extLst>
          </p:cNvPr>
          <p:cNvSpPr>
            <a:spLocks noGrp="1"/>
          </p:cNvSpPr>
          <p:nvPr>
            <p:ph type="title"/>
          </p:nvPr>
        </p:nvSpPr>
        <p:spPr/>
        <p:txBody>
          <a:bodyPr/>
          <a:lstStyle/>
          <a:p>
            <a:r>
              <a:rPr lang="en-US" altLang="zh-CN" dirty="0"/>
              <a:t>HTTP</a:t>
            </a:r>
            <a:r>
              <a:rPr lang="zh-CN" altLang="en-US" dirty="0"/>
              <a:t>的请求方法：</a:t>
            </a:r>
            <a:br>
              <a:rPr lang="zh-CN" altLang="en-US" b="1" dirty="0"/>
            </a:br>
            <a:br>
              <a:rPr lang="zh-CN" altLang="en-US" b="1" dirty="0"/>
            </a:br>
            <a:endParaRPr lang="zh-CN" altLang="en-US" dirty="0"/>
          </a:p>
        </p:txBody>
      </p:sp>
      <p:sp>
        <p:nvSpPr>
          <p:cNvPr id="3" name="内容占位符 2">
            <a:extLst>
              <a:ext uri="{FF2B5EF4-FFF2-40B4-BE49-F238E27FC236}">
                <a16:creationId xmlns:a16="http://schemas.microsoft.com/office/drawing/2014/main" id="{EDAEB71D-6B45-42BD-BD0F-221BEF184E61}"/>
              </a:ext>
            </a:extLst>
          </p:cNvPr>
          <p:cNvSpPr>
            <a:spLocks noGrp="1"/>
          </p:cNvSpPr>
          <p:nvPr>
            <p:ph idx="1"/>
          </p:nvPr>
        </p:nvSpPr>
        <p:spPr/>
        <p:txBody>
          <a:bodyPr/>
          <a:lstStyle/>
          <a:p>
            <a:pPr latinLnBrk="1"/>
            <a:r>
              <a:rPr lang="zh-CN" altLang="en-US" dirty="0"/>
              <a:t>根据</a:t>
            </a:r>
            <a:r>
              <a:rPr lang="en-US" altLang="zh-CN" dirty="0"/>
              <a:t>HTTP</a:t>
            </a:r>
            <a:r>
              <a:rPr lang="zh-CN" altLang="en-US" dirty="0"/>
              <a:t>标准，</a:t>
            </a:r>
            <a:r>
              <a:rPr lang="en-US" altLang="zh-CN" dirty="0"/>
              <a:t>HTTP</a:t>
            </a:r>
            <a:r>
              <a:rPr lang="zh-CN" altLang="en-US" dirty="0"/>
              <a:t>请求可以使用多种请求方法。</a:t>
            </a:r>
          </a:p>
          <a:p>
            <a:pPr latinLnBrk="1"/>
            <a:r>
              <a:rPr lang="en-US" altLang="zh-CN" dirty="0"/>
              <a:t>HTTP1.0</a:t>
            </a:r>
            <a:r>
              <a:rPr lang="zh-CN" altLang="en-US" dirty="0"/>
              <a:t>定义了三种请求方法： </a:t>
            </a:r>
            <a:r>
              <a:rPr lang="en-US" altLang="zh-CN" dirty="0"/>
              <a:t>GET, POST </a:t>
            </a:r>
            <a:r>
              <a:rPr lang="zh-CN" altLang="en-US" dirty="0"/>
              <a:t>和 </a:t>
            </a:r>
            <a:r>
              <a:rPr lang="en-US" altLang="zh-CN" dirty="0"/>
              <a:t>HEAD</a:t>
            </a:r>
            <a:r>
              <a:rPr lang="zh-CN" altLang="en-US" dirty="0"/>
              <a:t>方法。</a:t>
            </a:r>
          </a:p>
          <a:p>
            <a:pPr latinLnBrk="1"/>
            <a:r>
              <a:rPr lang="en-US" altLang="zh-CN" dirty="0"/>
              <a:t>HTTP1.1</a:t>
            </a:r>
            <a:r>
              <a:rPr lang="zh-CN" altLang="en-US" dirty="0"/>
              <a:t>新增了五种请求方法：</a:t>
            </a:r>
            <a:r>
              <a:rPr lang="en-US" altLang="zh-CN" dirty="0"/>
              <a:t>OPTIONS, PUT, DELETE, TRACE </a:t>
            </a:r>
            <a:r>
              <a:rPr lang="zh-CN" altLang="en-US" dirty="0"/>
              <a:t>和 </a:t>
            </a:r>
            <a:r>
              <a:rPr lang="en-US" altLang="zh-CN" dirty="0"/>
              <a:t>CONNECT </a:t>
            </a:r>
            <a:r>
              <a:rPr lang="zh-CN" altLang="en-US" dirty="0"/>
              <a:t>方法</a:t>
            </a:r>
            <a:endParaRPr lang="en-US" altLang="zh-CN" dirty="0"/>
          </a:p>
          <a:p>
            <a:pPr latinLnBrk="1"/>
            <a:r>
              <a:rPr lang="zh-CN" altLang="en-US" dirty="0"/>
              <a:t>这里只详细介绍</a:t>
            </a:r>
            <a:r>
              <a:rPr lang="en-US" altLang="zh-CN" dirty="0" err="1"/>
              <a:t>Tinyhttpd</a:t>
            </a:r>
            <a:r>
              <a:rPr lang="zh-CN" altLang="en-US" dirty="0"/>
              <a:t>所支持的两种请求方法：</a:t>
            </a:r>
            <a:endParaRPr lang="en-US" altLang="zh-CN" dirty="0"/>
          </a:p>
          <a:p>
            <a:pPr latinLnBrk="1"/>
            <a:r>
              <a:rPr lang="en-US" altLang="zh-CN" dirty="0"/>
              <a:t>GET</a:t>
            </a:r>
            <a:r>
              <a:rPr lang="zh-CN" altLang="en-US" dirty="0"/>
              <a:t>：  请求</a:t>
            </a:r>
            <a:r>
              <a:rPr lang="en-US" altLang="zh-CN" dirty="0"/>
              <a:t>URI</a:t>
            </a:r>
            <a:r>
              <a:rPr lang="zh-CN" altLang="en-US" dirty="0"/>
              <a:t>所标识的页面信息，并返回实体主体。</a:t>
            </a:r>
            <a:endParaRPr lang="en-US" altLang="zh-CN" dirty="0"/>
          </a:p>
          <a:p>
            <a:pPr latinLnBrk="1"/>
            <a:r>
              <a:rPr lang="en-US" altLang="zh-CN" dirty="0"/>
              <a:t>POST</a:t>
            </a:r>
            <a:r>
              <a:rPr lang="zh-CN" altLang="en-US" dirty="0"/>
              <a:t>：向</a:t>
            </a:r>
            <a:r>
              <a:rPr lang="en-US" altLang="zh-CN" dirty="0"/>
              <a:t>URI</a:t>
            </a:r>
            <a:r>
              <a:rPr lang="zh-CN" altLang="en-US" dirty="0"/>
              <a:t>所标识的资源提交数据，进行处理请求（例如提交表单或者上传文件）。</a:t>
            </a:r>
            <a:endParaRPr lang="en-US" altLang="zh-CN" dirty="0"/>
          </a:p>
          <a:p>
            <a:pPr latinLnBrk="1"/>
            <a:r>
              <a:rPr lang="en-US" altLang="zh-CN" dirty="0"/>
              <a:t>GET </a:t>
            </a:r>
            <a:r>
              <a:rPr lang="zh-CN" altLang="en-US" dirty="0"/>
              <a:t>方法通过请求</a:t>
            </a:r>
            <a:r>
              <a:rPr lang="en-US" altLang="zh-CN" dirty="0"/>
              <a:t>URI</a:t>
            </a:r>
            <a:r>
              <a:rPr lang="zh-CN" altLang="en-US" dirty="0"/>
              <a:t>得到资源。一般用于获取</a:t>
            </a:r>
            <a:r>
              <a:rPr lang="en-US" altLang="zh-CN" dirty="0"/>
              <a:t>/</a:t>
            </a:r>
            <a:r>
              <a:rPr lang="zh-CN" altLang="en-US" dirty="0"/>
              <a:t>查询资源信息。</a:t>
            </a:r>
            <a:endParaRPr lang="en-US" altLang="zh-CN" dirty="0"/>
          </a:p>
          <a:p>
            <a:pPr latinLnBrk="1"/>
            <a:r>
              <a:rPr lang="en-US" altLang="zh-CN" dirty="0"/>
              <a:t>POST </a:t>
            </a:r>
            <a:r>
              <a:rPr lang="zh-CN" altLang="en-US" dirty="0"/>
              <a:t>方法用于向服务器提交新的内容。一般用于更新资源信息。</a:t>
            </a:r>
          </a:p>
          <a:p>
            <a:pPr latinLnBrk="1"/>
            <a:endParaRPr lang="en-US" altLang="zh-CN" dirty="0"/>
          </a:p>
          <a:p>
            <a:pPr marL="0" indent="0" latinLnBrk="1">
              <a:buNone/>
            </a:pPr>
            <a:endParaRPr lang="zh-CN" altLang="en-US" dirty="0"/>
          </a:p>
          <a:p>
            <a:endParaRPr lang="zh-CN" altLang="en-US" dirty="0"/>
          </a:p>
        </p:txBody>
      </p:sp>
    </p:spTree>
    <p:extLst>
      <p:ext uri="{BB962C8B-B14F-4D97-AF65-F5344CB8AC3E}">
        <p14:creationId xmlns:p14="http://schemas.microsoft.com/office/powerpoint/2010/main" val="32605821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183A18-05AA-4C33-AFB3-EF01DC9A3A95}"/>
              </a:ext>
            </a:extLst>
          </p:cNvPr>
          <p:cNvSpPr>
            <a:spLocks noGrp="1"/>
          </p:cNvSpPr>
          <p:nvPr>
            <p:ph type="title"/>
          </p:nvPr>
        </p:nvSpPr>
        <p:spPr/>
        <p:txBody>
          <a:bodyPr/>
          <a:lstStyle/>
          <a:p>
            <a:r>
              <a:rPr lang="zh-CN" altLang="en-US" dirty="0"/>
              <a:t>什么是</a:t>
            </a:r>
            <a:r>
              <a:rPr lang="en-US" altLang="zh-CN" dirty="0"/>
              <a:t>URL</a:t>
            </a:r>
            <a:r>
              <a:rPr lang="zh-CN" altLang="en-US" dirty="0"/>
              <a:t>？</a:t>
            </a:r>
          </a:p>
        </p:txBody>
      </p:sp>
      <p:sp>
        <p:nvSpPr>
          <p:cNvPr id="3" name="内容占位符 2">
            <a:extLst>
              <a:ext uri="{FF2B5EF4-FFF2-40B4-BE49-F238E27FC236}">
                <a16:creationId xmlns:a16="http://schemas.microsoft.com/office/drawing/2014/main" id="{DCF2D9C4-254A-47AD-B7C6-09D41DBCC6AB}"/>
              </a:ext>
            </a:extLst>
          </p:cNvPr>
          <p:cNvSpPr>
            <a:spLocks noGrp="1"/>
          </p:cNvSpPr>
          <p:nvPr>
            <p:ph idx="1"/>
          </p:nvPr>
        </p:nvSpPr>
        <p:spPr/>
        <p:txBody>
          <a:bodyPr/>
          <a:lstStyle/>
          <a:p>
            <a:pPr>
              <a:lnSpc>
                <a:spcPct val="120000"/>
              </a:lnSpc>
            </a:pPr>
            <a:r>
              <a:rPr lang="en-US" altLang="zh-CN" dirty="0"/>
              <a:t>URL</a:t>
            </a:r>
            <a:r>
              <a:rPr lang="zh-CN" altLang="en-US" dirty="0"/>
              <a:t>是</a:t>
            </a:r>
            <a:r>
              <a:rPr lang="en-US" altLang="zh-CN" dirty="0"/>
              <a:t>Internet</a:t>
            </a:r>
            <a:r>
              <a:rPr lang="zh-CN" altLang="en-US" dirty="0"/>
              <a:t>上用来描述信息资源的字符串，主要用在各种</a:t>
            </a:r>
            <a:r>
              <a:rPr lang="en-US" altLang="zh-CN" dirty="0"/>
              <a:t>WWW</a:t>
            </a:r>
            <a:r>
              <a:rPr lang="zh-CN" altLang="en-US" dirty="0"/>
              <a:t>客户程序和服务器程序上，采用</a:t>
            </a:r>
            <a:r>
              <a:rPr lang="en-US" altLang="zh-CN" dirty="0"/>
              <a:t>URL</a:t>
            </a:r>
            <a:r>
              <a:rPr lang="zh-CN" altLang="en-US" dirty="0"/>
              <a:t>可以用一种统一的格式来描述各种信息资源，包括文件、服务器的地址和目录等。</a:t>
            </a:r>
            <a:r>
              <a:rPr lang="en-US" altLang="zh-CN" dirty="0"/>
              <a:t>URL</a:t>
            </a:r>
            <a:r>
              <a:rPr lang="zh-CN" altLang="en-US" dirty="0"/>
              <a:t>一般由三部组成：</a:t>
            </a:r>
            <a:br>
              <a:rPr lang="zh-CN" altLang="en-US" dirty="0"/>
            </a:br>
            <a:r>
              <a:rPr lang="zh-CN" altLang="en-US" dirty="0"/>
              <a:t>①协议</a:t>
            </a:r>
            <a:r>
              <a:rPr lang="en-US" altLang="zh-CN" dirty="0"/>
              <a:t>(</a:t>
            </a:r>
            <a:r>
              <a:rPr lang="zh-CN" altLang="en-US" dirty="0"/>
              <a:t>或称为服务方式</a:t>
            </a:r>
            <a:r>
              <a:rPr lang="en-US" altLang="zh-CN" dirty="0"/>
              <a:t>)</a:t>
            </a:r>
            <a:br>
              <a:rPr lang="en-US" altLang="zh-CN" dirty="0"/>
            </a:br>
            <a:r>
              <a:rPr lang="en-US" altLang="zh-CN" dirty="0"/>
              <a:t>②</a:t>
            </a:r>
            <a:r>
              <a:rPr lang="zh-CN" altLang="en-US" dirty="0"/>
              <a:t>存有该资源的主机</a:t>
            </a:r>
            <a:r>
              <a:rPr lang="en-US" altLang="zh-CN" dirty="0"/>
              <a:t>IP</a:t>
            </a:r>
            <a:r>
              <a:rPr lang="zh-CN" altLang="en-US" dirty="0"/>
              <a:t>地址</a:t>
            </a:r>
            <a:r>
              <a:rPr lang="en-US" altLang="zh-CN" dirty="0"/>
              <a:t>(</a:t>
            </a:r>
            <a:r>
              <a:rPr lang="zh-CN" altLang="en-US" dirty="0"/>
              <a:t>有时也包括端口号</a:t>
            </a:r>
            <a:r>
              <a:rPr lang="en-US" altLang="zh-CN" dirty="0"/>
              <a:t>)</a:t>
            </a:r>
            <a:br>
              <a:rPr lang="en-US" altLang="zh-CN" dirty="0"/>
            </a:br>
            <a:r>
              <a:rPr lang="en-US" altLang="zh-CN" dirty="0"/>
              <a:t>③</a:t>
            </a:r>
            <a:r>
              <a:rPr lang="zh-CN" altLang="en-US" dirty="0"/>
              <a:t>主机资源的具体地址。如目录和文件名等</a:t>
            </a:r>
          </a:p>
          <a:p>
            <a:endParaRPr lang="zh-CN" altLang="en-US" dirty="0"/>
          </a:p>
        </p:txBody>
      </p:sp>
    </p:spTree>
    <p:extLst>
      <p:ext uri="{BB962C8B-B14F-4D97-AF65-F5344CB8AC3E}">
        <p14:creationId xmlns:p14="http://schemas.microsoft.com/office/powerpoint/2010/main" val="42175166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ECED15-2B0A-4556-A589-C406E7C6164C}"/>
              </a:ext>
            </a:extLst>
          </p:cNvPr>
          <p:cNvSpPr>
            <a:spLocks noGrp="1"/>
          </p:cNvSpPr>
          <p:nvPr>
            <p:ph type="title"/>
          </p:nvPr>
        </p:nvSpPr>
        <p:spPr/>
        <p:txBody>
          <a:bodyPr/>
          <a:lstStyle/>
          <a:p>
            <a:r>
              <a:rPr lang="en-US" altLang="zh-CN" dirty="0"/>
              <a:t>URL</a:t>
            </a:r>
            <a:r>
              <a:rPr lang="zh-CN" altLang="en-US" dirty="0"/>
              <a:t>实例：</a:t>
            </a:r>
          </a:p>
        </p:txBody>
      </p:sp>
      <p:sp>
        <p:nvSpPr>
          <p:cNvPr id="3" name="内容占位符 2">
            <a:extLst>
              <a:ext uri="{FF2B5EF4-FFF2-40B4-BE49-F238E27FC236}">
                <a16:creationId xmlns:a16="http://schemas.microsoft.com/office/drawing/2014/main" id="{F1F9906E-7573-4560-BBF3-CA17438C218E}"/>
              </a:ext>
            </a:extLst>
          </p:cNvPr>
          <p:cNvSpPr>
            <a:spLocks noGrp="1"/>
          </p:cNvSpPr>
          <p:nvPr>
            <p:ph idx="1"/>
          </p:nvPr>
        </p:nvSpPr>
        <p:spPr>
          <a:xfrm>
            <a:off x="1104293" y="2505923"/>
            <a:ext cx="8946541" cy="4195481"/>
          </a:xfrm>
        </p:spPr>
        <p:txBody>
          <a:bodyPr>
            <a:normAutofit lnSpcReduction="10000"/>
          </a:bodyPr>
          <a:lstStyle/>
          <a:p>
            <a:r>
              <a:rPr lang="en-US" altLang="zh-CN" dirty="0"/>
              <a:t>1.</a:t>
            </a:r>
            <a:r>
              <a:rPr lang="zh-CN" altLang="en-US" dirty="0"/>
              <a:t>协议部分：该</a:t>
            </a:r>
            <a:r>
              <a:rPr lang="en-US" altLang="zh-CN" dirty="0"/>
              <a:t>URL</a:t>
            </a:r>
            <a:r>
              <a:rPr lang="zh-CN" altLang="en-US" dirty="0"/>
              <a:t>的协议部分为“</a:t>
            </a:r>
            <a:r>
              <a:rPr lang="en-US" altLang="zh-CN" dirty="0"/>
              <a:t>http</a:t>
            </a:r>
            <a:r>
              <a:rPr lang="zh-CN" altLang="en-US" dirty="0"/>
              <a:t>：”，这代表网页使用的是</a:t>
            </a:r>
            <a:r>
              <a:rPr lang="en-US" altLang="zh-CN" dirty="0"/>
              <a:t>HTTP</a:t>
            </a:r>
            <a:r>
              <a:rPr lang="zh-CN" altLang="en-US" dirty="0"/>
              <a:t>协议。</a:t>
            </a:r>
          </a:p>
          <a:p>
            <a:r>
              <a:rPr lang="en-US" altLang="zh-CN" dirty="0"/>
              <a:t>2.</a:t>
            </a:r>
            <a:r>
              <a:rPr lang="zh-CN" altLang="en-US" dirty="0"/>
              <a:t>域名部分：该</a:t>
            </a:r>
            <a:r>
              <a:rPr lang="en-US" altLang="zh-CN" dirty="0"/>
              <a:t>URL</a:t>
            </a:r>
            <a:r>
              <a:rPr lang="zh-CN" altLang="en-US" dirty="0"/>
              <a:t>的域名部分为“</a:t>
            </a:r>
            <a:r>
              <a:rPr lang="en-US" altLang="zh-CN" dirty="0">
                <a:hlinkClick r:id="rId3"/>
              </a:rPr>
              <a:t>www.aspxfans.com</a:t>
            </a:r>
            <a:r>
              <a:rPr lang="en-US" altLang="zh-CN" dirty="0"/>
              <a:t>”</a:t>
            </a:r>
            <a:r>
              <a:rPr lang="zh-CN" altLang="en-US" dirty="0"/>
              <a:t>。</a:t>
            </a:r>
          </a:p>
          <a:p>
            <a:r>
              <a:rPr lang="en-US" altLang="zh-CN" dirty="0"/>
              <a:t>3.</a:t>
            </a:r>
            <a:r>
              <a:rPr lang="zh-CN" altLang="en-US" dirty="0"/>
              <a:t>端口部分：该</a:t>
            </a:r>
            <a:r>
              <a:rPr lang="en-US" altLang="zh-CN" dirty="0"/>
              <a:t>URL</a:t>
            </a:r>
            <a:r>
              <a:rPr lang="zh-CN" altLang="en-US" dirty="0"/>
              <a:t>的端口为</a:t>
            </a:r>
            <a:r>
              <a:rPr lang="en-US" altLang="zh-CN" dirty="0"/>
              <a:t>8080</a:t>
            </a:r>
            <a:r>
              <a:rPr lang="zh-CN" altLang="en-US" dirty="0"/>
              <a:t>。</a:t>
            </a:r>
          </a:p>
          <a:p>
            <a:r>
              <a:rPr lang="en-US" altLang="zh-CN" dirty="0"/>
              <a:t>4.</a:t>
            </a:r>
            <a:r>
              <a:rPr lang="zh-CN" altLang="en-US" dirty="0"/>
              <a:t>虚拟目录部分：从域名后的第一个“</a:t>
            </a:r>
            <a:r>
              <a:rPr lang="en-US" altLang="zh-CN" dirty="0"/>
              <a:t>/”</a:t>
            </a:r>
            <a:r>
              <a:rPr lang="zh-CN" altLang="en-US" dirty="0"/>
              <a:t>开始到最后一个“</a:t>
            </a:r>
            <a:r>
              <a:rPr lang="en-US" altLang="zh-CN" dirty="0"/>
              <a:t>/”</a:t>
            </a:r>
            <a:r>
              <a:rPr lang="zh-CN" altLang="en-US" dirty="0"/>
              <a:t>为止。该</a:t>
            </a:r>
            <a:r>
              <a:rPr lang="en-US" altLang="zh-CN" dirty="0"/>
              <a:t>URL</a:t>
            </a:r>
            <a:r>
              <a:rPr lang="zh-CN" altLang="en-US" dirty="0"/>
              <a:t>的虚拟目录部分为</a:t>
            </a:r>
            <a:r>
              <a:rPr lang="en-US" altLang="zh-CN" dirty="0"/>
              <a:t>/news</a:t>
            </a:r>
            <a:r>
              <a:rPr lang="zh-CN" altLang="en-US" dirty="0"/>
              <a:t>。</a:t>
            </a:r>
            <a:endParaRPr lang="en-US" altLang="zh-CN" dirty="0"/>
          </a:p>
          <a:p>
            <a:r>
              <a:rPr lang="en-US" altLang="zh-CN" dirty="0"/>
              <a:t>5.</a:t>
            </a:r>
            <a:r>
              <a:rPr lang="zh-CN" altLang="en-US" dirty="0"/>
              <a:t>文件名部分：从域名后的最后一个“</a:t>
            </a:r>
            <a:r>
              <a:rPr lang="en-US" altLang="zh-CN" dirty="0"/>
              <a:t>/”</a:t>
            </a:r>
            <a:r>
              <a:rPr lang="zh-CN" altLang="en-US" dirty="0"/>
              <a:t>开始到“？”为止。该</a:t>
            </a:r>
            <a:r>
              <a:rPr lang="en-US" altLang="zh-CN" dirty="0"/>
              <a:t>URL</a:t>
            </a:r>
            <a:r>
              <a:rPr lang="zh-CN" altLang="en-US" dirty="0"/>
              <a:t>的文件名部分为</a:t>
            </a:r>
            <a:r>
              <a:rPr lang="en-US" altLang="zh-CN" dirty="0"/>
              <a:t>/index.asp</a:t>
            </a:r>
            <a:r>
              <a:rPr lang="zh-CN" altLang="en-US" dirty="0"/>
              <a:t>。</a:t>
            </a:r>
            <a:endParaRPr lang="en-US" altLang="zh-CN" dirty="0"/>
          </a:p>
          <a:p>
            <a:r>
              <a:rPr lang="en-US" altLang="zh-CN" dirty="0"/>
              <a:t>6.</a:t>
            </a:r>
            <a:r>
              <a:rPr lang="zh-CN" altLang="en-US" dirty="0"/>
              <a:t>锚部分：从“</a:t>
            </a:r>
            <a:r>
              <a:rPr lang="en-US" altLang="zh-CN" dirty="0"/>
              <a:t>#”</a:t>
            </a:r>
            <a:r>
              <a:rPr lang="zh-CN" altLang="en-US" dirty="0"/>
              <a:t>开始到最后，都是锚部分。</a:t>
            </a:r>
          </a:p>
          <a:p>
            <a:r>
              <a:rPr lang="en-US" altLang="zh-CN" dirty="0"/>
              <a:t>7.</a:t>
            </a:r>
            <a:r>
              <a:rPr lang="zh-CN" altLang="en-US" dirty="0"/>
              <a:t>参数部分：从“？”开始到“</a:t>
            </a:r>
            <a:r>
              <a:rPr lang="en-US" altLang="zh-CN" dirty="0"/>
              <a:t>#”</a:t>
            </a:r>
            <a:r>
              <a:rPr lang="zh-CN" altLang="en-US" dirty="0"/>
              <a:t>为止之间的部分为参数部分，又称搜索部分、查询部分。</a:t>
            </a:r>
          </a:p>
          <a:p>
            <a:endParaRPr lang="zh-CN" altLang="en-US" dirty="0"/>
          </a:p>
        </p:txBody>
      </p:sp>
      <p:sp>
        <p:nvSpPr>
          <p:cNvPr id="4" name="矩形 3">
            <a:extLst>
              <a:ext uri="{FF2B5EF4-FFF2-40B4-BE49-F238E27FC236}">
                <a16:creationId xmlns:a16="http://schemas.microsoft.com/office/drawing/2014/main" id="{6D3DF681-E094-4A34-925D-A0FB95E781C6}"/>
              </a:ext>
            </a:extLst>
          </p:cNvPr>
          <p:cNvSpPr/>
          <p:nvPr/>
        </p:nvSpPr>
        <p:spPr>
          <a:xfrm>
            <a:off x="1104293" y="1253083"/>
            <a:ext cx="10183368" cy="1200329"/>
          </a:xfrm>
          <a:prstGeom prst="rect">
            <a:avLst/>
          </a:prstGeom>
        </p:spPr>
        <p:txBody>
          <a:bodyPr wrap="square">
            <a:spAutoFit/>
          </a:bodyPr>
          <a:lstStyle/>
          <a:p>
            <a:r>
              <a:rPr lang="en-US" altLang="zh-CN" sz="3600" b="1" dirty="0">
                <a:solidFill>
                  <a:srgbClr val="FF0000"/>
                </a:solidFill>
              </a:rPr>
              <a:t>http:</a:t>
            </a:r>
            <a:r>
              <a:rPr lang="en-US" altLang="zh-CN" sz="3600" b="1" dirty="0"/>
              <a:t>//</a:t>
            </a:r>
            <a:r>
              <a:rPr lang="en-US" altLang="zh-CN" sz="3600" b="1" dirty="0">
                <a:solidFill>
                  <a:schemeClr val="tx2"/>
                </a:solidFill>
              </a:rPr>
              <a:t>www.aspxfans.com</a:t>
            </a:r>
            <a:r>
              <a:rPr lang="en-US" altLang="zh-CN" sz="3600" b="1" dirty="0"/>
              <a:t>:</a:t>
            </a:r>
            <a:r>
              <a:rPr lang="en-US" altLang="zh-CN" sz="3600" b="1" dirty="0">
                <a:solidFill>
                  <a:srgbClr val="00B050"/>
                </a:solidFill>
              </a:rPr>
              <a:t>8080</a:t>
            </a:r>
            <a:r>
              <a:rPr lang="en-US" altLang="zh-CN" sz="3600" b="1" dirty="0">
                <a:solidFill>
                  <a:srgbClr val="FFC000"/>
                </a:solidFill>
              </a:rPr>
              <a:t>/news/</a:t>
            </a:r>
            <a:r>
              <a:rPr lang="en-US" altLang="zh-CN" sz="3600" b="1" dirty="0">
                <a:solidFill>
                  <a:srgbClr val="FF0000"/>
                </a:solidFill>
              </a:rPr>
              <a:t>index.asp</a:t>
            </a:r>
            <a:r>
              <a:rPr lang="en-US" altLang="zh-CN" sz="3600" b="1" dirty="0">
                <a:solidFill>
                  <a:srgbClr val="00B0F0"/>
                </a:solidFill>
              </a:rPr>
              <a:t>?boardID=5&amp;ID=24618&amp;page=1</a:t>
            </a:r>
            <a:r>
              <a:rPr lang="en-US" altLang="zh-CN" sz="3600" b="1" dirty="0">
                <a:solidFill>
                  <a:srgbClr val="C00000"/>
                </a:solidFill>
              </a:rPr>
              <a:t>#name</a:t>
            </a:r>
          </a:p>
        </p:txBody>
      </p:sp>
    </p:spTree>
    <p:extLst>
      <p:ext uri="{BB962C8B-B14F-4D97-AF65-F5344CB8AC3E}">
        <p14:creationId xmlns:p14="http://schemas.microsoft.com/office/powerpoint/2010/main" val="29907241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6707B2-5FBC-4267-A5BB-56C5CDF6575C}"/>
              </a:ext>
            </a:extLst>
          </p:cNvPr>
          <p:cNvSpPr>
            <a:spLocks noGrp="1"/>
          </p:cNvSpPr>
          <p:nvPr>
            <p:ph type="title"/>
          </p:nvPr>
        </p:nvSpPr>
        <p:spPr/>
        <p:txBody>
          <a:bodyPr/>
          <a:lstStyle/>
          <a:p>
            <a:r>
              <a:rPr lang="en-US" altLang="zh-CN" dirty="0"/>
              <a:t>HTTP</a:t>
            </a:r>
            <a:r>
              <a:rPr lang="zh-CN" altLang="en-US" dirty="0"/>
              <a:t>的响应头信息：</a:t>
            </a:r>
            <a:br>
              <a:rPr lang="zh-CN" altLang="en-US" b="1" dirty="0"/>
            </a:br>
            <a:endParaRPr lang="zh-CN" altLang="en-US" dirty="0"/>
          </a:p>
        </p:txBody>
      </p:sp>
      <p:sp>
        <p:nvSpPr>
          <p:cNvPr id="3" name="内容占位符 2">
            <a:extLst>
              <a:ext uri="{FF2B5EF4-FFF2-40B4-BE49-F238E27FC236}">
                <a16:creationId xmlns:a16="http://schemas.microsoft.com/office/drawing/2014/main" id="{11439BCF-4613-486F-92EC-97A580FB341F}"/>
              </a:ext>
            </a:extLst>
          </p:cNvPr>
          <p:cNvSpPr>
            <a:spLocks noGrp="1"/>
          </p:cNvSpPr>
          <p:nvPr>
            <p:ph idx="1"/>
          </p:nvPr>
        </p:nvSpPr>
        <p:spPr/>
        <p:txBody>
          <a:bodyPr/>
          <a:lstStyle/>
          <a:p>
            <a:pPr latinLnBrk="1"/>
            <a:r>
              <a:rPr lang="en-US" altLang="zh-CN" dirty="0"/>
              <a:t>HTTP</a:t>
            </a:r>
            <a:r>
              <a:rPr lang="zh-CN" altLang="en-US" dirty="0"/>
              <a:t>头部提供了关于请求，响应或者其他的发送实体的信息。</a:t>
            </a:r>
            <a:endParaRPr lang="en-US" altLang="zh-CN" dirty="0"/>
          </a:p>
          <a:p>
            <a:pPr latinLnBrk="1"/>
            <a:r>
              <a:rPr lang="en-US" altLang="zh-CN" dirty="0"/>
              <a:t>HTTP</a:t>
            </a:r>
            <a:r>
              <a:rPr lang="zh-CN" altLang="en-US" dirty="0"/>
              <a:t>请求头用于说明是谁在发送请求、请求源于何处等信息。但是在</a:t>
            </a:r>
            <a:r>
              <a:rPr lang="en-US" altLang="zh-CN" dirty="0" err="1"/>
              <a:t>Tinyhttpd</a:t>
            </a:r>
            <a:r>
              <a:rPr lang="zh-CN" altLang="en-US" dirty="0"/>
              <a:t>中，请求头中的信息被程序所忽略，这里不做介绍。</a:t>
            </a:r>
          </a:p>
          <a:p>
            <a:pPr latinLnBrk="1"/>
            <a:r>
              <a:rPr lang="en-US" altLang="zh-CN" dirty="0"/>
              <a:t>HTTP</a:t>
            </a:r>
            <a:r>
              <a:rPr lang="zh-CN" altLang="en-US" dirty="0"/>
              <a:t>响应头用于向客户端提供一些额外信息，比如谁在发送响应、响应者的功能等。这里只介绍</a:t>
            </a:r>
            <a:r>
              <a:rPr lang="en-US" altLang="zh-CN" dirty="0" err="1"/>
              <a:t>Tinyhttpd</a:t>
            </a:r>
            <a:r>
              <a:rPr lang="zh-CN" altLang="en-US" dirty="0"/>
              <a:t>中用到的两种响应头信息：</a:t>
            </a:r>
            <a:endParaRPr lang="en-US" altLang="zh-CN" dirty="0"/>
          </a:p>
          <a:p>
            <a:pPr latinLnBrk="1"/>
            <a:r>
              <a:rPr lang="en-US" altLang="zh-CN" dirty="0"/>
              <a:t>Content-Length:  </a:t>
            </a:r>
            <a:r>
              <a:rPr lang="zh-CN" altLang="en-US" dirty="0"/>
              <a:t>服务器通过这个头告诉浏览器，回送的数据的长度。</a:t>
            </a:r>
          </a:p>
          <a:p>
            <a:pPr latinLnBrk="1"/>
            <a:r>
              <a:rPr lang="en-US" altLang="zh-CN" dirty="0"/>
              <a:t>Content-Type: </a:t>
            </a:r>
            <a:r>
              <a:rPr lang="zh-CN" altLang="en-US" dirty="0"/>
              <a:t>服务器通过这个头告诉浏览器，回送数据的类型。</a:t>
            </a:r>
          </a:p>
          <a:p>
            <a:pPr latinLnBrk="1"/>
            <a:endParaRPr lang="zh-CN" altLang="en-US" dirty="0"/>
          </a:p>
        </p:txBody>
      </p:sp>
    </p:spTree>
    <p:extLst>
      <p:ext uri="{BB962C8B-B14F-4D97-AF65-F5344CB8AC3E}">
        <p14:creationId xmlns:p14="http://schemas.microsoft.com/office/powerpoint/2010/main" val="341916700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51D2C9-AAD3-4A5D-AE49-7AD27DABF400}"/>
              </a:ext>
            </a:extLst>
          </p:cNvPr>
          <p:cNvSpPr>
            <a:spLocks noGrp="1"/>
          </p:cNvSpPr>
          <p:nvPr>
            <p:ph type="title"/>
          </p:nvPr>
        </p:nvSpPr>
        <p:spPr/>
        <p:txBody>
          <a:bodyPr/>
          <a:lstStyle/>
          <a:p>
            <a:r>
              <a:rPr lang="en-US" altLang="zh-CN" dirty="0"/>
              <a:t>HTTP</a:t>
            </a:r>
            <a:r>
              <a:rPr lang="zh-CN" altLang="en-US" dirty="0"/>
              <a:t>状态码：</a:t>
            </a:r>
          </a:p>
        </p:txBody>
      </p:sp>
      <p:sp>
        <p:nvSpPr>
          <p:cNvPr id="3" name="内容占位符 2">
            <a:extLst>
              <a:ext uri="{FF2B5EF4-FFF2-40B4-BE49-F238E27FC236}">
                <a16:creationId xmlns:a16="http://schemas.microsoft.com/office/drawing/2014/main" id="{524080B6-3C57-45A8-88B0-727CDC23B753}"/>
              </a:ext>
            </a:extLst>
          </p:cNvPr>
          <p:cNvSpPr>
            <a:spLocks noGrp="1"/>
          </p:cNvSpPr>
          <p:nvPr>
            <p:ph idx="1"/>
          </p:nvPr>
        </p:nvSpPr>
        <p:spPr/>
        <p:txBody>
          <a:bodyPr/>
          <a:lstStyle/>
          <a:p>
            <a:r>
              <a:rPr lang="zh-CN" altLang="en-US" dirty="0"/>
              <a:t>当浏览者访问一个网页时，浏览者的浏览器会向网页所在服务器发出请求。当浏览器接收并显示网页前，此网页所在的服务器会返回一个包含</a:t>
            </a:r>
            <a:r>
              <a:rPr lang="en-US" altLang="zh-CN" dirty="0"/>
              <a:t>HTTP</a:t>
            </a:r>
            <a:r>
              <a:rPr lang="zh-CN" altLang="en-US" dirty="0"/>
              <a:t>状态码的信息头（</a:t>
            </a:r>
            <a:r>
              <a:rPr lang="en-US" altLang="zh-CN" dirty="0"/>
              <a:t>server header</a:t>
            </a:r>
            <a:r>
              <a:rPr lang="zh-CN" altLang="en-US" dirty="0"/>
              <a:t>）用以响应浏览器的请求。</a:t>
            </a:r>
            <a:endParaRPr lang="en-US" altLang="zh-CN" dirty="0"/>
          </a:p>
          <a:p>
            <a:pPr latinLnBrk="1"/>
            <a:r>
              <a:rPr lang="zh-CN" altLang="en-US" dirty="0"/>
              <a:t>下面是</a:t>
            </a:r>
            <a:r>
              <a:rPr lang="en-US" altLang="zh-CN" dirty="0" err="1"/>
              <a:t>Tinyhttpd</a:t>
            </a:r>
            <a:r>
              <a:rPr lang="zh-CN" altLang="en-US" dirty="0"/>
              <a:t>中出现的</a:t>
            </a:r>
            <a:r>
              <a:rPr lang="en-US" altLang="zh-CN" dirty="0"/>
              <a:t>HTTP</a:t>
            </a:r>
            <a:r>
              <a:rPr lang="zh-CN" altLang="en-US" dirty="0"/>
              <a:t>状态码：</a:t>
            </a:r>
          </a:p>
          <a:p>
            <a:pPr latinLnBrk="1"/>
            <a:r>
              <a:rPr lang="en-US" altLang="zh-CN" dirty="0"/>
              <a:t>200 - </a:t>
            </a:r>
            <a:r>
              <a:rPr lang="zh-CN" altLang="en-US" dirty="0"/>
              <a:t>请求成功</a:t>
            </a:r>
          </a:p>
          <a:p>
            <a:pPr latinLnBrk="1"/>
            <a:r>
              <a:rPr lang="en-US" altLang="zh-CN" dirty="0"/>
              <a:t>400 -</a:t>
            </a:r>
            <a:r>
              <a:rPr lang="zh-CN" altLang="en-US" dirty="0"/>
              <a:t>客户端请求的语法错误，服务器无法理解</a:t>
            </a:r>
            <a:endParaRPr lang="en-US" altLang="zh-CN" dirty="0"/>
          </a:p>
          <a:p>
            <a:pPr latinLnBrk="1"/>
            <a:r>
              <a:rPr lang="en-US" altLang="zh-CN" dirty="0"/>
              <a:t>404 - </a:t>
            </a:r>
            <a:r>
              <a:rPr lang="zh-CN" altLang="en-US" dirty="0"/>
              <a:t>请求的资源（网页等）不存在</a:t>
            </a:r>
          </a:p>
          <a:p>
            <a:pPr latinLnBrk="1"/>
            <a:r>
              <a:rPr lang="en-US" altLang="zh-CN" dirty="0"/>
              <a:t>500 - </a:t>
            </a:r>
            <a:r>
              <a:rPr lang="zh-CN" altLang="en-US" dirty="0"/>
              <a:t>服务器内部错误，无法完成请求</a:t>
            </a:r>
            <a:endParaRPr lang="en-US" altLang="zh-CN" dirty="0"/>
          </a:p>
          <a:p>
            <a:pPr latinLnBrk="1"/>
            <a:r>
              <a:rPr lang="en-US" altLang="zh-CN" dirty="0"/>
              <a:t>501 - </a:t>
            </a:r>
            <a:r>
              <a:rPr lang="zh-CN" altLang="en-US" dirty="0"/>
              <a:t>服务器不支持请求的功能，无法完成请求</a:t>
            </a:r>
          </a:p>
        </p:txBody>
      </p:sp>
    </p:spTree>
    <p:extLst>
      <p:ext uri="{BB962C8B-B14F-4D97-AF65-F5344CB8AC3E}">
        <p14:creationId xmlns:p14="http://schemas.microsoft.com/office/powerpoint/2010/main" val="119519443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276AA67-6D58-4ACC-800D-5DD83BF2025F}"/>
              </a:ext>
            </a:extLst>
          </p:cNvPr>
          <p:cNvSpPr>
            <a:spLocks noGrp="1"/>
          </p:cNvSpPr>
          <p:nvPr>
            <p:ph type="title"/>
          </p:nvPr>
        </p:nvSpPr>
        <p:spPr>
          <a:xfrm>
            <a:off x="1683171" y="1533856"/>
            <a:ext cx="8825657" cy="1915647"/>
          </a:xfrm>
        </p:spPr>
        <p:txBody>
          <a:bodyPr/>
          <a:lstStyle/>
          <a:p>
            <a:pPr algn="ctr"/>
            <a:r>
              <a:rPr lang="zh-CN" altLang="en-US" dirty="0"/>
              <a:t>正文</a:t>
            </a:r>
            <a:r>
              <a:rPr lang="en-US" altLang="zh-CN" dirty="0"/>
              <a:t>——</a:t>
            </a:r>
            <a:r>
              <a:rPr lang="en-US" altLang="zh-CN" dirty="0" err="1"/>
              <a:t>Tinyhttpd</a:t>
            </a:r>
            <a:r>
              <a:rPr lang="zh-CN" altLang="en-US" dirty="0"/>
              <a:t>中代码的理解</a:t>
            </a:r>
          </a:p>
        </p:txBody>
      </p:sp>
      <p:sp>
        <p:nvSpPr>
          <p:cNvPr id="5" name="文本占位符 4">
            <a:extLst>
              <a:ext uri="{FF2B5EF4-FFF2-40B4-BE49-F238E27FC236}">
                <a16:creationId xmlns:a16="http://schemas.microsoft.com/office/drawing/2014/main" id="{D5ED45DF-2C22-4F16-B51C-CF76A90D9098}"/>
              </a:ext>
            </a:extLst>
          </p:cNvPr>
          <p:cNvSpPr>
            <a:spLocks noGrp="1"/>
          </p:cNvSpPr>
          <p:nvPr>
            <p:ph type="body" idx="1"/>
          </p:nvPr>
        </p:nvSpPr>
        <p:spPr>
          <a:xfrm>
            <a:off x="1683170" y="4148207"/>
            <a:ext cx="8825658" cy="860400"/>
          </a:xfrm>
        </p:spPr>
        <p:txBody>
          <a:bodyPr/>
          <a:lstStyle/>
          <a:p>
            <a:endParaRPr lang="zh-CN" altLang="en-US" dirty="0"/>
          </a:p>
        </p:txBody>
      </p:sp>
    </p:spTree>
    <p:extLst>
      <p:ext uri="{BB962C8B-B14F-4D97-AF65-F5344CB8AC3E}">
        <p14:creationId xmlns:p14="http://schemas.microsoft.com/office/powerpoint/2010/main" val="26214688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57C7CFD2-7C1D-48BA-AA4D-DC25D0D8C194}"/>
              </a:ext>
            </a:extLst>
          </p:cNvPr>
          <p:cNvSpPr>
            <a:spLocks noGrp="1"/>
          </p:cNvSpPr>
          <p:nvPr>
            <p:ph type="title"/>
          </p:nvPr>
        </p:nvSpPr>
        <p:spPr/>
        <p:txBody>
          <a:bodyPr/>
          <a:lstStyle/>
          <a:p>
            <a:r>
              <a:rPr lang="zh-CN" altLang="en-US" dirty="0"/>
              <a:t>主要函数简略说明：</a:t>
            </a:r>
          </a:p>
        </p:txBody>
      </p:sp>
      <p:sp>
        <p:nvSpPr>
          <p:cNvPr id="5" name="竖排文字占位符 4">
            <a:extLst>
              <a:ext uri="{FF2B5EF4-FFF2-40B4-BE49-F238E27FC236}">
                <a16:creationId xmlns:a16="http://schemas.microsoft.com/office/drawing/2014/main" id="{1B86DEA2-2772-40EA-8024-3CE853016CD4}"/>
              </a:ext>
            </a:extLst>
          </p:cNvPr>
          <p:cNvSpPr>
            <a:spLocks noGrp="1"/>
          </p:cNvSpPr>
          <p:nvPr>
            <p:ph type="body" orient="vert" idx="1"/>
          </p:nvPr>
        </p:nvSpPr>
        <p:spPr/>
        <p:txBody>
          <a:bodyPr vert="horz" anchor="t"/>
          <a:lstStyle/>
          <a:p>
            <a:r>
              <a:rPr lang="en-US" altLang="zh-CN" dirty="0"/>
              <a:t>main   </a:t>
            </a:r>
            <a:r>
              <a:rPr lang="zh-CN" altLang="en-US" dirty="0"/>
              <a:t>　　　　　　  主函数</a:t>
            </a:r>
          </a:p>
          <a:p>
            <a:r>
              <a:rPr lang="en-US" altLang="zh-CN" dirty="0"/>
              <a:t>startup	</a:t>
            </a:r>
            <a:r>
              <a:rPr lang="zh-CN" altLang="en-US" dirty="0"/>
              <a:t>　　　 　　  绑定监听套接字</a:t>
            </a:r>
          </a:p>
          <a:p>
            <a:r>
              <a:rPr lang="en-US" altLang="zh-CN" dirty="0" err="1"/>
              <a:t>accept_request</a:t>
            </a:r>
            <a:r>
              <a:rPr lang="en-US" altLang="zh-CN" dirty="0"/>
              <a:t>	 </a:t>
            </a:r>
            <a:r>
              <a:rPr lang="zh-CN" altLang="en-US" dirty="0"/>
              <a:t>每次收到请求，创建一个线程来处理接受到的请求</a:t>
            </a:r>
          </a:p>
          <a:p>
            <a:r>
              <a:rPr lang="en-US" altLang="zh-CN" dirty="0" err="1"/>
              <a:t>serve_file</a:t>
            </a:r>
            <a:r>
              <a:rPr lang="en-US" altLang="zh-CN" dirty="0"/>
              <a:t>	</a:t>
            </a:r>
            <a:r>
              <a:rPr lang="zh-CN" altLang="en-US" dirty="0"/>
              <a:t>　　　   接读取文件返回给请求的</a:t>
            </a:r>
            <a:r>
              <a:rPr lang="en-US" altLang="zh-CN" dirty="0"/>
              <a:t>http</a:t>
            </a:r>
            <a:r>
              <a:rPr lang="zh-CN" altLang="en-US" dirty="0"/>
              <a:t>客户端</a:t>
            </a:r>
          </a:p>
          <a:p>
            <a:r>
              <a:rPr lang="en-US" altLang="zh-CN" dirty="0" err="1"/>
              <a:t>execute_cgi</a:t>
            </a:r>
            <a:r>
              <a:rPr lang="en-US" altLang="zh-CN" dirty="0"/>
              <a:t>	</a:t>
            </a:r>
            <a:r>
              <a:rPr lang="zh-CN" altLang="en-US" dirty="0"/>
              <a:t>　　执行</a:t>
            </a:r>
            <a:r>
              <a:rPr lang="en-US" altLang="zh-CN" dirty="0" err="1"/>
              <a:t>cgi</a:t>
            </a:r>
            <a:r>
              <a:rPr lang="zh-CN" altLang="en-US" dirty="0"/>
              <a:t>文件</a:t>
            </a:r>
            <a:endParaRPr lang="en-US" altLang="zh-CN" dirty="0"/>
          </a:p>
          <a:p>
            <a:r>
              <a:rPr lang="zh-CN" altLang="en-US" dirty="0"/>
              <a:t>建议源码阅读顺序： </a:t>
            </a:r>
            <a:r>
              <a:rPr lang="en-US" altLang="zh-CN" dirty="0"/>
              <a:t>main -&gt; startup -&gt; </a:t>
            </a:r>
            <a:r>
              <a:rPr lang="en-US" altLang="zh-CN" dirty="0" err="1"/>
              <a:t>accept_request</a:t>
            </a:r>
            <a:r>
              <a:rPr lang="en-US" altLang="zh-CN" dirty="0"/>
              <a:t> -&gt; </a:t>
            </a:r>
            <a:r>
              <a:rPr lang="en-US" altLang="zh-CN" dirty="0" err="1"/>
              <a:t>serve_file</a:t>
            </a:r>
            <a:r>
              <a:rPr lang="en-US" altLang="zh-CN" dirty="0"/>
              <a:t> -&gt; </a:t>
            </a:r>
            <a:r>
              <a:rPr lang="en-US" altLang="zh-CN" dirty="0" err="1"/>
              <a:t>execute_cgi</a:t>
            </a:r>
            <a:r>
              <a:rPr lang="zh-CN" altLang="en-US" dirty="0"/>
              <a:t>，通晓主要工作流程后再仔细把每个函数的源码看一看。</a:t>
            </a:r>
          </a:p>
        </p:txBody>
      </p:sp>
    </p:spTree>
    <p:extLst>
      <p:ext uri="{BB962C8B-B14F-4D97-AF65-F5344CB8AC3E}">
        <p14:creationId xmlns:p14="http://schemas.microsoft.com/office/powerpoint/2010/main" val="37884878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标题 1">
            <a:extLst>
              <a:ext uri="{FF2B5EF4-FFF2-40B4-BE49-F238E27FC236}">
                <a16:creationId xmlns:a16="http://schemas.microsoft.com/office/drawing/2014/main" id="{9A37DA3D-DC05-41D7-9CED-E4C685AEE85C}"/>
              </a:ext>
            </a:extLst>
          </p:cNvPr>
          <p:cNvSpPr>
            <a:spLocks noGrp="1"/>
          </p:cNvSpPr>
          <p:nvPr>
            <p:ph type="title"/>
          </p:nvPr>
        </p:nvSpPr>
        <p:spPr>
          <a:xfrm>
            <a:off x="643855" y="1447799"/>
            <a:ext cx="3108626" cy="1444752"/>
          </a:xfrm>
        </p:spPr>
        <p:txBody>
          <a:bodyPr anchor="b">
            <a:normAutofit/>
          </a:bodyPr>
          <a:lstStyle/>
          <a:p>
            <a:pPr>
              <a:lnSpc>
                <a:spcPct val="90000"/>
              </a:lnSpc>
            </a:pPr>
            <a:r>
              <a:rPr lang="zh-CN" altLang="en-US" sz="3200" dirty="0">
                <a:solidFill>
                  <a:srgbClr val="EBEBEB"/>
                </a:solidFill>
              </a:rPr>
              <a:t>重新体会一次</a:t>
            </a:r>
            <a:r>
              <a:rPr lang="en-US" altLang="zh-CN" sz="3200" dirty="0" err="1">
                <a:solidFill>
                  <a:srgbClr val="EBEBEB"/>
                </a:solidFill>
              </a:rPr>
              <a:t>Tinyhttp</a:t>
            </a:r>
            <a:r>
              <a:rPr lang="zh-CN" altLang="en-US" sz="3200" dirty="0">
                <a:solidFill>
                  <a:srgbClr val="EBEBEB"/>
                </a:solidFill>
              </a:rPr>
              <a:t>是如何运作的：</a:t>
            </a:r>
          </a:p>
        </p:txBody>
      </p:sp>
      <p:sp>
        <p:nvSpPr>
          <p:cNvPr id="70" name="Content Placeholder 72">
            <a:extLst>
              <a:ext uri="{FF2B5EF4-FFF2-40B4-BE49-F238E27FC236}">
                <a16:creationId xmlns:a16="http://schemas.microsoft.com/office/drawing/2014/main" id="{C702531E-1AC3-4949-8639-A4775849A346}"/>
              </a:ext>
            </a:extLst>
          </p:cNvPr>
          <p:cNvSpPr>
            <a:spLocks noGrp="1"/>
          </p:cNvSpPr>
          <p:nvPr>
            <p:ph idx="1"/>
          </p:nvPr>
        </p:nvSpPr>
        <p:spPr>
          <a:xfrm>
            <a:off x="643855" y="3072385"/>
            <a:ext cx="3108057" cy="2947415"/>
          </a:xfrm>
        </p:spPr>
        <p:txBody>
          <a:bodyPr>
            <a:normAutofit/>
          </a:bodyPr>
          <a:lstStyle/>
          <a:p>
            <a:endParaRPr lang="en-US" sz="1400">
              <a:solidFill>
                <a:srgbClr val="FFFFFF"/>
              </a:solidFill>
            </a:endParaRPr>
          </a:p>
        </p:txBody>
      </p:sp>
      <p:sp>
        <p:nvSpPr>
          <p:cNvPr id="72"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74" name="Freeform: Shape 79">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75" name="Rectangle 81">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77" name="内容占位符 51">
            <a:extLst>
              <a:ext uri="{FF2B5EF4-FFF2-40B4-BE49-F238E27FC236}">
                <a16:creationId xmlns:a16="http://schemas.microsoft.com/office/drawing/2014/main" id="{9501A5A0-80BF-41CF-ABA9-E14C0F181108}"/>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4161309" y="942632"/>
            <a:ext cx="7947946" cy="5364862"/>
          </a:xfrm>
          <a:prstGeom prst="rect">
            <a:avLst/>
          </a:prstGeom>
          <a:effectLst/>
        </p:spPr>
      </p:pic>
    </p:spTree>
    <p:extLst>
      <p:ext uri="{BB962C8B-B14F-4D97-AF65-F5344CB8AC3E}">
        <p14:creationId xmlns:p14="http://schemas.microsoft.com/office/powerpoint/2010/main" val="237410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2F1860-066F-4F36-9A2B-2EF4D953C528}"/>
              </a:ext>
            </a:extLst>
          </p:cNvPr>
          <p:cNvSpPr>
            <a:spLocks noGrp="1"/>
          </p:cNvSpPr>
          <p:nvPr>
            <p:ph type="title"/>
          </p:nvPr>
        </p:nvSpPr>
        <p:spPr/>
        <p:txBody>
          <a:bodyPr/>
          <a:lstStyle/>
          <a:p>
            <a:r>
              <a:rPr lang="en-US" altLang="zh-CN" dirty="0" err="1"/>
              <a:t>Tinyhttpd</a:t>
            </a:r>
            <a:r>
              <a:rPr lang="zh-CN" altLang="en-US" dirty="0"/>
              <a:t>的工作流程（</a:t>
            </a:r>
            <a:r>
              <a:rPr lang="en-US" altLang="zh-CN" dirty="0"/>
              <a:t>1</a:t>
            </a:r>
            <a:r>
              <a:rPr lang="zh-CN" altLang="en-US" dirty="0"/>
              <a:t>）：</a:t>
            </a:r>
            <a:br>
              <a:rPr lang="zh-CN" altLang="en-US" b="1" dirty="0"/>
            </a:br>
            <a:endParaRPr lang="zh-CN" altLang="en-US" dirty="0"/>
          </a:p>
        </p:txBody>
      </p:sp>
      <p:sp>
        <p:nvSpPr>
          <p:cNvPr id="3" name="内容占位符 2">
            <a:extLst>
              <a:ext uri="{FF2B5EF4-FFF2-40B4-BE49-F238E27FC236}">
                <a16:creationId xmlns:a16="http://schemas.microsoft.com/office/drawing/2014/main" id="{C3448DF7-661B-483B-B47C-5ED4B129CF64}"/>
              </a:ext>
            </a:extLst>
          </p:cNvPr>
          <p:cNvSpPr>
            <a:spLocks noGrp="1"/>
          </p:cNvSpPr>
          <p:nvPr>
            <p:ph type="body" orient="vert" idx="1"/>
          </p:nvPr>
        </p:nvSpPr>
        <p:spPr/>
        <p:txBody>
          <a:bodyPr vert="horz">
            <a:normAutofit/>
          </a:bodyPr>
          <a:lstStyle/>
          <a:p>
            <a:pPr latinLnBrk="1"/>
            <a:r>
              <a:rPr lang="zh-CN" altLang="en-US" dirty="0"/>
              <a:t>（</a:t>
            </a:r>
            <a:r>
              <a:rPr lang="en-US" altLang="zh-CN" dirty="0"/>
              <a:t>1</a:t>
            </a:r>
            <a:r>
              <a:rPr lang="zh-CN" altLang="en-US" dirty="0"/>
              <a:t>） 服务器启动，在指定端口或随机选取端口绑定 </a:t>
            </a:r>
            <a:r>
              <a:rPr lang="en-US" altLang="zh-CN" dirty="0" err="1"/>
              <a:t>httpd</a:t>
            </a:r>
            <a:r>
              <a:rPr lang="en-US" altLang="zh-CN" dirty="0"/>
              <a:t> </a:t>
            </a:r>
            <a:r>
              <a:rPr lang="zh-CN" altLang="en-US" dirty="0"/>
              <a:t>服务。</a:t>
            </a:r>
            <a:endParaRPr lang="en-US" altLang="zh-CN" dirty="0"/>
          </a:p>
          <a:p>
            <a:pPr marL="0" indent="0" latinLnBrk="1">
              <a:buNone/>
            </a:pPr>
            <a:endParaRPr lang="zh-CN" altLang="en-US" dirty="0"/>
          </a:p>
          <a:p>
            <a:pPr latinLnBrk="1"/>
            <a:r>
              <a:rPr lang="zh-CN" altLang="en-US" dirty="0"/>
              <a:t>（</a:t>
            </a:r>
            <a:r>
              <a:rPr lang="en-US" altLang="zh-CN" dirty="0"/>
              <a:t>2</a:t>
            </a:r>
            <a:r>
              <a:rPr lang="zh-CN" altLang="en-US" dirty="0"/>
              <a:t>）收到一个 </a:t>
            </a:r>
            <a:r>
              <a:rPr lang="en-US" altLang="zh-CN" dirty="0"/>
              <a:t>HTTP </a:t>
            </a:r>
            <a:r>
              <a:rPr lang="zh-CN" altLang="en-US" dirty="0"/>
              <a:t>请求时（其实就是 </a:t>
            </a:r>
            <a:r>
              <a:rPr lang="en-US" altLang="zh-CN" dirty="0"/>
              <a:t>listen </a:t>
            </a:r>
            <a:r>
              <a:rPr lang="zh-CN" altLang="en-US" dirty="0"/>
              <a:t>的端口 </a:t>
            </a:r>
            <a:r>
              <a:rPr lang="en-US" altLang="zh-CN" dirty="0" err="1"/>
              <a:t>accpet</a:t>
            </a:r>
            <a:r>
              <a:rPr lang="en-US" altLang="zh-CN" dirty="0"/>
              <a:t> </a:t>
            </a:r>
            <a:r>
              <a:rPr lang="zh-CN" altLang="en-US" dirty="0"/>
              <a:t>的时候），派生一个线程运行 </a:t>
            </a:r>
            <a:r>
              <a:rPr lang="en-US" altLang="zh-CN" dirty="0" err="1"/>
              <a:t>accept_request</a:t>
            </a:r>
            <a:r>
              <a:rPr lang="en-US" altLang="zh-CN" dirty="0"/>
              <a:t> </a:t>
            </a:r>
            <a:r>
              <a:rPr lang="zh-CN" altLang="en-US" dirty="0"/>
              <a:t>函数。</a:t>
            </a:r>
          </a:p>
          <a:p>
            <a:endParaRPr lang="zh-CN" altLang="en-US" dirty="0"/>
          </a:p>
        </p:txBody>
      </p:sp>
    </p:spTree>
    <p:extLst>
      <p:ext uri="{BB962C8B-B14F-4D97-AF65-F5344CB8AC3E}">
        <p14:creationId xmlns:p14="http://schemas.microsoft.com/office/powerpoint/2010/main" val="28668103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318B45-95D0-4257-981B-EA8F76EE480A}"/>
              </a:ext>
            </a:extLst>
          </p:cNvPr>
          <p:cNvSpPr>
            <a:spLocks noGrp="1"/>
          </p:cNvSpPr>
          <p:nvPr>
            <p:ph type="title"/>
          </p:nvPr>
        </p:nvSpPr>
        <p:spPr/>
        <p:txBody>
          <a:bodyPr/>
          <a:lstStyle/>
          <a:p>
            <a:r>
              <a:rPr lang="en-US" altLang="zh-CN" dirty="0"/>
              <a:t>1.</a:t>
            </a:r>
            <a:r>
              <a:rPr lang="zh-CN" altLang="en-US" dirty="0"/>
              <a:t>什么是</a:t>
            </a:r>
            <a:r>
              <a:rPr lang="en-US" altLang="zh-CN" dirty="0" err="1"/>
              <a:t>Tinyhttpd</a:t>
            </a:r>
            <a:r>
              <a:rPr lang="zh-CN" altLang="en-US" dirty="0"/>
              <a:t>？</a:t>
            </a:r>
          </a:p>
        </p:txBody>
      </p:sp>
      <p:sp>
        <p:nvSpPr>
          <p:cNvPr id="3" name="内容占位符 2">
            <a:extLst>
              <a:ext uri="{FF2B5EF4-FFF2-40B4-BE49-F238E27FC236}">
                <a16:creationId xmlns:a16="http://schemas.microsoft.com/office/drawing/2014/main" id="{58DAC182-BADB-4093-8192-12E910E35858}"/>
              </a:ext>
            </a:extLst>
          </p:cNvPr>
          <p:cNvSpPr>
            <a:spLocks noGrp="1"/>
          </p:cNvSpPr>
          <p:nvPr>
            <p:ph idx="1"/>
          </p:nvPr>
        </p:nvSpPr>
        <p:spPr/>
        <p:txBody>
          <a:bodyPr/>
          <a:lstStyle/>
          <a:p>
            <a:r>
              <a:rPr lang="en-US" altLang="zh-CN" dirty="0" err="1"/>
              <a:t>Tinyhttpd</a:t>
            </a:r>
            <a:r>
              <a:rPr lang="zh-CN" altLang="en-US" dirty="0"/>
              <a:t>是由</a:t>
            </a:r>
            <a:r>
              <a:rPr lang="en-US" altLang="zh-CN" dirty="0"/>
              <a:t>J. </a:t>
            </a:r>
            <a:r>
              <a:rPr lang="en-US" altLang="zh-CN" dirty="0" err="1"/>
              <a:t>DavidBlackstone</a:t>
            </a:r>
            <a:r>
              <a:rPr lang="zh-CN" altLang="en-US" dirty="0"/>
              <a:t>在</a:t>
            </a:r>
            <a:r>
              <a:rPr lang="en-US" altLang="zh-CN" dirty="0"/>
              <a:t>1999</a:t>
            </a:r>
            <a:r>
              <a:rPr lang="zh-CN" altLang="en-US" dirty="0"/>
              <a:t>年编写的一个超轻量型</a:t>
            </a:r>
            <a:r>
              <a:rPr lang="en-US" altLang="zh-CN" dirty="0"/>
              <a:t>Http Server</a:t>
            </a:r>
            <a:r>
              <a:rPr lang="zh-CN" altLang="en-US" dirty="0"/>
              <a:t>，使用</a:t>
            </a:r>
            <a:r>
              <a:rPr lang="en-US" altLang="zh-CN" dirty="0"/>
              <a:t>C</a:t>
            </a:r>
            <a:r>
              <a:rPr lang="zh-CN" altLang="en-US" dirty="0"/>
              <a:t>语言开发，全部代码只有</a:t>
            </a:r>
            <a:r>
              <a:rPr lang="en-US" altLang="zh-CN" dirty="0"/>
              <a:t>502</a:t>
            </a:r>
            <a:r>
              <a:rPr lang="zh-CN" altLang="en-US" dirty="0"/>
              <a:t>行</a:t>
            </a:r>
            <a:r>
              <a:rPr lang="en-US" altLang="zh-CN" dirty="0"/>
              <a:t>(</a:t>
            </a:r>
            <a:r>
              <a:rPr lang="zh-CN" altLang="en-US" dirty="0"/>
              <a:t>包括注释</a:t>
            </a:r>
            <a:r>
              <a:rPr lang="en-US" altLang="zh-CN" dirty="0"/>
              <a:t>)</a:t>
            </a:r>
            <a:r>
              <a:rPr lang="zh-CN" altLang="en-US" dirty="0"/>
              <a:t>，附带一个简单的</a:t>
            </a:r>
            <a:r>
              <a:rPr lang="en-US" altLang="zh-CN" dirty="0"/>
              <a:t>Client</a:t>
            </a:r>
            <a:r>
              <a:rPr lang="zh-CN" altLang="en-US" dirty="0"/>
              <a:t>，可以通过阅读这段代码理解一个</a:t>
            </a:r>
            <a:r>
              <a:rPr lang="en-US" altLang="zh-CN" dirty="0"/>
              <a:t>Http Server</a:t>
            </a:r>
            <a:r>
              <a:rPr lang="zh-CN" altLang="en-US" dirty="0"/>
              <a:t>的本质。</a:t>
            </a:r>
            <a:endParaRPr lang="en-US" altLang="zh-CN" dirty="0"/>
          </a:p>
          <a:p>
            <a:endParaRPr lang="zh-CN" altLang="en-US" dirty="0"/>
          </a:p>
        </p:txBody>
      </p:sp>
    </p:spTree>
    <p:extLst>
      <p:ext uri="{BB962C8B-B14F-4D97-AF65-F5344CB8AC3E}">
        <p14:creationId xmlns:p14="http://schemas.microsoft.com/office/powerpoint/2010/main" val="1082611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092798-BB60-4378-A785-DE6820E64F53}"/>
              </a:ext>
            </a:extLst>
          </p:cNvPr>
          <p:cNvSpPr>
            <a:spLocks noGrp="1"/>
          </p:cNvSpPr>
          <p:nvPr>
            <p:ph type="title"/>
          </p:nvPr>
        </p:nvSpPr>
        <p:spPr/>
        <p:txBody>
          <a:bodyPr/>
          <a:lstStyle/>
          <a:p>
            <a:r>
              <a:rPr lang="en-US" altLang="zh-CN" dirty="0" err="1"/>
              <a:t>Tinyhttpd</a:t>
            </a:r>
            <a:r>
              <a:rPr lang="zh-CN" altLang="en-US" dirty="0"/>
              <a:t>的工作流程（</a:t>
            </a:r>
            <a:r>
              <a:rPr lang="en-US" altLang="zh-CN" dirty="0"/>
              <a:t>2</a:t>
            </a:r>
            <a:r>
              <a:rPr lang="zh-CN" altLang="en-US" dirty="0"/>
              <a:t>）：</a:t>
            </a:r>
          </a:p>
        </p:txBody>
      </p:sp>
      <p:sp>
        <p:nvSpPr>
          <p:cNvPr id="3" name="内容占位符 2">
            <a:extLst>
              <a:ext uri="{FF2B5EF4-FFF2-40B4-BE49-F238E27FC236}">
                <a16:creationId xmlns:a16="http://schemas.microsoft.com/office/drawing/2014/main" id="{42FF95B7-1051-4103-8BBF-B5FE58482213}"/>
              </a:ext>
            </a:extLst>
          </p:cNvPr>
          <p:cNvSpPr>
            <a:spLocks noGrp="1"/>
          </p:cNvSpPr>
          <p:nvPr>
            <p:ph idx="1"/>
          </p:nvPr>
        </p:nvSpPr>
        <p:spPr/>
        <p:txBody>
          <a:bodyPr/>
          <a:lstStyle/>
          <a:p>
            <a:pPr latinLnBrk="1"/>
            <a:r>
              <a:rPr lang="zh-CN" altLang="en-US" dirty="0"/>
              <a:t>（</a:t>
            </a:r>
            <a:r>
              <a:rPr lang="en-US" altLang="zh-CN" dirty="0"/>
              <a:t>3</a:t>
            </a:r>
            <a:r>
              <a:rPr lang="zh-CN" altLang="en-US" dirty="0"/>
              <a:t>）取出 </a:t>
            </a:r>
            <a:r>
              <a:rPr lang="en-US" altLang="zh-CN" dirty="0"/>
              <a:t>HTTP </a:t>
            </a:r>
            <a:r>
              <a:rPr lang="zh-CN" altLang="en-US" dirty="0"/>
              <a:t>请求中的 </a:t>
            </a:r>
            <a:r>
              <a:rPr lang="en-US" altLang="zh-CN" dirty="0"/>
              <a:t>method (GET </a:t>
            </a:r>
            <a:r>
              <a:rPr lang="zh-CN" altLang="en-US" dirty="0"/>
              <a:t>或 </a:t>
            </a:r>
            <a:r>
              <a:rPr lang="en-US" altLang="zh-CN" dirty="0"/>
              <a:t>POST) </a:t>
            </a:r>
            <a:r>
              <a:rPr lang="zh-CN" altLang="en-US" dirty="0"/>
              <a:t>和 </a:t>
            </a:r>
            <a:r>
              <a:rPr lang="en-US" altLang="zh-CN" dirty="0" err="1"/>
              <a:t>url</a:t>
            </a:r>
            <a:r>
              <a:rPr lang="en-US" altLang="zh-CN" dirty="0"/>
              <a:t>,</a:t>
            </a:r>
            <a:r>
              <a:rPr lang="zh-CN" altLang="en-US" dirty="0"/>
              <a:t>。对于 </a:t>
            </a:r>
            <a:r>
              <a:rPr lang="en-US" altLang="zh-CN" dirty="0"/>
              <a:t>GET </a:t>
            </a:r>
            <a:r>
              <a:rPr lang="zh-CN" altLang="en-US" dirty="0"/>
              <a:t>方法，如果有携带参数，则 </a:t>
            </a:r>
            <a:r>
              <a:rPr lang="en-US" altLang="zh-CN" dirty="0" err="1"/>
              <a:t>query_string</a:t>
            </a:r>
            <a:r>
              <a:rPr lang="en-US" altLang="zh-CN" dirty="0"/>
              <a:t> </a:t>
            </a:r>
            <a:r>
              <a:rPr lang="zh-CN" altLang="en-US" dirty="0"/>
              <a:t>指针指向 </a:t>
            </a:r>
            <a:r>
              <a:rPr lang="en-US" altLang="zh-CN" dirty="0" err="1"/>
              <a:t>url</a:t>
            </a:r>
            <a:r>
              <a:rPr lang="en-US" altLang="zh-CN" dirty="0"/>
              <a:t> </a:t>
            </a:r>
            <a:r>
              <a:rPr lang="zh-CN" altLang="en-US" dirty="0"/>
              <a:t>中 ？ 后面的 </a:t>
            </a:r>
            <a:r>
              <a:rPr lang="en-US" altLang="zh-CN" dirty="0"/>
              <a:t>GET </a:t>
            </a:r>
            <a:r>
              <a:rPr lang="zh-CN" altLang="en-US" dirty="0"/>
              <a:t>参数。</a:t>
            </a:r>
            <a:endParaRPr lang="en-US" altLang="zh-CN" dirty="0"/>
          </a:p>
          <a:p>
            <a:pPr latinLnBrk="1"/>
            <a:endParaRPr lang="zh-CN" altLang="en-US" dirty="0"/>
          </a:p>
          <a:p>
            <a:pPr latinLnBrk="1"/>
            <a:r>
              <a:rPr lang="zh-CN" altLang="en-US" dirty="0"/>
              <a:t>（</a:t>
            </a:r>
            <a:r>
              <a:rPr lang="en-US" altLang="zh-CN" dirty="0"/>
              <a:t>4</a:t>
            </a:r>
            <a:r>
              <a:rPr lang="zh-CN" altLang="en-US" dirty="0"/>
              <a:t>） 格式化 </a:t>
            </a:r>
            <a:r>
              <a:rPr lang="en-US" altLang="zh-CN" dirty="0" err="1"/>
              <a:t>url</a:t>
            </a:r>
            <a:r>
              <a:rPr lang="en-US" altLang="zh-CN" dirty="0"/>
              <a:t> </a:t>
            </a:r>
            <a:r>
              <a:rPr lang="zh-CN" altLang="en-US" dirty="0"/>
              <a:t>到 </a:t>
            </a:r>
            <a:r>
              <a:rPr lang="en-US" altLang="zh-CN" dirty="0"/>
              <a:t>path </a:t>
            </a:r>
            <a:r>
              <a:rPr lang="zh-CN" altLang="en-US" dirty="0"/>
              <a:t>数组，表示浏览器请求的服务器文件路径，在 </a:t>
            </a:r>
            <a:r>
              <a:rPr lang="en-US" altLang="zh-CN" dirty="0" err="1"/>
              <a:t>tinyhttpd</a:t>
            </a:r>
            <a:r>
              <a:rPr lang="en-US" altLang="zh-CN" dirty="0"/>
              <a:t> </a:t>
            </a:r>
            <a:r>
              <a:rPr lang="zh-CN" altLang="en-US" dirty="0"/>
              <a:t>中服务器文件是在 </a:t>
            </a:r>
            <a:r>
              <a:rPr lang="en-US" altLang="zh-CN" dirty="0" err="1"/>
              <a:t>htdocs</a:t>
            </a:r>
            <a:r>
              <a:rPr lang="en-US" altLang="zh-CN" dirty="0"/>
              <a:t> </a:t>
            </a:r>
            <a:r>
              <a:rPr lang="zh-CN" altLang="en-US" dirty="0"/>
              <a:t>文件夹下。当 </a:t>
            </a:r>
            <a:r>
              <a:rPr lang="en-US" altLang="zh-CN" dirty="0" err="1"/>
              <a:t>url</a:t>
            </a:r>
            <a:r>
              <a:rPr lang="en-US" altLang="zh-CN" dirty="0"/>
              <a:t> </a:t>
            </a:r>
            <a:r>
              <a:rPr lang="zh-CN" altLang="en-US" dirty="0"/>
              <a:t>以 </a:t>
            </a:r>
            <a:r>
              <a:rPr lang="en-US" altLang="zh-CN" dirty="0"/>
              <a:t>/ </a:t>
            </a:r>
            <a:r>
              <a:rPr lang="zh-CN" altLang="en-US" dirty="0"/>
              <a:t>结尾，或 </a:t>
            </a:r>
            <a:r>
              <a:rPr lang="en-US" altLang="zh-CN" dirty="0" err="1"/>
              <a:t>url</a:t>
            </a:r>
            <a:r>
              <a:rPr lang="en-US" altLang="zh-CN" dirty="0"/>
              <a:t> </a:t>
            </a:r>
            <a:r>
              <a:rPr lang="zh-CN" altLang="en-US" dirty="0"/>
              <a:t>是个目录，则默认在 </a:t>
            </a:r>
            <a:r>
              <a:rPr lang="en-US" altLang="zh-CN" dirty="0"/>
              <a:t>path </a:t>
            </a:r>
            <a:r>
              <a:rPr lang="zh-CN" altLang="en-US" dirty="0"/>
              <a:t>中加上 </a:t>
            </a:r>
            <a:r>
              <a:rPr lang="en-US" altLang="zh-CN" dirty="0"/>
              <a:t>index.html</a:t>
            </a:r>
            <a:r>
              <a:rPr lang="zh-CN" altLang="en-US" dirty="0"/>
              <a:t>，表示访问主页。</a:t>
            </a:r>
            <a:endParaRPr lang="en-US" altLang="zh-CN" dirty="0"/>
          </a:p>
          <a:p>
            <a:pPr latinLnBrk="1"/>
            <a:endParaRPr lang="zh-CN" altLang="en-US" dirty="0"/>
          </a:p>
          <a:p>
            <a:pPr latinLnBrk="1"/>
            <a:r>
              <a:rPr lang="zh-CN" altLang="en-US" dirty="0"/>
              <a:t>（</a:t>
            </a:r>
            <a:r>
              <a:rPr lang="en-US" altLang="zh-CN" dirty="0"/>
              <a:t>5</a:t>
            </a:r>
            <a:r>
              <a:rPr lang="zh-CN" altLang="en-US" dirty="0"/>
              <a:t>）如果文件路径合法，对于无参数的 </a:t>
            </a:r>
            <a:r>
              <a:rPr lang="en-US" altLang="zh-CN" dirty="0"/>
              <a:t>GET </a:t>
            </a:r>
            <a:r>
              <a:rPr lang="zh-CN" altLang="en-US" dirty="0"/>
              <a:t>请求，直接输出服务器文件到浏览器，跳到最后一步。其他情况（带参数 </a:t>
            </a:r>
            <a:r>
              <a:rPr lang="en-US" altLang="zh-CN" dirty="0"/>
              <a:t>GET</a:t>
            </a:r>
            <a:r>
              <a:rPr lang="zh-CN" altLang="en-US" dirty="0"/>
              <a:t>，</a:t>
            </a:r>
            <a:r>
              <a:rPr lang="en-US" altLang="zh-CN" dirty="0"/>
              <a:t>POST </a:t>
            </a:r>
            <a:r>
              <a:rPr lang="zh-CN" altLang="en-US" dirty="0"/>
              <a:t>方式，</a:t>
            </a:r>
            <a:r>
              <a:rPr lang="en-US" altLang="zh-CN" dirty="0" err="1"/>
              <a:t>url</a:t>
            </a:r>
            <a:r>
              <a:rPr lang="en-US" altLang="zh-CN" dirty="0"/>
              <a:t> </a:t>
            </a:r>
            <a:r>
              <a:rPr lang="zh-CN" altLang="en-US" dirty="0"/>
              <a:t>为可执行文件），则调用 </a:t>
            </a:r>
            <a:r>
              <a:rPr lang="en-US" altLang="zh-CN" dirty="0" err="1"/>
              <a:t>excute_cgi</a:t>
            </a:r>
            <a:r>
              <a:rPr lang="en-US" altLang="zh-CN" dirty="0"/>
              <a:t> </a:t>
            </a:r>
            <a:r>
              <a:rPr lang="zh-CN" altLang="en-US" dirty="0"/>
              <a:t>函数执行 </a:t>
            </a:r>
            <a:r>
              <a:rPr lang="en-US" altLang="zh-CN" dirty="0" err="1"/>
              <a:t>cgi</a:t>
            </a:r>
            <a:r>
              <a:rPr lang="en-US" altLang="zh-CN" dirty="0"/>
              <a:t> </a:t>
            </a:r>
            <a:r>
              <a:rPr lang="zh-CN" altLang="en-US" dirty="0"/>
              <a:t>脚本。</a:t>
            </a:r>
          </a:p>
          <a:p>
            <a:endParaRPr lang="zh-CN" altLang="en-US" dirty="0"/>
          </a:p>
        </p:txBody>
      </p:sp>
    </p:spTree>
    <p:extLst>
      <p:ext uri="{BB962C8B-B14F-4D97-AF65-F5344CB8AC3E}">
        <p14:creationId xmlns:p14="http://schemas.microsoft.com/office/powerpoint/2010/main" val="37322669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2991B6-8E3F-44E2-9BB1-E0EA0DE9D2E4}"/>
              </a:ext>
            </a:extLst>
          </p:cNvPr>
          <p:cNvSpPr>
            <a:spLocks noGrp="1"/>
          </p:cNvSpPr>
          <p:nvPr>
            <p:ph type="title"/>
          </p:nvPr>
        </p:nvSpPr>
        <p:spPr/>
        <p:txBody>
          <a:bodyPr/>
          <a:lstStyle/>
          <a:p>
            <a:r>
              <a:rPr lang="en-US" altLang="zh-CN" dirty="0" err="1"/>
              <a:t>Tinyhttpd</a:t>
            </a:r>
            <a:r>
              <a:rPr lang="zh-CN" altLang="en-US" dirty="0"/>
              <a:t>的工作流程（</a:t>
            </a:r>
            <a:r>
              <a:rPr lang="en-US" altLang="zh-CN" dirty="0"/>
              <a:t>3</a:t>
            </a:r>
            <a:r>
              <a:rPr lang="zh-CN" altLang="en-US" dirty="0"/>
              <a:t>）：</a:t>
            </a:r>
          </a:p>
        </p:txBody>
      </p:sp>
      <p:sp>
        <p:nvSpPr>
          <p:cNvPr id="3" name="内容占位符 2">
            <a:extLst>
              <a:ext uri="{FF2B5EF4-FFF2-40B4-BE49-F238E27FC236}">
                <a16:creationId xmlns:a16="http://schemas.microsoft.com/office/drawing/2014/main" id="{4A894D8A-A901-464F-BA47-AD9C980E45FD}"/>
              </a:ext>
            </a:extLst>
          </p:cNvPr>
          <p:cNvSpPr>
            <a:spLocks noGrp="1"/>
          </p:cNvSpPr>
          <p:nvPr>
            <p:ph idx="1"/>
          </p:nvPr>
        </p:nvSpPr>
        <p:spPr>
          <a:xfrm>
            <a:off x="1104293" y="1839286"/>
            <a:ext cx="8946541" cy="4565996"/>
          </a:xfrm>
        </p:spPr>
        <p:txBody>
          <a:bodyPr>
            <a:normAutofit/>
          </a:bodyPr>
          <a:lstStyle/>
          <a:p>
            <a:pPr latinLnBrk="1"/>
            <a:r>
              <a:rPr lang="zh-CN" altLang="en-US" dirty="0"/>
              <a:t>（</a:t>
            </a:r>
            <a:r>
              <a:rPr lang="en-US" altLang="zh-CN" dirty="0"/>
              <a:t>6</a:t>
            </a:r>
            <a:r>
              <a:rPr lang="zh-CN" altLang="en-US" dirty="0"/>
              <a:t>）如果是 </a:t>
            </a:r>
            <a:r>
              <a:rPr lang="en-US" altLang="zh-CN" dirty="0"/>
              <a:t>GRT</a:t>
            </a:r>
            <a:r>
              <a:rPr lang="zh-CN" altLang="en-US" dirty="0"/>
              <a:t>，读取整个 </a:t>
            </a:r>
            <a:r>
              <a:rPr lang="en-US" altLang="zh-CN" dirty="0"/>
              <a:t>HTTP </a:t>
            </a:r>
            <a:r>
              <a:rPr lang="zh-CN" altLang="en-US" dirty="0"/>
              <a:t>请求并丢弃，如果是 </a:t>
            </a:r>
            <a:r>
              <a:rPr lang="en-US" altLang="zh-CN" dirty="0"/>
              <a:t>POST </a:t>
            </a:r>
            <a:r>
              <a:rPr lang="zh-CN" altLang="en-US" dirty="0"/>
              <a:t>则找出 </a:t>
            </a:r>
            <a:r>
              <a:rPr lang="en-US" altLang="zh-CN" dirty="0"/>
              <a:t>Content-Length. </a:t>
            </a:r>
            <a:r>
              <a:rPr lang="zh-CN" altLang="en-US" dirty="0"/>
              <a:t>把 </a:t>
            </a:r>
            <a:r>
              <a:rPr lang="en-US" altLang="zh-CN" dirty="0"/>
              <a:t>HTTP 200  </a:t>
            </a:r>
            <a:r>
              <a:rPr lang="zh-CN" altLang="en-US" dirty="0"/>
              <a:t>状态码写到套接字。</a:t>
            </a:r>
            <a:endParaRPr lang="en-US" altLang="zh-CN" dirty="0"/>
          </a:p>
          <a:p>
            <a:pPr latinLnBrk="1"/>
            <a:endParaRPr lang="zh-CN" altLang="en-US" dirty="0"/>
          </a:p>
          <a:p>
            <a:pPr latinLnBrk="1"/>
            <a:r>
              <a:rPr lang="zh-CN" altLang="en-US" dirty="0"/>
              <a:t>（</a:t>
            </a:r>
            <a:r>
              <a:rPr lang="en-US" altLang="zh-CN" dirty="0"/>
              <a:t>7</a:t>
            </a:r>
            <a:r>
              <a:rPr lang="zh-CN" altLang="en-US" dirty="0"/>
              <a:t>） 建立两个管道 </a:t>
            </a:r>
            <a:r>
              <a:rPr lang="en-US" altLang="zh-CN" dirty="0" err="1"/>
              <a:t>cgi_input</a:t>
            </a:r>
            <a:r>
              <a:rPr lang="en-US" altLang="zh-CN" dirty="0"/>
              <a:t> </a:t>
            </a:r>
            <a:r>
              <a:rPr lang="zh-CN" altLang="en-US" dirty="0"/>
              <a:t>和 </a:t>
            </a:r>
            <a:r>
              <a:rPr lang="en-US" altLang="zh-CN" dirty="0" err="1"/>
              <a:t>cgi_output</a:t>
            </a:r>
            <a:r>
              <a:rPr lang="zh-CN" altLang="en-US" dirty="0"/>
              <a:t>，目的是实现父子进程间的通信，并 </a:t>
            </a:r>
            <a:r>
              <a:rPr lang="en-US" altLang="zh-CN" dirty="0"/>
              <a:t>fork </a:t>
            </a:r>
            <a:r>
              <a:rPr lang="zh-CN" altLang="en-US" dirty="0"/>
              <a:t>一个子进程来执行 </a:t>
            </a:r>
            <a:r>
              <a:rPr lang="en-US" altLang="zh-CN" dirty="0"/>
              <a:t>CGI </a:t>
            </a:r>
            <a:r>
              <a:rPr lang="zh-CN" altLang="en-US" dirty="0"/>
              <a:t>程序。</a:t>
            </a:r>
          </a:p>
          <a:p>
            <a:endParaRPr lang="zh-CN" altLang="en-US" dirty="0"/>
          </a:p>
        </p:txBody>
      </p:sp>
    </p:spTree>
    <p:extLst>
      <p:ext uri="{BB962C8B-B14F-4D97-AF65-F5344CB8AC3E}">
        <p14:creationId xmlns:p14="http://schemas.microsoft.com/office/powerpoint/2010/main" val="25019481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44E283-CEF6-4CD0-B741-E930C41C7576}"/>
              </a:ext>
            </a:extLst>
          </p:cNvPr>
          <p:cNvSpPr>
            <a:spLocks noGrp="1"/>
          </p:cNvSpPr>
          <p:nvPr>
            <p:ph type="title"/>
          </p:nvPr>
        </p:nvSpPr>
        <p:spPr/>
        <p:txBody>
          <a:bodyPr/>
          <a:lstStyle/>
          <a:p>
            <a:r>
              <a:rPr lang="en-US" altLang="zh-CN" dirty="0" err="1"/>
              <a:t>Tinyhttpd</a:t>
            </a:r>
            <a:r>
              <a:rPr lang="zh-CN" altLang="en-US" dirty="0"/>
              <a:t>的工作流程（</a:t>
            </a:r>
            <a:r>
              <a:rPr lang="en-US" altLang="zh-CN" dirty="0"/>
              <a:t>4</a:t>
            </a:r>
            <a:r>
              <a:rPr lang="zh-CN" altLang="en-US" dirty="0"/>
              <a:t>）：</a:t>
            </a:r>
          </a:p>
        </p:txBody>
      </p:sp>
      <p:sp>
        <p:nvSpPr>
          <p:cNvPr id="3" name="内容占位符 2">
            <a:extLst>
              <a:ext uri="{FF2B5EF4-FFF2-40B4-BE49-F238E27FC236}">
                <a16:creationId xmlns:a16="http://schemas.microsoft.com/office/drawing/2014/main" id="{9DE6CFB4-4EC6-4B41-8B38-5B4B7B9E1E03}"/>
              </a:ext>
            </a:extLst>
          </p:cNvPr>
          <p:cNvSpPr>
            <a:spLocks noGrp="1"/>
          </p:cNvSpPr>
          <p:nvPr>
            <p:ph idx="1"/>
          </p:nvPr>
        </p:nvSpPr>
        <p:spPr/>
        <p:txBody>
          <a:bodyPr>
            <a:normAutofit lnSpcReduction="10000"/>
          </a:bodyPr>
          <a:lstStyle/>
          <a:p>
            <a:pPr latinLnBrk="1"/>
            <a:r>
              <a:rPr lang="zh-CN" altLang="en-US" dirty="0"/>
              <a:t>（</a:t>
            </a:r>
            <a:r>
              <a:rPr lang="en-US" altLang="zh-CN" dirty="0"/>
              <a:t>8</a:t>
            </a:r>
            <a:r>
              <a:rPr lang="zh-CN" altLang="en-US" dirty="0"/>
              <a:t>） 在子进程中，把 </a:t>
            </a:r>
            <a:r>
              <a:rPr lang="en-US" altLang="zh-CN" dirty="0" err="1"/>
              <a:t>stdout</a:t>
            </a:r>
            <a:r>
              <a:rPr lang="en-US" altLang="zh-CN" dirty="0"/>
              <a:t> </a:t>
            </a:r>
            <a:r>
              <a:rPr lang="zh-CN" altLang="en-US" dirty="0"/>
              <a:t>重定向到 </a:t>
            </a:r>
            <a:r>
              <a:rPr lang="en-US" altLang="zh-CN" dirty="0" err="1"/>
              <a:t>cgi_outputt</a:t>
            </a:r>
            <a:r>
              <a:rPr lang="en-US" altLang="zh-CN" dirty="0"/>
              <a:t> </a:t>
            </a:r>
            <a:r>
              <a:rPr lang="zh-CN" altLang="en-US" dirty="0"/>
              <a:t>的写入端，把 </a:t>
            </a:r>
            <a:r>
              <a:rPr lang="en-US" altLang="zh-CN" dirty="0"/>
              <a:t>stdin </a:t>
            </a:r>
            <a:r>
              <a:rPr lang="zh-CN" altLang="en-US" dirty="0"/>
              <a:t>重定向到 </a:t>
            </a:r>
            <a:r>
              <a:rPr lang="en-US" altLang="zh-CN" dirty="0" err="1"/>
              <a:t>cgi_input</a:t>
            </a:r>
            <a:r>
              <a:rPr lang="en-US" altLang="zh-CN" dirty="0"/>
              <a:t> </a:t>
            </a:r>
            <a:r>
              <a:rPr lang="zh-CN" altLang="en-US" dirty="0"/>
              <a:t>的读取端，关闭 </a:t>
            </a:r>
            <a:r>
              <a:rPr lang="en-US" altLang="zh-CN" dirty="0" err="1"/>
              <a:t>cgi_input</a:t>
            </a:r>
            <a:r>
              <a:rPr lang="en-US" altLang="zh-CN" dirty="0"/>
              <a:t> </a:t>
            </a:r>
            <a:r>
              <a:rPr lang="zh-CN" altLang="en-US" dirty="0"/>
              <a:t>的写入端 和 </a:t>
            </a:r>
            <a:r>
              <a:rPr lang="en-US" altLang="zh-CN" dirty="0" err="1"/>
              <a:t>cgi_output</a:t>
            </a:r>
            <a:r>
              <a:rPr lang="en-US" altLang="zh-CN" dirty="0"/>
              <a:t> </a:t>
            </a:r>
            <a:r>
              <a:rPr lang="zh-CN" altLang="en-US" dirty="0"/>
              <a:t>的读取端，设置 </a:t>
            </a:r>
            <a:r>
              <a:rPr lang="en-US" altLang="zh-CN" dirty="0" err="1"/>
              <a:t>request_method</a:t>
            </a:r>
            <a:r>
              <a:rPr lang="en-US" altLang="zh-CN" dirty="0"/>
              <a:t> </a:t>
            </a:r>
            <a:r>
              <a:rPr lang="zh-CN" altLang="en-US" dirty="0"/>
              <a:t>的环境变量，</a:t>
            </a:r>
            <a:r>
              <a:rPr lang="en-US" altLang="zh-CN" dirty="0"/>
              <a:t>GET </a:t>
            </a:r>
            <a:r>
              <a:rPr lang="zh-CN" altLang="en-US" dirty="0"/>
              <a:t>的话设置 </a:t>
            </a:r>
            <a:r>
              <a:rPr lang="en-US" altLang="zh-CN" dirty="0" err="1"/>
              <a:t>query_string</a:t>
            </a:r>
            <a:r>
              <a:rPr lang="en-US" altLang="zh-CN" dirty="0"/>
              <a:t> </a:t>
            </a:r>
            <a:r>
              <a:rPr lang="zh-CN" altLang="en-US" dirty="0"/>
              <a:t>的环境变量，</a:t>
            </a:r>
            <a:r>
              <a:rPr lang="en-US" altLang="zh-CN" dirty="0"/>
              <a:t>POST </a:t>
            </a:r>
            <a:r>
              <a:rPr lang="zh-CN" altLang="en-US" dirty="0"/>
              <a:t>的话设置 </a:t>
            </a:r>
            <a:r>
              <a:rPr lang="en-US" altLang="zh-CN" dirty="0" err="1"/>
              <a:t>content_length</a:t>
            </a:r>
            <a:r>
              <a:rPr lang="en-US" altLang="zh-CN" dirty="0"/>
              <a:t> </a:t>
            </a:r>
            <a:r>
              <a:rPr lang="zh-CN" altLang="en-US" dirty="0"/>
              <a:t>的环境变量，这些环境变量都是为了给 </a:t>
            </a:r>
            <a:r>
              <a:rPr lang="en-US" altLang="zh-CN" dirty="0" err="1"/>
              <a:t>cgi</a:t>
            </a:r>
            <a:r>
              <a:rPr lang="en-US" altLang="zh-CN" dirty="0"/>
              <a:t> </a:t>
            </a:r>
            <a:r>
              <a:rPr lang="zh-CN" altLang="en-US" dirty="0"/>
              <a:t>脚本调用，接着用 </a:t>
            </a:r>
            <a:r>
              <a:rPr lang="en-US" altLang="zh-CN" dirty="0" err="1"/>
              <a:t>execl</a:t>
            </a:r>
            <a:r>
              <a:rPr lang="en-US" altLang="zh-CN" dirty="0"/>
              <a:t> </a:t>
            </a:r>
            <a:r>
              <a:rPr lang="zh-CN" altLang="en-US" dirty="0"/>
              <a:t>运行 </a:t>
            </a:r>
            <a:r>
              <a:rPr lang="en-US" altLang="zh-CN" dirty="0" err="1"/>
              <a:t>cgi</a:t>
            </a:r>
            <a:r>
              <a:rPr lang="en-US" altLang="zh-CN" dirty="0"/>
              <a:t> </a:t>
            </a:r>
            <a:r>
              <a:rPr lang="zh-CN" altLang="en-US" dirty="0"/>
              <a:t>程序。</a:t>
            </a:r>
            <a:endParaRPr lang="en-US" altLang="zh-CN" dirty="0"/>
          </a:p>
          <a:p>
            <a:pPr latinLnBrk="1"/>
            <a:endParaRPr lang="zh-CN" altLang="en-US" dirty="0"/>
          </a:p>
          <a:p>
            <a:pPr latinLnBrk="1"/>
            <a:r>
              <a:rPr lang="zh-CN" altLang="en-US" dirty="0"/>
              <a:t>（</a:t>
            </a:r>
            <a:r>
              <a:rPr lang="en-US" altLang="zh-CN" dirty="0"/>
              <a:t>9</a:t>
            </a:r>
            <a:r>
              <a:rPr lang="zh-CN" altLang="en-US" dirty="0"/>
              <a:t>） 在父进程中，关闭 </a:t>
            </a:r>
            <a:r>
              <a:rPr lang="en-US" altLang="zh-CN" dirty="0" err="1"/>
              <a:t>cgi_input</a:t>
            </a:r>
            <a:r>
              <a:rPr lang="en-US" altLang="zh-CN" dirty="0"/>
              <a:t> </a:t>
            </a:r>
            <a:r>
              <a:rPr lang="zh-CN" altLang="en-US" dirty="0"/>
              <a:t>的读取端 和 </a:t>
            </a:r>
            <a:r>
              <a:rPr lang="en-US" altLang="zh-CN" dirty="0" err="1"/>
              <a:t>cgi_output</a:t>
            </a:r>
            <a:r>
              <a:rPr lang="en-US" altLang="zh-CN" dirty="0"/>
              <a:t> </a:t>
            </a:r>
            <a:r>
              <a:rPr lang="zh-CN" altLang="en-US" dirty="0"/>
              <a:t>的写入端，如果 </a:t>
            </a:r>
            <a:r>
              <a:rPr lang="en-US" altLang="zh-CN" dirty="0"/>
              <a:t>POST </a:t>
            </a:r>
            <a:r>
              <a:rPr lang="zh-CN" altLang="en-US" dirty="0"/>
              <a:t>的话，把 </a:t>
            </a:r>
            <a:r>
              <a:rPr lang="en-US" altLang="zh-CN" dirty="0"/>
              <a:t>POST </a:t>
            </a:r>
            <a:r>
              <a:rPr lang="zh-CN" altLang="en-US" dirty="0"/>
              <a:t>数据写入 </a:t>
            </a:r>
            <a:r>
              <a:rPr lang="en-US" altLang="zh-CN" dirty="0" err="1"/>
              <a:t>cgi_input</a:t>
            </a:r>
            <a:r>
              <a:rPr lang="zh-CN" altLang="en-US" dirty="0"/>
              <a:t>，已被重定向到 </a:t>
            </a:r>
            <a:r>
              <a:rPr lang="en-US" altLang="zh-CN" dirty="0"/>
              <a:t>stdin </a:t>
            </a:r>
            <a:r>
              <a:rPr lang="zh-CN" altLang="en-US" dirty="0"/>
              <a:t>，读取 </a:t>
            </a:r>
            <a:r>
              <a:rPr lang="en-US" altLang="zh-CN" dirty="0" err="1"/>
              <a:t>cgi_output</a:t>
            </a:r>
            <a:r>
              <a:rPr lang="en-US" altLang="zh-CN" dirty="0"/>
              <a:t> </a:t>
            </a:r>
            <a:r>
              <a:rPr lang="zh-CN" altLang="en-US" dirty="0"/>
              <a:t>的管道输出到客户端，该管道输入是 </a:t>
            </a:r>
            <a:r>
              <a:rPr lang="en-US" altLang="zh-CN" dirty="0" err="1"/>
              <a:t>stdout</a:t>
            </a:r>
            <a:r>
              <a:rPr lang="zh-CN" altLang="en-US" dirty="0"/>
              <a:t>。接着关闭所有管道，等待子进程结束。</a:t>
            </a:r>
            <a:endParaRPr lang="en-US" altLang="zh-CN" dirty="0"/>
          </a:p>
          <a:p>
            <a:pPr latinLnBrk="1"/>
            <a:endParaRPr lang="en-US" altLang="zh-CN" dirty="0"/>
          </a:p>
          <a:p>
            <a:pPr latinLnBrk="1"/>
            <a:r>
              <a:rPr lang="zh-CN" altLang="en-US" dirty="0"/>
              <a:t>这一部分比较复杂，详见后一页的图示。</a:t>
            </a:r>
            <a:endParaRPr lang="en-US" altLang="zh-CN" dirty="0"/>
          </a:p>
          <a:p>
            <a:endParaRPr lang="zh-CN" altLang="en-US" dirty="0"/>
          </a:p>
        </p:txBody>
      </p:sp>
    </p:spTree>
    <p:extLst>
      <p:ext uri="{BB962C8B-B14F-4D97-AF65-F5344CB8AC3E}">
        <p14:creationId xmlns:p14="http://schemas.microsoft.com/office/powerpoint/2010/main" val="15447904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E73E27C5-6A16-4513-BCFB-448E2D9D5B78}"/>
              </a:ext>
            </a:extLst>
          </p:cNvPr>
          <p:cNvSpPr>
            <a:spLocks noGrp="1"/>
          </p:cNvSpPr>
          <p:nvPr>
            <p:ph type="title"/>
          </p:nvPr>
        </p:nvSpPr>
        <p:spPr>
          <a:xfrm>
            <a:off x="643855" y="1447799"/>
            <a:ext cx="3108626" cy="1444752"/>
          </a:xfrm>
        </p:spPr>
        <p:txBody>
          <a:bodyPr anchor="b">
            <a:normAutofit/>
          </a:bodyPr>
          <a:lstStyle/>
          <a:p>
            <a:r>
              <a:rPr lang="zh-CN" altLang="en-US" sz="3200" dirty="0">
                <a:solidFill>
                  <a:srgbClr val="EBEBEB"/>
                </a:solidFill>
              </a:rPr>
              <a:t>图示：</a:t>
            </a:r>
          </a:p>
        </p:txBody>
      </p:sp>
      <p:sp>
        <p:nvSpPr>
          <p:cNvPr id="10" name="Content Placeholder 9">
            <a:extLst>
              <a:ext uri="{FF2B5EF4-FFF2-40B4-BE49-F238E27FC236}">
                <a16:creationId xmlns:a16="http://schemas.microsoft.com/office/drawing/2014/main" id="{8CB3ACC9-D901-4DC0-8DBB-1138FA22AE65}"/>
              </a:ext>
            </a:extLst>
          </p:cNvPr>
          <p:cNvSpPr>
            <a:spLocks noGrp="1"/>
          </p:cNvSpPr>
          <p:nvPr>
            <p:ph idx="1"/>
          </p:nvPr>
        </p:nvSpPr>
        <p:spPr>
          <a:xfrm>
            <a:off x="643855" y="3072385"/>
            <a:ext cx="3108057" cy="2947415"/>
          </a:xfrm>
        </p:spPr>
        <p:txBody>
          <a:bodyPr>
            <a:normAutofit/>
          </a:bodyPr>
          <a:lstStyle/>
          <a:p>
            <a:endParaRPr lang="en-US" sz="1400">
              <a:solidFill>
                <a:srgbClr val="FFFFFF"/>
              </a:solidFill>
            </a:endParaRPr>
          </a:p>
        </p:txBody>
      </p:sp>
      <p:sp>
        <p:nvSpPr>
          <p:cNvPr id="15"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7" name="Freeform: Shape 16">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19" name="Rectangle 18">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8" name="内容占位符 4">
            <a:extLst>
              <a:ext uri="{FF2B5EF4-FFF2-40B4-BE49-F238E27FC236}">
                <a16:creationId xmlns:a16="http://schemas.microsoft.com/office/drawing/2014/main" id="{8996A1BE-7FD3-4576-BC8F-97604BD766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7367" y="1548882"/>
            <a:ext cx="7220502" cy="3971274"/>
          </a:xfrm>
          <a:prstGeom prst="rect">
            <a:avLst/>
          </a:prstGeom>
          <a:effectLst/>
        </p:spPr>
      </p:pic>
    </p:spTree>
    <p:extLst>
      <p:ext uri="{BB962C8B-B14F-4D97-AF65-F5344CB8AC3E}">
        <p14:creationId xmlns:p14="http://schemas.microsoft.com/office/powerpoint/2010/main" val="33351371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D14D38-BDB8-45AE-9F2A-115CB36E1852}"/>
              </a:ext>
            </a:extLst>
          </p:cNvPr>
          <p:cNvSpPr>
            <a:spLocks noGrp="1"/>
          </p:cNvSpPr>
          <p:nvPr>
            <p:ph type="title"/>
          </p:nvPr>
        </p:nvSpPr>
        <p:spPr/>
        <p:txBody>
          <a:bodyPr/>
          <a:lstStyle/>
          <a:p>
            <a:r>
              <a:rPr lang="en-US" altLang="zh-CN" dirty="0" err="1"/>
              <a:t>Tinyhttpd</a:t>
            </a:r>
            <a:r>
              <a:rPr lang="zh-CN" altLang="en-US" dirty="0"/>
              <a:t>的工作流程（</a:t>
            </a:r>
            <a:r>
              <a:rPr lang="en-US" altLang="zh-CN" dirty="0"/>
              <a:t>5</a:t>
            </a:r>
            <a:r>
              <a:rPr lang="zh-CN" altLang="en-US" dirty="0"/>
              <a:t>）：</a:t>
            </a:r>
          </a:p>
        </p:txBody>
      </p:sp>
      <p:sp>
        <p:nvSpPr>
          <p:cNvPr id="3" name="内容占位符 2">
            <a:extLst>
              <a:ext uri="{FF2B5EF4-FFF2-40B4-BE49-F238E27FC236}">
                <a16:creationId xmlns:a16="http://schemas.microsoft.com/office/drawing/2014/main" id="{2D5971FC-C98E-4221-9DBA-65F1E285792F}"/>
              </a:ext>
            </a:extLst>
          </p:cNvPr>
          <p:cNvSpPr>
            <a:spLocks noGrp="1"/>
          </p:cNvSpPr>
          <p:nvPr>
            <p:ph idx="1"/>
          </p:nvPr>
        </p:nvSpPr>
        <p:spPr/>
        <p:txBody>
          <a:bodyPr/>
          <a:lstStyle/>
          <a:p>
            <a:r>
              <a:rPr lang="zh-CN" altLang="en-US" dirty="0"/>
              <a:t>（</a:t>
            </a:r>
            <a:r>
              <a:rPr lang="en-US" altLang="zh-CN" dirty="0"/>
              <a:t>10</a:t>
            </a:r>
            <a:r>
              <a:rPr lang="zh-CN" altLang="en-US" dirty="0"/>
              <a:t>） 关闭与浏览器的连接，完成了一次 </a:t>
            </a:r>
            <a:r>
              <a:rPr lang="en-US" altLang="zh-CN" dirty="0"/>
              <a:t>HTTP </a:t>
            </a:r>
            <a:r>
              <a:rPr lang="zh-CN" altLang="en-US" dirty="0"/>
              <a:t>请求与回应，因为 </a:t>
            </a:r>
            <a:r>
              <a:rPr lang="en-US" altLang="zh-CN" dirty="0"/>
              <a:t>HTTP </a:t>
            </a:r>
            <a:r>
              <a:rPr lang="zh-CN" altLang="en-US" dirty="0"/>
              <a:t>是无连接的。</a:t>
            </a:r>
          </a:p>
          <a:p>
            <a:endParaRPr lang="zh-CN" altLang="en-US" dirty="0"/>
          </a:p>
        </p:txBody>
      </p:sp>
    </p:spTree>
    <p:extLst>
      <p:ext uri="{BB962C8B-B14F-4D97-AF65-F5344CB8AC3E}">
        <p14:creationId xmlns:p14="http://schemas.microsoft.com/office/powerpoint/2010/main" val="398105823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8B0EA9D-D36E-4B9D-BCE7-8984F4BB989F}"/>
              </a:ext>
            </a:extLst>
          </p:cNvPr>
          <p:cNvSpPr>
            <a:spLocks noGrp="1"/>
          </p:cNvSpPr>
          <p:nvPr>
            <p:ph type="title"/>
          </p:nvPr>
        </p:nvSpPr>
        <p:spPr>
          <a:xfrm>
            <a:off x="1154956" y="1538669"/>
            <a:ext cx="8825657" cy="1915647"/>
          </a:xfrm>
        </p:spPr>
        <p:txBody>
          <a:bodyPr/>
          <a:lstStyle/>
          <a:p>
            <a:pPr algn="ctr"/>
            <a:r>
              <a:rPr lang="zh-CN" altLang="en-US" dirty="0"/>
              <a:t>拓展内容</a:t>
            </a:r>
            <a:r>
              <a:rPr lang="en-US" altLang="zh-CN" dirty="0"/>
              <a:t>—— CGI</a:t>
            </a:r>
            <a:endParaRPr lang="zh-CN" altLang="en-US" dirty="0"/>
          </a:p>
        </p:txBody>
      </p:sp>
      <p:sp>
        <p:nvSpPr>
          <p:cNvPr id="5" name="文本占位符 4">
            <a:extLst>
              <a:ext uri="{FF2B5EF4-FFF2-40B4-BE49-F238E27FC236}">
                <a16:creationId xmlns:a16="http://schemas.microsoft.com/office/drawing/2014/main" id="{022F6DBD-6E34-4FE9-8D38-30D7E5762FA2}"/>
              </a:ext>
            </a:extLst>
          </p:cNvPr>
          <p:cNvSpPr>
            <a:spLocks noGrp="1"/>
          </p:cNvSpPr>
          <p:nvPr>
            <p:ph type="body" idx="1"/>
          </p:nvPr>
        </p:nvSpPr>
        <p:spPr>
          <a:xfrm>
            <a:off x="1154956" y="4148207"/>
            <a:ext cx="8825658" cy="860400"/>
          </a:xfrm>
        </p:spPr>
        <p:txBody>
          <a:bodyPr/>
          <a:lstStyle/>
          <a:p>
            <a:endParaRPr lang="zh-CN" altLang="en-US" dirty="0"/>
          </a:p>
        </p:txBody>
      </p:sp>
    </p:spTree>
    <p:extLst>
      <p:ext uri="{BB962C8B-B14F-4D97-AF65-F5344CB8AC3E}">
        <p14:creationId xmlns:p14="http://schemas.microsoft.com/office/powerpoint/2010/main" val="353993758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1515115-95FB-41E0-86F3-8744438C0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 name="标题 3">
            <a:extLst>
              <a:ext uri="{FF2B5EF4-FFF2-40B4-BE49-F238E27FC236}">
                <a16:creationId xmlns:a16="http://schemas.microsoft.com/office/drawing/2014/main" id="{8C4F9B18-228C-46DF-B1A9-0809D2AA106B}"/>
              </a:ext>
            </a:extLst>
          </p:cNvPr>
          <p:cNvSpPr>
            <a:spLocks noGrp="1"/>
          </p:cNvSpPr>
          <p:nvPr>
            <p:ph type="title"/>
          </p:nvPr>
        </p:nvSpPr>
        <p:spPr>
          <a:xfrm>
            <a:off x="648930" y="629266"/>
            <a:ext cx="5616217" cy="1622321"/>
          </a:xfrm>
        </p:spPr>
        <p:txBody>
          <a:bodyPr>
            <a:normAutofit/>
          </a:bodyPr>
          <a:lstStyle/>
          <a:p>
            <a:r>
              <a:rPr lang="zh-CN" altLang="en-US" dirty="0">
                <a:solidFill>
                  <a:srgbClr val="EBEBEB"/>
                </a:solidFill>
              </a:rPr>
              <a:t>什么是</a:t>
            </a:r>
            <a:r>
              <a:rPr lang="en-US" altLang="zh-CN" dirty="0">
                <a:solidFill>
                  <a:srgbClr val="EBEBEB"/>
                </a:solidFill>
              </a:rPr>
              <a:t>CGI</a:t>
            </a:r>
            <a:r>
              <a:rPr lang="zh-CN" altLang="en-US" dirty="0">
                <a:solidFill>
                  <a:srgbClr val="EBEBEB"/>
                </a:solidFill>
              </a:rPr>
              <a:t>？</a:t>
            </a:r>
          </a:p>
        </p:txBody>
      </p:sp>
      <p:sp>
        <p:nvSpPr>
          <p:cNvPr id="5" name="内容占位符 4">
            <a:extLst>
              <a:ext uri="{FF2B5EF4-FFF2-40B4-BE49-F238E27FC236}">
                <a16:creationId xmlns:a16="http://schemas.microsoft.com/office/drawing/2014/main" id="{3F522D8A-386F-44A7-8698-07083E7EA586}"/>
              </a:ext>
            </a:extLst>
          </p:cNvPr>
          <p:cNvSpPr>
            <a:spLocks noGrp="1"/>
          </p:cNvSpPr>
          <p:nvPr>
            <p:ph idx="1"/>
          </p:nvPr>
        </p:nvSpPr>
        <p:spPr>
          <a:xfrm>
            <a:off x="648931" y="2438400"/>
            <a:ext cx="5616216" cy="3785419"/>
          </a:xfrm>
        </p:spPr>
        <p:txBody>
          <a:bodyPr>
            <a:normAutofit/>
          </a:bodyPr>
          <a:lstStyle/>
          <a:p>
            <a:pPr latinLnBrk="1">
              <a:lnSpc>
                <a:spcPct val="90000"/>
              </a:lnSpc>
            </a:pPr>
            <a:r>
              <a:rPr lang="en-US" altLang="zh-CN" dirty="0">
                <a:solidFill>
                  <a:srgbClr val="FFFFFF"/>
                </a:solidFill>
              </a:rPr>
              <a:t>CGI</a:t>
            </a:r>
            <a:r>
              <a:rPr lang="zh-CN" altLang="en-US" dirty="0">
                <a:solidFill>
                  <a:srgbClr val="FFFFFF"/>
                </a:solidFill>
              </a:rPr>
              <a:t>：通用网关接口（</a:t>
            </a:r>
            <a:r>
              <a:rPr lang="en-US" altLang="zh-CN" dirty="0">
                <a:solidFill>
                  <a:srgbClr val="FFFFFF"/>
                </a:solidFill>
              </a:rPr>
              <a:t>Common Gateway Interface</a:t>
            </a:r>
            <a:r>
              <a:rPr lang="zh-CN" altLang="en-US" dirty="0">
                <a:solidFill>
                  <a:srgbClr val="FFFFFF"/>
                </a:solidFill>
              </a:rPr>
              <a:t>）是一个</a:t>
            </a:r>
            <a:r>
              <a:rPr lang="en-US" altLang="zh-CN" dirty="0">
                <a:solidFill>
                  <a:srgbClr val="FFFFFF"/>
                </a:solidFill>
              </a:rPr>
              <a:t>Web</a:t>
            </a:r>
            <a:r>
              <a:rPr lang="zh-CN" altLang="en-US" dirty="0">
                <a:solidFill>
                  <a:srgbClr val="FFFFFF"/>
                </a:solidFill>
              </a:rPr>
              <a:t>服务器主机提供信息服务的标准接口。</a:t>
            </a:r>
          </a:p>
          <a:p>
            <a:pPr latinLnBrk="1">
              <a:lnSpc>
                <a:spcPct val="90000"/>
              </a:lnSpc>
            </a:pPr>
            <a:r>
              <a:rPr lang="zh-CN" altLang="en-US" dirty="0">
                <a:solidFill>
                  <a:srgbClr val="FFFFFF"/>
                </a:solidFill>
              </a:rPr>
              <a:t>通过</a:t>
            </a:r>
            <a:r>
              <a:rPr lang="en-US" altLang="zh-CN" dirty="0">
                <a:solidFill>
                  <a:srgbClr val="FFFFFF"/>
                </a:solidFill>
              </a:rPr>
              <a:t>CGI</a:t>
            </a:r>
            <a:r>
              <a:rPr lang="zh-CN" altLang="en-US" dirty="0">
                <a:solidFill>
                  <a:srgbClr val="FFFFFF"/>
                </a:solidFill>
              </a:rPr>
              <a:t>接口，</a:t>
            </a:r>
            <a:r>
              <a:rPr lang="en-US" altLang="zh-CN" dirty="0">
                <a:solidFill>
                  <a:srgbClr val="FFFFFF"/>
                </a:solidFill>
              </a:rPr>
              <a:t>Web</a:t>
            </a:r>
            <a:r>
              <a:rPr lang="zh-CN" altLang="en-US" dirty="0">
                <a:solidFill>
                  <a:srgbClr val="FFFFFF"/>
                </a:solidFill>
              </a:rPr>
              <a:t>服务器就能够获取客户端提交的信息，转交给服务器端的</a:t>
            </a:r>
            <a:r>
              <a:rPr lang="en-US" altLang="zh-CN" dirty="0">
                <a:solidFill>
                  <a:srgbClr val="FFFFFF"/>
                </a:solidFill>
              </a:rPr>
              <a:t>CGI</a:t>
            </a:r>
            <a:r>
              <a:rPr lang="zh-CN" altLang="en-US" dirty="0">
                <a:solidFill>
                  <a:srgbClr val="FFFFFF"/>
                </a:solidFill>
              </a:rPr>
              <a:t>程序进行处理，最后返回结果给客户端。</a:t>
            </a:r>
          </a:p>
          <a:p>
            <a:pPr latinLnBrk="1">
              <a:lnSpc>
                <a:spcPct val="90000"/>
              </a:lnSpc>
            </a:pPr>
            <a:r>
              <a:rPr lang="zh-CN" altLang="en-US" dirty="0">
                <a:solidFill>
                  <a:srgbClr val="FFFFFF"/>
                </a:solidFill>
              </a:rPr>
              <a:t>组成</a:t>
            </a:r>
            <a:r>
              <a:rPr lang="en-US" altLang="zh-CN" dirty="0">
                <a:solidFill>
                  <a:srgbClr val="FFFFFF"/>
                </a:solidFill>
              </a:rPr>
              <a:t>CGI</a:t>
            </a:r>
            <a:r>
              <a:rPr lang="zh-CN" altLang="en-US" dirty="0">
                <a:solidFill>
                  <a:srgbClr val="FFFFFF"/>
                </a:solidFill>
              </a:rPr>
              <a:t>通信系统的是两部分：一部分是</a:t>
            </a:r>
            <a:r>
              <a:rPr lang="en-US" altLang="zh-CN" dirty="0">
                <a:solidFill>
                  <a:srgbClr val="FFFFFF"/>
                </a:solidFill>
              </a:rPr>
              <a:t>html</a:t>
            </a:r>
            <a:r>
              <a:rPr lang="zh-CN" altLang="en-US" dirty="0">
                <a:solidFill>
                  <a:srgbClr val="FFFFFF"/>
                </a:solidFill>
              </a:rPr>
              <a:t>页面，就是在用户端浏览器上显示的页面。另一部分则是运行在服务器上的</a:t>
            </a:r>
            <a:r>
              <a:rPr lang="en-US" altLang="zh-CN" dirty="0" err="1">
                <a:solidFill>
                  <a:srgbClr val="FFFFFF"/>
                </a:solidFill>
              </a:rPr>
              <a:t>Cgi</a:t>
            </a:r>
            <a:r>
              <a:rPr lang="zh-CN" altLang="en-US" dirty="0">
                <a:solidFill>
                  <a:srgbClr val="FFFFFF"/>
                </a:solidFill>
              </a:rPr>
              <a:t>程序。</a:t>
            </a:r>
            <a:endParaRPr lang="en-US" altLang="zh-CN" dirty="0">
              <a:solidFill>
                <a:srgbClr val="FFFFFF"/>
              </a:solidFill>
            </a:endParaRPr>
          </a:p>
          <a:p>
            <a:pPr latinLnBrk="1">
              <a:lnSpc>
                <a:spcPct val="90000"/>
              </a:lnSpc>
            </a:pPr>
            <a:endParaRPr lang="zh-CN" altLang="en-US" dirty="0">
              <a:solidFill>
                <a:srgbClr val="FFFFFF"/>
              </a:solidFill>
            </a:endParaRPr>
          </a:p>
          <a:p>
            <a:pPr latinLnBrk="1">
              <a:lnSpc>
                <a:spcPct val="90000"/>
              </a:lnSpc>
            </a:pPr>
            <a:r>
              <a:rPr lang="zh-CN" altLang="en-US" dirty="0">
                <a:solidFill>
                  <a:srgbClr val="FFFFFF"/>
                </a:solidFill>
              </a:rPr>
              <a:t>它们之间的通讯方式如右图：</a:t>
            </a:r>
          </a:p>
          <a:p>
            <a:pPr>
              <a:lnSpc>
                <a:spcPct val="90000"/>
              </a:lnSpc>
            </a:pPr>
            <a:endParaRPr lang="zh-CN" altLang="en-US" dirty="0">
              <a:solidFill>
                <a:srgbClr val="FFFFFF"/>
              </a:solidFill>
            </a:endParaRPr>
          </a:p>
        </p:txBody>
      </p:sp>
      <p:sp>
        <p:nvSpPr>
          <p:cNvPr id="14" name="Freeform 31">
            <a:extLst>
              <a:ext uri="{FF2B5EF4-FFF2-40B4-BE49-F238E27FC236}">
                <a16:creationId xmlns:a16="http://schemas.microsoft.com/office/drawing/2014/main" id="{8222A33F-BE2D-4D69-92A0-5DF8B17BA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rgbClr val="FFFFFF"/>
              </a:solidFill>
            </a:endParaRPr>
          </a:p>
        </p:txBody>
      </p:sp>
      <p:sp useBgFill="1">
        <p:nvSpPr>
          <p:cNvPr id="16" name="Freeform: Shape 15">
            <a:extLst>
              <a:ext uri="{FF2B5EF4-FFF2-40B4-BE49-F238E27FC236}">
                <a16:creationId xmlns:a16="http://schemas.microsoft.com/office/drawing/2014/main" id="{CE1C74D0-9609-468A-9597-5D87C8A42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7" name="图片 6">
            <a:extLst>
              <a:ext uri="{FF2B5EF4-FFF2-40B4-BE49-F238E27FC236}">
                <a16:creationId xmlns:a16="http://schemas.microsoft.com/office/drawing/2014/main" id="{263B6A5F-9846-4FE3-8EC7-67BE56E33CD2}"/>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7563742" y="2139019"/>
            <a:ext cx="3980139" cy="2579959"/>
          </a:xfrm>
          <a:prstGeom prst="rect">
            <a:avLst/>
          </a:prstGeom>
          <a:effectLst/>
        </p:spPr>
      </p:pic>
      <p:sp>
        <p:nvSpPr>
          <p:cNvPr id="18" name="Rectangle 17">
            <a:extLst>
              <a:ext uri="{FF2B5EF4-FFF2-40B4-BE49-F238E27FC236}">
                <a16:creationId xmlns:a16="http://schemas.microsoft.com/office/drawing/2014/main" id="{C137128D-E594-4905-9F76-E385F0831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9999279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3BAD32-9794-4B6F-8C89-2BCBABCC0E68}"/>
              </a:ext>
            </a:extLst>
          </p:cNvPr>
          <p:cNvSpPr>
            <a:spLocks noGrp="1"/>
          </p:cNvSpPr>
          <p:nvPr>
            <p:ph type="title"/>
          </p:nvPr>
        </p:nvSpPr>
        <p:spPr/>
        <p:txBody>
          <a:bodyPr/>
          <a:lstStyle/>
          <a:p>
            <a:r>
              <a:rPr lang="zh-CN" altLang="en-US" dirty="0"/>
              <a:t>什么是</a:t>
            </a:r>
            <a:r>
              <a:rPr lang="en-US" altLang="zh-CN" dirty="0"/>
              <a:t>CGI</a:t>
            </a:r>
            <a:r>
              <a:rPr lang="zh-CN" altLang="en-US" dirty="0"/>
              <a:t>程序？</a:t>
            </a:r>
          </a:p>
        </p:txBody>
      </p:sp>
      <p:sp>
        <p:nvSpPr>
          <p:cNvPr id="3" name="内容占位符 2">
            <a:extLst>
              <a:ext uri="{FF2B5EF4-FFF2-40B4-BE49-F238E27FC236}">
                <a16:creationId xmlns:a16="http://schemas.microsoft.com/office/drawing/2014/main" id="{83662EA3-D399-49F4-BC8D-8AF932F4DD70}"/>
              </a:ext>
            </a:extLst>
          </p:cNvPr>
          <p:cNvSpPr>
            <a:spLocks noGrp="1"/>
          </p:cNvSpPr>
          <p:nvPr>
            <p:ph idx="1"/>
          </p:nvPr>
        </p:nvSpPr>
        <p:spPr/>
        <p:txBody>
          <a:bodyPr/>
          <a:lstStyle/>
          <a:p>
            <a:pPr latinLnBrk="1"/>
            <a:r>
              <a:rPr lang="en-US" altLang="zh-CN" dirty="0"/>
              <a:t>CGI</a:t>
            </a:r>
            <a:r>
              <a:rPr lang="zh-CN" altLang="en-US" dirty="0"/>
              <a:t>程序就是真正的被服务器（如</a:t>
            </a:r>
            <a:r>
              <a:rPr lang="en-US" altLang="zh-CN" dirty="0"/>
              <a:t>Apache</a:t>
            </a:r>
            <a:r>
              <a:rPr lang="zh-CN" altLang="en-US" dirty="0"/>
              <a:t>）调用的来处理用户发送过来的数据的程序。所谓</a:t>
            </a:r>
            <a:r>
              <a:rPr lang="en-US" altLang="zh-CN" dirty="0"/>
              <a:t>CGI</a:t>
            </a:r>
            <a:r>
              <a:rPr lang="zh-CN" altLang="en-US" dirty="0"/>
              <a:t>程序就是按照</a:t>
            </a:r>
            <a:r>
              <a:rPr lang="en-US" altLang="zh-CN" dirty="0"/>
              <a:t>CGI</a:t>
            </a:r>
            <a:r>
              <a:rPr lang="zh-CN" altLang="en-US" dirty="0"/>
              <a:t>接口规范编写的能够处理用户通过浏览器发送到服务器的数据的一个程序。</a:t>
            </a:r>
          </a:p>
          <a:p>
            <a:endParaRPr lang="zh-CN" altLang="en-US" dirty="0"/>
          </a:p>
        </p:txBody>
      </p:sp>
    </p:spTree>
    <p:extLst>
      <p:ext uri="{BB962C8B-B14F-4D97-AF65-F5344CB8AC3E}">
        <p14:creationId xmlns:p14="http://schemas.microsoft.com/office/powerpoint/2010/main" val="36799953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0" name="Rectangle 120">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DD1D94A2-22F7-4416-AF6A-9183DA570B8C}"/>
              </a:ext>
            </a:extLst>
          </p:cNvPr>
          <p:cNvSpPr>
            <a:spLocks noGrp="1"/>
          </p:cNvSpPr>
          <p:nvPr>
            <p:ph type="title"/>
          </p:nvPr>
        </p:nvSpPr>
        <p:spPr>
          <a:xfrm>
            <a:off x="648931" y="629266"/>
            <a:ext cx="4166510" cy="1622321"/>
          </a:xfrm>
        </p:spPr>
        <p:txBody>
          <a:bodyPr vert="horz" lIns="91440" tIns="45720" rIns="91440" bIns="45720" rtlCol="0">
            <a:normAutofit/>
          </a:bodyPr>
          <a:lstStyle/>
          <a:p>
            <a:r>
              <a:rPr lang="en-US" altLang="zh-CN">
                <a:solidFill>
                  <a:srgbClr val="EBEBEB"/>
                </a:solidFill>
              </a:rPr>
              <a:t>WEB</a:t>
            </a:r>
            <a:r>
              <a:rPr lang="zh-CN" altLang="en-US">
                <a:solidFill>
                  <a:srgbClr val="EBEBEB"/>
                </a:solidFill>
              </a:rPr>
              <a:t>服务器与</a:t>
            </a:r>
            <a:r>
              <a:rPr lang="en-US" altLang="zh-CN">
                <a:solidFill>
                  <a:srgbClr val="EBEBEB"/>
                </a:solidFill>
              </a:rPr>
              <a:t>CGI</a:t>
            </a:r>
            <a:r>
              <a:rPr lang="zh-CN" altLang="en-US">
                <a:solidFill>
                  <a:srgbClr val="EBEBEB"/>
                </a:solidFill>
              </a:rPr>
              <a:t>程序交互：</a:t>
            </a:r>
            <a:endParaRPr lang="en-US" altLang="zh-CN">
              <a:solidFill>
                <a:srgbClr val="EBEBEB"/>
              </a:solidFill>
            </a:endParaRPr>
          </a:p>
        </p:txBody>
      </p:sp>
      <p:sp>
        <p:nvSpPr>
          <p:cNvPr id="3" name="内容占位符 2">
            <a:extLst>
              <a:ext uri="{FF2B5EF4-FFF2-40B4-BE49-F238E27FC236}">
                <a16:creationId xmlns:a16="http://schemas.microsoft.com/office/drawing/2014/main" id="{440199D8-F4D2-45B2-B9DC-AD49251ED475}"/>
              </a:ext>
            </a:extLst>
          </p:cNvPr>
          <p:cNvSpPr>
            <a:spLocks noGrp="1"/>
          </p:cNvSpPr>
          <p:nvPr>
            <p:ph idx="1"/>
          </p:nvPr>
        </p:nvSpPr>
        <p:spPr>
          <a:xfrm>
            <a:off x="648931" y="2438400"/>
            <a:ext cx="4166509" cy="3785419"/>
          </a:xfrm>
        </p:spPr>
        <p:txBody>
          <a:bodyPr vert="horz" lIns="91440" tIns="45720" rIns="91440" bIns="45720" rtlCol="0">
            <a:normAutofit/>
          </a:bodyPr>
          <a:lstStyle/>
          <a:p>
            <a:pPr marL="0" indent="0">
              <a:lnSpc>
                <a:spcPct val="90000"/>
              </a:lnSpc>
              <a:buNone/>
            </a:pPr>
            <a:r>
              <a:rPr lang="en-US" altLang="zh-CN" sz="1700" cap="all" dirty="0">
                <a:solidFill>
                  <a:srgbClr val="EBEBEB"/>
                </a:solidFill>
              </a:rPr>
              <a:t>WEB</a:t>
            </a:r>
            <a:r>
              <a:rPr lang="zh-CN" altLang="en-US" sz="1700" cap="all" dirty="0">
                <a:solidFill>
                  <a:srgbClr val="EBEBEB"/>
                </a:solidFill>
              </a:rPr>
              <a:t>服务器将根据</a:t>
            </a:r>
            <a:r>
              <a:rPr lang="en-US" altLang="zh-CN" sz="1700" cap="all" dirty="0">
                <a:solidFill>
                  <a:srgbClr val="EBEBEB"/>
                </a:solidFill>
              </a:rPr>
              <a:t>CGI</a:t>
            </a:r>
            <a:r>
              <a:rPr lang="zh-CN" altLang="en-US" sz="1700" cap="all" dirty="0">
                <a:solidFill>
                  <a:srgbClr val="EBEBEB"/>
                </a:solidFill>
              </a:rPr>
              <a:t>程序的类型决定数据向</a:t>
            </a:r>
            <a:r>
              <a:rPr lang="en-US" altLang="zh-CN" sz="1700" cap="all" dirty="0">
                <a:solidFill>
                  <a:srgbClr val="EBEBEB"/>
                </a:solidFill>
              </a:rPr>
              <a:t>CGI</a:t>
            </a:r>
            <a:r>
              <a:rPr lang="zh-CN" altLang="en-US" sz="1700" cap="all" dirty="0">
                <a:solidFill>
                  <a:srgbClr val="EBEBEB"/>
                </a:solidFill>
              </a:rPr>
              <a:t>程序的传送方式，一般来讲是通过标准输入</a:t>
            </a:r>
            <a:r>
              <a:rPr lang="en-US" altLang="zh-CN" sz="1700" cap="all" dirty="0">
                <a:solidFill>
                  <a:srgbClr val="EBEBEB"/>
                </a:solidFill>
              </a:rPr>
              <a:t>/</a:t>
            </a:r>
            <a:r>
              <a:rPr lang="zh-CN" altLang="en-US" sz="1700" cap="all" dirty="0">
                <a:solidFill>
                  <a:srgbClr val="EBEBEB"/>
                </a:solidFill>
              </a:rPr>
              <a:t>输出流和环境变量来与</a:t>
            </a:r>
            <a:r>
              <a:rPr lang="en-US" altLang="zh-CN" sz="1700" cap="all" dirty="0">
                <a:solidFill>
                  <a:srgbClr val="EBEBEB"/>
                </a:solidFill>
              </a:rPr>
              <a:t>CGI</a:t>
            </a:r>
            <a:r>
              <a:rPr lang="zh-CN" altLang="en-US" sz="1700" cap="all" dirty="0">
                <a:solidFill>
                  <a:srgbClr val="EBEBEB"/>
                </a:solidFill>
              </a:rPr>
              <a:t>程序间传递数据。 如右图所示：</a:t>
            </a:r>
            <a:endParaRPr lang="en-US" altLang="zh-CN" sz="1700" cap="all" dirty="0">
              <a:solidFill>
                <a:srgbClr val="EBEBEB"/>
              </a:solidFill>
            </a:endParaRPr>
          </a:p>
          <a:p>
            <a:pPr marL="0" indent="0">
              <a:lnSpc>
                <a:spcPct val="90000"/>
              </a:lnSpc>
              <a:buNone/>
            </a:pPr>
            <a:endParaRPr lang="en-US" altLang="zh-CN" sz="1700" cap="all" dirty="0">
              <a:solidFill>
                <a:srgbClr val="EBEBEB"/>
              </a:solidFill>
            </a:endParaRPr>
          </a:p>
          <a:p>
            <a:pPr marL="0" indent="0">
              <a:lnSpc>
                <a:spcPct val="90000"/>
              </a:lnSpc>
              <a:buNone/>
            </a:pPr>
            <a:r>
              <a:rPr lang="zh-CN" altLang="en-US" sz="1800" dirty="0">
                <a:solidFill>
                  <a:schemeClr val="bg1"/>
                </a:solidFill>
                <a:latin typeface="-apple-system"/>
              </a:rPr>
              <a:t>对一个 </a:t>
            </a:r>
            <a:r>
              <a:rPr lang="en-US" altLang="zh-CN" sz="1800" dirty="0">
                <a:solidFill>
                  <a:schemeClr val="bg1"/>
                </a:solidFill>
                <a:latin typeface="-apple-system"/>
              </a:rPr>
              <a:t>CGI </a:t>
            </a:r>
            <a:r>
              <a:rPr lang="zh-CN" altLang="en-US" sz="1800" dirty="0">
                <a:solidFill>
                  <a:schemeClr val="bg1"/>
                </a:solidFill>
                <a:latin typeface="-apple-system"/>
              </a:rPr>
              <a:t>程序，做的工作其实只有：从环境变量</a:t>
            </a:r>
            <a:r>
              <a:rPr lang="en-US" altLang="zh-CN" sz="1800" dirty="0">
                <a:solidFill>
                  <a:schemeClr val="bg1"/>
                </a:solidFill>
                <a:latin typeface="-apple-system"/>
              </a:rPr>
              <a:t>(environment variables)</a:t>
            </a:r>
            <a:r>
              <a:rPr lang="zh-CN" altLang="en-US" sz="1800" dirty="0">
                <a:solidFill>
                  <a:schemeClr val="bg1"/>
                </a:solidFill>
                <a:latin typeface="-apple-system"/>
              </a:rPr>
              <a:t>和标准输入</a:t>
            </a:r>
            <a:r>
              <a:rPr lang="en-US" altLang="zh-CN" sz="1800" dirty="0">
                <a:solidFill>
                  <a:schemeClr val="bg1"/>
                </a:solidFill>
                <a:latin typeface="-apple-system"/>
              </a:rPr>
              <a:t>(standard input)</a:t>
            </a:r>
            <a:r>
              <a:rPr lang="zh-CN" altLang="en-US" sz="1800" dirty="0">
                <a:solidFill>
                  <a:schemeClr val="bg1"/>
                </a:solidFill>
                <a:latin typeface="-apple-system"/>
              </a:rPr>
              <a:t>中读取数据、处理数据、向标准输出</a:t>
            </a:r>
            <a:r>
              <a:rPr lang="en-US" altLang="zh-CN" sz="1800" dirty="0">
                <a:solidFill>
                  <a:schemeClr val="bg1"/>
                </a:solidFill>
                <a:latin typeface="-apple-system"/>
              </a:rPr>
              <a:t>(standard output)</a:t>
            </a:r>
            <a:r>
              <a:rPr lang="zh-CN" altLang="en-US" sz="1800" dirty="0">
                <a:solidFill>
                  <a:schemeClr val="bg1"/>
                </a:solidFill>
                <a:latin typeface="-apple-system"/>
              </a:rPr>
              <a:t>输出数据。</a:t>
            </a:r>
            <a:endParaRPr lang="zh-CN" altLang="en-US" sz="1700" cap="all" dirty="0">
              <a:solidFill>
                <a:schemeClr val="bg1"/>
              </a:solidFill>
            </a:endParaRPr>
          </a:p>
        </p:txBody>
      </p:sp>
      <p:sp>
        <p:nvSpPr>
          <p:cNvPr id="131"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32" name="Rectangle 124">
            <a:extLst>
              <a:ext uri="{FF2B5EF4-FFF2-40B4-BE49-F238E27FC236}">
                <a16:creationId xmlns:a16="http://schemas.microsoft.com/office/drawing/2014/main" id="{126C04EF-6428-472D-B316-74A19385B0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3" name="Freeform 5">
            <a:extLst>
              <a:ext uri="{FF2B5EF4-FFF2-40B4-BE49-F238E27FC236}">
                <a16:creationId xmlns:a16="http://schemas.microsoft.com/office/drawing/2014/main" id="{AE50896D-AACB-4C0A-855D-ECEFB4A0D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sp>
      <p:pic>
        <p:nvPicPr>
          <p:cNvPr id="5" name="图片 4">
            <a:extLst>
              <a:ext uri="{FF2B5EF4-FFF2-40B4-BE49-F238E27FC236}">
                <a16:creationId xmlns:a16="http://schemas.microsoft.com/office/drawing/2014/main" id="{9375C810-7C14-4F2D-A87B-284E36C07D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3992" y="1877370"/>
            <a:ext cx="5449889" cy="3103256"/>
          </a:xfrm>
          <a:prstGeom prst="rect">
            <a:avLst/>
          </a:prstGeom>
          <a:effectLst/>
        </p:spPr>
      </p:pic>
      <p:sp>
        <p:nvSpPr>
          <p:cNvPr id="129" name="Rectangle 128">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6481906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25">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5"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标题 1">
            <a:extLst>
              <a:ext uri="{FF2B5EF4-FFF2-40B4-BE49-F238E27FC236}">
                <a16:creationId xmlns:a16="http://schemas.microsoft.com/office/drawing/2014/main" id="{02BA64E7-82E9-4851-BC28-1675017566FE}"/>
              </a:ext>
            </a:extLst>
          </p:cNvPr>
          <p:cNvSpPr>
            <a:spLocks noGrp="1"/>
          </p:cNvSpPr>
          <p:nvPr>
            <p:ph type="title"/>
          </p:nvPr>
        </p:nvSpPr>
        <p:spPr>
          <a:xfrm>
            <a:off x="648930" y="629267"/>
            <a:ext cx="9252154" cy="1016654"/>
          </a:xfrm>
        </p:spPr>
        <p:txBody>
          <a:bodyPr>
            <a:normAutofit/>
          </a:bodyPr>
          <a:lstStyle/>
          <a:p>
            <a:r>
              <a:rPr lang="zh-CN" altLang="en-US" dirty="0">
                <a:solidFill>
                  <a:srgbClr val="EBEBEB"/>
                </a:solidFill>
              </a:rPr>
              <a:t>常见的环境变量：</a:t>
            </a:r>
          </a:p>
        </p:txBody>
      </p:sp>
      <p:sp>
        <p:nvSpPr>
          <p:cNvPr id="36" name="Rectangle 29">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7" name="Freeform: Shape 31">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内容占位符 4">
            <a:extLst>
              <a:ext uri="{FF2B5EF4-FFF2-40B4-BE49-F238E27FC236}">
                <a16:creationId xmlns:a16="http://schemas.microsoft.com/office/drawing/2014/main" id="{197C151C-5D08-42D9-84A8-5B69BB59A975}"/>
              </a:ext>
            </a:extLst>
          </p:cNvPr>
          <p:cNvGraphicFramePr>
            <a:graphicFrameLocks noGrp="1"/>
          </p:cNvGraphicFramePr>
          <p:nvPr>
            <p:ph idx="1"/>
            <p:extLst>
              <p:ext uri="{D42A27DB-BD31-4B8C-83A1-F6EECF244321}">
                <p14:modId xmlns:p14="http://schemas.microsoft.com/office/powerpoint/2010/main" val="3503970024"/>
              </p:ext>
            </p:extLst>
          </p:nvPr>
        </p:nvGraphicFramePr>
        <p:xfrm>
          <a:off x="1041611" y="2810256"/>
          <a:ext cx="10110009" cy="3404280"/>
        </p:xfrm>
        <a:graphic>
          <a:graphicData uri="http://schemas.openxmlformats.org/drawingml/2006/table">
            <a:tbl>
              <a:tblPr firstRow="1" bandRow="1"/>
              <a:tblGrid>
                <a:gridCol w="4183059">
                  <a:extLst>
                    <a:ext uri="{9D8B030D-6E8A-4147-A177-3AD203B41FA5}">
                      <a16:colId xmlns:a16="http://schemas.microsoft.com/office/drawing/2014/main" val="19907638"/>
                    </a:ext>
                  </a:extLst>
                </a:gridCol>
                <a:gridCol w="5926950">
                  <a:extLst>
                    <a:ext uri="{9D8B030D-6E8A-4147-A177-3AD203B41FA5}">
                      <a16:colId xmlns:a16="http://schemas.microsoft.com/office/drawing/2014/main" val="850441766"/>
                    </a:ext>
                  </a:extLst>
                </a:gridCol>
              </a:tblGrid>
              <a:tr h="562108">
                <a:tc>
                  <a:txBody>
                    <a:bodyPr/>
                    <a:lstStyle/>
                    <a:p>
                      <a:pPr algn="l" fontAlgn="t" latinLnBrk="1"/>
                      <a:r>
                        <a:rPr lang="en-US" sz="1800" b="1" dirty="0">
                          <a:solidFill>
                            <a:srgbClr val="4F4F4F"/>
                          </a:solidFill>
                          <a:effectLst/>
                          <a:latin typeface="微软雅黑" panose="020B0503020204020204" pitchFamily="34" charset="-122"/>
                          <a:ea typeface="微软雅黑" panose="020B0503020204020204" pitchFamily="34" charset="-122"/>
                        </a:rPr>
                        <a:t>REQUEST_METHOD</a:t>
                      </a:r>
                      <a:endParaRPr lang="en-US" sz="1800" b="0" dirty="0">
                        <a:solidFill>
                          <a:srgbClr val="4F4F4F"/>
                        </a:solidFill>
                        <a:effectLst/>
                        <a:latin typeface="微软雅黑" panose="020B0503020204020204" pitchFamily="34" charset="-122"/>
                        <a:ea typeface="微软雅黑" panose="020B0503020204020204" pitchFamily="34" charset="-122"/>
                      </a:endParaRPr>
                    </a:p>
                  </a:txBody>
                  <a:tcPr marL="127637" marR="127637" marT="127637" marB="12763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fontAlgn="t" latinLnBrk="1"/>
                      <a:r>
                        <a:rPr lang="zh-CN" altLang="en-US" sz="1800" b="0" i="1">
                          <a:solidFill>
                            <a:srgbClr val="4F4F4F"/>
                          </a:solidFill>
                          <a:effectLst/>
                          <a:ea typeface="微软雅黑" panose="020B0503020204020204" pitchFamily="34" charset="-122"/>
                        </a:rPr>
                        <a:t>前端页面数据请求方式：</a:t>
                      </a:r>
                      <a:r>
                        <a:rPr lang="en-US" sz="1800" b="0" i="1">
                          <a:solidFill>
                            <a:srgbClr val="4F4F4F"/>
                          </a:solidFill>
                          <a:effectLst/>
                          <a:latin typeface="Calibri" panose="020F0502020204030204" pitchFamily="34" charset="0"/>
                        </a:rPr>
                        <a:t>get/</a:t>
                      </a:r>
                      <a:r>
                        <a:rPr lang="en-US" sz="1800" b="0" i="1">
                          <a:solidFill>
                            <a:srgbClr val="4F4F4F"/>
                          </a:solidFill>
                          <a:effectLst/>
                          <a:latin typeface="Arial Unicode MS" panose="020B0604020202020204" pitchFamily="34" charset="-122"/>
                        </a:rPr>
                        <a:t>post</a:t>
                      </a:r>
                      <a:endParaRPr lang="en-US" sz="1800" b="0">
                        <a:solidFill>
                          <a:srgbClr val="4F4F4F"/>
                        </a:solidFill>
                        <a:effectLst/>
                      </a:endParaRPr>
                    </a:p>
                  </a:txBody>
                  <a:tcPr marL="127637" marR="127637" marT="127637" marB="12763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extLst>
                  <a:ext uri="{0D108BD9-81ED-4DB2-BD59-A6C34878D82A}">
                    <a16:rowId xmlns:a16="http://schemas.microsoft.com/office/drawing/2014/main" val="1683549696"/>
                  </a:ext>
                </a:extLst>
              </a:tr>
              <a:tr h="562108">
                <a:tc>
                  <a:txBody>
                    <a:bodyPr/>
                    <a:lstStyle/>
                    <a:p>
                      <a:pPr algn="l" fontAlgn="t" latinLnBrk="1"/>
                      <a:r>
                        <a:rPr lang="en-US" sz="1800" b="1">
                          <a:solidFill>
                            <a:srgbClr val="4F4F4F"/>
                          </a:solidFill>
                          <a:effectLst/>
                          <a:latin typeface="微软雅黑" panose="020B0503020204020204" pitchFamily="34" charset="-122"/>
                          <a:ea typeface="微软雅黑" panose="020B0503020204020204" pitchFamily="34" charset="-122"/>
                        </a:rPr>
                        <a:t>QUERY_STRING</a:t>
                      </a:r>
                      <a:endParaRPr lang="en-US" sz="1800" b="0">
                        <a:solidFill>
                          <a:srgbClr val="4F4F4F"/>
                        </a:solidFill>
                        <a:effectLst/>
                        <a:latin typeface="微软雅黑" panose="020B0503020204020204" pitchFamily="34" charset="-122"/>
                        <a:ea typeface="微软雅黑" panose="020B0503020204020204" pitchFamily="34" charset="-122"/>
                      </a:endParaRPr>
                    </a:p>
                  </a:txBody>
                  <a:tcPr marL="127637" marR="127637" marT="127637" marB="12763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7F7F7"/>
                    </a:solidFill>
                  </a:tcPr>
                </a:tc>
                <a:tc>
                  <a:txBody>
                    <a:bodyPr/>
                    <a:lstStyle/>
                    <a:p>
                      <a:pPr algn="l" fontAlgn="t" latinLnBrk="1"/>
                      <a:r>
                        <a:rPr lang="zh-CN" altLang="en-US" sz="1800" b="0">
                          <a:solidFill>
                            <a:srgbClr val="4F4F4F"/>
                          </a:solidFill>
                          <a:effectLst/>
                          <a:latin typeface="微软雅黑" panose="020B0503020204020204" pitchFamily="34" charset="-122"/>
                          <a:ea typeface="微软雅黑" panose="020B0503020204020204" pitchFamily="34" charset="-122"/>
                        </a:rPr>
                        <a:t>采用</a:t>
                      </a:r>
                      <a:r>
                        <a:rPr lang="en-US" altLang="zh-CN" sz="1800" b="0">
                          <a:solidFill>
                            <a:srgbClr val="4F4F4F"/>
                          </a:solidFill>
                          <a:effectLst/>
                          <a:latin typeface="微软雅黑" panose="020B0503020204020204" pitchFamily="34" charset="-122"/>
                          <a:ea typeface="微软雅黑" panose="020B0503020204020204" pitchFamily="34" charset="-122"/>
                        </a:rPr>
                        <a:t>GET</a:t>
                      </a:r>
                      <a:r>
                        <a:rPr lang="zh-CN" altLang="en-US" sz="1800" b="0">
                          <a:solidFill>
                            <a:srgbClr val="4F4F4F"/>
                          </a:solidFill>
                          <a:effectLst/>
                          <a:latin typeface="微软雅黑" panose="020B0503020204020204" pitchFamily="34" charset="-122"/>
                          <a:ea typeface="微软雅黑" panose="020B0503020204020204" pitchFamily="34" charset="-122"/>
                        </a:rPr>
                        <a:t>时所传输的信息</a:t>
                      </a:r>
                    </a:p>
                  </a:txBody>
                  <a:tcPr marL="127637" marR="127637" marT="127637" marB="12763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7F7F7"/>
                    </a:solidFill>
                  </a:tcPr>
                </a:tc>
                <a:extLst>
                  <a:ext uri="{0D108BD9-81ED-4DB2-BD59-A6C34878D82A}">
                    <a16:rowId xmlns:a16="http://schemas.microsoft.com/office/drawing/2014/main" val="1246108031"/>
                  </a:ext>
                </a:extLst>
              </a:tr>
              <a:tr h="562108">
                <a:tc>
                  <a:txBody>
                    <a:bodyPr/>
                    <a:lstStyle/>
                    <a:p>
                      <a:pPr algn="l" fontAlgn="t" latinLnBrk="1"/>
                      <a:r>
                        <a:rPr lang="en-US" sz="1800" b="1">
                          <a:solidFill>
                            <a:srgbClr val="4F4F4F"/>
                          </a:solidFill>
                          <a:effectLst/>
                          <a:latin typeface="微软雅黑" panose="020B0503020204020204" pitchFamily="34" charset="-122"/>
                          <a:ea typeface="微软雅黑" panose="020B0503020204020204" pitchFamily="34" charset="-122"/>
                        </a:rPr>
                        <a:t>CONTENT_LENGTH</a:t>
                      </a:r>
                      <a:endParaRPr lang="en-US" sz="1800" b="0">
                        <a:solidFill>
                          <a:srgbClr val="4F4F4F"/>
                        </a:solidFill>
                        <a:effectLst/>
                        <a:latin typeface="微软雅黑" panose="020B0503020204020204" pitchFamily="34" charset="-122"/>
                        <a:ea typeface="微软雅黑" panose="020B0503020204020204" pitchFamily="34" charset="-122"/>
                      </a:endParaRPr>
                    </a:p>
                  </a:txBody>
                  <a:tcPr marL="127637" marR="127637" marT="127637" marB="12763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fontAlgn="t" latinLnBrk="1"/>
                      <a:r>
                        <a:rPr lang="en-US" altLang="zh-CN" sz="1800" b="0">
                          <a:solidFill>
                            <a:srgbClr val="4F4F4F"/>
                          </a:solidFill>
                          <a:effectLst/>
                          <a:latin typeface="微软雅黑" panose="020B0503020204020204" pitchFamily="34" charset="-122"/>
                          <a:ea typeface="微软雅黑" panose="020B0503020204020204" pitchFamily="34" charset="-122"/>
                        </a:rPr>
                        <a:t>STDIO</a:t>
                      </a:r>
                      <a:r>
                        <a:rPr lang="zh-CN" altLang="en-US" sz="1800" b="0">
                          <a:solidFill>
                            <a:srgbClr val="4F4F4F"/>
                          </a:solidFill>
                          <a:effectLst/>
                          <a:latin typeface="微软雅黑" panose="020B0503020204020204" pitchFamily="34" charset="-122"/>
                          <a:ea typeface="微软雅黑" panose="020B0503020204020204" pitchFamily="34" charset="-122"/>
                        </a:rPr>
                        <a:t>中的有效信息长度</a:t>
                      </a:r>
                    </a:p>
                  </a:txBody>
                  <a:tcPr marL="127637" marR="127637" marT="127637" marB="12763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extLst>
                  <a:ext uri="{0D108BD9-81ED-4DB2-BD59-A6C34878D82A}">
                    <a16:rowId xmlns:a16="http://schemas.microsoft.com/office/drawing/2014/main" val="3687862336"/>
                  </a:ext>
                </a:extLst>
              </a:tr>
              <a:tr h="562108">
                <a:tc>
                  <a:txBody>
                    <a:bodyPr/>
                    <a:lstStyle/>
                    <a:p>
                      <a:pPr algn="l" fontAlgn="t" latinLnBrk="1"/>
                      <a:r>
                        <a:rPr lang="en-US" sz="1800" b="1">
                          <a:solidFill>
                            <a:srgbClr val="4F4F4F"/>
                          </a:solidFill>
                          <a:effectLst/>
                          <a:latin typeface="微软雅黑" panose="020B0503020204020204" pitchFamily="34" charset="-122"/>
                        </a:rPr>
                        <a:t>SCRIPT_NAME</a:t>
                      </a:r>
                      <a:endParaRPr lang="en-US" sz="1800" b="0">
                        <a:solidFill>
                          <a:srgbClr val="4F4F4F"/>
                        </a:solidFill>
                        <a:effectLst/>
                        <a:latin typeface="微软雅黑" panose="020B0503020204020204" pitchFamily="34" charset="-122"/>
                      </a:endParaRPr>
                    </a:p>
                  </a:txBody>
                  <a:tcPr marL="127637" marR="127637" marT="127637" marB="12763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7F7F7"/>
                    </a:solidFill>
                  </a:tcPr>
                </a:tc>
                <a:tc>
                  <a:txBody>
                    <a:bodyPr/>
                    <a:lstStyle/>
                    <a:p>
                      <a:pPr algn="l" fontAlgn="t" latinLnBrk="1"/>
                      <a:r>
                        <a:rPr lang="zh-CN" altLang="en-US" sz="1800" b="0" dirty="0">
                          <a:solidFill>
                            <a:srgbClr val="4F4F4F"/>
                          </a:solidFill>
                          <a:effectLst/>
                          <a:latin typeface="微软雅黑" panose="020B0503020204020204" pitchFamily="34" charset="-122"/>
                          <a:ea typeface="微软雅黑" panose="020B0503020204020204" pitchFamily="34" charset="-122"/>
                        </a:rPr>
                        <a:t>所调用的</a:t>
                      </a:r>
                      <a:r>
                        <a:rPr lang="en-US" altLang="zh-CN" sz="1800" b="0" dirty="0">
                          <a:solidFill>
                            <a:srgbClr val="4F4F4F"/>
                          </a:solidFill>
                          <a:effectLst/>
                          <a:latin typeface="微软雅黑" panose="020B0503020204020204" pitchFamily="34" charset="-122"/>
                          <a:ea typeface="微软雅黑" panose="020B0503020204020204" pitchFamily="34" charset="-122"/>
                        </a:rPr>
                        <a:t>CGI</a:t>
                      </a:r>
                      <a:r>
                        <a:rPr lang="zh-CN" altLang="en-US" sz="1800" b="0" dirty="0">
                          <a:solidFill>
                            <a:srgbClr val="4F4F4F"/>
                          </a:solidFill>
                          <a:effectLst/>
                          <a:latin typeface="微软雅黑" panose="020B0503020204020204" pitchFamily="34" charset="-122"/>
                          <a:ea typeface="微软雅黑" panose="020B0503020204020204" pitchFamily="34" charset="-122"/>
                        </a:rPr>
                        <a:t>程序的名字</a:t>
                      </a:r>
                    </a:p>
                  </a:txBody>
                  <a:tcPr marL="127637" marR="127637" marT="127637" marB="12763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7F7F7"/>
                    </a:solidFill>
                  </a:tcPr>
                </a:tc>
                <a:extLst>
                  <a:ext uri="{0D108BD9-81ED-4DB2-BD59-A6C34878D82A}">
                    <a16:rowId xmlns:a16="http://schemas.microsoft.com/office/drawing/2014/main" val="4069227071"/>
                  </a:ext>
                </a:extLst>
              </a:tr>
              <a:tr h="577924">
                <a:tc>
                  <a:txBody>
                    <a:bodyPr/>
                    <a:lstStyle/>
                    <a:p>
                      <a:pPr algn="l" fontAlgn="t" latinLnBrk="1"/>
                      <a:r>
                        <a:rPr lang="en-US" sz="1900" b="1">
                          <a:solidFill>
                            <a:srgbClr val="4F4F4F"/>
                          </a:solidFill>
                          <a:effectLst/>
                          <a:latin typeface="微软雅黑" panose="020B0503020204020204" pitchFamily="34" charset="-122"/>
                          <a:ea typeface="微软雅黑" panose="020B0503020204020204" pitchFamily="34" charset="-122"/>
                        </a:rPr>
                        <a:t>SERVER_NAME</a:t>
                      </a:r>
                      <a:endParaRPr lang="en-US" sz="1900" b="0">
                        <a:solidFill>
                          <a:srgbClr val="4F4F4F"/>
                        </a:solidFill>
                        <a:effectLst/>
                        <a:latin typeface="Arial Unicode MS" panose="020B0604020202020204" pitchFamily="34" charset="-122"/>
                        <a:ea typeface="Arial Unicode MS" panose="020B0604020202020204" pitchFamily="34" charset="-122"/>
                      </a:endParaRPr>
                    </a:p>
                  </a:txBody>
                  <a:tcPr marL="127637" marR="127637" marT="127637" marB="12763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fontAlgn="t" latinLnBrk="1"/>
                      <a:r>
                        <a:rPr lang="zh-CN" altLang="en-US" sz="1900" b="0" i="1">
                          <a:solidFill>
                            <a:srgbClr val="4F4F4F"/>
                          </a:solidFill>
                          <a:effectLst/>
                          <a:ea typeface="微软雅黑" panose="020B0503020204020204" pitchFamily="34" charset="-122"/>
                        </a:rPr>
                        <a:t>服务器的</a:t>
                      </a:r>
                      <a:r>
                        <a:rPr lang="en-US" altLang="zh-CN" sz="1900" b="0" i="1">
                          <a:solidFill>
                            <a:srgbClr val="4F4F4F"/>
                          </a:solidFill>
                          <a:effectLst/>
                          <a:latin typeface="微软雅黑" panose="020B0503020204020204" pitchFamily="34" charset="-122"/>
                          <a:ea typeface="微软雅黑" panose="020B0503020204020204" pitchFamily="34" charset="-122"/>
                        </a:rPr>
                        <a:t>IP</a:t>
                      </a:r>
                      <a:r>
                        <a:rPr lang="zh-CN" altLang="en-US" sz="1900" b="0" i="1">
                          <a:solidFill>
                            <a:srgbClr val="4F4F4F"/>
                          </a:solidFill>
                          <a:effectLst/>
                          <a:latin typeface="微软雅黑" panose="020B0503020204020204" pitchFamily="34" charset="-122"/>
                          <a:ea typeface="微软雅黑" panose="020B0503020204020204" pitchFamily="34" charset="-122"/>
                        </a:rPr>
                        <a:t>或名字</a:t>
                      </a:r>
                      <a:endParaRPr lang="zh-CN" altLang="en-US" sz="1900" b="0">
                        <a:solidFill>
                          <a:srgbClr val="4F4F4F"/>
                        </a:solidFill>
                        <a:effectLst/>
                        <a:latin typeface="微软雅黑" panose="020B0503020204020204" pitchFamily="34" charset="-122"/>
                        <a:ea typeface="微软雅黑" panose="020B0503020204020204" pitchFamily="34" charset="-122"/>
                      </a:endParaRPr>
                    </a:p>
                  </a:txBody>
                  <a:tcPr marL="127637" marR="127637" marT="127637" marB="12763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extLst>
                  <a:ext uri="{0D108BD9-81ED-4DB2-BD59-A6C34878D82A}">
                    <a16:rowId xmlns:a16="http://schemas.microsoft.com/office/drawing/2014/main" val="2573959028"/>
                  </a:ext>
                </a:extLst>
              </a:tr>
              <a:tr h="577924">
                <a:tc>
                  <a:txBody>
                    <a:bodyPr/>
                    <a:lstStyle/>
                    <a:p>
                      <a:pPr algn="l" fontAlgn="t" latinLnBrk="1"/>
                      <a:r>
                        <a:rPr lang="en-US" sz="1900" b="1">
                          <a:solidFill>
                            <a:srgbClr val="4F4F4F"/>
                          </a:solidFill>
                          <a:effectLst/>
                          <a:latin typeface="微软雅黑" panose="020B0503020204020204" pitchFamily="34" charset="-122"/>
                          <a:ea typeface="微软雅黑" panose="020B0503020204020204" pitchFamily="34" charset="-122"/>
                        </a:rPr>
                        <a:t>SERVER_PORT</a:t>
                      </a:r>
                      <a:endParaRPr lang="en-US" sz="1900" b="0">
                        <a:solidFill>
                          <a:srgbClr val="4F4F4F"/>
                        </a:solidFill>
                        <a:effectLst/>
                        <a:latin typeface="Arial Unicode MS" panose="020B0604020202020204" pitchFamily="34" charset="-122"/>
                        <a:ea typeface="Arial Unicode MS" panose="020B0604020202020204" pitchFamily="34" charset="-122"/>
                      </a:endParaRPr>
                    </a:p>
                  </a:txBody>
                  <a:tcPr marL="127637" marR="127637" marT="127637" marB="12763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7F7F7"/>
                    </a:solidFill>
                  </a:tcPr>
                </a:tc>
                <a:tc>
                  <a:txBody>
                    <a:bodyPr/>
                    <a:lstStyle/>
                    <a:p>
                      <a:pPr algn="l" fontAlgn="t" latinLnBrk="1"/>
                      <a:r>
                        <a:rPr lang="zh-CN" altLang="en-US" sz="1900" b="0" dirty="0">
                          <a:solidFill>
                            <a:srgbClr val="4F4F4F"/>
                          </a:solidFill>
                          <a:effectLst/>
                          <a:latin typeface="微软雅黑" panose="020B0503020204020204" pitchFamily="34" charset="-122"/>
                          <a:ea typeface="微软雅黑" panose="020B0503020204020204" pitchFamily="34" charset="-122"/>
                        </a:rPr>
                        <a:t>主机的端口号</a:t>
                      </a:r>
                    </a:p>
                  </a:txBody>
                  <a:tcPr marL="127637" marR="127637" marT="127637" marB="12763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7F7F7"/>
                    </a:solidFill>
                  </a:tcPr>
                </a:tc>
                <a:extLst>
                  <a:ext uri="{0D108BD9-81ED-4DB2-BD59-A6C34878D82A}">
                    <a16:rowId xmlns:a16="http://schemas.microsoft.com/office/drawing/2014/main" val="1689138778"/>
                  </a:ext>
                </a:extLst>
              </a:tr>
            </a:tbl>
          </a:graphicData>
        </a:graphic>
      </p:graphicFrame>
    </p:spTree>
    <p:extLst>
      <p:ext uri="{BB962C8B-B14F-4D97-AF65-F5344CB8AC3E}">
        <p14:creationId xmlns:p14="http://schemas.microsoft.com/office/powerpoint/2010/main" val="10446150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9B6380-ED9A-400D-B887-C24739E02E17}"/>
              </a:ext>
            </a:extLst>
          </p:cNvPr>
          <p:cNvSpPr>
            <a:spLocks noGrp="1"/>
          </p:cNvSpPr>
          <p:nvPr>
            <p:ph type="title"/>
          </p:nvPr>
        </p:nvSpPr>
        <p:spPr/>
        <p:txBody>
          <a:bodyPr/>
          <a:lstStyle/>
          <a:p>
            <a:r>
              <a:rPr lang="zh-CN" altLang="en-US" dirty="0"/>
              <a:t>写在正式开始之前：</a:t>
            </a:r>
          </a:p>
        </p:txBody>
      </p:sp>
      <p:sp>
        <p:nvSpPr>
          <p:cNvPr id="3" name="内容占位符 2">
            <a:extLst>
              <a:ext uri="{FF2B5EF4-FFF2-40B4-BE49-F238E27FC236}">
                <a16:creationId xmlns:a16="http://schemas.microsoft.com/office/drawing/2014/main" id="{EBE2FBD1-82C5-495A-BBF7-DF7B12F842D5}"/>
              </a:ext>
            </a:extLst>
          </p:cNvPr>
          <p:cNvSpPr>
            <a:spLocks noGrp="1"/>
          </p:cNvSpPr>
          <p:nvPr>
            <p:ph idx="1"/>
          </p:nvPr>
        </p:nvSpPr>
        <p:spPr/>
        <p:txBody>
          <a:bodyPr/>
          <a:lstStyle/>
          <a:p>
            <a:r>
              <a:rPr lang="zh-CN" altLang="en-US" dirty="0"/>
              <a:t>由于本程序是</a:t>
            </a:r>
            <a:r>
              <a:rPr lang="en-US" altLang="zh-CN" dirty="0"/>
              <a:t>1999</a:t>
            </a:r>
            <a:r>
              <a:rPr lang="zh-CN" altLang="en-US" dirty="0"/>
              <a:t>年在</a:t>
            </a:r>
            <a:r>
              <a:rPr lang="en-US" altLang="zh-CN" dirty="0" err="1"/>
              <a:t>solaris</a:t>
            </a:r>
            <a:r>
              <a:rPr lang="zh-CN" altLang="en-US" dirty="0"/>
              <a:t>上实现的，所以不能直接在</a:t>
            </a:r>
            <a:r>
              <a:rPr lang="en-US" altLang="zh-CN" dirty="0"/>
              <a:t>Linux</a:t>
            </a:r>
            <a:r>
              <a:rPr lang="zh-CN" altLang="en-US" dirty="0"/>
              <a:t>环境下编译运行，需要修改一些地方：</a:t>
            </a:r>
            <a:endParaRPr lang="en-US" altLang="zh-CN" dirty="0"/>
          </a:p>
          <a:p>
            <a:r>
              <a:rPr lang="en-US" altLang="zh-CN" dirty="0"/>
              <a:t>1. </a:t>
            </a:r>
            <a:r>
              <a:rPr lang="zh-CN" altLang="en-US" dirty="0"/>
              <a:t>第</a:t>
            </a:r>
            <a:r>
              <a:rPr lang="en-US" altLang="zh-CN" dirty="0"/>
              <a:t>33</a:t>
            </a:r>
            <a:r>
              <a:rPr lang="zh-CN" altLang="en-US" dirty="0"/>
              <a:t>行改为</a:t>
            </a:r>
            <a:r>
              <a:rPr lang="en-US" altLang="zh-CN" dirty="0"/>
              <a:t>void *</a:t>
            </a:r>
            <a:r>
              <a:rPr lang="en-US" altLang="zh-CN" dirty="0" err="1"/>
              <a:t>accept_request</a:t>
            </a:r>
            <a:r>
              <a:rPr lang="en-US" altLang="zh-CN" dirty="0"/>
              <a:t>(void *);</a:t>
            </a:r>
          </a:p>
          <a:p>
            <a:pPr lvl="1"/>
            <a:r>
              <a:rPr lang="zh-CN" altLang="en-US" dirty="0"/>
              <a:t>所以下面函数的实现也要修改下：</a:t>
            </a:r>
            <a:endParaRPr lang="en-US" altLang="zh-CN" dirty="0"/>
          </a:p>
          <a:p>
            <a:pPr lvl="2" latinLnBrk="1"/>
            <a:r>
              <a:rPr lang="fr-FR" altLang="zh-CN" dirty="0"/>
              <a:t>void *accept_request(void* tclient) { </a:t>
            </a:r>
          </a:p>
          <a:p>
            <a:pPr lvl="2" latinLnBrk="1"/>
            <a:r>
              <a:rPr lang="fr-FR" altLang="zh-CN" dirty="0"/>
              <a:t>int client = *(int *)tclient</a:t>
            </a:r>
          </a:p>
          <a:p>
            <a:pPr latinLnBrk="1"/>
            <a:r>
              <a:rPr lang="fr-FR" altLang="zh-CN" dirty="0"/>
              <a:t>2. </a:t>
            </a:r>
            <a:r>
              <a:rPr lang="en-US" altLang="zh-CN" dirty="0"/>
              <a:t>438</a:t>
            </a:r>
            <a:r>
              <a:rPr lang="zh-CN" altLang="en-US" dirty="0"/>
              <a:t>行和</a:t>
            </a:r>
            <a:r>
              <a:rPr lang="en-US" altLang="zh-CN" dirty="0"/>
              <a:t>483</a:t>
            </a:r>
            <a:r>
              <a:rPr lang="zh-CN" altLang="en-US" dirty="0"/>
              <a:t>行的变量类型从</a:t>
            </a:r>
            <a:r>
              <a:rPr lang="en-US" altLang="zh-CN" dirty="0"/>
              <a:t>int</a:t>
            </a:r>
            <a:r>
              <a:rPr lang="zh-CN" altLang="en-US" dirty="0"/>
              <a:t>改为</a:t>
            </a:r>
            <a:r>
              <a:rPr lang="en-US" altLang="zh-CN" dirty="0" err="1"/>
              <a:t>socklen_t</a:t>
            </a:r>
            <a:endParaRPr lang="en-US" altLang="zh-CN" dirty="0"/>
          </a:p>
          <a:p>
            <a:pPr latinLnBrk="1"/>
            <a:r>
              <a:rPr lang="en-US" altLang="zh-CN" dirty="0"/>
              <a:t>3. 497</a:t>
            </a:r>
            <a:r>
              <a:rPr lang="zh-CN" altLang="en-US" dirty="0"/>
              <a:t>行改为</a:t>
            </a:r>
            <a:r>
              <a:rPr lang="en-US" altLang="zh-CN" dirty="0"/>
              <a:t>if (</a:t>
            </a:r>
            <a:r>
              <a:rPr lang="en-US" altLang="zh-CN" dirty="0" err="1"/>
              <a:t>pthread_create</a:t>
            </a:r>
            <a:r>
              <a:rPr lang="en-US" altLang="zh-CN" dirty="0"/>
              <a:t>(&amp;</a:t>
            </a:r>
            <a:r>
              <a:rPr lang="en-US" altLang="zh-CN" dirty="0" err="1"/>
              <a:t>newthread</a:t>
            </a:r>
            <a:r>
              <a:rPr lang="en-US" altLang="zh-CN" dirty="0"/>
              <a:t> , NULL, </a:t>
            </a:r>
            <a:r>
              <a:rPr lang="en-US" altLang="zh-CN" dirty="0" err="1"/>
              <a:t>accept_request</a:t>
            </a:r>
            <a:r>
              <a:rPr lang="en-US" altLang="zh-CN" dirty="0"/>
              <a:t>, 	(void*)&amp;</a:t>
            </a:r>
            <a:r>
              <a:rPr lang="en-US" altLang="zh-CN" dirty="0" err="1"/>
              <a:t>client_sock</a:t>
            </a:r>
            <a:r>
              <a:rPr lang="en-US" altLang="zh-CN" dirty="0"/>
              <a:t>) != 0);</a:t>
            </a:r>
          </a:p>
          <a:p>
            <a:pPr latinLnBrk="1"/>
            <a:r>
              <a:rPr lang="en-US" altLang="zh-CN" dirty="0"/>
              <a:t>4. </a:t>
            </a:r>
            <a:r>
              <a:rPr lang="en-US" altLang="zh-CN" dirty="0" err="1"/>
              <a:t>Makefile</a:t>
            </a:r>
            <a:r>
              <a:rPr lang="zh-CN" altLang="en-US" dirty="0"/>
              <a:t>中编译的一行改为</a:t>
            </a:r>
            <a:r>
              <a:rPr lang="en-US" altLang="zh-CN" dirty="0" err="1"/>
              <a:t>gcc</a:t>
            </a:r>
            <a:r>
              <a:rPr lang="en-US" altLang="zh-CN" dirty="0"/>
              <a:t> -W -Wall -o </a:t>
            </a:r>
            <a:r>
              <a:rPr lang="en-US" altLang="zh-CN" dirty="0" err="1"/>
              <a:t>httpd</a:t>
            </a:r>
            <a:r>
              <a:rPr lang="en-US" altLang="zh-CN" dirty="0"/>
              <a:t> </a:t>
            </a:r>
            <a:r>
              <a:rPr lang="en-US" altLang="zh-CN" dirty="0" err="1"/>
              <a:t>httpd.c</a:t>
            </a:r>
            <a:r>
              <a:rPr lang="en-US" altLang="zh-CN" dirty="0"/>
              <a:t> -</a:t>
            </a:r>
            <a:r>
              <a:rPr lang="en-US" altLang="zh-CN" dirty="0" err="1"/>
              <a:t>lpthread</a:t>
            </a:r>
            <a:endParaRPr lang="fr-FR" altLang="zh-CN" dirty="0"/>
          </a:p>
        </p:txBody>
      </p:sp>
    </p:spTree>
    <p:extLst>
      <p:ext uri="{BB962C8B-B14F-4D97-AF65-F5344CB8AC3E}">
        <p14:creationId xmlns:p14="http://schemas.microsoft.com/office/powerpoint/2010/main" val="81360048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80AE60-BD43-4361-BD45-A6BA27CC9395}"/>
              </a:ext>
            </a:extLst>
          </p:cNvPr>
          <p:cNvSpPr>
            <a:spLocks noGrp="1"/>
          </p:cNvSpPr>
          <p:nvPr>
            <p:ph type="title"/>
          </p:nvPr>
        </p:nvSpPr>
        <p:spPr/>
        <p:txBody>
          <a:bodyPr/>
          <a:lstStyle/>
          <a:p>
            <a:r>
              <a:rPr lang="en-US" altLang="zh-CN" dirty="0"/>
              <a:t>CGI</a:t>
            </a:r>
            <a:r>
              <a:rPr lang="zh-CN" altLang="en-US" dirty="0"/>
              <a:t>的优点和不足之处：</a:t>
            </a:r>
          </a:p>
        </p:txBody>
      </p:sp>
      <p:sp>
        <p:nvSpPr>
          <p:cNvPr id="3" name="内容占位符 2">
            <a:extLst>
              <a:ext uri="{FF2B5EF4-FFF2-40B4-BE49-F238E27FC236}">
                <a16:creationId xmlns:a16="http://schemas.microsoft.com/office/drawing/2014/main" id="{3F441253-9960-4FC7-9C66-47F70F63E9C5}"/>
              </a:ext>
            </a:extLst>
          </p:cNvPr>
          <p:cNvSpPr>
            <a:spLocks noGrp="1"/>
          </p:cNvSpPr>
          <p:nvPr>
            <p:ph idx="1"/>
          </p:nvPr>
        </p:nvSpPr>
        <p:spPr/>
        <p:txBody>
          <a:bodyPr/>
          <a:lstStyle/>
          <a:p>
            <a:r>
              <a:rPr lang="zh-CN" altLang="en-US" dirty="0"/>
              <a:t> </a:t>
            </a:r>
            <a:r>
              <a:rPr lang="en-US" altLang="zh-CN" dirty="0"/>
              <a:t>CGI</a:t>
            </a:r>
            <a:r>
              <a:rPr lang="zh-CN" altLang="en-US" dirty="0"/>
              <a:t>的主要优点是它的简单性，语言无关性，</a:t>
            </a:r>
            <a:r>
              <a:rPr lang="en-US" altLang="zh-CN" dirty="0"/>
              <a:t>Web</a:t>
            </a:r>
            <a:r>
              <a:rPr lang="zh-CN" altLang="en-US" dirty="0"/>
              <a:t>服务器无关性以及广泛的可接受性。</a:t>
            </a:r>
          </a:p>
          <a:p>
            <a:r>
              <a:rPr lang="en-US" altLang="zh-CN" dirty="0"/>
              <a:t>CGI</a:t>
            </a:r>
            <a:r>
              <a:rPr lang="zh-CN" altLang="en-US" dirty="0"/>
              <a:t>是一种标准，并不限定语言。所以</a:t>
            </a:r>
            <a:r>
              <a:rPr lang="en-US" altLang="zh-CN" dirty="0"/>
              <a:t>Java</a:t>
            </a:r>
            <a:r>
              <a:rPr lang="zh-CN" altLang="en-US" dirty="0"/>
              <a:t>、</a:t>
            </a:r>
            <a:r>
              <a:rPr lang="en-US" altLang="zh-CN" dirty="0"/>
              <a:t>PHP</a:t>
            </a:r>
            <a:r>
              <a:rPr lang="zh-CN" altLang="en-US" dirty="0"/>
              <a:t>、</a:t>
            </a:r>
            <a:r>
              <a:rPr lang="en-US" altLang="zh-CN" dirty="0"/>
              <a:t>Python</a:t>
            </a:r>
            <a:r>
              <a:rPr lang="zh-CN" altLang="en-US" dirty="0"/>
              <a:t>都可以通过这种方式来生成动态网页。但是实际上这些动态语言却很少这样用。原因是</a:t>
            </a:r>
            <a:r>
              <a:rPr lang="en-US" altLang="zh-CN" dirty="0"/>
              <a:t>CGI</a:t>
            </a:r>
            <a:r>
              <a:rPr lang="zh-CN" altLang="en-US" dirty="0"/>
              <a:t>有一大硬伤。那就是每次</a:t>
            </a:r>
            <a:r>
              <a:rPr lang="en-US" altLang="zh-CN" dirty="0"/>
              <a:t>CGI</a:t>
            </a:r>
            <a:r>
              <a:rPr lang="zh-CN" altLang="en-US" dirty="0"/>
              <a:t>请求，服务器都要启动一个进程去执行这个</a:t>
            </a:r>
            <a:r>
              <a:rPr lang="en-US" altLang="zh-CN" dirty="0"/>
              <a:t>CGI</a:t>
            </a:r>
            <a:r>
              <a:rPr lang="zh-CN" altLang="en-US" dirty="0"/>
              <a:t>程序，这是一种颇具</a:t>
            </a:r>
            <a:r>
              <a:rPr lang="en-US" altLang="zh-CN" dirty="0"/>
              <a:t>Unix</a:t>
            </a:r>
            <a:r>
              <a:rPr lang="zh-CN" altLang="en-US" dirty="0"/>
              <a:t>特色的</a:t>
            </a:r>
            <a:r>
              <a:rPr lang="en-US" altLang="zh-CN" dirty="0"/>
              <a:t>fork-and-execute</a:t>
            </a:r>
            <a:r>
              <a:rPr lang="zh-CN" altLang="en-US" dirty="0"/>
              <a:t>。当用户请求量大的时候，这个</a:t>
            </a:r>
            <a:r>
              <a:rPr lang="en-US" altLang="zh-CN" dirty="0"/>
              <a:t>fork-and-execute</a:t>
            </a:r>
            <a:r>
              <a:rPr lang="zh-CN" altLang="en-US" dirty="0"/>
              <a:t>的操作会严重拖慢</a:t>
            </a:r>
            <a:r>
              <a:rPr lang="en-US" altLang="zh-CN" dirty="0"/>
              <a:t>Server</a:t>
            </a:r>
            <a:r>
              <a:rPr lang="zh-CN" altLang="en-US" dirty="0"/>
              <a:t>的进程。所以</a:t>
            </a:r>
            <a:r>
              <a:rPr lang="en-US" altLang="zh-CN" dirty="0"/>
              <a:t>CGI</a:t>
            </a:r>
            <a:r>
              <a:rPr lang="zh-CN" altLang="en-US" dirty="0"/>
              <a:t>在今天已经逐渐被</a:t>
            </a:r>
            <a:r>
              <a:rPr lang="en-US" altLang="zh-CN" dirty="0" err="1"/>
              <a:t>FastCGI</a:t>
            </a:r>
            <a:r>
              <a:rPr lang="en-US" altLang="zh-CN" dirty="0"/>
              <a:t> </a:t>
            </a:r>
            <a:r>
              <a:rPr lang="zh-CN" altLang="en-US" dirty="0"/>
              <a:t>等所取代。</a:t>
            </a:r>
            <a:endParaRPr lang="en-US" altLang="zh-CN" dirty="0"/>
          </a:p>
        </p:txBody>
      </p:sp>
    </p:spTree>
    <p:extLst>
      <p:ext uri="{BB962C8B-B14F-4D97-AF65-F5344CB8AC3E}">
        <p14:creationId xmlns:p14="http://schemas.microsoft.com/office/powerpoint/2010/main" val="424676944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B4EA88-0B77-421B-B163-9A13C4BC5EF2}"/>
              </a:ext>
            </a:extLst>
          </p:cNvPr>
          <p:cNvSpPr>
            <a:spLocks noGrp="1"/>
          </p:cNvSpPr>
          <p:nvPr>
            <p:ph type="title"/>
          </p:nvPr>
        </p:nvSpPr>
        <p:spPr/>
        <p:txBody>
          <a:bodyPr/>
          <a:lstStyle/>
          <a:p>
            <a:r>
              <a:rPr lang="zh-CN" altLang="en-US" dirty="0"/>
              <a:t>用</a:t>
            </a:r>
            <a:r>
              <a:rPr lang="en-US" altLang="zh-CN" dirty="0"/>
              <a:t>C</a:t>
            </a:r>
            <a:r>
              <a:rPr lang="zh-CN" altLang="en-US" dirty="0"/>
              <a:t>语言编写一个简单的</a:t>
            </a:r>
            <a:r>
              <a:rPr lang="en-US" altLang="zh-CN" dirty="0"/>
              <a:t>CGI</a:t>
            </a:r>
            <a:r>
              <a:rPr lang="zh-CN" altLang="en-US" dirty="0"/>
              <a:t>程序：</a:t>
            </a:r>
          </a:p>
        </p:txBody>
      </p:sp>
      <p:sp>
        <p:nvSpPr>
          <p:cNvPr id="4" name="Rectangle 1">
            <a:extLst>
              <a:ext uri="{FF2B5EF4-FFF2-40B4-BE49-F238E27FC236}">
                <a16:creationId xmlns:a16="http://schemas.microsoft.com/office/drawing/2014/main" id="{68768B8A-EBE0-4041-B892-67D9272DCF2C}"/>
              </a:ext>
            </a:extLst>
          </p:cNvPr>
          <p:cNvSpPr>
            <a:spLocks noGrp="1" noChangeArrowheads="1"/>
          </p:cNvSpPr>
          <p:nvPr>
            <p:ph idx="1"/>
          </p:nvPr>
        </p:nvSpPr>
        <p:spPr/>
        <p:txBody>
          <a:bodyPr>
            <a:normAutofit fontScale="77500" lnSpcReduction="20000"/>
          </a:bodyPr>
          <a:lstStyle/>
          <a:p>
            <a:pPr lvl="0"/>
            <a:r>
              <a:rPr lang="zh-CN" altLang="zh-CN" dirty="0"/>
              <a:t>#include </a:t>
            </a:r>
            <a:r>
              <a:rPr lang="en-US" altLang="zh-CN" dirty="0"/>
              <a:t>&lt;</a:t>
            </a:r>
            <a:r>
              <a:rPr lang="zh-CN" altLang="zh-CN" dirty="0"/>
              <a:t>stdio.h</a:t>
            </a:r>
            <a:r>
              <a:rPr lang="en-US" altLang="zh-CN" dirty="0"/>
              <a:t>&gt;</a:t>
            </a:r>
          </a:p>
          <a:p>
            <a:pPr lvl="0"/>
            <a:r>
              <a:rPr lang="zh-CN" altLang="zh-CN" dirty="0"/>
              <a:t>#include </a:t>
            </a:r>
            <a:r>
              <a:rPr lang="en-US" altLang="zh-CN" dirty="0"/>
              <a:t>&lt;</a:t>
            </a:r>
            <a:r>
              <a:rPr lang="zh-CN" altLang="zh-CN" dirty="0"/>
              <a:t>stdlib.h</a:t>
            </a:r>
            <a:r>
              <a:rPr lang="en-US" altLang="zh-CN" dirty="0"/>
              <a:t>&gt;</a:t>
            </a:r>
            <a:r>
              <a:rPr lang="zh-CN" altLang="zh-CN" dirty="0"/>
              <a:t> </a:t>
            </a:r>
            <a:endParaRPr lang="en-US" altLang="zh-CN" dirty="0"/>
          </a:p>
          <a:p>
            <a:pPr lvl="0"/>
            <a:r>
              <a:rPr lang="zh-CN" altLang="zh-CN" dirty="0"/>
              <a:t>#include &lt;string.h&gt; </a:t>
            </a:r>
            <a:endParaRPr lang="en-US" altLang="zh-CN" dirty="0"/>
          </a:p>
          <a:p>
            <a:pPr lvl="0"/>
            <a:endParaRPr lang="en-US" altLang="zh-CN" dirty="0"/>
          </a:p>
          <a:p>
            <a:pPr lvl="0"/>
            <a:r>
              <a:rPr lang="zh-CN" altLang="zh-CN" dirty="0"/>
              <a:t>int main() { </a:t>
            </a:r>
            <a:endParaRPr lang="en-US" altLang="zh-CN" dirty="0"/>
          </a:p>
          <a:p>
            <a:pPr lvl="0"/>
            <a:r>
              <a:rPr lang="en-US" altLang="zh-CN" dirty="0"/>
              <a:t>    </a:t>
            </a:r>
            <a:r>
              <a:rPr lang="zh-CN" altLang="zh-CN" dirty="0"/>
              <a:t>char *data; </a:t>
            </a:r>
            <a:endParaRPr lang="en-US" altLang="zh-CN" dirty="0"/>
          </a:p>
          <a:p>
            <a:pPr lvl="0"/>
            <a:r>
              <a:rPr lang="en-US" altLang="zh-CN" dirty="0"/>
              <a:t>    </a:t>
            </a:r>
            <a:r>
              <a:rPr lang="zh-CN" altLang="zh-CN" dirty="0"/>
              <a:t>data = getenv("QUERY_STRING"); </a:t>
            </a:r>
            <a:endParaRPr lang="en-US" altLang="zh-CN" dirty="0"/>
          </a:p>
          <a:p>
            <a:pPr lvl="0"/>
            <a:endParaRPr lang="en-US" altLang="zh-CN" dirty="0"/>
          </a:p>
          <a:p>
            <a:pPr lvl="0"/>
            <a:r>
              <a:rPr lang="en-US" altLang="zh-CN" dirty="0"/>
              <a:t>    puts("Content-Type: text/html\r\n\r\n");</a:t>
            </a:r>
          </a:p>
          <a:p>
            <a:pPr lvl="0"/>
            <a:r>
              <a:rPr lang="en-US" altLang="zh-CN" dirty="0"/>
              <a:t>    </a:t>
            </a:r>
            <a:r>
              <a:rPr lang="zh-CN" altLang="zh-CN" dirty="0"/>
              <a:t>puts(data); </a:t>
            </a:r>
            <a:endParaRPr lang="en-US" altLang="zh-CN" dirty="0"/>
          </a:p>
          <a:p>
            <a:pPr lvl="0"/>
            <a:r>
              <a:rPr lang="en-US" altLang="zh-CN" dirty="0"/>
              <a:t>    </a:t>
            </a:r>
            <a:r>
              <a:rPr lang="zh-CN" altLang="zh-CN" dirty="0"/>
              <a:t>printf("Hello cgi!"); </a:t>
            </a:r>
            <a:endParaRPr lang="en-US" altLang="zh-CN" dirty="0"/>
          </a:p>
          <a:p>
            <a:pPr lvl="0"/>
            <a:r>
              <a:rPr lang="en-US" altLang="zh-CN" dirty="0"/>
              <a:t>    </a:t>
            </a:r>
            <a:r>
              <a:rPr lang="zh-CN" altLang="zh-CN" dirty="0"/>
              <a:t>return 0; </a:t>
            </a:r>
            <a:endParaRPr lang="en-US" altLang="zh-CN" dirty="0"/>
          </a:p>
          <a:p>
            <a:pPr lvl="0"/>
            <a:r>
              <a:rPr lang="zh-CN" altLang="zh-CN" dirty="0"/>
              <a:t>} </a:t>
            </a:r>
          </a:p>
        </p:txBody>
      </p:sp>
    </p:spTree>
    <p:extLst>
      <p:ext uri="{BB962C8B-B14F-4D97-AF65-F5344CB8AC3E}">
        <p14:creationId xmlns:p14="http://schemas.microsoft.com/office/powerpoint/2010/main" val="41648785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9A37DA3D-DC05-41D7-9CED-E4C685AEE85C}"/>
              </a:ext>
            </a:extLst>
          </p:cNvPr>
          <p:cNvSpPr>
            <a:spLocks noGrp="1"/>
          </p:cNvSpPr>
          <p:nvPr>
            <p:ph type="title"/>
          </p:nvPr>
        </p:nvSpPr>
        <p:spPr>
          <a:xfrm>
            <a:off x="643855" y="1447799"/>
            <a:ext cx="3108626" cy="1444752"/>
          </a:xfrm>
        </p:spPr>
        <p:txBody>
          <a:bodyPr anchor="b">
            <a:normAutofit/>
          </a:bodyPr>
          <a:lstStyle/>
          <a:p>
            <a:pPr>
              <a:lnSpc>
                <a:spcPct val="90000"/>
              </a:lnSpc>
            </a:pPr>
            <a:r>
              <a:rPr lang="zh-CN" altLang="en-US" sz="3200" dirty="0">
                <a:solidFill>
                  <a:srgbClr val="EBEBEB"/>
                </a:solidFill>
              </a:rPr>
              <a:t>先用一张图了解</a:t>
            </a:r>
            <a:r>
              <a:rPr lang="en-US" altLang="zh-CN" sz="3200" dirty="0" err="1">
                <a:solidFill>
                  <a:srgbClr val="EBEBEB"/>
                </a:solidFill>
              </a:rPr>
              <a:t>Tinyhttp</a:t>
            </a:r>
            <a:r>
              <a:rPr lang="zh-CN" altLang="en-US" sz="3200" dirty="0">
                <a:solidFill>
                  <a:srgbClr val="EBEBEB"/>
                </a:solidFill>
              </a:rPr>
              <a:t>是如何运作的：</a:t>
            </a:r>
          </a:p>
        </p:txBody>
      </p:sp>
      <p:sp>
        <p:nvSpPr>
          <p:cNvPr id="70" name="Content Placeholder 72">
            <a:extLst>
              <a:ext uri="{FF2B5EF4-FFF2-40B4-BE49-F238E27FC236}">
                <a16:creationId xmlns:a16="http://schemas.microsoft.com/office/drawing/2014/main" id="{C702531E-1AC3-4949-8639-A4775849A346}"/>
              </a:ext>
            </a:extLst>
          </p:cNvPr>
          <p:cNvSpPr>
            <a:spLocks noGrp="1"/>
          </p:cNvSpPr>
          <p:nvPr>
            <p:ph idx="1"/>
          </p:nvPr>
        </p:nvSpPr>
        <p:spPr>
          <a:xfrm>
            <a:off x="643855" y="3072385"/>
            <a:ext cx="3108057" cy="2947415"/>
          </a:xfrm>
        </p:spPr>
        <p:txBody>
          <a:bodyPr>
            <a:normAutofit/>
          </a:bodyPr>
          <a:lstStyle/>
          <a:p>
            <a:endParaRPr lang="en-US" sz="1400">
              <a:solidFill>
                <a:srgbClr val="FFFFFF"/>
              </a:solidFill>
            </a:endParaRPr>
          </a:p>
        </p:txBody>
      </p:sp>
      <p:sp>
        <p:nvSpPr>
          <p:cNvPr id="72"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74" name="Freeform: Shape 79">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75" name="Rectangle 81">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77" name="内容占位符 51">
            <a:extLst>
              <a:ext uri="{FF2B5EF4-FFF2-40B4-BE49-F238E27FC236}">
                <a16:creationId xmlns:a16="http://schemas.microsoft.com/office/drawing/2014/main" id="{9501A5A0-80BF-41CF-ABA9-E14C0F181108}"/>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4161309" y="942632"/>
            <a:ext cx="7947946" cy="5364862"/>
          </a:xfrm>
          <a:prstGeom prst="rect">
            <a:avLst/>
          </a:prstGeom>
          <a:effectLst/>
        </p:spPr>
      </p:pic>
    </p:spTree>
    <p:extLst>
      <p:ext uri="{BB962C8B-B14F-4D97-AF65-F5344CB8AC3E}">
        <p14:creationId xmlns:p14="http://schemas.microsoft.com/office/powerpoint/2010/main" val="12727243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A8292C7-615E-4D58-9D2F-52882D5353F6}"/>
              </a:ext>
            </a:extLst>
          </p:cNvPr>
          <p:cNvSpPr>
            <a:spLocks noGrp="1"/>
          </p:cNvSpPr>
          <p:nvPr>
            <p:ph type="title"/>
          </p:nvPr>
        </p:nvSpPr>
        <p:spPr>
          <a:xfrm>
            <a:off x="1683171" y="1518127"/>
            <a:ext cx="8825657" cy="1915647"/>
          </a:xfrm>
        </p:spPr>
        <p:txBody>
          <a:bodyPr/>
          <a:lstStyle/>
          <a:p>
            <a:pPr algn="ctr"/>
            <a:r>
              <a:rPr lang="zh-CN" altLang="en-US" sz="4800" dirty="0">
                <a:solidFill>
                  <a:srgbClr val="EBEBEB"/>
                </a:solidFill>
              </a:rPr>
              <a:t>预备知识</a:t>
            </a:r>
            <a:r>
              <a:rPr lang="en-US" altLang="zh-CN" sz="4800" dirty="0">
                <a:solidFill>
                  <a:srgbClr val="EBEBEB"/>
                </a:solidFill>
              </a:rPr>
              <a:t>——HTTP</a:t>
            </a:r>
            <a:r>
              <a:rPr lang="zh-CN" altLang="en-US" sz="4800" dirty="0">
                <a:solidFill>
                  <a:srgbClr val="EBEBEB"/>
                </a:solidFill>
              </a:rPr>
              <a:t>协议</a:t>
            </a:r>
            <a:endParaRPr lang="zh-CN" altLang="en-US" sz="4800" dirty="0"/>
          </a:p>
        </p:txBody>
      </p:sp>
      <p:sp>
        <p:nvSpPr>
          <p:cNvPr id="5" name="文本占位符 4">
            <a:extLst>
              <a:ext uri="{FF2B5EF4-FFF2-40B4-BE49-F238E27FC236}">
                <a16:creationId xmlns:a16="http://schemas.microsoft.com/office/drawing/2014/main" id="{002B10F1-977D-4CEC-9615-0DFBDE08FBB8}"/>
              </a:ext>
            </a:extLst>
          </p:cNvPr>
          <p:cNvSpPr>
            <a:spLocks noGrp="1"/>
          </p:cNvSpPr>
          <p:nvPr>
            <p:ph type="body" idx="1"/>
          </p:nvPr>
        </p:nvSpPr>
        <p:spPr>
          <a:xfrm>
            <a:off x="1683171" y="4377831"/>
            <a:ext cx="8825658" cy="860400"/>
          </a:xfrm>
        </p:spPr>
        <p:txBody>
          <a:bodyPr/>
          <a:lstStyle/>
          <a:p>
            <a:endParaRPr lang="zh-CN" altLang="en-US" dirty="0"/>
          </a:p>
        </p:txBody>
      </p:sp>
    </p:spTree>
    <p:extLst>
      <p:ext uri="{BB962C8B-B14F-4D97-AF65-F5344CB8AC3E}">
        <p14:creationId xmlns:p14="http://schemas.microsoft.com/office/powerpoint/2010/main" val="218783016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4BED5C6-B393-41B3-B275-56FF6B3DA42F}"/>
              </a:ext>
            </a:extLst>
          </p:cNvPr>
          <p:cNvSpPr>
            <a:spLocks noGrp="1"/>
          </p:cNvSpPr>
          <p:nvPr>
            <p:ph type="title"/>
          </p:nvPr>
        </p:nvSpPr>
        <p:spPr/>
        <p:txBody>
          <a:bodyPr/>
          <a:lstStyle/>
          <a:p>
            <a:r>
              <a:rPr lang="zh-CN" altLang="en-US" dirty="0"/>
              <a:t>什么是</a:t>
            </a:r>
            <a:r>
              <a:rPr lang="en-US" altLang="zh-CN" dirty="0"/>
              <a:t>HTTP</a:t>
            </a:r>
            <a:r>
              <a:rPr lang="zh-CN" altLang="en-US" dirty="0"/>
              <a:t>？</a:t>
            </a:r>
          </a:p>
        </p:txBody>
      </p:sp>
      <p:sp>
        <p:nvSpPr>
          <p:cNvPr id="5" name="竖排文字占位符 4">
            <a:extLst>
              <a:ext uri="{FF2B5EF4-FFF2-40B4-BE49-F238E27FC236}">
                <a16:creationId xmlns:a16="http://schemas.microsoft.com/office/drawing/2014/main" id="{E847EED9-EF00-43D6-8A8A-01D7B9F98421}"/>
              </a:ext>
            </a:extLst>
          </p:cNvPr>
          <p:cNvSpPr>
            <a:spLocks noGrp="1"/>
          </p:cNvSpPr>
          <p:nvPr>
            <p:ph type="body" orient="vert" idx="1"/>
          </p:nvPr>
        </p:nvSpPr>
        <p:spPr/>
        <p:txBody>
          <a:bodyPr vert="horz"/>
          <a:lstStyle/>
          <a:p>
            <a:pPr latinLnBrk="1"/>
            <a:r>
              <a:rPr lang="en-US" altLang="zh-CN" dirty="0"/>
              <a:t>HTTP</a:t>
            </a:r>
            <a:r>
              <a:rPr lang="zh-CN" altLang="en-US" dirty="0"/>
              <a:t>协议（</a:t>
            </a:r>
            <a:r>
              <a:rPr lang="en-US" altLang="zh-CN" dirty="0" err="1"/>
              <a:t>HyperText</a:t>
            </a:r>
            <a:r>
              <a:rPr lang="en-US" altLang="zh-CN" dirty="0"/>
              <a:t> Transfer Protocol</a:t>
            </a:r>
            <a:r>
              <a:rPr lang="zh-CN" altLang="en-US" dirty="0"/>
              <a:t>，超文本传输协议）是因特网上应用最为广泛的一种网络传输协议，所有的</a:t>
            </a:r>
            <a:r>
              <a:rPr lang="en-US" altLang="zh-CN" dirty="0"/>
              <a:t>WWW</a:t>
            </a:r>
            <a:r>
              <a:rPr lang="zh-CN" altLang="en-US" dirty="0"/>
              <a:t>文件都必须遵守这个标准。</a:t>
            </a:r>
            <a:endParaRPr lang="en-US" altLang="zh-CN" dirty="0"/>
          </a:p>
          <a:p>
            <a:pPr marL="0" indent="0" latinLnBrk="1">
              <a:buNone/>
            </a:pPr>
            <a:endParaRPr lang="zh-CN" altLang="en-US" dirty="0"/>
          </a:p>
          <a:p>
            <a:pPr latinLnBrk="1"/>
            <a:r>
              <a:rPr lang="en-US" altLang="zh-CN" dirty="0"/>
              <a:t>HTTP</a:t>
            </a:r>
            <a:r>
              <a:rPr lang="zh-CN" altLang="en-US" dirty="0"/>
              <a:t>是一个基于</a:t>
            </a:r>
            <a:r>
              <a:rPr lang="en-US" altLang="zh-CN" dirty="0"/>
              <a:t>TCP/IP</a:t>
            </a:r>
            <a:r>
              <a:rPr lang="zh-CN" altLang="en-US" dirty="0"/>
              <a:t>通信协议来传递数据（</a:t>
            </a:r>
            <a:r>
              <a:rPr lang="en-US" altLang="zh-CN" dirty="0"/>
              <a:t>HTML </a:t>
            </a:r>
            <a:r>
              <a:rPr lang="zh-CN" altLang="en-US" dirty="0"/>
              <a:t>文件</a:t>
            </a:r>
            <a:r>
              <a:rPr lang="en-US" altLang="zh-CN" dirty="0"/>
              <a:t>, </a:t>
            </a:r>
            <a:r>
              <a:rPr lang="zh-CN" altLang="en-US" dirty="0"/>
              <a:t>图片文件</a:t>
            </a:r>
            <a:r>
              <a:rPr lang="en-US" altLang="zh-CN" dirty="0"/>
              <a:t>, </a:t>
            </a:r>
            <a:r>
              <a:rPr lang="zh-CN" altLang="en-US" dirty="0"/>
              <a:t>查询结果等）。</a:t>
            </a:r>
          </a:p>
          <a:p>
            <a:endParaRPr lang="zh-CN" altLang="en-US" dirty="0"/>
          </a:p>
        </p:txBody>
      </p:sp>
    </p:spTree>
    <p:extLst>
      <p:ext uri="{BB962C8B-B14F-4D97-AF65-F5344CB8AC3E}">
        <p14:creationId xmlns:p14="http://schemas.microsoft.com/office/powerpoint/2010/main" val="151331089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73B15C-C636-4719-A97F-828E9612E38C}"/>
              </a:ext>
            </a:extLst>
          </p:cNvPr>
          <p:cNvSpPr>
            <a:spLocks noGrp="1"/>
          </p:cNvSpPr>
          <p:nvPr>
            <p:ph type="title"/>
          </p:nvPr>
        </p:nvSpPr>
        <p:spPr/>
        <p:txBody>
          <a:bodyPr/>
          <a:lstStyle/>
          <a:p>
            <a:r>
              <a:rPr lang="en-US" altLang="zh-CN" dirty="0"/>
              <a:t>HTTP</a:t>
            </a:r>
            <a:r>
              <a:rPr lang="zh-CN" altLang="en-US" dirty="0"/>
              <a:t>的工作原理：</a:t>
            </a:r>
          </a:p>
        </p:txBody>
      </p:sp>
      <p:sp>
        <p:nvSpPr>
          <p:cNvPr id="3" name="竖排文字占位符 2">
            <a:extLst>
              <a:ext uri="{FF2B5EF4-FFF2-40B4-BE49-F238E27FC236}">
                <a16:creationId xmlns:a16="http://schemas.microsoft.com/office/drawing/2014/main" id="{DB4C1228-83F5-49DA-AFCA-CA01331AE09A}"/>
              </a:ext>
            </a:extLst>
          </p:cNvPr>
          <p:cNvSpPr>
            <a:spLocks noGrp="1"/>
          </p:cNvSpPr>
          <p:nvPr>
            <p:ph type="body" orient="vert" idx="1"/>
          </p:nvPr>
        </p:nvSpPr>
        <p:spPr/>
        <p:txBody>
          <a:bodyPr vert="horz"/>
          <a:lstStyle/>
          <a:p>
            <a:pPr latinLnBrk="1"/>
            <a:r>
              <a:rPr lang="en-US" altLang="zh-CN" dirty="0"/>
              <a:t>HTTP</a:t>
            </a:r>
            <a:r>
              <a:rPr lang="zh-CN" altLang="en-US" dirty="0"/>
              <a:t>协议工作于客户端</a:t>
            </a:r>
            <a:r>
              <a:rPr lang="en-US" altLang="zh-CN" dirty="0"/>
              <a:t>-</a:t>
            </a:r>
            <a:r>
              <a:rPr lang="zh-CN" altLang="en-US" dirty="0"/>
              <a:t>服务端架构上。浏览器作为</a:t>
            </a:r>
            <a:r>
              <a:rPr lang="en-US" altLang="zh-CN" dirty="0"/>
              <a:t>HTTP</a:t>
            </a:r>
            <a:r>
              <a:rPr lang="zh-CN" altLang="en-US" dirty="0"/>
              <a:t>客户端通过</a:t>
            </a:r>
            <a:r>
              <a:rPr lang="en-US" altLang="zh-CN" dirty="0"/>
              <a:t>URL</a:t>
            </a:r>
            <a:r>
              <a:rPr lang="zh-CN" altLang="en-US" dirty="0"/>
              <a:t>向</a:t>
            </a:r>
            <a:r>
              <a:rPr lang="en-US" altLang="zh-CN" dirty="0"/>
              <a:t>HTTP</a:t>
            </a:r>
            <a:r>
              <a:rPr lang="zh-CN" altLang="en-US" dirty="0"/>
              <a:t>服务端（即</a:t>
            </a:r>
            <a:r>
              <a:rPr lang="en-US" altLang="zh-CN" dirty="0"/>
              <a:t>WEB</a:t>
            </a:r>
            <a:r>
              <a:rPr lang="zh-CN" altLang="en-US" dirty="0"/>
              <a:t>服务器）发送所有请求。</a:t>
            </a:r>
          </a:p>
          <a:p>
            <a:pPr latinLnBrk="1"/>
            <a:r>
              <a:rPr lang="en-US" altLang="zh-CN" dirty="0"/>
              <a:t>Web</a:t>
            </a:r>
            <a:r>
              <a:rPr lang="zh-CN" altLang="en-US" dirty="0"/>
              <a:t>服务器根据接收到的请求后，向客户端发送响应信息。</a:t>
            </a:r>
          </a:p>
          <a:p>
            <a:r>
              <a:rPr lang="zh-CN" altLang="en-US" dirty="0"/>
              <a:t>常见的</a:t>
            </a:r>
            <a:r>
              <a:rPr lang="en-US" altLang="zh-CN" dirty="0"/>
              <a:t>Web</a:t>
            </a:r>
            <a:r>
              <a:rPr lang="zh-CN" altLang="en-US" dirty="0"/>
              <a:t>服务器有</a:t>
            </a:r>
            <a:r>
              <a:rPr lang="en-US" altLang="zh-CN" dirty="0"/>
              <a:t>Apache</a:t>
            </a:r>
            <a:r>
              <a:rPr lang="zh-CN" altLang="en-US" dirty="0"/>
              <a:t>服务器，以及这次我们要讲的</a:t>
            </a:r>
            <a:r>
              <a:rPr lang="en-US" altLang="zh-CN" dirty="0" err="1"/>
              <a:t>Tinyhttpd</a:t>
            </a:r>
            <a:r>
              <a:rPr lang="zh-CN" altLang="en-US" dirty="0"/>
              <a:t>等。</a:t>
            </a:r>
          </a:p>
          <a:p>
            <a:endParaRPr lang="zh-CN" altLang="en-US" dirty="0"/>
          </a:p>
        </p:txBody>
      </p:sp>
    </p:spTree>
    <p:extLst>
      <p:ext uri="{BB962C8B-B14F-4D97-AF65-F5344CB8AC3E}">
        <p14:creationId xmlns:p14="http://schemas.microsoft.com/office/powerpoint/2010/main" val="124989708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3" name="Picture 1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5" name="Oval 1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1" name="Rectangle 20">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标题 3">
            <a:extLst>
              <a:ext uri="{FF2B5EF4-FFF2-40B4-BE49-F238E27FC236}">
                <a16:creationId xmlns:a16="http://schemas.microsoft.com/office/drawing/2014/main" id="{51898A47-9D24-4BF8-AF61-502115BE5737}"/>
              </a:ext>
            </a:extLst>
          </p:cNvPr>
          <p:cNvSpPr>
            <a:spLocks noGrp="1"/>
          </p:cNvSpPr>
          <p:nvPr>
            <p:ph type="title"/>
          </p:nvPr>
        </p:nvSpPr>
        <p:spPr>
          <a:xfrm>
            <a:off x="648930" y="629266"/>
            <a:ext cx="9252154" cy="1223983"/>
          </a:xfrm>
        </p:spPr>
        <p:txBody>
          <a:bodyPr vert="horz" lIns="91440" tIns="45720" rIns="91440" bIns="45720" rtlCol="0" anchor="t">
            <a:normAutofit/>
          </a:bodyPr>
          <a:lstStyle/>
          <a:p>
            <a:pPr>
              <a:lnSpc>
                <a:spcPct val="90000"/>
              </a:lnSpc>
            </a:pPr>
            <a:r>
              <a:rPr lang="zh-CN" altLang="en-US" sz="3900" b="0" i="0" kern="1200" dirty="0">
                <a:solidFill>
                  <a:schemeClr val="tx2"/>
                </a:solidFill>
                <a:latin typeface="+mj-lt"/>
                <a:ea typeface="+mj-ea"/>
                <a:cs typeface="+mj-cs"/>
              </a:rPr>
              <a:t>客户端和服务器端交互的过程：</a:t>
            </a:r>
            <a:br>
              <a:rPr lang="zh-CN" altLang="en-US" sz="3900" b="0" i="0" kern="1200" dirty="0">
                <a:solidFill>
                  <a:schemeClr val="tx2"/>
                </a:solidFill>
                <a:latin typeface="+mj-lt"/>
                <a:ea typeface="+mj-ea"/>
                <a:cs typeface="+mj-cs"/>
              </a:rPr>
            </a:br>
            <a:endParaRPr lang="zh-CN" altLang="en-US" sz="3900" b="0" i="0" kern="1200" dirty="0">
              <a:solidFill>
                <a:schemeClr val="tx2"/>
              </a:solidFill>
              <a:latin typeface="+mj-lt"/>
              <a:ea typeface="+mj-ea"/>
              <a:cs typeface="+mj-cs"/>
            </a:endParaRPr>
          </a:p>
        </p:txBody>
      </p:sp>
      <p:sp>
        <p:nvSpPr>
          <p:cNvPr id="5" name="竖排文字占位符 4">
            <a:extLst>
              <a:ext uri="{FF2B5EF4-FFF2-40B4-BE49-F238E27FC236}">
                <a16:creationId xmlns:a16="http://schemas.microsoft.com/office/drawing/2014/main" id="{DF908D68-6C7A-49A6-9F0E-1D30C4E975EE}"/>
              </a:ext>
            </a:extLst>
          </p:cNvPr>
          <p:cNvSpPr>
            <a:spLocks noGrp="1"/>
          </p:cNvSpPr>
          <p:nvPr>
            <p:ph type="body" orient="vert" idx="1"/>
          </p:nvPr>
        </p:nvSpPr>
        <p:spPr>
          <a:xfrm>
            <a:off x="1103311" y="2052214"/>
            <a:ext cx="4338409" cy="4196185"/>
          </a:xfrm>
        </p:spPr>
        <p:txBody>
          <a:bodyPr vert="horz" lIns="91440" tIns="45720" rIns="91440" bIns="45720" rtlCol="0">
            <a:normAutofit/>
          </a:bodyPr>
          <a:lstStyle/>
          <a:p>
            <a:r>
              <a:rPr lang="en-US" altLang="zh-CN" dirty="0"/>
              <a:t>1. </a:t>
            </a:r>
            <a:r>
              <a:rPr lang="zh-CN" altLang="en-US" dirty="0"/>
              <a:t>客户发起连接</a:t>
            </a:r>
          </a:p>
          <a:p>
            <a:r>
              <a:rPr lang="en-US" altLang="zh-CN" dirty="0"/>
              <a:t>2. </a:t>
            </a:r>
            <a:r>
              <a:rPr lang="zh-CN" altLang="en-US" dirty="0"/>
              <a:t>客户发送请求</a:t>
            </a:r>
          </a:p>
          <a:p>
            <a:r>
              <a:rPr lang="en-US" altLang="zh-CN" dirty="0"/>
              <a:t>3. </a:t>
            </a:r>
            <a:r>
              <a:rPr lang="zh-CN" altLang="en-US" dirty="0"/>
              <a:t>服务器响应请求</a:t>
            </a:r>
          </a:p>
          <a:p>
            <a:r>
              <a:rPr lang="en-US" altLang="zh-CN" dirty="0"/>
              <a:t>4. </a:t>
            </a:r>
            <a:r>
              <a:rPr lang="zh-CN" altLang="en-US" dirty="0"/>
              <a:t>服务器关闭连接</a:t>
            </a:r>
            <a:endParaRPr lang="en-US" altLang="zh-CN" dirty="0"/>
          </a:p>
          <a:p>
            <a:endParaRPr lang="en-US" altLang="zh-CN" dirty="0"/>
          </a:p>
        </p:txBody>
      </p:sp>
      <p:pic>
        <p:nvPicPr>
          <p:cNvPr id="6" name="图片 5">
            <a:extLst>
              <a:ext uri="{FF2B5EF4-FFF2-40B4-BE49-F238E27FC236}">
                <a16:creationId xmlns:a16="http://schemas.microsoft.com/office/drawing/2014/main" id="{A2278DA3-C473-4D7C-811D-B0615032AE8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91916" y="3257602"/>
            <a:ext cx="5451627" cy="1785407"/>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366435361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4372A5-4799-415A-82E4-D6E759827DDE}"/>
              </a:ext>
            </a:extLst>
          </p:cNvPr>
          <p:cNvSpPr>
            <a:spLocks noGrp="1"/>
          </p:cNvSpPr>
          <p:nvPr>
            <p:ph type="title"/>
          </p:nvPr>
        </p:nvSpPr>
        <p:spPr>
          <a:xfrm>
            <a:off x="646112" y="452718"/>
            <a:ext cx="4165580" cy="1400530"/>
          </a:xfrm>
        </p:spPr>
        <p:txBody>
          <a:bodyPr>
            <a:normAutofit/>
          </a:bodyPr>
          <a:lstStyle/>
          <a:p>
            <a:r>
              <a:rPr lang="en-US" altLang="zh-CN" dirty="0"/>
              <a:t>HTTP</a:t>
            </a:r>
            <a:r>
              <a:rPr lang="zh-CN" altLang="en-US" dirty="0"/>
              <a:t>的请求消息：</a:t>
            </a:r>
          </a:p>
        </p:txBody>
      </p:sp>
      <p:sp>
        <p:nvSpPr>
          <p:cNvPr id="64" name="Freeform 23">
            <a:extLst>
              <a:ext uri="{FF2B5EF4-FFF2-40B4-BE49-F238E27FC236}">
                <a16:creationId xmlns:a16="http://schemas.microsoft.com/office/drawing/2014/main" id="{E8895FAA-0D03-43F6-9594-A8733552E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66" name="Freeform 5">
            <a:extLst>
              <a:ext uri="{FF2B5EF4-FFF2-40B4-BE49-F238E27FC236}">
                <a16:creationId xmlns:a16="http://schemas.microsoft.com/office/drawing/2014/main" id="{B8FB7842-A2FD-46CA-8B08-A60AF2CFD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68" name="Rectangle 67">
            <a:extLst>
              <a:ext uri="{FF2B5EF4-FFF2-40B4-BE49-F238E27FC236}">
                <a16:creationId xmlns:a16="http://schemas.microsoft.com/office/drawing/2014/main" id="{3FA73665-F029-4C81-A19B-5CD8B68B8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411" y="0"/>
            <a:ext cx="609800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内容占位符 8" descr="图片包含 屏幕截图&#10;&#10;已生成极高可信度的说明">
            <a:extLst>
              <a:ext uri="{FF2B5EF4-FFF2-40B4-BE49-F238E27FC236}">
                <a16:creationId xmlns:a16="http://schemas.microsoft.com/office/drawing/2014/main" id="{6A8FE9DB-9AA3-434C-A123-D7B79638E4AF}"/>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tretch>
            <a:fillRect/>
          </a:stretch>
        </p:blipFill>
        <p:spPr>
          <a:xfrm>
            <a:off x="6094410" y="1199341"/>
            <a:ext cx="5449471" cy="2138917"/>
          </a:xfrm>
          <a:prstGeom prst="rect">
            <a:avLst/>
          </a:prstGeom>
          <a:effectLst/>
        </p:spPr>
      </p:pic>
      <p:sp>
        <p:nvSpPr>
          <p:cNvPr id="70" name="Rectangle 69">
            <a:extLst>
              <a:ext uri="{FF2B5EF4-FFF2-40B4-BE49-F238E27FC236}">
                <a16:creationId xmlns:a16="http://schemas.microsoft.com/office/drawing/2014/main" id="{918FB696-BC5E-43A4-9768-4BB5278B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3" name="Content Placeholder 26">
            <a:extLst>
              <a:ext uri="{FF2B5EF4-FFF2-40B4-BE49-F238E27FC236}">
                <a16:creationId xmlns:a16="http://schemas.microsoft.com/office/drawing/2014/main" id="{11E7CF98-A6AF-43D7-A14C-21DF277C6004}"/>
              </a:ext>
            </a:extLst>
          </p:cNvPr>
          <p:cNvSpPr>
            <a:spLocks noGrp="1"/>
          </p:cNvSpPr>
          <p:nvPr>
            <p:ph idx="1"/>
          </p:nvPr>
        </p:nvSpPr>
        <p:spPr>
          <a:xfrm>
            <a:off x="646113" y="2052918"/>
            <a:ext cx="4165146" cy="4195481"/>
          </a:xfrm>
        </p:spPr>
        <p:txBody>
          <a:bodyPr>
            <a:normAutofit/>
          </a:bodyPr>
          <a:lstStyle/>
          <a:p>
            <a:r>
              <a:rPr lang="zh-CN" altLang="en-US" dirty="0"/>
              <a:t>客户端发送一个</a:t>
            </a:r>
            <a:r>
              <a:rPr lang="en-US" altLang="zh-CN" dirty="0"/>
              <a:t>HTTP</a:t>
            </a:r>
            <a:r>
              <a:rPr lang="zh-CN" altLang="en-US" dirty="0"/>
              <a:t>请求到服务器的请求消息包括以下格式：</a:t>
            </a:r>
            <a:endParaRPr lang="en-US" altLang="zh-CN" dirty="0"/>
          </a:p>
          <a:p>
            <a:r>
              <a:rPr lang="zh-CN" altLang="en-US" dirty="0"/>
              <a:t>请求行（</a:t>
            </a:r>
            <a:r>
              <a:rPr lang="en-US" altLang="zh-CN" dirty="0"/>
              <a:t>request line</a:t>
            </a:r>
            <a:r>
              <a:rPr lang="zh-CN" altLang="en-US" dirty="0"/>
              <a:t>）</a:t>
            </a:r>
            <a:endParaRPr lang="en-US" altLang="zh-CN" dirty="0"/>
          </a:p>
          <a:p>
            <a:r>
              <a:rPr lang="zh-CN" altLang="en-US" dirty="0"/>
              <a:t>请求头部（</a:t>
            </a:r>
            <a:r>
              <a:rPr lang="en-US" altLang="zh-CN" dirty="0"/>
              <a:t>header</a:t>
            </a:r>
            <a:r>
              <a:rPr lang="zh-CN" altLang="en-US" dirty="0"/>
              <a:t>）</a:t>
            </a:r>
            <a:endParaRPr lang="en-US" altLang="zh-CN" dirty="0"/>
          </a:p>
          <a:p>
            <a:r>
              <a:rPr lang="zh-CN" altLang="en-US" dirty="0"/>
              <a:t>空行</a:t>
            </a:r>
            <a:endParaRPr lang="en-US" altLang="zh-CN" dirty="0"/>
          </a:p>
          <a:p>
            <a:r>
              <a:rPr lang="zh-CN" altLang="en-US" dirty="0"/>
              <a:t>请求数据</a:t>
            </a:r>
            <a:endParaRPr lang="en-US" dirty="0"/>
          </a:p>
        </p:txBody>
      </p:sp>
      <p:pic>
        <p:nvPicPr>
          <p:cNvPr id="22" name="内容占位符 5">
            <a:extLst>
              <a:ext uri="{FF2B5EF4-FFF2-40B4-BE49-F238E27FC236}">
                <a16:creationId xmlns:a16="http://schemas.microsoft.com/office/drawing/2014/main" id="{ED27A06A-CFFD-4990-8356-B0187D3622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4410" y="4249183"/>
            <a:ext cx="5449471" cy="1835873"/>
          </a:xfrm>
          <a:prstGeom prst="rect">
            <a:avLst/>
          </a:prstGeom>
          <a:effectLst/>
        </p:spPr>
      </p:pic>
    </p:spTree>
    <p:extLst>
      <p:ext uri="{BB962C8B-B14F-4D97-AF65-F5344CB8AC3E}">
        <p14:creationId xmlns:p14="http://schemas.microsoft.com/office/powerpoint/2010/main" val="14488143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离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2296</Words>
  <Application>Microsoft Office PowerPoint</Application>
  <PresentationFormat>宽屏</PresentationFormat>
  <Paragraphs>159</Paragraphs>
  <Slides>31</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31</vt:i4>
      </vt:variant>
    </vt:vector>
  </HeadingPairs>
  <TitlesOfParts>
    <vt:vector size="41" baseType="lpstr">
      <vt:lpstr>-apple-system</vt:lpstr>
      <vt:lpstr>Arial Unicode MS</vt:lpstr>
      <vt:lpstr>等线</vt:lpstr>
      <vt:lpstr>宋体</vt:lpstr>
      <vt:lpstr>微软雅黑</vt:lpstr>
      <vt:lpstr>Arial</vt:lpstr>
      <vt:lpstr>Calibri</vt:lpstr>
      <vt:lpstr>Century Gothic</vt:lpstr>
      <vt:lpstr>Wingdings 3</vt:lpstr>
      <vt:lpstr>离子</vt:lpstr>
      <vt:lpstr>TinyHttpd解析</vt:lpstr>
      <vt:lpstr>1.什么是Tinyhttpd？</vt:lpstr>
      <vt:lpstr>写在正式开始之前：</vt:lpstr>
      <vt:lpstr>先用一张图了解Tinyhttp是如何运作的：</vt:lpstr>
      <vt:lpstr>预备知识——HTTP协议</vt:lpstr>
      <vt:lpstr>什么是HTTP？</vt:lpstr>
      <vt:lpstr>HTTP的工作原理：</vt:lpstr>
      <vt:lpstr>客户端和服务器端交互的过程： </vt:lpstr>
      <vt:lpstr>HTTP的请求消息：</vt:lpstr>
      <vt:lpstr>HTTP的响应信息：</vt:lpstr>
      <vt:lpstr>HTTP的请求方法：  </vt:lpstr>
      <vt:lpstr>什么是URL？</vt:lpstr>
      <vt:lpstr>URL实例：</vt:lpstr>
      <vt:lpstr>HTTP的响应头信息： </vt:lpstr>
      <vt:lpstr>HTTP状态码：</vt:lpstr>
      <vt:lpstr>正文——Tinyhttpd中代码的理解</vt:lpstr>
      <vt:lpstr>主要函数简略说明：</vt:lpstr>
      <vt:lpstr>重新体会一次Tinyhttp是如何运作的：</vt:lpstr>
      <vt:lpstr>Tinyhttpd的工作流程（1）： </vt:lpstr>
      <vt:lpstr>Tinyhttpd的工作流程（2）：</vt:lpstr>
      <vt:lpstr>Tinyhttpd的工作流程（3）：</vt:lpstr>
      <vt:lpstr>Tinyhttpd的工作流程（4）：</vt:lpstr>
      <vt:lpstr>图示：</vt:lpstr>
      <vt:lpstr>Tinyhttpd的工作流程（5）：</vt:lpstr>
      <vt:lpstr>拓展内容—— CGI</vt:lpstr>
      <vt:lpstr>什么是CGI？</vt:lpstr>
      <vt:lpstr>什么是CGI程序？</vt:lpstr>
      <vt:lpstr>WEB服务器与CGI程序交互：</vt:lpstr>
      <vt:lpstr>常见的环境变量：</vt:lpstr>
      <vt:lpstr>CGI的优点和不足之处：</vt:lpstr>
      <vt:lpstr>用C语言编写一个简单的CGI程序：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TinyHttpd解析</dc:title>
  <dc:creator>周彦孜博</dc:creator>
  <cp:lastModifiedBy>彦孜博 周</cp:lastModifiedBy>
  <cp:revision>2</cp:revision>
  <dcterms:created xsi:type="dcterms:W3CDTF">2018-07-16T06:40:44Z</dcterms:created>
  <dcterms:modified xsi:type="dcterms:W3CDTF">2018-08-05T01:48:48Z</dcterms:modified>
</cp:coreProperties>
</file>