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8" r:id="rId2"/>
    <p:sldId id="876" r:id="rId3"/>
    <p:sldId id="873" r:id="rId4"/>
    <p:sldId id="828" r:id="rId5"/>
    <p:sldId id="829" r:id="rId6"/>
    <p:sldId id="871" r:id="rId7"/>
    <p:sldId id="877" r:id="rId8"/>
    <p:sldId id="812" r:id="rId9"/>
    <p:sldId id="823" r:id="rId10"/>
    <p:sldId id="878" r:id="rId11"/>
    <p:sldId id="824" r:id="rId12"/>
    <p:sldId id="831" r:id="rId13"/>
    <p:sldId id="821" r:id="rId14"/>
    <p:sldId id="822" r:id="rId15"/>
    <p:sldId id="832" r:id="rId16"/>
    <p:sldId id="874" r:id="rId17"/>
    <p:sldId id="427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0">
          <p15:clr>
            <a:srgbClr val="A4A3A4"/>
          </p15:clr>
        </p15:guide>
        <p15:guide id="2" pos="27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865"/>
    <a:srgbClr val="1B4367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6" y="126"/>
      </p:cViewPr>
      <p:guideLst>
        <p:guide orient="horz" pos="1410"/>
        <p:guide pos="2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" Target="../slides/slide8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Master" Target="../notesMasters/notes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9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スライド イメージ プレースホルダー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44034" name="ノート プレースホルダー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lIns="91440" tIns="45720" rIns="91440" bIns="45720" anchor="t"/>
          <a:lstStyle/>
          <a:p>
            <a:pPr lvl="0"/>
            <a:endParaRPr lang="ja-JP" altLang="en-US"/>
          </a:p>
        </p:txBody>
      </p:sp>
      <p:sp>
        <p:nvSpPr>
          <p:cNvPr id="44035" name="スライド番号プレースホルダー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ja-JP" altLang="en-US" sz="1200"/>
              <a:t>8</a:t>
            </a:fld>
            <a:endParaRPr lang="ja-JP" altLang="en-US" sz="1200"/>
          </a:p>
        </p:txBody>
      </p:sp>
      <p:sp>
        <p:nvSpPr>
          <p:cNvPr id="44036" name="フッター プレースホルダー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endParaRPr lang="ja-JP" altLang="en-US" sz="1200"/>
          </a:p>
        </p:txBody>
      </p:sp>
      <p:sp>
        <p:nvSpPr>
          <p:cNvPr id="44037" name="ヘッダー プレースホルダー 5"/>
          <p:cNvSpPr>
            <a:spLocks noGrp="1"/>
          </p:cNvSpPr>
          <p:nvPr>
            <p:ph type="hdr" sz="quarter" idx="2"/>
            <p:custDataLst>
              <p:tags r:id="rId5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ja-JP" sz="1200"/>
              <a:t>python</a:t>
            </a:r>
            <a:endParaRPr lang="ja-JP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8"/>
          <p:cNvGrpSpPr/>
          <p:nvPr>
            <p:custDataLst>
              <p:tags r:id="rId1"/>
            </p:custDataLst>
          </p:nvPr>
        </p:nvGrpSpPr>
        <p:grpSpPr>
          <a:xfrm>
            <a:off x="-3175" y="0"/>
            <a:ext cx="3506788" cy="5142310"/>
            <a:chOff x="-3447" y="-189"/>
            <a:chExt cx="4675187" cy="6856525"/>
          </a:xfrm>
        </p:grpSpPr>
        <p:sp>
          <p:nvSpPr>
            <p:cNvPr id="5" name="流程图: 文档 4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-872950" y="1311647"/>
              <a:ext cx="6856525" cy="4232853"/>
            </a:xfrm>
            <a:prstGeom prst="flowChartDocumen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6" name="任意多边形: 形状 5"/>
            <p:cNvSpPr/>
            <p:nvPr userDrawn="1">
              <p:custDataLst>
                <p:tags r:id="rId8"/>
              </p:custDataLst>
            </p:nvPr>
          </p:nvSpPr>
          <p:spPr>
            <a:xfrm>
              <a:off x="786" y="-189"/>
              <a:ext cx="4558783" cy="6854937"/>
            </a:xfrm>
            <a:custGeom>
              <a:avLst/>
              <a:gdLst>
                <a:gd name="connsiteX0" fmla="*/ 0 w 4559301"/>
                <a:gd name="connsiteY0" fmla="*/ 0 h 6855293"/>
                <a:gd name="connsiteX1" fmla="*/ 3762289 w 4559301"/>
                <a:gd name="connsiteY1" fmla="*/ 0 h 6855293"/>
                <a:gd name="connsiteX2" fmla="*/ 3765029 w 4559301"/>
                <a:gd name="connsiteY2" fmla="*/ 230702 h 6855293"/>
                <a:gd name="connsiteX3" fmla="*/ 4391808 w 4559301"/>
                <a:gd name="connsiteY3" fmla="*/ 6560195 h 6855293"/>
                <a:gd name="connsiteX4" fmla="*/ 4331769 w 4559301"/>
                <a:gd name="connsiteY4" fmla="*/ 6855293 h 6855293"/>
                <a:gd name="connsiteX5" fmla="*/ 0 w 4559301"/>
                <a:gd name="connsiteY5" fmla="*/ 6855293 h 6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9301" h="6855293">
                  <a:moveTo>
                    <a:pt x="0" y="0"/>
                  </a:moveTo>
                  <a:lnTo>
                    <a:pt x="3762289" y="0"/>
                  </a:lnTo>
                  <a:lnTo>
                    <a:pt x="3765029" y="230702"/>
                  </a:lnTo>
                  <a:cubicBezTo>
                    <a:pt x="3839114" y="3295200"/>
                    <a:pt x="4979109" y="3489718"/>
                    <a:pt x="4391808" y="6560195"/>
                  </a:cubicBezTo>
                  <a:lnTo>
                    <a:pt x="4331769" y="6855293"/>
                  </a:lnTo>
                  <a:lnTo>
                    <a:pt x="0" y="6855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7" name="矩形: 圆角 6"/>
            <p:cNvSpPr/>
            <p:nvPr>
              <p:custDataLst>
                <p:tags r:id="rId9"/>
              </p:custDataLst>
            </p:nvPr>
          </p:nvSpPr>
          <p:spPr>
            <a:xfrm>
              <a:off x="671694" y="606246"/>
              <a:ext cx="670907" cy="671524"/>
            </a:xfrm>
            <a:prstGeom prst="roundRect">
              <a:avLst/>
            </a:prstGeom>
            <a:solidFill>
              <a:schemeClr val="bg1">
                <a:alpha val="15000"/>
              </a:schemeClr>
            </a:solidFill>
            <a:ln w="15875">
              <a:solidFill>
                <a:schemeClr val="bg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>
              <a:off x="-3447" y="-189"/>
              <a:ext cx="1009536" cy="1043005"/>
            </a:xfrm>
            <a:custGeom>
              <a:avLst/>
              <a:gdLst>
                <a:gd name="connsiteX0" fmla="*/ 0 w 1010557"/>
                <a:gd name="connsiteY0" fmla="*/ 0 h 1043494"/>
                <a:gd name="connsiteX1" fmla="*/ 1010557 w 1010557"/>
                <a:gd name="connsiteY1" fmla="*/ 0 h 1043494"/>
                <a:gd name="connsiteX2" fmla="*/ 1010557 w 1010557"/>
                <a:gd name="connsiteY2" fmla="*/ 820287 h 1043494"/>
                <a:gd name="connsiteX3" fmla="*/ 787350 w 1010557"/>
                <a:gd name="connsiteY3" fmla="*/ 1043494 h 1043494"/>
                <a:gd name="connsiteX4" fmla="*/ 0 w 1010557"/>
                <a:gd name="connsiteY4" fmla="*/ 1043494 h 10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557" h="1043494">
                  <a:moveTo>
                    <a:pt x="0" y="0"/>
                  </a:moveTo>
                  <a:lnTo>
                    <a:pt x="1010557" y="0"/>
                  </a:lnTo>
                  <a:lnTo>
                    <a:pt x="1010557" y="820287"/>
                  </a:lnTo>
                  <a:cubicBezTo>
                    <a:pt x="1010557" y="943561"/>
                    <a:pt x="910624" y="1043494"/>
                    <a:pt x="787350" y="1043494"/>
                  </a:cubicBezTo>
                  <a:lnTo>
                    <a:pt x="0" y="1043494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>
              <a:off x="1473819" y="-189"/>
              <a:ext cx="814825" cy="623898"/>
            </a:xfrm>
            <a:custGeom>
              <a:avLst/>
              <a:gdLst>
                <a:gd name="connsiteX0" fmla="*/ 0 w 813435"/>
                <a:gd name="connsiteY0" fmla="*/ 0 h 624394"/>
                <a:gd name="connsiteX1" fmla="*/ 813435 w 813435"/>
                <a:gd name="connsiteY1" fmla="*/ 0 h 624394"/>
                <a:gd name="connsiteX2" fmla="*/ 813435 w 813435"/>
                <a:gd name="connsiteY2" fmla="*/ 488819 h 624394"/>
                <a:gd name="connsiteX3" fmla="*/ 677860 w 813435"/>
                <a:gd name="connsiteY3" fmla="*/ 624394 h 624394"/>
                <a:gd name="connsiteX4" fmla="*/ 135575 w 813435"/>
                <a:gd name="connsiteY4" fmla="*/ 624394 h 624394"/>
                <a:gd name="connsiteX5" fmla="*/ 0 w 813435"/>
                <a:gd name="connsiteY5" fmla="*/ 488819 h 62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5" h="624394">
                  <a:moveTo>
                    <a:pt x="0" y="0"/>
                  </a:moveTo>
                  <a:lnTo>
                    <a:pt x="813435" y="0"/>
                  </a:lnTo>
                  <a:lnTo>
                    <a:pt x="813435" y="488819"/>
                  </a:lnTo>
                  <a:cubicBezTo>
                    <a:pt x="813435" y="563695"/>
                    <a:pt x="752736" y="624394"/>
                    <a:pt x="677860" y="624394"/>
                  </a:cubicBezTo>
                  <a:lnTo>
                    <a:pt x="135575" y="624394"/>
                  </a:lnTo>
                  <a:cubicBezTo>
                    <a:pt x="60699" y="624394"/>
                    <a:pt x="0" y="563695"/>
                    <a:pt x="0" y="488819"/>
                  </a:cubicBez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0" name="矩形: 圆角 9"/>
            <p:cNvSpPr/>
            <p:nvPr>
              <p:custDataLst>
                <p:tags r:id="rId12"/>
              </p:custDataLst>
            </p:nvPr>
          </p:nvSpPr>
          <p:spPr>
            <a:xfrm>
              <a:off x="2493936" y="353830"/>
              <a:ext cx="658209" cy="658823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>
              <a:off x="-3447" y="1544474"/>
              <a:ext cx="285718" cy="503245"/>
            </a:xfrm>
            <a:custGeom>
              <a:avLst/>
              <a:gdLst>
                <a:gd name="connsiteX0" fmla="*/ 0 w 284752"/>
                <a:gd name="connsiteY0" fmla="*/ 0 h 504190"/>
                <a:gd name="connsiteX1" fmla="*/ 200719 w 284752"/>
                <a:gd name="connsiteY1" fmla="*/ 0 h 504190"/>
                <a:gd name="connsiteX2" fmla="*/ 284752 w 284752"/>
                <a:gd name="connsiteY2" fmla="*/ 84033 h 504190"/>
                <a:gd name="connsiteX3" fmla="*/ 284752 w 284752"/>
                <a:gd name="connsiteY3" fmla="*/ 420157 h 504190"/>
                <a:gd name="connsiteX4" fmla="*/ 200719 w 284752"/>
                <a:gd name="connsiteY4" fmla="*/ 504190 h 504190"/>
                <a:gd name="connsiteX5" fmla="*/ 0 w 284752"/>
                <a:gd name="connsiteY5" fmla="*/ 504190 h 50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752" h="504190">
                  <a:moveTo>
                    <a:pt x="0" y="0"/>
                  </a:moveTo>
                  <a:lnTo>
                    <a:pt x="200719" y="0"/>
                  </a:lnTo>
                  <a:cubicBezTo>
                    <a:pt x="247129" y="0"/>
                    <a:pt x="284752" y="37623"/>
                    <a:pt x="284752" y="84033"/>
                  </a:cubicBezTo>
                  <a:lnTo>
                    <a:pt x="284752" y="420157"/>
                  </a:lnTo>
                  <a:cubicBezTo>
                    <a:pt x="284752" y="466567"/>
                    <a:pt x="247129" y="504190"/>
                    <a:pt x="200719" y="504190"/>
                  </a:cubicBezTo>
                  <a:lnTo>
                    <a:pt x="0" y="50419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 w="15875">
              <a:solidFill>
                <a:schemeClr val="bg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2" name="矩形: 圆角 11"/>
            <p:cNvSpPr/>
            <p:nvPr>
              <p:custDataLst>
                <p:tags r:id="rId14"/>
              </p:custDataLst>
            </p:nvPr>
          </p:nvSpPr>
          <p:spPr>
            <a:xfrm>
              <a:off x="2707696" y="623709"/>
              <a:ext cx="876201" cy="876314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5875">
              <a:solidFill>
                <a:schemeClr val="bg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3" name="矩形: 圆角 12"/>
            <p:cNvSpPr/>
            <p:nvPr>
              <p:custDataLst>
                <p:tags r:id="rId15"/>
              </p:custDataLst>
            </p:nvPr>
          </p:nvSpPr>
          <p:spPr>
            <a:xfrm>
              <a:off x="1605037" y="1115842"/>
              <a:ext cx="402121" cy="401644"/>
            </a:xfrm>
            <a:prstGeom prst="roundRect">
              <a:avLst/>
            </a:pr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4" name="矩形: 圆角 13"/>
            <p:cNvSpPr/>
            <p:nvPr>
              <p:custDataLst>
                <p:tags r:id="rId16"/>
              </p:custDataLst>
            </p:nvPr>
          </p:nvSpPr>
          <p:spPr>
            <a:xfrm>
              <a:off x="170100" y="1915955"/>
              <a:ext cx="402121" cy="433394"/>
            </a:xfrm>
            <a:prstGeom prst="roundRect">
              <a:avLst/>
            </a:prstGeom>
            <a:solidFill>
              <a:schemeClr val="bg1">
                <a:alpha val="12000"/>
              </a:schemeClr>
            </a:solidFill>
            <a:ln w="15875">
              <a:solidFill>
                <a:schemeClr val="bg1"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5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885452" y="6346740"/>
              <a:ext cx="893132" cy="504833"/>
            </a:xfrm>
            <a:custGeom>
              <a:avLst/>
              <a:gdLst>
                <a:gd name="connsiteX0" fmla="*/ 148910 w 893445"/>
                <a:gd name="connsiteY0" fmla="*/ 0 h 505682"/>
                <a:gd name="connsiteX1" fmla="*/ 744535 w 893445"/>
                <a:gd name="connsiteY1" fmla="*/ 0 h 505682"/>
                <a:gd name="connsiteX2" fmla="*/ 893445 w 893445"/>
                <a:gd name="connsiteY2" fmla="*/ 148910 h 505682"/>
                <a:gd name="connsiteX3" fmla="*/ 893445 w 893445"/>
                <a:gd name="connsiteY3" fmla="*/ 505682 h 505682"/>
                <a:gd name="connsiteX4" fmla="*/ 0 w 893445"/>
                <a:gd name="connsiteY4" fmla="*/ 505682 h 505682"/>
                <a:gd name="connsiteX5" fmla="*/ 0 w 893445"/>
                <a:gd name="connsiteY5" fmla="*/ 148910 h 505682"/>
                <a:gd name="connsiteX6" fmla="*/ 148910 w 893445"/>
                <a:gd name="connsiteY6" fmla="*/ 0 h 505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444" h="505682">
                  <a:moveTo>
                    <a:pt x="148910" y="0"/>
                  </a:moveTo>
                  <a:lnTo>
                    <a:pt x="744535" y="0"/>
                  </a:lnTo>
                  <a:cubicBezTo>
                    <a:pt x="826776" y="0"/>
                    <a:pt x="893445" y="66669"/>
                    <a:pt x="893445" y="148910"/>
                  </a:cubicBezTo>
                  <a:lnTo>
                    <a:pt x="893445" y="505682"/>
                  </a:lnTo>
                  <a:lnTo>
                    <a:pt x="0" y="505682"/>
                  </a:lnTo>
                  <a:lnTo>
                    <a:pt x="0" y="148910"/>
                  </a:lnTo>
                  <a:cubicBezTo>
                    <a:pt x="0" y="66669"/>
                    <a:pt x="66669" y="0"/>
                    <a:pt x="148910" y="0"/>
                  </a:cubicBez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587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6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786" y="5970497"/>
              <a:ext cx="1331233" cy="881076"/>
            </a:xfrm>
            <a:custGeom>
              <a:avLst/>
              <a:gdLst>
                <a:gd name="connsiteX0" fmla="*/ 0 w 1332230"/>
                <a:gd name="connsiteY0" fmla="*/ 0 h 880967"/>
                <a:gd name="connsiteX1" fmla="*/ 1034727 w 1332230"/>
                <a:gd name="connsiteY1" fmla="*/ 0 h 880967"/>
                <a:gd name="connsiteX2" fmla="*/ 1332230 w 1332230"/>
                <a:gd name="connsiteY2" fmla="*/ 297503 h 880967"/>
                <a:gd name="connsiteX3" fmla="*/ 1332230 w 1332230"/>
                <a:gd name="connsiteY3" fmla="*/ 880967 h 880967"/>
                <a:gd name="connsiteX4" fmla="*/ 0 w 1332230"/>
                <a:gd name="connsiteY4" fmla="*/ 880967 h 88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230" h="880967">
                  <a:moveTo>
                    <a:pt x="0" y="0"/>
                  </a:moveTo>
                  <a:lnTo>
                    <a:pt x="1034727" y="0"/>
                  </a:lnTo>
                  <a:cubicBezTo>
                    <a:pt x="1199033" y="0"/>
                    <a:pt x="1332230" y="133197"/>
                    <a:pt x="1332230" y="297503"/>
                  </a:cubicBezTo>
                  <a:lnTo>
                    <a:pt x="1332230" y="880967"/>
                  </a:lnTo>
                  <a:lnTo>
                    <a:pt x="0" y="880967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19"/>
              </p:custDataLst>
            </p:nvPr>
          </p:nvSpPr>
          <p:spPr>
            <a:xfrm>
              <a:off x="2136261" y="6588044"/>
              <a:ext cx="1771448" cy="263529"/>
            </a:xfrm>
            <a:custGeom>
              <a:avLst/>
              <a:gdLst>
                <a:gd name="connsiteX0" fmla="*/ 290688 w 1771355"/>
                <a:gd name="connsiteY0" fmla="*/ 0 h 263747"/>
                <a:gd name="connsiteX1" fmla="*/ 1480667 w 1771355"/>
                <a:gd name="connsiteY1" fmla="*/ 0 h 263747"/>
                <a:gd name="connsiteX2" fmla="*/ 1754791 w 1771355"/>
                <a:gd name="connsiteY2" fmla="*/ 181702 h 263747"/>
                <a:gd name="connsiteX3" fmla="*/ 1771355 w 1771355"/>
                <a:gd name="connsiteY3" fmla="*/ 263747 h 263747"/>
                <a:gd name="connsiteX4" fmla="*/ 0 w 1771355"/>
                <a:gd name="connsiteY4" fmla="*/ 263747 h 263747"/>
                <a:gd name="connsiteX5" fmla="*/ 16564 w 1771355"/>
                <a:gd name="connsiteY5" fmla="*/ 181702 h 263747"/>
                <a:gd name="connsiteX6" fmla="*/ 290688 w 1771355"/>
                <a:gd name="connsiteY6" fmla="*/ 0 h 26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354" h="263747">
                  <a:moveTo>
                    <a:pt x="290688" y="0"/>
                  </a:moveTo>
                  <a:lnTo>
                    <a:pt x="1480667" y="0"/>
                  </a:lnTo>
                  <a:cubicBezTo>
                    <a:pt x="1603897" y="0"/>
                    <a:pt x="1709627" y="74924"/>
                    <a:pt x="1754791" y="181702"/>
                  </a:cubicBezTo>
                  <a:lnTo>
                    <a:pt x="1771355" y="263747"/>
                  </a:lnTo>
                  <a:lnTo>
                    <a:pt x="0" y="263747"/>
                  </a:lnTo>
                  <a:lnTo>
                    <a:pt x="16564" y="181702"/>
                  </a:lnTo>
                  <a:cubicBezTo>
                    <a:pt x="61728" y="74924"/>
                    <a:pt x="167459" y="0"/>
                    <a:pt x="290688" y="0"/>
                  </a:cubicBez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 w="15875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  <p:sp>
          <p:nvSpPr>
            <p:cNvPr id="18" name="任意多边形: 形状 17"/>
            <p:cNvSpPr/>
            <p:nvPr>
              <p:custDataLst>
                <p:tags r:id="rId20"/>
              </p:custDataLst>
            </p:nvPr>
          </p:nvSpPr>
          <p:spPr>
            <a:xfrm>
              <a:off x="3397651" y="6395953"/>
              <a:ext cx="728051" cy="455619"/>
            </a:xfrm>
            <a:custGeom>
              <a:avLst/>
              <a:gdLst>
                <a:gd name="connsiteX0" fmla="*/ 121287 w 727710"/>
                <a:gd name="connsiteY0" fmla="*/ 0 h 456152"/>
                <a:gd name="connsiteX1" fmla="*/ 606423 w 727710"/>
                <a:gd name="connsiteY1" fmla="*/ 0 h 456152"/>
                <a:gd name="connsiteX2" fmla="*/ 727710 w 727710"/>
                <a:gd name="connsiteY2" fmla="*/ 121287 h 456152"/>
                <a:gd name="connsiteX3" fmla="*/ 727710 w 727710"/>
                <a:gd name="connsiteY3" fmla="*/ 456152 h 456152"/>
                <a:gd name="connsiteX4" fmla="*/ 0 w 727710"/>
                <a:gd name="connsiteY4" fmla="*/ 456152 h 456152"/>
                <a:gd name="connsiteX5" fmla="*/ 0 w 727710"/>
                <a:gd name="connsiteY5" fmla="*/ 121287 h 456152"/>
                <a:gd name="connsiteX6" fmla="*/ 121287 w 727710"/>
                <a:gd name="connsiteY6" fmla="*/ 0 h 45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710" h="456152">
                  <a:moveTo>
                    <a:pt x="121287" y="0"/>
                  </a:moveTo>
                  <a:lnTo>
                    <a:pt x="606423" y="0"/>
                  </a:lnTo>
                  <a:cubicBezTo>
                    <a:pt x="673408" y="0"/>
                    <a:pt x="727710" y="54302"/>
                    <a:pt x="727710" y="121287"/>
                  </a:cubicBezTo>
                  <a:lnTo>
                    <a:pt x="727710" y="456152"/>
                  </a:lnTo>
                  <a:lnTo>
                    <a:pt x="0" y="456152"/>
                  </a:lnTo>
                  <a:lnTo>
                    <a:pt x="0" y="121287"/>
                  </a:lnTo>
                  <a:cubicBezTo>
                    <a:pt x="0" y="54302"/>
                    <a:pt x="54302" y="0"/>
                    <a:pt x="121287" y="0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15875">
              <a:solidFill>
                <a:schemeClr val="bg1"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749264" y="1761649"/>
            <a:ext cx="4776788" cy="830997"/>
          </a:xfrm>
        </p:spPr>
        <p:txBody>
          <a:bodyPr lIns="90000" tIns="46800" rIns="90000" bIns="0" anchor="b">
            <a:normAutofit/>
          </a:bodyPr>
          <a:lstStyle>
            <a:lvl1pPr algn="ctr">
              <a:defRPr sz="3375" spc="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3749264" y="2648845"/>
            <a:ext cx="4776788" cy="418936"/>
          </a:xfrm>
        </p:spPr>
        <p:txBody>
          <a:bodyPr lIns="900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75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2021-09-14</a:t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75B3481-3DB8-47D4-98D2-2405CD4F2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974DD-4BFD-4076-AE72-4FC45638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63162-FEEF-4116-9C23-AC265CDE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CA9A2-9651-49EC-ADC4-0C33A4B1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97B2-42A9-49EF-9BDD-59EBDE105DC4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E5B6F-F6AA-4025-BD95-703A3A93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DD4AA-4FB4-4A1A-B358-29E8730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E1BD-2C6F-47F0-B688-9395866C9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11.gif"/><Relationship Id="rId5" Type="http://schemas.openxmlformats.org/officeDocument/2006/relationships/tags" Target="../tags/tag74.xml"/><Relationship Id="rId10" Type="http://schemas.openxmlformats.org/officeDocument/2006/relationships/image" Target="../media/image10.jpe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5.png"/><Relationship Id="rId4" Type="http://schemas.openxmlformats.org/officeDocument/2006/relationships/tags" Target="../tags/tag38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8.png"/><Relationship Id="rId5" Type="http://schemas.openxmlformats.org/officeDocument/2006/relationships/tags" Target="../tags/tag45.xml"/><Relationship Id="rId10" Type="http://schemas.openxmlformats.org/officeDocument/2006/relationships/image" Target="../media/image7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453564" y="368032"/>
            <a:ext cx="5029835" cy="8312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3.2   Python</a:t>
            </a:r>
            <a:r>
              <a:rPr lang="zh-CN" altLang="en-US" dirty="0">
                <a:latin typeface="Arial Black" panose="020B0A04020102020204" pitchFamily="34" charset="0"/>
              </a:rPr>
              <a:t>第六课</a:t>
            </a:r>
          </a:p>
        </p:txBody>
      </p:sp>
      <p:sp>
        <p:nvSpPr>
          <p:cNvPr id="3" name="矩形 2"/>
          <p:cNvSpPr/>
          <p:nvPr/>
        </p:nvSpPr>
        <p:spPr>
          <a:xfrm>
            <a:off x="3723563" y="1519504"/>
            <a:ext cx="314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1D4865"/>
                </a:solidFill>
              </a:rPr>
              <a:t>3.2.3 </a:t>
            </a:r>
            <a:r>
              <a:rPr lang="zh-CN" altLang="en-US" sz="2000" dirty="0">
                <a:solidFill>
                  <a:srgbClr val="1D4865"/>
                </a:solidFill>
              </a:rPr>
              <a:t>分支结构的程序实现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C6D10-3B97-42FA-A27D-45FDA2C1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964019" cy="994172"/>
          </a:xfrm>
        </p:spPr>
        <p:txBody>
          <a:bodyPr/>
          <a:lstStyle/>
          <a:p>
            <a:r>
              <a:rPr lang="zh-CN" altLang="en-US" dirty="0"/>
              <a:t>年龄分段表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CB829-4799-4CB7-A357-7FDC965C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2753053" cy="326350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童年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0岁—6岁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2．少年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7岁—17岁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3．青年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18岁—40岁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4．中年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41—65岁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5．老年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66岁以后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4" name="自选图形 314">
            <a:extLst>
              <a:ext uri="{FF2B5EF4-FFF2-40B4-BE49-F238E27FC236}">
                <a16:creationId xmlns:a16="http://schemas.microsoft.com/office/drawing/2014/main" id="{23CA0319-0CE4-4B4F-91F0-D83109AF9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674" y="2681420"/>
            <a:ext cx="1106170" cy="346793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n&lt;=40?</a:t>
            </a: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自选图形 320">
            <a:extLst>
              <a:ext uri="{FF2B5EF4-FFF2-40B4-BE49-F238E27FC236}">
                <a16:creationId xmlns:a16="http://schemas.microsoft.com/office/drawing/2014/main" id="{3C39068E-D5A0-4F6A-9C96-DD1DAF541A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34923" y="2854816"/>
            <a:ext cx="286212" cy="33891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stealth" w="med" len="lg"/>
          </a:ln>
        </p:spPr>
      </p:cxnSp>
      <p:sp>
        <p:nvSpPr>
          <p:cNvPr id="36" name="自选图形 314">
            <a:extLst>
              <a:ext uri="{FF2B5EF4-FFF2-40B4-BE49-F238E27FC236}">
                <a16:creationId xmlns:a16="http://schemas.microsoft.com/office/drawing/2014/main" id="{6ED1FF37-07A4-467A-9E7F-22ADDC66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050" y="3171379"/>
            <a:ext cx="1106170" cy="346793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/>
            <a:r>
              <a:rPr lang="en-US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n&lt;=65?</a:t>
            </a: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自选图形 320">
            <a:extLst>
              <a:ext uri="{FF2B5EF4-FFF2-40B4-BE49-F238E27FC236}">
                <a16:creationId xmlns:a16="http://schemas.microsoft.com/office/drawing/2014/main" id="{125D1084-F1AB-4114-AD23-7807E5F86DB7}"/>
              </a:ext>
            </a:extLst>
          </p:cNvPr>
          <p:cNvCxnSpPr>
            <a:cxnSpLocks noChangeShapeType="1"/>
            <a:endCxn id="60" idx="0"/>
          </p:cNvCxnSpPr>
          <p:nvPr/>
        </p:nvCxnSpPr>
        <p:spPr bwMode="auto">
          <a:xfrm>
            <a:off x="8269681" y="3344775"/>
            <a:ext cx="580604" cy="43182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stealth" w="med" len="lg"/>
          </a:ln>
        </p:spPr>
      </p:cxnSp>
      <p:sp>
        <p:nvSpPr>
          <p:cNvPr id="40" name="自选图形 322">
            <a:extLst>
              <a:ext uri="{FF2B5EF4-FFF2-40B4-BE49-F238E27FC236}">
                <a16:creationId xmlns:a16="http://schemas.microsoft.com/office/drawing/2014/main" id="{5B1BA340-0A70-4B24-91CD-72104341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97" y="3772139"/>
            <a:ext cx="1285896" cy="248272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0" tIns="45720" rIns="0" bIns="45720" anchor="t" anchorCtr="0" upright="1">
            <a:noAutofit/>
          </a:bodyPr>
          <a:lstStyle/>
          <a:p>
            <a:pPr algn="just"/>
            <a:r>
              <a:rPr lang="zh-CN" altLang="en-US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输出“童年”</a:t>
            </a:r>
            <a:endParaRPr lang="zh-CN" alt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线 324">
            <a:extLst>
              <a:ext uri="{FF2B5EF4-FFF2-40B4-BE49-F238E27FC236}">
                <a16:creationId xmlns:a16="http://schemas.microsoft.com/office/drawing/2014/main" id="{AEC6B298-6EE3-4B63-AD87-3A162CF43D3A}"/>
              </a:ext>
            </a:extLst>
          </p:cNvPr>
          <p:cNvCxnSpPr>
            <a:cxnSpLocks/>
          </p:cNvCxnSpPr>
          <p:nvPr/>
        </p:nvCxnSpPr>
        <p:spPr bwMode="auto">
          <a:xfrm>
            <a:off x="4280756" y="4015157"/>
            <a:ext cx="0" cy="2737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med" len="lg"/>
          </a:ln>
        </p:spPr>
      </p:cxnSp>
      <p:cxnSp>
        <p:nvCxnSpPr>
          <p:cNvPr id="63" name="直线 324">
            <a:extLst>
              <a:ext uri="{FF2B5EF4-FFF2-40B4-BE49-F238E27FC236}">
                <a16:creationId xmlns:a16="http://schemas.microsoft.com/office/drawing/2014/main" id="{0CC5A4D7-F924-43DE-9621-38B92D638D3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8139" y="4055052"/>
            <a:ext cx="12720" cy="2319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med" len="lg"/>
          </a:ln>
        </p:spPr>
      </p:cxnSp>
      <p:cxnSp>
        <p:nvCxnSpPr>
          <p:cNvPr id="68" name="自选图形 321">
            <a:extLst>
              <a:ext uri="{FF2B5EF4-FFF2-40B4-BE49-F238E27FC236}">
                <a16:creationId xmlns:a16="http://schemas.microsoft.com/office/drawing/2014/main" id="{AB967E5A-0CD5-4FED-9BB6-770EF075CE3E}"/>
              </a:ext>
            </a:extLst>
          </p:cNvPr>
          <p:cNvCxnSpPr>
            <a:cxnSpLocks noChangeShapeType="1"/>
            <a:stCxn id="34" idx="1"/>
          </p:cNvCxnSpPr>
          <p:nvPr/>
        </p:nvCxnSpPr>
        <p:spPr bwMode="auto">
          <a:xfrm rot="10800000" flipV="1">
            <a:off x="6206780" y="2854817"/>
            <a:ext cx="114895" cy="91732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stealth" w="med" len="lg"/>
          </a:ln>
        </p:spPr>
      </p:cxnSp>
      <p:cxnSp>
        <p:nvCxnSpPr>
          <p:cNvPr id="71" name="自选图形 321">
            <a:extLst>
              <a:ext uri="{FF2B5EF4-FFF2-40B4-BE49-F238E27FC236}">
                <a16:creationId xmlns:a16="http://schemas.microsoft.com/office/drawing/2014/main" id="{38A20DF3-1D32-49E3-A61A-4026F3362D0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46425" y="3566371"/>
            <a:ext cx="443193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tailEnd type="stealth" w="med" len="lg"/>
          </a:ln>
        </p:spPr>
      </p:cxnSp>
      <p:cxnSp>
        <p:nvCxnSpPr>
          <p:cNvPr id="73" name="直线 324">
            <a:extLst>
              <a:ext uri="{FF2B5EF4-FFF2-40B4-BE49-F238E27FC236}">
                <a16:creationId xmlns:a16="http://schemas.microsoft.com/office/drawing/2014/main" id="{301B2FE7-CFDF-4797-8EB8-97ABE266B00E}"/>
              </a:ext>
            </a:extLst>
          </p:cNvPr>
          <p:cNvCxnSpPr>
            <a:cxnSpLocks/>
          </p:cNvCxnSpPr>
          <p:nvPr/>
        </p:nvCxnSpPr>
        <p:spPr bwMode="auto">
          <a:xfrm>
            <a:off x="5267316" y="4017097"/>
            <a:ext cx="0" cy="2737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med" len="lg"/>
          </a:ln>
        </p:spPr>
      </p:cxnSp>
      <p:cxnSp>
        <p:nvCxnSpPr>
          <p:cNvPr id="74" name="直线 324">
            <a:extLst>
              <a:ext uri="{FF2B5EF4-FFF2-40B4-BE49-F238E27FC236}">
                <a16:creationId xmlns:a16="http://schemas.microsoft.com/office/drawing/2014/main" id="{B9B52ADB-98C9-42C7-9E6F-4C367661D55E}"/>
              </a:ext>
            </a:extLst>
          </p:cNvPr>
          <p:cNvCxnSpPr>
            <a:cxnSpLocks/>
          </p:cNvCxnSpPr>
          <p:nvPr/>
        </p:nvCxnSpPr>
        <p:spPr bwMode="auto">
          <a:xfrm>
            <a:off x="6244454" y="4004160"/>
            <a:ext cx="0" cy="2737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med" len="lg"/>
          </a:ln>
        </p:spPr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372A659-60EB-4D07-947C-088BD25FC54C}"/>
              </a:ext>
            </a:extLst>
          </p:cNvPr>
          <p:cNvGrpSpPr/>
          <p:nvPr/>
        </p:nvGrpSpPr>
        <p:grpSpPr>
          <a:xfrm>
            <a:off x="4075636" y="909672"/>
            <a:ext cx="5267695" cy="4319802"/>
            <a:chOff x="4075636" y="909672"/>
            <a:chExt cx="5267695" cy="431980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1DD0C0F-4676-4A3F-83CE-867A2729AA78}"/>
                </a:ext>
              </a:extLst>
            </p:cNvPr>
            <p:cNvGrpSpPr/>
            <p:nvPr/>
          </p:nvGrpSpPr>
          <p:grpSpPr>
            <a:xfrm>
              <a:off x="4075636" y="909672"/>
              <a:ext cx="5267695" cy="4319802"/>
              <a:chOff x="4075636" y="909672"/>
              <a:chExt cx="5267695" cy="4319802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D2F0464-C35E-401A-B684-D65BD0899E90}"/>
                  </a:ext>
                </a:extLst>
              </p:cNvPr>
              <p:cNvGrpSpPr/>
              <p:nvPr/>
            </p:nvGrpSpPr>
            <p:grpSpPr>
              <a:xfrm>
                <a:off x="4075636" y="1703382"/>
                <a:ext cx="2847297" cy="3526092"/>
                <a:chOff x="4780" y="38070"/>
                <a:chExt cx="4382" cy="5451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AF3D6D4F-4BAF-4389-A7B3-125683BAD1A1}"/>
                    </a:ext>
                  </a:extLst>
                </p:cNvPr>
                <p:cNvGrpSpPr/>
                <p:nvPr/>
              </p:nvGrpSpPr>
              <p:grpSpPr>
                <a:xfrm>
                  <a:off x="4780" y="38070"/>
                  <a:ext cx="2947" cy="600"/>
                  <a:chOff x="4780" y="38070"/>
                  <a:chExt cx="2947" cy="600"/>
                </a:xfrm>
              </p:grpSpPr>
              <p:sp>
                <p:nvSpPr>
                  <p:cNvPr id="32" name="文本框 302">
                    <a:extLst>
                      <a:ext uri="{FF2B5EF4-FFF2-40B4-BE49-F238E27FC236}">
                        <a16:creationId xmlns:a16="http://schemas.microsoft.com/office/drawing/2014/main" id="{37BE3327-B5CA-4AE3-B089-4E851EAF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80" y="38134"/>
                    <a:ext cx="514" cy="5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/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Y</a:t>
                    </a:r>
                    <a:endParaRPr lang="zh-CN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03">
                    <a:extLst>
                      <a:ext uri="{FF2B5EF4-FFF2-40B4-BE49-F238E27FC236}">
                        <a16:creationId xmlns:a16="http://schemas.microsoft.com/office/drawing/2014/main" id="{64A2EA77-602A-4997-A3F4-04DFE12D20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13" y="38070"/>
                    <a:ext cx="514" cy="5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/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F2E04EB-B3BD-4B6F-AE7F-734005C638A8}"/>
                    </a:ext>
                  </a:extLst>
                </p:cNvPr>
                <p:cNvGrpSpPr/>
                <p:nvPr/>
              </p:nvGrpSpPr>
              <p:grpSpPr>
                <a:xfrm>
                  <a:off x="6811" y="39065"/>
                  <a:ext cx="2206" cy="592"/>
                  <a:chOff x="6811" y="39065"/>
                  <a:chExt cx="2206" cy="592"/>
                </a:xfrm>
              </p:grpSpPr>
              <p:sp>
                <p:nvSpPr>
                  <p:cNvPr id="30" name="文本框 305">
                    <a:extLst>
                      <a:ext uri="{FF2B5EF4-FFF2-40B4-BE49-F238E27FC236}">
                        <a16:creationId xmlns:a16="http://schemas.microsoft.com/office/drawing/2014/main" id="{F216EC85-C557-4888-BEE1-3BA4B257BD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11" y="39121"/>
                    <a:ext cx="514" cy="5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/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Y</a:t>
                    </a:r>
                    <a:endParaRPr lang="zh-CN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文本框 306">
                    <a:extLst>
                      <a:ext uri="{FF2B5EF4-FFF2-40B4-BE49-F238E27FC236}">
                        <a16:creationId xmlns:a16="http://schemas.microsoft.com/office/drawing/2014/main" id="{A32D0059-BFE3-4E76-B945-78EF619462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03" y="39065"/>
                    <a:ext cx="514" cy="5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/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文本框 307">
                  <a:extLst>
                    <a:ext uri="{FF2B5EF4-FFF2-40B4-BE49-F238E27FC236}">
                      <a16:creationId xmlns:a16="http://schemas.microsoft.com/office/drawing/2014/main" id="{B426D5EB-F840-4898-AF3B-AFDD303A36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" y="42985"/>
                  <a:ext cx="2122" cy="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/>
                  <a:r>
                    <a:rPr lang="zh-CN" alt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年龄分段流程</a:t>
                  </a:r>
                  <a:r>
                    <a: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图</a:t>
                  </a: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30FA80-5D10-4971-BCBC-C6E275BCE8ED}"/>
                  </a:ext>
                </a:extLst>
              </p:cNvPr>
              <p:cNvGrpSpPr/>
              <p:nvPr/>
            </p:nvGrpSpPr>
            <p:grpSpPr>
              <a:xfrm>
                <a:off x="4251724" y="909672"/>
                <a:ext cx="5091607" cy="3904511"/>
                <a:chOff x="4264" y="6978"/>
                <a:chExt cx="7836" cy="6036"/>
              </a:xfrm>
            </p:grpSpPr>
            <p:sp>
              <p:nvSpPr>
                <p:cNvPr id="8" name="自选图形 309">
                  <a:extLst>
                    <a:ext uri="{FF2B5EF4-FFF2-40B4-BE49-F238E27FC236}">
                      <a16:creationId xmlns:a16="http://schemas.microsoft.com/office/drawing/2014/main" id="{39AE3755-0C16-465E-870A-F4C899886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0" y="6978"/>
                  <a:ext cx="1080" cy="397"/>
                </a:xfrm>
                <a:prstGeom prst="flowChartTermina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0" rIns="91440" bIns="0" anchor="t" anchorCtr="0" upright="1">
                  <a:noAutofit/>
                </a:bodyPr>
                <a:lstStyle/>
                <a:p>
                  <a:pPr algn="ctr"/>
                  <a:r>
                    <a:rPr lang="zh-CN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开始</a:t>
                  </a:r>
                </a:p>
              </p:txBody>
            </p:sp>
            <p:cxnSp>
              <p:nvCxnSpPr>
                <p:cNvPr id="9" name="直线 310">
                  <a:extLst>
                    <a:ext uri="{FF2B5EF4-FFF2-40B4-BE49-F238E27FC236}">
                      <a16:creationId xmlns:a16="http://schemas.microsoft.com/office/drawing/2014/main" id="{B391B34F-A76A-4A9A-9FF8-CAE46BFF5265}"/>
                    </a:ext>
                  </a:extLst>
                </p:cNvPr>
                <p:cNvCxnSpPr/>
                <p:nvPr/>
              </p:nvCxnSpPr>
              <p:spPr bwMode="auto">
                <a:xfrm>
                  <a:off x="5400" y="7385"/>
                  <a:ext cx="1" cy="2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lg"/>
                </a:ln>
              </p:spPr>
            </p:cxnSp>
            <p:sp>
              <p:nvSpPr>
                <p:cNvPr id="10" name="自选图形 311">
                  <a:extLst>
                    <a:ext uri="{FF2B5EF4-FFF2-40B4-BE49-F238E27FC236}">
                      <a16:creationId xmlns:a16="http://schemas.microsoft.com/office/drawing/2014/main" id="{6438A6EF-4A97-4ED5-B00A-245711BA4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4" y="7639"/>
                  <a:ext cx="1979" cy="456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45720" rIns="0" bIns="45720" anchor="t" anchorCtr="0" upright="1">
                  <a:noAutofit/>
                </a:bodyPr>
                <a:lstStyle/>
                <a:p>
                  <a:pPr algn="just"/>
                  <a:r>
                    <a: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输入</a:t>
                  </a:r>
                  <a:r>
                    <a:rPr lang="zh-CN" alt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年龄</a:t>
                  </a:r>
                  <a:r>
                    <a:rPr lang="en-US" alt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线 312">
                  <a:extLst>
                    <a:ext uri="{FF2B5EF4-FFF2-40B4-BE49-F238E27FC236}">
                      <a16:creationId xmlns:a16="http://schemas.microsoft.com/office/drawing/2014/main" id="{E5580FAC-046C-4BC9-B9CE-80B3C829EA2F}"/>
                    </a:ext>
                  </a:extLst>
                </p:cNvPr>
                <p:cNvCxnSpPr/>
                <p:nvPr/>
              </p:nvCxnSpPr>
              <p:spPr bwMode="auto">
                <a:xfrm>
                  <a:off x="5400" y="8082"/>
                  <a:ext cx="1" cy="2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lg"/>
                </a:ln>
              </p:spPr>
            </p:cxnSp>
            <p:sp>
              <p:nvSpPr>
                <p:cNvPr id="12" name="自选图形 313">
                  <a:extLst>
                    <a:ext uri="{FF2B5EF4-FFF2-40B4-BE49-F238E27FC236}">
                      <a16:creationId xmlns:a16="http://schemas.microsoft.com/office/drawing/2014/main" id="{664E8EBE-6C3B-404C-BF8F-9C3595040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6" y="8322"/>
                  <a:ext cx="1716" cy="528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algn="ctr"/>
                  <a:r>
                    <a:rPr 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n&lt;=6?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自选图形 314">
                  <a:extLst>
                    <a:ext uri="{FF2B5EF4-FFF2-40B4-BE49-F238E27FC236}">
                      <a16:creationId xmlns:a16="http://schemas.microsoft.com/office/drawing/2014/main" id="{AC255D7B-783F-4D58-A5DC-872C56E3D8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0" y="9006"/>
                  <a:ext cx="1716" cy="528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algn="ctr"/>
                  <a:r>
                    <a:rPr 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n&lt;=17?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自选图形 318">
                  <a:extLst>
                    <a:ext uri="{FF2B5EF4-FFF2-40B4-BE49-F238E27FC236}">
                      <a16:creationId xmlns:a16="http://schemas.microsoft.com/office/drawing/2014/main" id="{D35938DA-101C-47D9-9054-71B3C25D627A}"/>
                    </a:ext>
                  </a:extLst>
                </p:cNvPr>
                <p:cNvCxnSpPr>
                  <a:cxnSpLocks noChangeShapeType="1"/>
                  <a:stCxn id="12" idx="1"/>
                  <a:endCxn id="40" idx="0"/>
                </p:cNvCxnSpPr>
                <p:nvPr/>
              </p:nvCxnSpPr>
              <p:spPr bwMode="auto">
                <a:xfrm rot="10800000" flipV="1">
                  <a:off x="4264" y="8586"/>
                  <a:ext cx="272" cy="2895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tailEnd type="stealth" w="med" len="lg"/>
                </a:ln>
              </p:spPr>
            </p:cxnSp>
            <p:cxnSp>
              <p:nvCxnSpPr>
                <p:cNvPr id="18" name="自选图形 319">
                  <a:extLst>
                    <a:ext uri="{FF2B5EF4-FFF2-40B4-BE49-F238E27FC236}">
                      <a16:creationId xmlns:a16="http://schemas.microsoft.com/office/drawing/2014/main" id="{B43CB75F-1D9F-43B4-A6DA-EE1371FD883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52" y="8586"/>
                  <a:ext cx="726" cy="42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tailEnd type="stealth" w="med" len="lg"/>
                </a:ln>
              </p:spPr>
            </p:cxnSp>
            <p:cxnSp>
              <p:nvCxnSpPr>
                <p:cNvPr id="19" name="自选图形 320">
                  <a:extLst>
                    <a:ext uri="{FF2B5EF4-FFF2-40B4-BE49-F238E27FC236}">
                      <a16:creationId xmlns:a16="http://schemas.microsoft.com/office/drawing/2014/main" id="{415AA30C-F302-4A6D-A2A0-1A0A03BE482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836" y="9270"/>
                  <a:ext cx="444" cy="516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tailEnd type="stealth" w="med" len="lg"/>
                </a:ln>
              </p:spPr>
            </p:cxnSp>
            <p:cxnSp>
              <p:nvCxnSpPr>
                <p:cNvPr id="20" name="自选图形 321">
                  <a:extLst>
                    <a:ext uri="{FF2B5EF4-FFF2-40B4-BE49-F238E27FC236}">
                      <a16:creationId xmlns:a16="http://schemas.microsoft.com/office/drawing/2014/main" id="{65730F92-4A4D-4610-87AF-C21F9DAD2793}"/>
                    </a:ext>
                  </a:extLst>
                </p:cNvPr>
                <p:cNvCxnSpPr>
                  <a:cxnSpLocks noChangeShapeType="1"/>
                  <a:stCxn id="13" idx="1"/>
                  <a:endCxn id="57" idx="1"/>
                </p:cNvCxnSpPr>
                <p:nvPr/>
              </p:nvCxnSpPr>
              <p:spPr bwMode="auto">
                <a:xfrm rot="10800000" flipV="1">
                  <a:off x="5765" y="9270"/>
                  <a:ext cx="355" cy="2122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tailEnd type="stealth" w="med" len="lg"/>
                </a:ln>
              </p:spPr>
            </p:cxnSp>
            <p:cxnSp>
              <p:nvCxnSpPr>
                <p:cNvPr id="22" name="自选图形 323">
                  <a:extLst>
                    <a:ext uri="{FF2B5EF4-FFF2-40B4-BE49-F238E27FC236}">
                      <a16:creationId xmlns:a16="http://schemas.microsoft.com/office/drawing/2014/main" id="{CBB5AC89-6C75-49DC-86D9-3E765D34A60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264" y="12233"/>
                  <a:ext cx="7141" cy="14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</p:spPr>
            </p:cxnSp>
            <p:sp>
              <p:nvSpPr>
                <p:cNvPr id="25" name="自选图形 326">
                  <a:extLst>
                    <a:ext uri="{FF2B5EF4-FFF2-40B4-BE49-F238E27FC236}">
                      <a16:creationId xmlns:a16="http://schemas.microsoft.com/office/drawing/2014/main" id="{17563D90-CC3E-4D90-964E-2E9988F6C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3" y="12617"/>
                  <a:ext cx="1080" cy="397"/>
                </a:xfrm>
                <a:prstGeom prst="flowChartTermina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0" rIns="91440" bIns="0" anchor="t" anchorCtr="0" upright="1">
                  <a:noAutofit/>
                </a:bodyPr>
                <a:lstStyle/>
                <a:p>
                  <a:pPr algn="ctr"/>
                  <a:r>
                    <a:rPr lang="zh-CN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结束</a:t>
                  </a:r>
                </a:p>
              </p:txBody>
            </p:sp>
            <p:cxnSp>
              <p:nvCxnSpPr>
                <p:cNvPr id="26" name="直线 327">
                  <a:extLst>
                    <a:ext uri="{FF2B5EF4-FFF2-40B4-BE49-F238E27FC236}">
                      <a16:creationId xmlns:a16="http://schemas.microsoft.com/office/drawing/2014/main" id="{AAAC9702-304F-4D8F-8F88-952DAF4D81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14" y="12202"/>
                  <a:ext cx="0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lg"/>
                </a:ln>
              </p:spPr>
            </p:cxnSp>
            <p:sp>
              <p:nvSpPr>
                <p:cNvPr id="57" name="自选图形 322">
                  <a:extLst>
                    <a:ext uri="{FF2B5EF4-FFF2-40B4-BE49-F238E27FC236}">
                      <a16:creationId xmlns:a16="http://schemas.microsoft.com/office/drawing/2014/main" id="{9659B608-8B86-4696-9D56-D8C31185A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7" y="11392"/>
                  <a:ext cx="1716" cy="397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45720" rIns="0" bIns="45720" anchor="t" anchorCtr="0" upright="1">
                  <a:noAutofit/>
                </a:bodyPr>
                <a:lstStyle/>
                <a:p>
                  <a:pPr algn="ctr"/>
                  <a:r>
                    <a: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输出</a:t>
                  </a:r>
                  <a:r>
                    <a:rPr lang="zh-CN" alt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“少年”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自选图形 322">
                  <a:extLst>
                    <a:ext uri="{FF2B5EF4-FFF2-40B4-BE49-F238E27FC236}">
                      <a16:creationId xmlns:a16="http://schemas.microsoft.com/office/drawing/2014/main" id="{8BB64F37-0193-4303-95B7-7EFA316EE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4" y="11411"/>
                  <a:ext cx="1731" cy="393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45720" rIns="0" bIns="45720" anchor="t" anchorCtr="0" upright="1">
                  <a:noAutofit/>
                </a:bodyPr>
                <a:lstStyle/>
                <a:p>
                  <a:pPr algn="ctr"/>
                  <a:r>
                    <a: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输出</a:t>
                  </a:r>
                  <a:r>
                    <a:rPr lang="zh-CN" alt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“青年”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自选图形 322">
                  <a:extLst>
                    <a:ext uri="{FF2B5EF4-FFF2-40B4-BE49-F238E27FC236}">
                      <a16:creationId xmlns:a16="http://schemas.microsoft.com/office/drawing/2014/main" id="{7743A067-2258-4B9F-9564-B24D79D09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0" y="11374"/>
                  <a:ext cx="1781" cy="397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45720" rIns="0" bIns="45720" anchor="t" anchorCtr="0" upright="1">
                  <a:noAutofit/>
                </a:bodyPr>
                <a:lstStyle/>
                <a:p>
                  <a:pPr algn="ctr"/>
                  <a:r>
                    <a: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输出</a:t>
                  </a:r>
                  <a:r>
                    <a:rPr lang="zh-CN" alt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“中年”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自选图形 322">
                  <a:extLst>
                    <a:ext uri="{FF2B5EF4-FFF2-40B4-BE49-F238E27FC236}">
                      <a16:creationId xmlns:a16="http://schemas.microsoft.com/office/drawing/2014/main" id="{A0E1D6B6-A352-4B2E-A2EF-825207CA8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3" y="11410"/>
                  <a:ext cx="1897" cy="397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0" tIns="45720" rIns="0" bIns="45720" anchor="t" anchorCtr="0" upright="1">
                  <a:noAutofit/>
                </a:bodyPr>
                <a:lstStyle/>
                <a:p>
                  <a:pPr algn="ctr"/>
                  <a:r>
                    <a: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输出</a:t>
                  </a:r>
                  <a:r>
                    <a:rPr lang="zh-CN" altLang="en-US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“老年”</a:t>
                  </a: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5" name="直线 324">
              <a:extLst>
                <a:ext uri="{FF2B5EF4-FFF2-40B4-BE49-F238E27FC236}">
                  <a16:creationId xmlns:a16="http://schemas.microsoft.com/office/drawing/2014/main" id="{5FA902F5-D6A8-4548-B269-A2493F64E8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86832" y="4004159"/>
              <a:ext cx="0" cy="2737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lg"/>
            </a:ln>
          </p:spPr>
        </p:cxnSp>
      </p:grpSp>
    </p:spTree>
    <p:extLst>
      <p:ext uri="{BB962C8B-B14F-4D97-AF65-F5344CB8AC3E}">
        <p14:creationId xmlns:p14="http://schemas.microsoft.com/office/powerpoint/2010/main" val="124007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1895237" y="1095852"/>
            <a:ext cx="47529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>
                <a:sym typeface="+mn-ea"/>
              </a:rPr>
              <a:t>if…elif….else</a:t>
            </a:r>
            <a:r>
              <a:rPr lang="zh-CN" altLang="en-US" sz="2400">
                <a:sym typeface="+mn-ea"/>
              </a:rPr>
              <a:t>语句格式</a:t>
            </a:r>
            <a:endParaRPr lang="ja-JP" altLang="en-US" sz="2400">
              <a:latin typeface="Constantia" panose="02030602050306030303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34916" y="10160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342900" indent="-342900" algn="l">
              <a:buFont typeface="Wingdings"/>
              <a:buChar char="l"/>
            </a:pPr>
            <a:r>
              <a:rPr lang="zh-CN" altLang="en-US" sz="2625">
                <a:latin typeface="方正姚体" panose="02010601030101010101" charset="-122"/>
                <a:ea typeface="方正姚体" panose="02010601030101010101" charset="-122"/>
              </a:rPr>
              <a:t>分支结构的程序实现</a:t>
            </a: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1895693" y="1676155"/>
            <a:ext cx="2464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ea"/>
              </a:rPr>
              <a:t>If &lt;</a:t>
            </a:r>
            <a:r>
              <a:rPr lang="zh-CN" altLang="en-US" sz="1800" dirty="0">
                <a:latin typeface="+mn-ea"/>
              </a:rPr>
              <a:t>表达式</a:t>
            </a:r>
            <a:r>
              <a:rPr lang="en-US" altLang="zh-CN" sz="1800" dirty="0">
                <a:latin typeface="+mn-ea"/>
              </a:rPr>
              <a:t>1&gt;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     &lt;</a:t>
            </a:r>
            <a:r>
              <a:rPr lang="zh-CN" altLang="en-US" sz="1800" dirty="0">
                <a:latin typeface="+mn-ea"/>
              </a:rPr>
              <a:t>语句</a:t>
            </a:r>
            <a:r>
              <a:rPr lang="en-US" altLang="zh-CN" sz="1800" dirty="0">
                <a:latin typeface="+mn-ea"/>
              </a:rPr>
              <a:t>1&gt;</a:t>
            </a:r>
          </a:p>
          <a:p>
            <a:r>
              <a:rPr lang="en-US" altLang="zh-CN" sz="1800" dirty="0">
                <a:latin typeface="+mn-ea"/>
              </a:rPr>
              <a:t>Elif&lt;</a:t>
            </a:r>
            <a:r>
              <a:rPr lang="zh-CN" altLang="en-US" sz="1800" dirty="0">
                <a:latin typeface="+mn-ea"/>
              </a:rPr>
              <a:t>表达式</a:t>
            </a:r>
            <a:r>
              <a:rPr lang="en-US" altLang="zh-CN" sz="1800" dirty="0">
                <a:latin typeface="+mn-ea"/>
              </a:rPr>
              <a:t>2&gt;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     &lt;</a:t>
            </a:r>
            <a:r>
              <a:rPr lang="zh-CN" altLang="en-US" sz="1800" dirty="0">
                <a:latin typeface="+mn-ea"/>
              </a:rPr>
              <a:t>语句</a:t>
            </a:r>
            <a:r>
              <a:rPr lang="en-US" altLang="zh-CN" sz="1800" dirty="0">
                <a:latin typeface="+mn-ea"/>
              </a:rPr>
              <a:t>2&gt;</a:t>
            </a:r>
          </a:p>
          <a:p>
            <a:r>
              <a:rPr lang="en-US" altLang="zh-CN" sz="1800" dirty="0">
                <a:latin typeface="+mn-ea"/>
              </a:rPr>
              <a:t>     …….</a:t>
            </a:r>
          </a:p>
          <a:p>
            <a:r>
              <a:rPr lang="en-US" altLang="zh-CN" sz="1800" dirty="0">
                <a:latin typeface="+mn-ea"/>
              </a:rPr>
              <a:t>Elif&lt;</a:t>
            </a:r>
            <a:r>
              <a:rPr lang="zh-CN" altLang="en-US" sz="1800" dirty="0">
                <a:latin typeface="+mn-ea"/>
              </a:rPr>
              <a:t>表达式</a:t>
            </a:r>
            <a:r>
              <a:rPr lang="en-US" altLang="zh-CN" sz="1800" dirty="0">
                <a:latin typeface="+mn-ea"/>
              </a:rPr>
              <a:t>N&gt;:</a:t>
            </a:r>
          </a:p>
          <a:p>
            <a:r>
              <a:rPr lang="en-US" altLang="zh-CN" sz="1800" dirty="0">
                <a:latin typeface="+mn-ea"/>
              </a:rPr>
              <a:t>     &lt;</a:t>
            </a:r>
            <a:r>
              <a:rPr lang="zh-CN" altLang="en-US" sz="1800" dirty="0">
                <a:latin typeface="+mn-ea"/>
              </a:rPr>
              <a:t>语句</a:t>
            </a:r>
            <a:r>
              <a:rPr lang="en-US" altLang="zh-CN" sz="1800" dirty="0">
                <a:latin typeface="+mn-ea"/>
              </a:rPr>
              <a:t>N&gt;</a:t>
            </a:r>
          </a:p>
          <a:p>
            <a:r>
              <a:rPr lang="en-US" altLang="zh-CN" sz="1800" dirty="0">
                <a:latin typeface="+mn-ea"/>
              </a:rPr>
              <a:t>else:</a:t>
            </a:r>
          </a:p>
          <a:p>
            <a:r>
              <a:rPr lang="en-US" altLang="zh-CN" sz="1800" dirty="0">
                <a:latin typeface="+mn-ea"/>
              </a:rPr>
              <a:t>     &lt;</a:t>
            </a:r>
            <a:r>
              <a:rPr lang="zh-CN" altLang="en-US" sz="1800" dirty="0">
                <a:latin typeface="+mn-ea"/>
              </a:rPr>
              <a:t>语句</a:t>
            </a:r>
            <a:r>
              <a:rPr lang="en-US" altLang="zh-CN" sz="1800" dirty="0">
                <a:latin typeface="+mn-ea"/>
              </a:rPr>
              <a:t>N+1&gt;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872389" y="4289584"/>
            <a:ext cx="3830955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latin typeface="宋体" pitchFamily="2" charset="-122"/>
                <a:sym typeface="+mn-ea"/>
              </a:rPr>
              <a:t>Python</a:t>
            </a:r>
            <a:r>
              <a:rPr lang="zh-CN" altLang="en-US" sz="1050" b="1">
                <a:solidFill>
                  <a:srgbClr val="FF0000"/>
                </a:solidFill>
                <a:latin typeface="宋体" pitchFamily="2" charset="-122"/>
                <a:sym typeface="+mn-ea"/>
              </a:rPr>
              <a:t>使用</a:t>
            </a:r>
            <a:r>
              <a:rPr lang="en-US" altLang="zh-CN" sz="1050" b="1">
                <a:solidFill>
                  <a:srgbClr val="FF0000"/>
                </a:solidFill>
                <a:latin typeface="宋体" pitchFamily="2" charset="-122"/>
                <a:sym typeface="+mn-ea"/>
              </a:rPr>
              <a:t>if-elif-else</a:t>
            </a:r>
            <a:r>
              <a:rPr lang="zh-CN" altLang="en-US" sz="1050" b="1">
                <a:solidFill>
                  <a:srgbClr val="FF0000"/>
                </a:solidFill>
                <a:latin typeface="宋体" pitchFamily="2" charset="-122"/>
                <a:sym typeface="+mn-ea"/>
              </a:rPr>
              <a:t>描述多分支决策，简化分支结构的嵌套问题。</a:t>
            </a:r>
          </a:p>
        </p:txBody>
      </p:sp>
      <p:pic>
        <p:nvPicPr>
          <p:cNvPr id="24584" name="Picture 9" descr="C:\Users\Administrator\AppData\Roaming\Tencent\Users\958007736\QQ\WinTemp\RichOle\TX1BZ0}[C[$FWG]HXS24078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30016" y="1739742"/>
            <a:ext cx="3054191" cy="19626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2"/>
          <p:cNvSpPr txBox="1"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9A0DB2DC-4C9A-4742-B13C-FB6460FD3503}" type="slidenum">
              <a:rPr lang="zh-CN" altLang="en-US" sz="1050"/>
              <a:pPr>
                <a:spcBef>
                  <a:spcPct val="0"/>
                </a:spcBef>
              </a:pPr>
              <a:t>12</a:t>
            </a:fld>
            <a:endParaRPr lang="zh-CN" altLang="en-US" sz="1050"/>
          </a:p>
        </p:txBody>
      </p:sp>
      <p:sp>
        <p:nvSpPr>
          <p:cNvPr id="27653" name="TextBox 4"/>
          <p:cNvSpPr txBox="1"/>
          <p:nvPr>
            <p:custDataLst>
              <p:tags r:id="rId2"/>
            </p:custDataLst>
          </p:nvPr>
        </p:nvSpPr>
        <p:spPr>
          <a:xfrm>
            <a:off x="367649" y="292061"/>
            <a:ext cx="6426994" cy="5539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动动脑筋：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0534E8-94B1-49AD-92D7-DF8E94000EE8}"/>
              </a:ext>
            </a:extLst>
          </p:cNvPr>
          <p:cNvSpPr txBox="1">
            <a:spLocks/>
          </p:cNvSpPr>
          <p:nvPr/>
        </p:nvSpPr>
        <p:spPr>
          <a:xfrm>
            <a:off x="628650" y="1369218"/>
            <a:ext cx="2753053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</a:t>
            </a:r>
            <a:r>
              <a:rPr lang="zh-CN" alt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童年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0岁—6岁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2．少年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7岁—17岁</a:t>
            </a:r>
            <a:endParaRPr lang="en-US" altLang="zh-CN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3．青年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18岁—40岁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4．中年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41—65岁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5．老年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66岁以后</a:t>
            </a:r>
            <a:endParaRPr lang="zh-CN" altLang="zh-CN" sz="400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92567" y="875348"/>
            <a:ext cx="6068378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.有如下程序段： </a:t>
            </a:r>
          </a:p>
          <a:p>
            <a:endParaRPr lang="zh-CN" altLang="en-US" sz="1600" dirty="0"/>
          </a:p>
          <a:p>
            <a:r>
              <a:rPr lang="zh-CN" altLang="en-US" sz="1600" dirty="0"/>
              <a:t>score = int(input("请输入分数："))</a:t>
            </a:r>
          </a:p>
          <a:p>
            <a:endParaRPr lang="zh-CN" altLang="en-US" sz="1600" dirty="0"/>
          </a:p>
          <a:p>
            <a:r>
              <a:rPr lang="zh-CN" altLang="en-US" sz="1600" dirty="0"/>
              <a:t>if score &gt; 60: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score += 20</a:t>
            </a:r>
          </a:p>
          <a:p>
            <a:endParaRPr lang="zh-CN" altLang="en-US" sz="1600" dirty="0"/>
          </a:p>
          <a:p>
            <a:r>
              <a:rPr lang="zh-CN" altLang="en-US" sz="1600" dirty="0"/>
              <a:t>score += 10</a:t>
            </a:r>
          </a:p>
          <a:p>
            <a:endParaRPr lang="zh-CN" altLang="en-US" sz="1600" dirty="0"/>
          </a:p>
          <a:p>
            <a:r>
              <a:rPr lang="zh-CN" altLang="en-US" sz="1600" dirty="0"/>
              <a:t>print(score)</a:t>
            </a:r>
          </a:p>
          <a:p>
            <a:endParaRPr lang="zh-CN" altLang="en-US" sz="1600" dirty="0"/>
          </a:p>
          <a:p>
            <a:r>
              <a:rPr lang="zh-CN" altLang="en-US" sz="1600" dirty="0"/>
              <a:t>若程序运行后输入</a:t>
            </a:r>
            <a:r>
              <a:rPr lang="zh-CN" altLang="en-US" sz="1600" dirty="0">
                <a:sym typeface="+mn-ea"/>
              </a:rPr>
              <a:t>20</a:t>
            </a:r>
            <a:r>
              <a:rPr lang="zh-CN" altLang="en-US" sz="1600" dirty="0"/>
              <a:t>，打印出的score的值为</a:t>
            </a:r>
            <a:r>
              <a:rPr lang="zh-CN" altLang="en-US" sz="1600" u="sng" dirty="0"/>
              <a:t>               </a:t>
            </a:r>
            <a:r>
              <a:rPr lang="zh-CN" altLang="en-US" sz="1600" dirty="0"/>
              <a:t> 。 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92568" y="248603"/>
            <a:ext cx="1376839" cy="380873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7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课堂练习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855757" y="3786647"/>
            <a:ext cx="351378" cy="2539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050" b="1">
                <a:solidFill>
                  <a:srgbClr val="FF0000"/>
                </a:solidFill>
                <a:sym typeface="+mn-ea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563529" y="667703"/>
            <a:ext cx="5430679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. 有如下程序段： </a:t>
            </a:r>
          </a:p>
          <a:p>
            <a:endParaRPr lang="zh-CN" altLang="en-US" dirty="0"/>
          </a:p>
          <a:p>
            <a:r>
              <a:rPr lang="zh-CN" altLang="en-US" dirty="0"/>
              <a:t>x = 3</a:t>
            </a:r>
          </a:p>
          <a:p>
            <a:endParaRPr lang="zh-CN" altLang="en-US" dirty="0"/>
          </a:p>
          <a:p>
            <a:r>
              <a:rPr lang="zh-CN" altLang="en-US" dirty="0"/>
              <a:t>if x &gt;= 1:</a:t>
            </a:r>
          </a:p>
          <a:p>
            <a:endParaRPr lang="zh-CN" altLang="en-US" dirty="0"/>
          </a:p>
          <a:p>
            <a:r>
              <a:rPr lang="zh-CN" altLang="en-US" dirty="0"/>
              <a:t>    x *= 4</a:t>
            </a:r>
          </a:p>
          <a:p>
            <a:endParaRPr lang="zh-CN" altLang="en-US" dirty="0"/>
          </a:p>
          <a:p>
            <a:r>
              <a:rPr lang="zh-CN" altLang="en-US" dirty="0"/>
              <a:t>else:</a:t>
            </a:r>
          </a:p>
          <a:p>
            <a:endParaRPr lang="zh-CN" altLang="en-US" dirty="0"/>
          </a:p>
          <a:p>
            <a:r>
              <a:rPr lang="zh-CN" altLang="en-US" dirty="0"/>
              <a:t>    x += 8</a:t>
            </a:r>
          </a:p>
          <a:p>
            <a:endParaRPr lang="zh-CN" altLang="en-US" dirty="0"/>
          </a:p>
          <a:p>
            <a:r>
              <a:rPr lang="zh-CN" altLang="en-US" dirty="0"/>
              <a:t>x /= 2</a:t>
            </a:r>
          </a:p>
          <a:p>
            <a:endParaRPr lang="zh-CN" altLang="en-US" dirty="0"/>
          </a:p>
          <a:p>
            <a:r>
              <a:rPr lang="zh-CN" altLang="en-US" dirty="0"/>
              <a:t>print(x)</a:t>
            </a:r>
          </a:p>
          <a:p>
            <a:endParaRPr lang="zh-CN" altLang="en-US" dirty="0"/>
          </a:p>
          <a:p>
            <a:r>
              <a:rPr lang="zh-CN" altLang="en-US" dirty="0"/>
              <a:t>该程序段运行后，变量x的值为 </a:t>
            </a:r>
            <a:r>
              <a:rPr lang="zh-CN" altLang="en-US" u="sng" dirty="0"/>
              <a:t>                </a:t>
            </a:r>
            <a:r>
              <a:rPr lang="zh-CN" altLang="en-US" dirty="0"/>
              <a:t>。 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92568" y="261462"/>
            <a:ext cx="1376839" cy="380873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87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课堂练习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208145" y="3870960"/>
            <a:ext cx="37382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sym typeface="+mn-ea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  <p:custDataLst>
              <p:tags r:id="rId1"/>
            </p:custDataLst>
          </p:nvPr>
        </p:nvSpPr>
        <p:spPr bwMode="auto"/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7D82-1E54-4C0C-804F-48896904B8D4}" type="datetime10">
              <a:rPr lang="zh-CN" altLang="en-US" sz="105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09:39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9699" name="灯片编号占位符 2"/>
          <p:cNvSpPr txBox="1"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9A0DB2DC-4C9A-4742-B13C-FB6460FD3503}" type="slidenum">
              <a:rPr lang="zh-CN" altLang="en-US" sz="1050"/>
              <a:pPr>
                <a:spcBef>
                  <a:spcPct val="0"/>
                </a:spcBef>
              </a:pPr>
              <a:t>15</a:t>
            </a:fld>
            <a:endParaRPr lang="zh-CN" altLang="en-US" sz="1050"/>
          </a:p>
        </p:txBody>
      </p:sp>
      <p:sp>
        <p:nvSpPr>
          <p:cNvPr id="29700" name="TextBox 3"/>
          <p:cNvSpPr txBox="1"/>
          <p:nvPr>
            <p:custDataLst>
              <p:tags r:id="rId3"/>
            </p:custDataLst>
          </p:nvPr>
        </p:nvSpPr>
        <p:spPr>
          <a:xfrm>
            <a:off x="1331119" y="357187"/>
            <a:ext cx="6426994" cy="5539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试一试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709738" y="1329929"/>
            <a:ext cx="6048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编写一个python程序，输入两个数，比较它们的大小并输出其中较大者。</a:t>
            </a:r>
          </a:p>
        </p:txBody>
      </p:sp>
      <p:sp>
        <p:nvSpPr>
          <p:cNvPr id="29702" name="AutoShape 2" descr="http://img0.imgtn.bdimg.com/it/u=4223365167,2483100031&amp;fm=23&amp;gp=0.jpg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259681" y="-108347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35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3" name="AutoShape 4" descr="http://img0.imgtn.bdimg.com/it/u=4223365167,2483100031&amp;fm=23&amp;gp=0.jpg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259681" y="-108347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35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9704" name="Picture 5" descr="C:\Users\Administrator\Desktop\12.jp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552700" y="2281953"/>
            <a:ext cx="2500313" cy="187880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timg.gif">
            <a:extLst>
              <a:ext uri="{FF2B5EF4-FFF2-40B4-BE49-F238E27FC236}">
                <a16:creationId xmlns:a16="http://schemas.microsoft.com/office/drawing/2014/main" id="{9E3FF80B-91A0-470E-9D98-6E9831FFB4D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1463" y="2550319"/>
            <a:ext cx="1950244" cy="19502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  <p:custDataLst>
              <p:tags r:id="rId1"/>
            </p:custDataLst>
          </p:nvPr>
        </p:nvSpPr>
        <p:spPr bwMode="auto"/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7D82-1E54-4C0C-804F-48896904B8D4}" type="datetime10">
              <a:rPr lang="zh-CN" altLang="en-US" sz="105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09:39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9699" name="灯片编号占位符 2"/>
          <p:cNvSpPr txBox="1"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9A0DB2DC-4C9A-4742-B13C-FB6460FD3503}" type="slidenum">
              <a:rPr lang="zh-CN" altLang="en-US" sz="1050"/>
              <a:pPr>
                <a:spcBef>
                  <a:spcPct val="0"/>
                </a:spcBef>
              </a:pPr>
              <a:t>16</a:t>
            </a:fld>
            <a:endParaRPr lang="zh-CN" altLang="en-US" sz="1050"/>
          </a:p>
        </p:txBody>
      </p:sp>
      <p:sp>
        <p:nvSpPr>
          <p:cNvPr id="29700" name="TextBox 3"/>
          <p:cNvSpPr txBox="1"/>
          <p:nvPr>
            <p:custDataLst>
              <p:tags r:id="rId3"/>
            </p:custDataLst>
          </p:nvPr>
        </p:nvSpPr>
        <p:spPr>
          <a:xfrm>
            <a:off x="1331119" y="357187"/>
            <a:ext cx="6426994" cy="5539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小结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709738" y="1329929"/>
            <a:ext cx="60483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掌握正确的缩进方法：四个空格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三种形式的分支语句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正确编写分支语句</a:t>
            </a:r>
          </a:p>
        </p:txBody>
      </p:sp>
      <p:sp>
        <p:nvSpPr>
          <p:cNvPr id="29702" name="AutoShape 2" descr="http://img0.imgtn.bdimg.com/it/u=4223365167,2483100031&amp;fm=23&amp;gp=0.jpg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259681" y="-108347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35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3" name="AutoShape 4" descr="http://img0.imgtn.bdimg.com/it/u=4223365167,2483100031&amp;fm=23&amp;gp=0.jpg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259681" y="-108347"/>
            <a:ext cx="228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135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6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690879" y="419470"/>
            <a:ext cx="719381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作业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906780"/>
            <a:ext cx="1021080" cy="254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4700" y="1249487"/>
            <a:ext cx="27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课时作业</a:t>
            </a:r>
            <a:r>
              <a:rPr lang="en-US" altLang="zh-CN" sz="2400" dirty="0"/>
              <a:t>P87 1-4</a:t>
            </a:r>
          </a:p>
        </p:txBody>
      </p:sp>
    </p:spTree>
    <p:extLst>
      <p:ext uri="{BB962C8B-B14F-4D97-AF65-F5344CB8AC3E}">
        <p14:creationId xmlns:p14="http://schemas.microsoft.com/office/powerpoint/2010/main" val="3300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690879" y="419468"/>
            <a:ext cx="26908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前情提要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906780"/>
            <a:ext cx="1021080" cy="254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F410A9-A645-408F-9E75-D8CE1D175CD1}"/>
              </a:ext>
            </a:extLst>
          </p:cNvPr>
          <p:cNvCxnSpPr/>
          <p:nvPr/>
        </p:nvCxnSpPr>
        <p:spPr>
          <a:xfrm>
            <a:off x="6495393" y="1360603"/>
            <a:ext cx="0" cy="187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746FEDD-2007-4C3C-A5E2-145565361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8068C3-F8A4-428C-93FB-E4BE9D1F0ABA}"/>
              </a:ext>
            </a:extLst>
          </p:cNvPr>
          <p:cNvSpPr txBox="1"/>
          <p:nvPr/>
        </p:nvSpPr>
        <p:spPr>
          <a:xfrm>
            <a:off x="7417676" y="45325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金爱凤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196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690879" y="419468"/>
            <a:ext cx="26908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前情提要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700" y="906780"/>
            <a:ext cx="1021080" cy="254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982965" y="1374398"/>
            <a:ext cx="6284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下列程序的运行结果是</a:t>
            </a:r>
            <a:r>
              <a:rPr lang="en-US" altLang="zh-CN" sz="2000" dirty="0">
                <a:solidFill>
                  <a:schemeClr val="accent1"/>
                </a:solidFill>
              </a:rPr>
              <a:t>____________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</a:rPr>
              <a:t>x=10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</a:rPr>
              <a:t>b=6&lt;x&lt;12</a:t>
            </a:r>
          </a:p>
          <a:p>
            <a:pPr lvl="1"/>
            <a:r>
              <a:rPr lang="en-US" altLang="zh-CN" sz="2000" dirty="0">
                <a:solidFill>
                  <a:schemeClr val="accent1"/>
                </a:solidFill>
              </a:rPr>
              <a:t>print(b)</a:t>
            </a:r>
          </a:p>
          <a:p>
            <a:pPr lvl="1"/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30" name="TextBox 4"/>
          <p:cNvSpPr txBox="1"/>
          <p:nvPr/>
        </p:nvSpPr>
        <p:spPr>
          <a:xfrm>
            <a:off x="3962535" y="1298495"/>
            <a:ext cx="134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True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  <p:custDataLst>
              <p:tags r:id="rId1"/>
            </p:custDataLst>
          </p:nvPr>
        </p:nvSpPr>
        <p:spPr bwMode="auto"/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A539C1-FDE3-4BD7-B7B1-3FC5ECE80926}" type="datetime10">
              <a:rPr lang="zh-CN" altLang="en-US" sz="105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15:17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7171" name="灯片编号占位符 4"/>
          <p:cNvSpPr txBox="1"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9A0DB2DC-4C9A-4742-B13C-FB6460FD3503}" type="slidenum">
              <a:rPr lang="zh-CN" altLang="en-US" sz="1050"/>
              <a:pPr>
                <a:spcBef>
                  <a:spcPct val="0"/>
                </a:spcBef>
              </a:pPr>
              <a:t>4</a:t>
            </a:fld>
            <a:endParaRPr lang="zh-CN" altLang="en-US" sz="1050"/>
          </a:p>
        </p:txBody>
      </p:sp>
      <p:sp>
        <p:nvSpPr>
          <p:cNvPr id="7173" name="TextBox 7"/>
          <p:cNvSpPr txBox="1"/>
          <p:nvPr>
            <p:custDataLst>
              <p:tags r:id="rId3"/>
            </p:custDataLst>
          </p:nvPr>
        </p:nvSpPr>
        <p:spPr>
          <a:xfrm>
            <a:off x="1326833" y="949167"/>
            <a:ext cx="5641181" cy="8583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1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顺序结构中，按语句的自然顺序一次执行。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marL="342900" lvl="1" indent="0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34916" y="10160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342900" indent="-342900" algn="l">
              <a:buFont typeface="Wingdings"/>
              <a:buChar char="l"/>
            </a:pPr>
            <a:r>
              <a:rPr lang="zh-CN" altLang="en-US" sz="2625">
                <a:latin typeface="方正姚体" panose="02010601030101010101" charset="-122"/>
                <a:ea typeface="方正姚体" panose="02010601030101010101" charset="-122"/>
              </a:rPr>
              <a:t>顺序结构的程序实现</a:t>
            </a:r>
          </a:p>
        </p:txBody>
      </p:sp>
      <p:sp>
        <p:nvSpPr>
          <p:cNvPr id="2" name="流程图: 终止 1"/>
          <p:cNvSpPr/>
          <p:nvPr>
            <p:custDataLst>
              <p:tags r:id="rId5"/>
            </p:custDataLst>
          </p:nvPr>
        </p:nvSpPr>
        <p:spPr>
          <a:xfrm>
            <a:off x="2013109" y="1735931"/>
            <a:ext cx="651510" cy="3467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开始</a:t>
            </a:r>
          </a:p>
        </p:txBody>
      </p:sp>
      <p:sp>
        <p:nvSpPr>
          <p:cNvPr id="6" name="流程图: 终止 5"/>
          <p:cNvSpPr/>
          <p:nvPr>
            <p:custDataLst>
              <p:tags r:id="rId6"/>
            </p:custDataLst>
          </p:nvPr>
        </p:nvSpPr>
        <p:spPr>
          <a:xfrm>
            <a:off x="2012633" y="4555744"/>
            <a:ext cx="651510" cy="3467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结束</a:t>
            </a:r>
          </a:p>
        </p:txBody>
      </p:sp>
      <p:sp>
        <p:nvSpPr>
          <p:cNvPr id="7" name="平行四边形 6"/>
          <p:cNvSpPr/>
          <p:nvPr>
            <p:custDataLst>
              <p:tags r:id="rId7"/>
            </p:custDataLst>
          </p:nvPr>
        </p:nvSpPr>
        <p:spPr>
          <a:xfrm>
            <a:off x="1647825" y="2305050"/>
            <a:ext cx="1607344" cy="54006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输入年龄</a:t>
            </a:r>
          </a:p>
        </p:txBody>
      </p:sp>
      <p:sp>
        <p:nvSpPr>
          <p:cNvPr id="10" name="流程图: 数据 9"/>
          <p:cNvSpPr/>
          <p:nvPr>
            <p:custDataLst>
              <p:tags r:id="rId8"/>
            </p:custDataLst>
          </p:nvPr>
        </p:nvSpPr>
        <p:spPr>
          <a:xfrm>
            <a:off x="1717358" y="3837623"/>
            <a:ext cx="1242060" cy="43195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输出问候语句</a:t>
            </a:r>
            <a:endParaRPr lang="en-US" altLang="zh-CN" sz="1050" dirty="0"/>
          </a:p>
        </p:txBody>
      </p:sp>
      <p:cxnSp>
        <p:nvCxnSpPr>
          <p:cNvPr id="11" name="直接箭头连接符 10"/>
          <p:cNvCxnSpPr/>
          <p:nvPr>
            <p:custDataLst>
              <p:tags r:id="rId9"/>
            </p:custDataLst>
          </p:nvPr>
        </p:nvCxnSpPr>
        <p:spPr>
          <a:xfrm>
            <a:off x="2338864" y="2082642"/>
            <a:ext cx="476" cy="222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0"/>
            </p:custDataLst>
          </p:nvPr>
        </p:nvCxnSpPr>
        <p:spPr>
          <a:xfrm flipH="1">
            <a:off x="2338864" y="2845118"/>
            <a:ext cx="0" cy="222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1"/>
            </p:custDataLst>
          </p:nvPr>
        </p:nvCxnSpPr>
        <p:spPr>
          <a:xfrm flipH="1">
            <a:off x="2337912" y="3606642"/>
            <a:ext cx="476" cy="230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  <a:endCxn id="6" idx="0"/>
          </p:cNvCxnSpPr>
          <p:nvPr>
            <p:custDataLst>
              <p:tags r:id="rId12"/>
            </p:custDataLst>
          </p:nvPr>
        </p:nvCxnSpPr>
        <p:spPr>
          <a:xfrm>
            <a:off x="2338388" y="4269582"/>
            <a:ext cx="0" cy="286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701826D-0F28-44CF-B428-05835F80E51D}"/>
              </a:ext>
            </a:extLst>
          </p:cNvPr>
          <p:cNvSpPr/>
          <p:nvPr/>
        </p:nvSpPr>
        <p:spPr>
          <a:xfrm>
            <a:off x="4066244" y="1860314"/>
            <a:ext cx="526718" cy="267591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E1E6A4-DB2D-409C-8744-D1091DB30CE6}"/>
              </a:ext>
            </a:extLst>
          </p:cNvPr>
          <p:cNvSpPr txBox="1"/>
          <p:nvPr/>
        </p:nvSpPr>
        <p:spPr>
          <a:xfrm>
            <a:off x="5574194" y="2376038"/>
            <a:ext cx="2254469" cy="30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age = int(input('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:'))</a:t>
            </a:r>
            <a:endParaRPr lang="zh-CN" altLang="en-US" dirty="0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F000D3CD-CAFC-4FBE-AF5E-6B26F4A83DF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534240" y="3058002"/>
            <a:ext cx="1607344" cy="54006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输入姓名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51722C-2739-4A88-BF76-1579C3BE5738}"/>
              </a:ext>
            </a:extLst>
          </p:cNvPr>
          <p:cNvSpPr txBox="1"/>
          <p:nvPr/>
        </p:nvSpPr>
        <p:spPr>
          <a:xfrm>
            <a:off x="5630046" y="3091692"/>
            <a:ext cx="1796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xm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input("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姓名：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BD87D4-7FF0-4B9F-8B7D-B65B8BC97817}"/>
              </a:ext>
            </a:extLst>
          </p:cNvPr>
          <p:cNvSpPr txBox="1"/>
          <p:nvPr/>
        </p:nvSpPr>
        <p:spPr>
          <a:xfrm>
            <a:off x="5140642" y="37622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print("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大家好，我叫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,"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今年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age,"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岁。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0" grpId="0" animBg="1"/>
      <p:bldP spid="17" grpId="0" animBg="1"/>
      <p:bldP spid="22" grpId="0"/>
      <p:bldP spid="23" grpId="0" animBg="1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  <p:custDataLst>
              <p:tags r:id="rId1"/>
            </p:custDataLst>
          </p:nvPr>
        </p:nvSpPr>
        <p:spPr bwMode="auto"/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7D82-1E54-4C0C-804F-48896904B8D4}" type="datetime10">
              <a:rPr lang="zh-CN" altLang="en-US" sz="105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09:39</a:t>
            </a:fld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4339" name="灯片编号占位符 2"/>
          <p:cNvSpPr txBox="1"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fld id="{9A0DB2DC-4C9A-4742-B13C-FB6460FD3503}" type="slidenum">
              <a:rPr lang="zh-CN" altLang="en-US" sz="1050"/>
              <a:pPr>
                <a:spcBef>
                  <a:spcPct val="0"/>
                </a:spcBef>
              </a:pPr>
              <a:t>5</a:t>
            </a:fld>
            <a:endParaRPr lang="zh-CN" altLang="en-US" sz="1050"/>
          </a:p>
        </p:txBody>
      </p:sp>
      <p:sp>
        <p:nvSpPr>
          <p:cNvPr id="14340" name="TextBox 4"/>
          <p:cNvSpPr txBox="1"/>
          <p:nvPr>
            <p:custDataLst>
              <p:tags r:id="rId3"/>
            </p:custDataLst>
          </p:nvPr>
        </p:nvSpPr>
        <p:spPr>
          <a:xfrm>
            <a:off x="1575198" y="357188"/>
            <a:ext cx="4293394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36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生活中的判断</a:t>
            </a:r>
          </a:p>
        </p:txBody>
      </p:sp>
      <p:pic>
        <p:nvPicPr>
          <p:cNvPr id="14341" name="Picture 3" descr="C:\Users\Administrator\AppData\Roaming\Tencent\Users\958007736\QQ\WinTemp\RichOle\@J(76Q~9A{~IKZJ}M5KN]7B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94235" y="1059656"/>
            <a:ext cx="3518297" cy="2214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4" descr="C:\Users\Administrator\AppData\Roaming\Tencent\Users\958007736\QQ\WinTemp\RichOle\H$HZB0`9{QB7HGI0E84FT[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87504" y="3003948"/>
            <a:ext cx="3028950" cy="19645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Picture 5" descr="C:\Users\Administrator\AppData\Roaming\Tencent\Users\958007736\QQ\WinTemp\RichOle\}]9Z0E49M{5(D`NF[@H}Y7M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545682" y="3274219"/>
            <a:ext cx="1241822" cy="1614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3AECA8-93CE-49AC-8D1B-E157CEFDFDF5}"/>
              </a:ext>
            </a:extLst>
          </p:cNvPr>
          <p:cNvSpPr txBox="1"/>
          <p:nvPr/>
        </p:nvSpPr>
        <p:spPr>
          <a:xfrm>
            <a:off x="1655676" y="843558"/>
            <a:ext cx="45416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例：输入年龄，如果年龄小于</a:t>
            </a:r>
            <a:r>
              <a:rPr lang="en-US" altLang="zh-CN" sz="1050" dirty="0"/>
              <a:t>20</a:t>
            </a:r>
            <a:r>
              <a:rPr lang="zh-CN" altLang="en-US" sz="1050" dirty="0"/>
              <a:t>，则输出“</a:t>
            </a:r>
            <a:r>
              <a:rPr lang="en-US" altLang="zh-CN" sz="1050" dirty="0"/>
              <a:t>young!</a:t>
            </a:r>
            <a:r>
              <a:rPr lang="zh-CN" altLang="en-US" sz="1050" dirty="0"/>
              <a:t>”，否则输出“</a:t>
            </a:r>
            <a:r>
              <a:rPr lang="en-US" altLang="zh-CN" sz="1050" dirty="0"/>
              <a:t>old!</a:t>
            </a:r>
            <a:r>
              <a:rPr lang="zh-CN" altLang="en-US" sz="1050" dirty="0"/>
              <a:t>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F6916A-9C52-40DE-8D42-1EC3EFAC6E78}"/>
              </a:ext>
            </a:extLst>
          </p:cNvPr>
          <p:cNvSpPr txBox="1"/>
          <p:nvPr/>
        </p:nvSpPr>
        <p:spPr>
          <a:xfrm>
            <a:off x="1763688" y="1815666"/>
            <a:ext cx="35103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Consolas" panose="020B0609020204030204" pitchFamily="49" charset="0"/>
              </a:rPr>
              <a:t>age = int(input())</a:t>
            </a:r>
          </a:p>
          <a:p>
            <a:endParaRPr lang="en-US" altLang="zh-CN" sz="2700" dirty="0">
              <a:latin typeface="Consolas" panose="020B0609020204030204" pitchFamily="49" charset="0"/>
            </a:endParaRPr>
          </a:p>
          <a:p>
            <a:r>
              <a:rPr lang="en-US" altLang="zh-CN" sz="2700" dirty="0">
                <a:latin typeface="Consolas" panose="020B0609020204030204" pitchFamily="49" charset="0"/>
              </a:rPr>
              <a:t>print('young')</a:t>
            </a:r>
          </a:p>
          <a:p>
            <a:r>
              <a:rPr lang="en-US" altLang="zh-CN" sz="2700" dirty="0">
                <a:latin typeface="Consolas" panose="020B0609020204030204" pitchFamily="49" charset="0"/>
              </a:rPr>
              <a:t>print('old!')</a:t>
            </a:r>
          </a:p>
        </p:txBody>
      </p:sp>
    </p:spTree>
    <p:extLst>
      <p:ext uri="{BB962C8B-B14F-4D97-AF65-F5344CB8AC3E}">
        <p14:creationId xmlns:p14="http://schemas.microsoft.com/office/powerpoint/2010/main" val="5018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3AECA8-93CE-49AC-8D1B-E157CEFDFDF5}"/>
              </a:ext>
            </a:extLst>
          </p:cNvPr>
          <p:cNvSpPr txBox="1"/>
          <p:nvPr/>
        </p:nvSpPr>
        <p:spPr>
          <a:xfrm>
            <a:off x="743676" y="566836"/>
            <a:ext cx="765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例：输入年龄，如果年龄小于</a:t>
            </a:r>
            <a:r>
              <a:rPr lang="en-US" altLang="zh-CN" sz="1800" dirty="0"/>
              <a:t>20</a:t>
            </a:r>
            <a:r>
              <a:rPr lang="zh-CN" altLang="en-US" sz="1800" dirty="0"/>
              <a:t>，则输出“</a:t>
            </a:r>
            <a:r>
              <a:rPr lang="en-US" altLang="zh-CN" sz="1800" dirty="0"/>
              <a:t>young!</a:t>
            </a:r>
            <a:r>
              <a:rPr lang="zh-CN" altLang="en-US" sz="1800" dirty="0"/>
              <a:t>”，否则输出“</a:t>
            </a:r>
            <a:r>
              <a:rPr lang="en-US" altLang="zh-CN" sz="1800" dirty="0"/>
              <a:t>old!</a:t>
            </a:r>
            <a:r>
              <a:rPr lang="zh-CN" altLang="en-US" sz="1800" dirty="0"/>
              <a:t>”</a:t>
            </a:r>
          </a:p>
        </p:txBody>
      </p:sp>
      <p:sp>
        <p:nvSpPr>
          <p:cNvPr id="5" name="Freeform 69">
            <a:extLst>
              <a:ext uri="{FF2B5EF4-FFF2-40B4-BE49-F238E27FC236}">
                <a16:creationId xmlns:a16="http://schemas.microsoft.com/office/drawing/2014/main" id="{7374B0E0-A729-417F-863F-D69FB98EA48D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721427" y="3306862"/>
            <a:ext cx="1584171" cy="946048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2">
            <a:extLst>
              <a:ext uri="{FF2B5EF4-FFF2-40B4-BE49-F238E27FC236}">
                <a16:creationId xmlns:a16="http://schemas.microsoft.com/office/drawing/2014/main" id="{C77AFD19-6FF6-4CDE-896F-8B3DF81CDE13}"/>
              </a:ext>
            </a:extLst>
          </p:cNvPr>
          <p:cNvSpPr>
            <a:spLocks noEditPoints="1"/>
          </p:cNvSpPr>
          <p:nvPr/>
        </p:nvSpPr>
        <p:spPr bwMode="auto">
          <a:xfrm rot="18250896">
            <a:off x="1147707" y="3095191"/>
            <a:ext cx="1500193" cy="945837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60F757-1D83-47F9-AE27-AF09E5D2F54C}"/>
              </a:ext>
            </a:extLst>
          </p:cNvPr>
          <p:cNvSpPr txBox="1"/>
          <p:nvPr/>
        </p:nvSpPr>
        <p:spPr>
          <a:xfrm>
            <a:off x="1036211" y="135352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分支结构流程图</a:t>
            </a:r>
          </a:p>
        </p:txBody>
      </p:sp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9D8E244D-D935-4F5C-B9C9-5A35C86CC887}"/>
              </a:ext>
            </a:extLst>
          </p:cNvPr>
          <p:cNvSpPr/>
          <p:nvPr/>
        </p:nvSpPr>
        <p:spPr>
          <a:xfrm>
            <a:off x="4095864" y="1579162"/>
            <a:ext cx="2031325" cy="4094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输入年龄</a:t>
            </a:r>
            <a:r>
              <a:rPr lang="en-US" altLang="zh-CN" dirty="0"/>
              <a:t>age</a:t>
            </a:r>
            <a:endParaRPr lang="zh-CN" altLang="en-US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A0E08CE9-DC88-4EDF-A917-4690207189E9}"/>
              </a:ext>
            </a:extLst>
          </p:cNvPr>
          <p:cNvSpPr/>
          <p:nvPr/>
        </p:nvSpPr>
        <p:spPr>
          <a:xfrm>
            <a:off x="3317558" y="2334324"/>
            <a:ext cx="3587933" cy="6126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age &lt; 20</a:t>
            </a:r>
            <a:endParaRPr lang="zh-CN" altLang="en-US" sz="1400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FA30475F-404F-4168-8190-E2E09D951F1C}"/>
              </a:ext>
            </a:extLst>
          </p:cNvPr>
          <p:cNvSpPr/>
          <p:nvPr/>
        </p:nvSpPr>
        <p:spPr>
          <a:xfrm>
            <a:off x="4835205" y="4378593"/>
            <a:ext cx="898188" cy="40947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690C3E-339F-4FD5-8B1B-D946044988D8}"/>
              </a:ext>
            </a:extLst>
          </p:cNvPr>
          <p:cNvCxnSpPr>
            <a:endCxn id="8" idx="1"/>
          </p:cNvCxnSpPr>
          <p:nvPr/>
        </p:nvCxnSpPr>
        <p:spPr>
          <a:xfrm>
            <a:off x="5111527" y="1294616"/>
            <a:ext cx="0" cy="28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5CE972-DB38-448C-9238-173F66694437}"/>
              </a:ext>
            </a:extLst>
          </p:cNvPr>
          <p:cNvCxnSpPr>
            <a:stCxn id="8" idx="4"/>
          </p:cNvCxnSpPr>
          <p:nvPr/>
        </p:nvCxnSpPr>
        <p:spPr>
          <a:xfrm flipH="1">
            <a:off x="5111525" y="1988628"/>
            <a:ext cx="2" cy="29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351B7EE-C164-490E-B9A1-91AA6744C121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5400000">
            <a:off x="4142596" y="2356793"/>
            <a:ext cx="378756" cy="1559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4749A-258C-416E-8211-3593BEADE9BC}"/>
              </a:ext>
            </a:extLst>
          </p:cNvPr>
          <p:cNvCxnSpPr>
            <a:cxnSpLocks/>
            <a:stCxn id="9" idx="2"/>
            <a:endCxn id="9" idx="2"/>
          </p:cNvCxnSpPr>
          <p:nvPr/>
        </p:nvCxnSpPr>
        <p:spPr>
          <a:xfrm>
            <a:off x="5111525" y="294696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1F6FE33-2111-4AD1-B8D8-4E7C7FD3F966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16200000" flipH="1">
            <a:off x="5794491" y="2263999"/>
            <a:ext cx="378756" cy="17446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B3B0DA7-37EB-44D9-AC5C-9E5A587CD2E9}"/>
              </a:ext>
            </a:extLst>
          </p:cNvPr>
          <p:cNvCxnSpPr>
            <a:cxnSpLocks/>
            <a:stCxn id="20" idx="4"/>
            <a:endCxn id="10" idx="0"/>
          </p:cNvCxnSpPr>
          <p:nvPr/>
        </p:nvCxnSpPr>
        <p:spPr>
          <a:xfrm rot="16200000" flipH="1">
            <a:off x="4167453" y="3261747"/>
            <a:ext cx="501814" cy="1731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BD8736A-B7EF-4999-AD27-77B2904D1F4A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716225" y="3373950"/>
            <a:ext cx="572718" cy="1436569"/>
          </a:xfrm>
          <a:prstGeom prst="bentConnector3">
            <a:avLst>
              <a:gd name="adj1" fmla="val 56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9DDEBF-747F-48F7-9199-0F9502956E9B}"/>
              </a:ext>
            </a:extLst>
          </p:cNvPr>
          <p:cNvSpPr txBox="1"/>
          <p:nvPr/>
        </p:nvSpPr>
        <p:spPr>
          <a:xfrm>
            <a:off x="3587066" y="2708314"/>
            <a:ext cx="24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blipFill>
                <a:blip r:embed="rId2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0B7E6C-9795-47F8-A015-F460F08E76BC}"/>
              </a:ext>
            </a:extLst>
          </p:cNvPr>
          <p:cNvSpPr txBox="1"/>
          <p:nvPr/>
        </p:nvSpPr>
        <p:spPr>
          <a:xfrm>
            <a:off x="6458464" y="2681889"/>
            <a:ext cx="24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blipFill>
                <a:blip r:embed="rId2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0B34191A-87D7-48FF-8091-38249F32FC45}"/>
              </a:ext>
            </a:extLst>
          </p:cNvPr>
          <p:cNvSpPr/>
          <p:nvPr/>
        </p:nvSpPr>
        <p:spPr>
          <a:xfrm>
            <a:off x="2475187" y="3325722"/>
            <a:ext cx="2154470" cy="5510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  <a:r>
              <a:rPr lang="en-US" altLang="zh-CN" dirty="0"/>
              <a:t>”young!”</a:t>
            </a:r>
            <a:endParaRPr lang="zh-CN" altLang="en-US" dirty="0"/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0BB0802C-9554-4D2B-9DA5-91D0A6ED9C23}"/>
              </a:ext>
            </a:extLst>
          </p:cNvPr>
          <p:cNvSpPr/>
          <p:nvPr/>
        </p:nvSpPr>
        <p:spPr>
          <a:xfrm>
            <a:off x="5778979" y="3325722"/>
            <a:ext cx="2154470" cy="57271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输出“</a:t>
            </a:r>
            <a:r>
              <a:rPr lang="en-US" altLang="zh-CN" dirty="0"/>
              <a:t>old!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7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8" grpId="0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フッター プレースホルダー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1385888" y="4786313"/>
            <a:ext cx="2514600" cy="273844"/>
          </a:xfrm>
          <a:noFill/>
          <a:ln>
            <a:noFill/>
          </a:ln>
        </p:spPr>
        <p:txBody>
          <a:bodyPr vert="horz" lIns="0" tIns="0" rIns="0" bIns="0" rtlCol="0" anchor="b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50" kern="1200">
                <a:solidFill>
                  <a:schemeClr val="tx1"/>
                </a:solidFill>
                <a:latin typeface="Constantia" panose="02030602050306030303" charset="0"/>
                <a:ea typeface="+mn-ea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5pPr>
          </a:lstStyle>
          <a:p>
            <a:pPr lvl="0"/>
            <a:r>
              <a:rPr lang="en-US" altLang="ja-JP" sz="900" dirty="0">
                <a:solidFill>
                  <a:srgbClr val="045C75"/>
                </a:solidFill>
              </a:rPr>
              <a:t>PYTHON</a:t>
            </a:r>
            <a:r>
              <a:rPr lang="ja-JP" altLang="en-US" sz="900" dirty="0">
                <a:solidFill>
                  <a:srgbClr val="045C75"/>
                </a:solidFill>
              </a:rPr>
              <a:t>学习</a:t>
            </a:r>
          </a:p>
        </p:txBody>
      </p:sp>
      <p:sp>
        <p:nvSpPr>
          <p:cNvPr id="43011" name="スライド番号プレースホルダー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7218760" y="4893469"/>
            <a:ext cx="571500" cy="147638"/>
          </a:xfrm>
          <a:noFill/>
          <a:ln>
            <a:noFill/>
          </a:ln>
        </p:spPr>
        <p:txBody>
          <a:bodyPr vert="horz" lIns="0" tIns="0" rIns="0" bIns="0" rtlCol="0" anchor="b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350" kern="1200">
                <a:solidFill>
                  <a:schemeClr val="tx1"/>
                </a:solidFill>
                <a:latin typeface="Constantia" panose="02030602050306030303" charset="0"/>
                <a:ea typeface="+mn-ea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onstantia" panose="02030602050306030303" charset="0"/>
                <a:ea typeface="HGP明朝E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900">
                <a:solidFill>
                  <a:srgbClr val="045C75"/>
                </a:solidFill>
              </a:rPr>
              <a:t>8</a:t>
            </a:fld>
            <a:endParaRPr lang="ja-JP" altLang="en-US" sz="900">
              <a:solidFill>
                <a:srgbClr val="045C75"/>
              </a:solidFill>
            </a:endParaRPr>
          </a:p>
        </p:txBody>
      </p:sp>
      <p:sp>
        <p:nvSpPr>
          <p:cNvPr id="43012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1385888" y="1138059"/>
            <a:ext cx="4752975" cy="1246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875" b="1" dirty="0">
                <a:latin typeface="+mn-ea"/>
                <a:sym typeface="+mn-ea"/>
              </a:rPr>
              <a:t>单分支</a:t>
            </a:r>
            <a:r>
              <a:rPr lang="en-US" altLang="zh-CN" sz="1875" b="1" dirty="0">
                <a:latin typeface="+mn-ea"/>
                <a:sym typeface="+mn-ea"/>
              </a:rPr>
              <a:t>if </a:t>
            </a:r>
            <a:r>
              <a:rPr lang="zh-CN" altLang="en-US" sz="1875" b="1" dirty="0">
                <a:latin typeface="+mn-ea"/>
                <a:sym typeface="+mn-ea"/>
              </a:rPr>
              <a:t>条件语句格式</a:t>
            </a:r>
            <a:endParaRPr lang="zh-CN" altLang="en-US" sz="1875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If  &lt;</a:t>
            </a:r>
            <a:r>
              <a:rPr lang="zh-CN" altLang="en-US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条件表达式</a:t>
            </a:r>
            <a:r>
              <a:rPr lang="en-US" altLang="zh-CN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&gt;</a:t>
            </a:r>
            <a:r>
              <a:rPr lang="zh-CN" altLang="en-US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：</a:t>
            </a:r>
            <a:endParaRPr lang="en-US" altLang="zh-CN" sz="1875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240030" lvl="1"/>
            <a:r>
              <a:rPr lang="en-US" altLang="zh-CN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&lt;</a:t>
            </a:r>
            <a:r>
              <a:rPr lang="zh-CN" altLang="en-US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语句块</a:t>
            </a:r>
            <a:r>
              <a:rPr lang="en-US" altLang="zh-CN" sz="1875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&gt;</a:t>
            </a:r>
            <a:endParaRPr lang="en-US" altLang="zh-CN" sz="1875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lang="ja-JP" altLang="en-US" sz="1875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4301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39858" y="3555291"/>
            <a:ext cx="1875473" cy="1281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34916" y="10160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342900" indent="-342900" algn="l">
              <a:buFont typeface="Wingdings"/>
              <a:buChar char="l"/>
            </a:pPr>
            <a:r>
              <a:rPr lang="zh-CN" altLang="en-US" sz="2625">
                <a:latin typeface="方正姚体" panose="02010601030101010101" charset="-122"/>
                <a:ea typeface="方正姚体" panose="02010601030101010101" charset="-122"/>
              </a:rPr>
              <a:t>分支结构的程序实现</a:t>
            </a:r>
          </a:p>
        </p:txBody>
      </p:sp>
      <p:sp>
        <p:nvSpPr>
          <p:cNvPr id="6" name="テキスト ボックス 8"/>
          <p:cNvSpPr txBox="1"/>
          <p:nvPr>
            <p:custDataLst>
              <p:tags r:id="rId6"/>
            </p:custDataLst>
          </p:nvPr>
        </p:nvSpPr>
        <p:spPr>
          <a:xfrm>
            <a:off x="1385887" y="2216419"/>
            <a:ext cx="475297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latin typeface="Constantia" panose="02030602050306030303" charset="0"/>
              </a:rPr>
              <a:t>age = 10</a:t>
            </a:r>
          </a:p>
          <a:p>
            <a:r>
              <a:rPr lang="en-US" altLang="zh-CN" sz="2400" dirty="0">
                <a:latin typeface="Constantia" panose="02030602050306030303" charset="0"/>
              </a:rPr>
              <a:t>if age &lt; 20:</a:t>
            </a:r>
          </a:p>
          <a:p>
            <a:r>
              <a:rPr lang="en-US" altLang="zh-CN" sz="2400" dirty="0">
                <a:latin typeface="Constantia" panose="02030602050306030303" charset="0"/>
              </a:rPr>
              <a:t>    print("young!")</a:t>
            </a:r>
          </a:p>
          <a:p>
            <a:endParaRPr lang="en-US" altLang="zh-CN" sz="2400" dirty="0">
              <a:latin typeface="Constantia" panose="02030602050306030303" charset="0"/>
            </a:endParaRPr>
          </a:p>
          <a:p>
            <a:endParaRPr lang="en-US" altLang="zh-CN" sz="2400" dirty="0">
              <a:latin typeface="Constantia" panose="02030602050306030303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122D72-9116-4246-B074-5460780C00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0199" y="631325"/>
            <a:ext cx="3818016" cy="243658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BF8670-D6FF-4EBD-B269-821C9CCE9AA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47073" y="4005441"/>
            <a:ext cx="5642134" cy="6694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同一个</a:t>
            </a:r>
            <a:r>
              <a:rPr lang="en-US" altLang="zh-CN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if </a:t>
            </a:r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语句中，</a:t>
            </a:r>
            <a:r>
              <a:rPr lang="en-US" altLang="zh-CN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if</a:t>
            </a:r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下方的语句块必须采用四个空格的缩进来标识。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テキスト ボックス 8"/>
          <p:cNvSpPr txBox="1"/>
          <p:nvPr>
            <p:custDataLst>
              <p:tags r:id="rId1"/>
            </p:custDataLst>
          </p:nvPr>
        </p:nvSpPr>
        <p:spPr>
          <a:xfrm>
            <a:off x="1592342" y="934879"/>
            <a:ext cx="4752975" cy="185820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875" b="1">
                <a:latin typeface="+mn-ea"/>
                <a:sym typeface="+mn-ea"/>
              </a:rPr>
              <a:t>双分支</a:t>
            </a:r>
            <a:r>
              <a:rPr lang="en-US" altLang="zh-CN" sz="1875" b="1">
                <a:latin typeface="+mn-ea"/>
                <a:sym typeface="+mn-ea"/>
              </a:rPr>
              <a:t>if</a:t>
            </a:r>
            <a:r>
              <a:rPr lang="zh-CN" altLang="en-US" sz="1875" b="1">
                <a:latin typeface="+mn-ea"/>
                <a:sym typeface="+mn-ea"/>
              </a:rPr>
              <a:t>条件语句格式</a:t>
            </a:r>
            <a:endParaRPr lang="en-US" altLang="zh-CN" sz="1875" b="1">
              <a:latin typeface="+mn-ea"/>
            </a:endParaRPr>
          </a:p>
          <a:p>
            <a:r>
              <a:rPr lang="en-US" altLang="zh-CN" sz="1875" b="1">
                <a:latin typeface="+mn-ea"/>
                <a:sym typeface="+mn-ea"/>
              </a:rPr>
              <a:t>If&lt;</a:t>
            </a:r>
            <a:r>
              <a:rPr lang="zh-CN" altLang="en-US" sz="1875" b="1">
                <a:latin typeface="+mn-ea"/>
                <a:sym typeface="+mn-ea"/>
              </a:rPr>
              <a:t>条件表达式</a:t>
            </a:r>
            <a:r>
              <a:rPr lang="en-US" altLang="zh-CN" sz="1875" b="1">
                <a:latin typeface="+mn-ea"/>
                <a:sym typeface="+mn-ea"/>
              </a:rPr>
              <a:t>&gt;:</a:t>
            </a:r>
            <a:endParaRPr lang="en-US" altLang="zh-CN" sz="1875" b="1">
              <a:latin typeface="+mn-ea"/>
            </a:endParaRPr>
          </a:p>
          <a:p>
            <a:pPr marL="240030" lvl="1"/>
            <a:r>
              <a:rPr lang="en-US" altLang="zh-CN" sz="1875" b="1">
                <a:latin typeface="+mn-ea"/>
                <a:sym typeface="+mn-ea"/>
              </a:rPr>
              <a:t>&lt;</a:t>
            </a:r>
            <a:r>
              <a:rPr lang="zh-CN" altLang="en-US" sz="1875" b="1">
                <a:latin typeface="+mn-ea"/>
                <a:sym typeface="+mn-ea"/>
              </a:rPr>
              <a:t>语句</a:t>
            </a:r>
            <a:r>
              <a:rPr lang="en-US" altLang="zh-CN" sz="1875" b="1">
                <a:latin typeface="+mn-ea"/>
                <a:sym typeface="+mn-ea"/>
              </a:rPr>
              <a:t>A&gt;</a:t>
            </a:r>
            <a:endParaRPr lang="en-US" altLang="zh-CN" sz="1875" b="1">
              <a:latin typeface="+mn-ea"/>
            </a:endParaRPr>
          </a:p>
          <a:p>
            <a:r>
              <a:rPr lang="en-US" altLang="zh-CN" sz="1875" b="1">
                <a:latin typeface="+mn-ea"/>
                <a:sym typeface="+mn-ea"/>
              </a:rPr>
              <a:t>else:</a:t>
            </a:r>
            <a:endParaRPr lang="en-US" altLang="zh-CN" sz="1875" b="1">
              <a:latin typeface="+mn-ea"/>
            </a:endParaRPr>
          </a:p>
          <a:p>
            <a:pPr marL="240030" lvl="1"/>
            <a:r>
              <a:rPr lang="en-US" altLang="zh-CN" sz="1875" b="1">
                <a:latin typeface="+mn-ea"/>
                <a:sym typeface="+mn-ea"/>
              </a:rPr>
              <a:t>&lt;</a:t>
            </a:r>
            <a:r>
              <a:rPr lang="zh-CN" altLang="en-US" sz="1875" b="1">
                <a:latin typeface="+mn-ea"/>
                <a:sym typeface="+mn-ea"/>
              </a:rPr>
              <a:t>语句</a:t>
            </a:r>
            <a:r>
              <a:rPr lang="en-US" altLang="zh-CN" sz="1875" b="1">
                <a:latin typeface="+mn-ea"/>
                <a:sym typeface="+mn-ea"/>
              </a:rPr>
              <a:t>B&gt;</a:t>
            </a:r>
            <a:endParaRPr lang="zh-CN" altLang="en-US" sz="2100" b="1">
              <a:latin typeface="+mn-ea"/>
            </a:endParaRPr>
          </a:p>
          <a:p>
            <a:endParaRPr lang="ja-JP" altLang="en-US" sz="2100">
              <a:latin typeface="Constantia" panose="02030602050306030303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34916" y="10160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342900" indent="-342900" algn="l">
              <a:buFont typeface="Wingdings"/>
              <a:buChar char="l"/>
            </a:pPr>
            <a:r>
              <a:rPr lang="zh-CN" altLang="en-US" sz="2625">
                <a:latin typeface="方正姚体" panose="02010601030101010101" charset="-122"/>
                <a:ea typeface="方正姚体" panose="02010601030101010101" charset="-122"/>
              </a:rPr>
              <a:t>分支结构的程序实现</a:t>
            </a:r>
          </a:p>
        </p:txBody>
      </p:sp>
      <p:sp>
        <p:nvSpPr>
          <p:cNvPr id="45060" name="テキスト ボックス 8"/>
          <p:cNvSpPr txBox="1"/>
          <p:nvPr>
            <p:custDataLst>
              <p:tags r:id="rId3"/>
            </p:custDataLst>
          </p:nvPr>
        </p:nvSpPr>
        <p:spPr>
          <a:xfrm>
            <a:off x="3634741" y="2023586"/>
            <a:ext cx="4012406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latin typeface="Constantia" panose="02030602050306030303" charset="0"/>
              </a:rPr>
              <a:t>age = 10</a:t>
            </a:r>
          </a:p>
          <a:p>
            <a:r>
              <a:rPr lang="en-US" altLang="zh-CN" sz="2400" dirty="0">
                <a:latin typeface="Constantia" panose="02030602050306030303" charset="0"/>
              </a:rPr>
              <a:t>if age &lt;= 20:</a:t>
            </a:r>
          </a:p>
          <a:p>
            <a:r>
              <a:rPr lang="en-US" altLang="zh-CN" sz="2400" dirty="0">
                <a:latin typeface="Constantia" panose="02030602050306030303" charset="0"/>
              </a:rPr>
              <a:t>    print(“young!")</a:t>
            </a:r>
          </a:p>
          <a:p>
            <a:r>
              <a:rPr lang="en-US" altLang="zh-CN" sz="2400" dirty="0">
                <a:latin typeface="Constantia" panose="02030602050306030303" charset="0"/>
              </a:rPr>
              <a:t>else:</a:t>
            </a:r>
          </a:p>
          <a:p>
            <a:r>
              <a:rPr lang="en-US" altLang="zh-CN" sz="2400" dirty="0">
                <a:latin typeface="Constantia" panose="02030602050306030303" charset="0"/>
              </a:rPr>
              <a:t>    print("old!")</a:t>
            </a:r>
          </a:p>
        </p:txBody>
      </p:sp>
      <p:sp>
        <p:nvSpPr>
          <p:cNvPr id="6" name="テキスト ボックス 8"/>
          <p:cNvSpPr txBox="1"/>
          <p:nvPr>
            <p:custDataLst>
              <p:tags r:id="rId4"/>
            </p:custDataLst>
          </p:nvPr>
        </p:nvSpPr>
        <p:spPr>
          <a:xfrm>
            <a:off x="1673543" y="4258628"/>
            <a:ext cx="5642134" cy="6694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同一个</a:t>
            </a:r>
            <a:r>
              <a:rPr lang="en-US" altLang="zh-CN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if </a:t>
            </a:r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语句中，</a:t>
            </a:r>
            <a:r>
              <a:rPr lang="en-US" altLang="zh-CN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if</a:t>
            </a:r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、</a:t>
            </a:r>
            <a:r>
              <a:rPr lang="en-US" altLang="zh-CN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else</a:t>
            </a:r>
            <a:r>
              <a:rPr lang="zh-CN" altLang="en-US" sz="1875" dirty="0">
                <a:solidFill>
                  <a:srgbClr val="FF0000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下方的语句块必须采用相同的缩进来标识。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5060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679</Words>
  <Application>Microsoft Office PowerPoint</Application>
  <PresentationFormat>全屏显示(16:9)</PresentationFormat>
  <Paragraphs>165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等线</vt:lpstr>
      <vt:lpstr>方正舒体</vt:lpstr>
      <vt:lpstr>方正姚体</vt:lpstr>
      <vt:lpstr>华文楷体</vt:lpstr>
      <vt:lpstr>楷体</vt:lpstr>
      <vt:lpstr>宋体</vt:lpstr>
      <vt:lpstr>微软雅黑</vt:lpstr>
      <vt:lpstr>Arial</vt:lpstr>
      <vt:lpstr>Arial Black</vt:lpstr>
      <vt:lpstr>Calibri</vt:lpstr>
      <vt:lpstr>Consolas</vt:lpstr>
      <vt:lpstr>Constantia</vt:lpstr>
      <vt:lpstr>Times New Roman</vt:lpstr>
      <vt:lpstr>Wingdings</vt:lpstr>
      <vt:lpstr>Office 主题</vt:lpstr>
      <vt:lpstr>3.2   Python第六课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年龄分段表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Jun Zhao</cp:lastModifiedBy>
  <cp:revision>495</cp:revision>
  <dcterms:created xsi:type="dcterms:W3CDTF">2016-05-20T12:59:00Z</dcterms:created>
  <dcterms:modified xsi:type="dcterms:W3CDTF">2021-09-14T13:52:36Z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94E68111FADB4816AEF0D1A82B4F7D16</vt:lpwstr>
  </property>
</Properties>
</file>