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319" r:id="rId3"/>
    <p:sldId id="326" r:id="rId4"/>
    <p:sldId id="311" r:id="rId5"/>
    <p:sldId id="306" r:id="rId6"/>
    <p:sldId id="320" r:id="rId7"/>
    <p:sldId id="327" r:id="rId8"/>
    <p:sldId id="325" r:id="rId9"/>
    <p:sldId id="307" r:id="rId10"/>
    <p:sldId id="321" r:id="rId11"/>
    <p:sldId id="310" r:id="rId12"/>
    <p:sldId id="328" r:id="rId13"/>
    <p:sldId id="313" r:id="rId14"/>
    <p:sldId id="315" r:id="rId15"/>
    <p:sldId id="324" r:id="rId16"/>
    <p:sldId id="318" r:id="rId17"/>
    <p:sldId id="323" r:id="rId18"/>
    <p:sldId id="329" r:id="rId19"/>
    <p:sldId id="283" r:id="rId20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hivo" pitchFamily="2" charset="77"/>
      <p:regular r:id="rId27"/>
      <p:bold r:id="rId28"/>
      <p:italic r:id="rId29"/>
      <p:boldItalic r:id="rId30"/>
    </p:embeddedFont>
    <p:embeddedFont>
      <p:font typeface="Fira Sans" panose="020B0503050000020004" pitchFamily="34" charset="0"/>
      <p:regular r:id="rId31"/>
      <p:bold r:id="rId32"/>
      <p:italic r:id="rId33"/>
      <p:boldItalic r:id="rId34"/>
    </p:embeddedFont>
    <p:embeddedFont>
      <p:font typeface="Fira Sans Medium" panose="020F0502020204030204" pitchFamily="34" charset="0"/>
      <p:regular r:id="rId35"/>
      <p:bold r:id="rId36"/>
      <p:italic r:id="rId37"/>
      <p:boldItalic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50C9D2-007F-44DD-93A4-5C5045444509}">
  <a:tblStyle styleId="{8050C9D2-007F-44DD-93A4-5C5045444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01f07d49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401f07d49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401f07d495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401f07d495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64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01f07d495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401f07d495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142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1f07d495_0_1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1f07d495_0_1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485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401f07d495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401f07d495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58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01f07d495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401f07d495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726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01f07d495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401f07d495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95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1f07d495_0_1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1f07d495_0_1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074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01f07d495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401f07d495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576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01f07d495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401f07d495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096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401f07d495_0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401f07d495_0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01f07d49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401f07d49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42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1f07d495_0_1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1f07d495_0_1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37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01f07d495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401f07d495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19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01f07d49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401f07d49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152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01f07d495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401f07d495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39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1f07d495_0_1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1f07d495_0_1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387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401f07d495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401f07d495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87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401f07d495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401f07d495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76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5100" y="1078500"/>
            <a:ext cx="7713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1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23108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715100" y="2229340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5320200" y="123108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5320200" y="2229340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2883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715100" y="3877999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5320200" y="288300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320200" y="3877999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715100" y="1889391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5320200" y="1889391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715100" y="3543598"/>
            <a:ext cx="309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5"/>
          </p:nvPr>
        </p:nvSpPr>
        <p:spPr>
          <a:xfrm>
            <a:off x="5320200" y="3543598"/>
            <a:ext cx="3103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7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715088" y="1568525"/>
            <a:ext cx="27426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ubTitle" idx="2"/>
          </p:nvPr>
        </p:nvSpPr>
        <p:spPr>
          <a:xfrm>
            <a:off x="5686312" y="1568525"/>
            <a:ext cx="27426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3"/>
          </p:nvPr>
        </p:nvSpPr>
        <p:spPr>
          <a:xfrm>
            <a:off x="5686262" y="2032550"/>
            <a:ext cx="27426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4"/>
          </p:nvPr>
        </p:nvSpPr>
        <p:spPr>
          <a:xfrm>
            <a:off x="715038" y="2032550"/>
            <a:ext cx="2742600" cy="24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5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ctrTitle"/>
          </p:nvPr>
        </p:nvSpPr>
        <p:spPr>
          <a:xfrm>
            <a:off x="2749050" y="517425"/>
            <a:ext cx="36459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subTitle" idx="1"/>
          </p:nvPr>
        </p:nvSpPr>
        <p:spPr>
          <a:xfrm>
            <a:off x="2744850" y="1475950"/>
            <a:ext cx="3654300" cy="146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6" name="Google Shape;246;p27"/>
          <p:cNvSpPr txBox="1"/>
          <p:nvPr/>
        </p:nvSpPr>
        <p:spPr>
          <a:xfrm>
            <a:off x="2685400" y="3708650"/>
            <a:ext cx="36939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i="1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57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59" r:id="rId5"/>
    <p:sldLayoutId id="2147483664" r:id="rId6"/>
    <p:sldLayoutId id="2147483674" r:id="rId7"/>
    <p:sldLayoutId id="2147483675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NA_spike-i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thermofisher.com/order/catalog/product/445674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 dirty="0">
                <a:latin typeface="Fira Sans Medium"/>
                <a:ea typeface="Fira Sans Medium"/>
                <a:cs typeface="Fira Sans Medium"/>
                <a:sym typeface="Fira Sans Medium"/>
              </a:rPr>
              <a:t>Spike-in </a:t>
            </a:r>
            <a:r>
              <a:rPr lang="en" sz="4700" dirty="0">
                <a:latin typeface="Fira Sans"/>
                <a:ea typeface="Fira Sans"/>
                <a:cs typeface="Fira Sans"/>
                <a:sym typeface="Fira Sans"/>
              </a:rPr>
              <a:t>Project</a:t>
            </a:r>
            <a:endParaRPr sz="47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6" name="Google Shape;266;p33"/>
          <p:cNvSpPr txBox="1">
            <a:spLocks noGrp="1"/>
          </p:cNvSpPr>
          <p:nvPr>
            <p:ph type="subTitle" idx="1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Carol Zhou</a:t>
            </a:r>
            <a:endParaRPr dirty="0"/>
          </a:p>
        </p:txBody>
      </p:sp>
      <p:sp>
        <p:nvSpPr>
          <p:cNvPr id="278" name="Google Shape;278;p33"/>
          <p:cNvSpPr/>
          <p:nvPr/>
        </p:nvSpPr>
        <p:spPr>
          <a:xfrm>
            <a:off x="813100" y="3103462"/>
            <a:ext cx="29418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dna chain with colorful balls&#10;&#10;Description automatically generated with medium confidence">
            <a:extLst>
              <a:ext uri="{FF2B5EF4-FFF2-40B4-BE49-F238E27FC236}">
                <a16:creationId xmlns:a16="http://schemas.microsoft.com/office/drawing/2014/main" id="{0834D36F-3862-205F-84A8-6AA7C2718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00" y="1268041"/>
            <a:ext cx="2173007" cy="2607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RPM Distribution</a:t>
            </a:r>
            <a:endParaRPr dirty="0"/>
          </a:p>
        </p:txBody>
      </p:sp>
      <p:graphicFrame>
        <p:nvGraphicFramePr>
          <p:cNvPr id="6" name="Google Shape;568;p48">
            <a:extLst>
              <a:ext uri="{FF2B5EF4-FFF2-40B4-BE49-F238E27FC236}">
                <a16:creationId xmlns:a16="http://schemas.microsoft.com/office/drawing/2014/main" id="{CE832E88-F189-08D8-385A-E40912D22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506885"/>
              </p:ext>
            </p:extLst>
          </p:nvPr>
        </p:nvGraphicFramePr>
        <p:xfrm>
          <a:off x="1349187" y="1610829"/>
          <a:ext cx="2357718" cy="2194380"/>
        </p:xfrm>
        <a:graphic>
          <a:graphicData uri="http://schemas.openxmlformats.org/drawingml/2006/table">
            <a:tbl>
              <a:tblPr>
                <a:noFill/>
                <a:tableStyleId>{8050C9D2-007F-44DD-93A4-5C5045444509}</a:tableStyleId>
              </a:tblPr>
              <a:tblGrid>
                <a:gridCol w="1362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Fira Sans"/>
                          <a:ea typeface="Paytone One"/>
                          <a:cs typeface="Paytone One"/>
                          <a:sym typeface="Paytone One"/>
                        </a:rPr>
                        <a:t>RPM Range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Fira Sans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Percentage</a:t>
                      </a:r>
                      <a:endParaRPr sz="12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1-100</a:t>
                      </a:r>
                      <a:endParaRPr sz="120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20.54%</a:t>
                      </a:r>
                      <a:endParaRPr sz="12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100-1000</a:t>
                      </a:r>
                      <a:endParaRPr sz="120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44.42%</a:t>
                      </a:r>
                      <a:endParaRPr sz="12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1000-10000</a:t>
                      </a:r>
                      <a:endParaRPr sz="120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30.4%</a:t>
                      </a:r>
                      <a:endParaRPr sz="12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10000-100000</a:t>
                      </a:r>
                      <a:endParaRPr sz="120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4.24%</a:t>
                      </a:r>
                      <a:endParaRPr sz="12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100000-1000000</a:t>
                      </a:r>
                      <a:endParaRPr sz="120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0.41%</a:t>
                      </a:r>
                      <a:endParaRPr sz="12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382425"/>
                  </a:ext>
                </a:extLst>
              </a:tr>
            </a:tbl>
          </a:graphicData>
        </a:graphic>
      </p:graphicFrame>
      <p:graphicFrame>
        <p:nvGraphicFramePr>
          <p:cNvPr id="7" name="Google Shape;568;p48">
            <a:extLst>
              <a:ext uri="{FF2B5EF4-FFF2-40B4-BE49-F238E27FC236}">
                <a16:creationId xmlns:a16="http://schemas.microsoft.com/office/drawing/2014/main" id="{453E5CD4-4D2F-6B9B-6BC8-1DA79F8C67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756904"/>
              </p:ext>
            </p:extLst>
          </p:nvPr>
        </p:nvGraphicFramePr>
        <p:xfrm>
          <a:off x="5065060" y="1610829"/>
          <a:ext cx="1712259" cy="2194380"/>
        </p:xfrm>
        <a:graphic>
          <a:graphicData uri="http://schemas.openxmlformats.org/drawingml/2006/table">
            <a:tbl>
              <a:tblPr>
                <a:noFill/>
                <a:tableStyleId>{8050C9D2-007F-44DD-93A4-5C5045444509}</a:tableStyleId>
              </a:tblPr>
              <a:tblGrid>
                <a:gridCol w="98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Fira Sans"/>
                          <a:ea typeface="Paytone One"/>
                          <a:cs typeface="Paytone One"/>
                          <a:sym typeface="Paytone One"/>
                        </a:rPr>
                        <a:t>Percentile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latin typeface="Fira Sans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RPM</a:t>
                      </a:r>
                      <a:endParaRPr sz="12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20</a:t>
                      </a:r>
                      <a:endParaRPr sz="120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94.28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15</a:t>
                      </a:r>
                      <a:endParaRPr sz="120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61.85</a:t>
                      </a:r>
                      <a:endParaRPr sz="12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</a:t>
                      </a:r>
                      <a:endParaRPr sz="120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32.56</a:t>
                      </a:r>
                      <a:endParaRPr sz="12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5</a:t>
                      </a:r>
                      <a:endParaRPr sz="120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12.41</a:t>
                      </a:r>
                      <a:endParaRPr sz="12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3</a:t>
                      </a:r>
                      <a:endParaRPr sz="120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7.24</a:t>
                      </a:r>
                      <a:endParaRPr sz="12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382425"/>
                  </a:ext>
                </a:extLst>
              </a:tr>
            </a:tbl>
          </a:graphicData>
        </a:graphic>
      </p:graphicFrame>
      <p:sp>
        <p:nvSpPr>
          <p:cNvPr id="2" name="Left Arrow 1">
            <a:extLst>
              <a:ext uri="{FF2B5EF4-FFF2-40B4-BE49-F238E27FC236}">
                <a16:creationId xmlns:a16="http://schemas.microsoft.com/office/drawing/2014/main" id="{D66B68AA-58D8-AC68-509E-F1CE8312F197}"/>
              </a:ext>
            </a:extLst>
          </p:cNvPr>
          <p:cNvSpPr/>
          <p:nvPr/>
        </p:nvSpPr>
        <p:spPr>
          <a:xfrm>
            <a:off x="3747246" y="2001946"/>
            <a:ext cx="546848" cy="34065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1C607035-B06D-810D-96AC-3777C27B908C}"/>
              </a:ext>
            </a:extLst>
          </p:cNvPr>
          <p:cNvSpPr/>
          <p:nvPr/>
        </p:nvSpPr>
        <p:spPr>
          <a:xfrm>
            <a:off x="6858001" y="3077992"/>
            <a:ext cx="546848" cy="34065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8DBF30-2C56-4CF5-C172-6DAC6E112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495" y="0"/>
            <a:ext cx="2411505" cy="142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8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Spike-ins with 1-100 RPM</a:t>
            </a:r>
            <a:endParaRPr dirty="0"/>
          </a:p>
        </p:txBody>
      </p:sp>
      <p:graphicFrame>
        <p:nvGraphicFramePr>
          <p:cNvPr id="5" name="Google Shape;568;p48">
            <a:extLst>
              <a:ext uri="{FF2B5EF4-FFF2-40B4-BE49-F238E27FC236}">
                <a16:creationId xmlns:a16="http://schemas.microsoft.com/office/drawing/2014/main" id="{95CDC778-8F40-85A7-79F3-9421E0217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060460"/>
              </p:ext>
            </p:extLst>
          </p:nvPr>
        </p:nvGraphicFramePr>
        <p:xfrm>
          <a:off x="1777776" y="1581225"/>
          <a:ext cx="5588448" cy="1981050"/>
        </p:xfrm>
        <a:graphic>
          <a:graphicData uri="http://schemas.openxmlformats.org/drawingml/2006/table">
            <a:tbl>
              <a:tblPr>
                <a:noFill/>
                <a:tableStyleId>{8050C9D2-007F-44DD-93A4-5C5045444509}</a:tableStyleId>
              </a:tblPr>
              <a:tblGrid>
                <a:gridCol w="177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2337">
                  <a:extLst>
                    <a:ext uri="{9D8B030D-6E8A-4147-A177-3AD203B41FA5}">
                      <a16:colId xmlns:a16="http://schemas.microsoft.com/office/drawing/2014/main" val="425883974"/>
                    </a:ext>
                  </a:extLst>
                </a:gridCol>
                <a:gridCol w="1183861">
                  <a:extLst>
                    <a:ext uri="{9D8B030D-6E8A-4147-A177-3AD203B41FA5}">
                      <a16:colId xmlns:a16="http://schemas.microsoft.com/office/drawing/2014/main" val="17217274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Fira Sans"/>
                          <a:ea typeface="Paytone One"/>
                          <a:cs typeface="Paytone One"/>
                          <a:sym typeface="Paytone One"/>
                        </a:rPr>
                        <a:t>Assigned Spike-ins</a:t>
                      </a: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Fira Sans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Low RPM Count</a:t>
                      </a:r>
                      <a:endParaRPr sz="14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Total Count</a:t>
                      </a:r>
                      <a:endParaRPr sz="14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Percentage</a:t>
                      </a:r>
                      <a:endParaRPr sz="14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ERCC-00023</a:t>
                      </a:r>
                      <a:endParaRPr sz="140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24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27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88.89%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ERCC-00077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16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20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80.00%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ERCC-00054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18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23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78.26%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ERCC-00067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12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24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50.00%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715050" y="1543559"/>
            <a:ext cx="7713900" cy="20563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br>
              <a:rPr lang="en" dirty="0"/>
            </a:br>
            <a:r>
              <a:rPr lang="en" sz="1200" dirty="0"/>
              <a:t> </a:t>
            </a:r>
            <a:br>
              <a:rPr lang="en" dirty="0"/>
            </a:br>
            <a:r>
              <a:rPr lang="en-US" sz="3000" dirty="0"/>
              <a:t>Finding an upper cutoff for the SHR values</a:t>
            </a:r>
            <a:endParaRPr sz="3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8" name="Google Shape;458;p43"/>
          <p:cNvSpPr/>
          <p:nvPr/>
        </p:nvSpPr>
        <p:spPr>
          <a:xfrm>
            <a:off x="2988900" y="2851112"/>
            <a:ext cx="31662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2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SHR Distribution</a:t>
            </a:r>
            <a:endParaRPr dirty="0"/>
          </a:p>
        </p:txBody>
      </p:sp>
      <p:graphicFrame>
        <p:nvGraphicFramePr>
          <p:cNvPr id="6" name="Google Shape;568;p48">
            <a:extLst>
              <a:ext uri="{FF2B5EF4-FFF2-40B4-BE49-F238E27FC236}">
                <a16:creationId xmlns:a16="http://schemas.microsoft.com/office/drawing/2014/main" id="{CE832E88-F189-08D8-385A-E40912D22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219274"/>
              </p:ext>
            </p:extLst>
          </p:nvPr>
        </p:nvGraphicFramePr>
        <p:xfrm>
          <a:off x="5913883" y="1294790"/>
          <a:ext cx="2459152" cy="1051470"/>
        </p:xfrm>
        <a:graphic>
          <a:graphicData uri="http://schemas.openxmlformats.org/drawingml/2006/table">
            <a:tbl>
              <a:tblPr>
                <a:noFill/>
                <a:tableStyleId>{8050C9D2-007F-44DD-93A4-5C5045444509}</a:tableStyleId>
              </a:tblPr>
              <a:tblGrid>
                <a:gridCol w="88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424">
                  <a:extLst>
                    <a:ext uri="{9D8B030D-6E8A-4147-A177-3AD203B41FA5}">
                      <a16:colId xmlns:a16="http://schemas.microsoft.com/office/drawing/2014/main" val="2114545633"/>
                    </a:ext>
                  </a:extLst>
                </a:gridCol>
                <a:gridCol w="923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Fira Sans"/>
                          <a:ea typeface="Paytone One"/>
                          <a:cs typeface="Paytone One"/>
                          <a:sym typeface="Paytone One"/>
                        </a:rPr>
                        <a:t>SHR Range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Fira Sans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Count</a:t>
                      </a:r>
                      <a:endParaRPr sz="12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Percentage</a:t>
                      </a:r>
                      <a:endParaRPr sz="105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0-0.1</a:t>
                      </a:r>
                      <a:endParaRPr sz="105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711</a:t>
                      </a:r>
                      <a:endParaRPr sz="105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83.55%</a:t>
                      </a:r>
                      <a:endParaRPr sz="105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≥ 0.1</a:t>
                      </a:r>
                      <a:endParaRPr sz="105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140</a:t>
                      </a:r>
                      <a:endParaRPr sz="105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16.45%</a:t>
                      </a:r>
                      <a:endParaRPr sz="105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oogle Shape;568;p48">
            <a:extLst>
              <a:ext uri="{FF2B5EF4-FFF2-40B4-BE49-F238E27FC236}">
                <a16:creationId xmlns:a16="http://schemas.microsoft.com/office/drawing/2014/main" id="{772C3C10-469C-44DB-4E98-C50545065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181924"/>
              </p:ext>
            </p:extLst>
          </p:nvPr>
        </p:nvGraphicFramePr>
        <p:xfrm>
          <a:off x="5913883" y="2486267"/>
          <a:ext cx="1535787" cy="2057220"/>
        </p:xfrm>
        <a:graphic>
          <a:graphicData uri="http://schemas.openxmlformats.org/drawingml/2006/table">
            <a:tbl>
              <a:tblPr>
                <a:noFill/>
                <a:tableStyleId>{8050C9D2-007F-44DD-93A4-5C5045444509}</a:tableStyleId>
              </a:tblPr>
              <a:tblGrid>
                <a:gridCol w="87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Fira Sans"/>
                          <a:ea typeface="Paytone One"/>
                          <a:cs typeface="Paytone One"/>
                          <a:sym typeface="Paytone One"/>
                        </a:rPr>
                        <a:t>Percentile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Fira Sans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SHR</a:t>
                      </a:r>
                      <a:endParaRPr sz="105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80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0.05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85</a:t>
                      </a:r>
                      <a:endParaRPr sz="105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0.16</a:t>
                      </a:r>
                      <a:endParaRPr sz="105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90</a:t>
                      </a:r>
                      <a:endParaRPr sz="105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0.43</a:t>
                      </a:r>
                      <a:endParaRPr sz="105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95</a:t>
                      </a:r>
                      <a:endParaRPr sz="105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0.63</a:t>
                      </a:r>
                      <a:endParaRPr sz="105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97</a:t>
                      </a:r>
                      <a:endParaRPr sz="105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0. 84</a:t>
                      </a:r>
                      <a:endParaRPr sz="105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382425"/>
                  </a:ext>
                </a:extLst>
              </a:tr>
            </a:tbl>
          </a:graphicData>
        </a:graphic>
      </p:graphicFrame>
      <p:sp>
        <p:nvSpPr>
          <p:cNvPr id="8" name="Left Arrow 7">
            <a:extLst>
              <a:ext uri="{FF2B5EF4-FFF2-40B4-BE49-F238E27FC236}">
                <a16:creationId xmlns:a16="http://schemas.microsoft.com/office/drawing/2014/main" id="{A82699F8-46DB-A9FA-F21A-AA00301FCF36}"/>
              </a:ext>
            </a:extLst>
          </p:cNvPr>
          <p:cNvSpPr/>
          <p:nvPr/>
        </p:nvSpPr>
        <p:spPr>
          <a:xfrm>
            <a:off x="8169825" y="2005601"/>
            <a:ext cx="470647" cy="34065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9694E1BB-EB6A-675E-D960-51F1F79D95D5}"/>
              </a:ext>
            </a:extLst>
          </p:cNvPr>
          <p:cNvSpPr/>
          <p:nvPr/>
        </p:nvSpPr>
        <p:spPr>
          <a:xfrm rot="-2700000">
            <a:off x="7309444" y="3236260"/>
            <a:ext cx="547888" cy="557232"/>
          </a:xfrm>
          <a:prstGeom prst="leftUpArrow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flatTx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EA396-8A6B-ED28-5B24-B16EE71C8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18" y="1294493"/>
            <a:ext cx="5108044" cy="32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Spike-ins with &gt; 0.43 SHR</a:t>
            </a:r>
            <a:endParaRPr dirty="0"/>
          </a:p>
        </p:txBody>
      </p:sp>
      <p:graphicFrame>
        <p:nvGraphicFramePr>
          <p:cNvPr id="2" name="Google Shape;568;p48">
            <a:extLst>
              <a:ext uri="{FF2B5EF4-FFF2-40B4-BE49-F238E27FC236}">
                <a16:creationId xmlns:a16="http://schemas.microsoft.com/office/drawing/2014/main" id="{F9945C81-6190-7F19-CD3D-23AC7BB2F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606275"/>
              </p:ext>
            </p:extLst>
          </p:nvPr>
        </p:nvGraphicFramePr>
        <p:xfrm>
          <a:off x="1709300" y="1705693"/>
          <a:ext cx="5725399" cy="1981050"/>
        </p:xfrm>
        <a:graphic>
          <a:graphicData uri="http://schemas.openxmlformats.org/drawingml/2006/table">
            <a:tbl>
              <a:tblPr>
                <a:noFill/>
                <a:tableStyleId>{8050C9D2-007F-44DD-93A4-5C5045444509}</a:tableStyleId>
              </a:tblPr>
              <a:tblGrid>
                <a:gridCol w="158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330">
                  <a:extLst>
                    <a:ext uri="{9D8B030D-6E8A-4147-A177-3AD203B41FA5}">
                      <a16:colId xmlns:a16="http://schemas.microsoft.com/office/drawing/2014/main" val="3562403492"/>
                    </a:ext>
                  </a:extLst>
                </a:gridCol>
                <a:gridCol w="833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518">
                  <a:extLst>
                    <a:ext uri="{9D8B030D-6E8A-4147-A177-3AD203B41FA5}">
                      <a16:colId xmlns:a16="http://schemas.microsoft.com/office/drawing/2014/main" val="425883974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17217274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latin typeface="Fira Sans"/>
                          <a:ea typeface="Paytone One"/>
                          <a:cs typeface="Paytone One"/>
                          <a:sym typeface="Paytone One"/>
                        </a:rPr>
                        <a:t>Sequenced Date</a:t>
                      </a: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Fira Sans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Virus</a:t>
                      </a:r>
                      <a:endParaRPr sz="14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Count</a:t>
                      </a:r>
                      <a:endParaRPr sz="14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Total Count</a:t>
                      </a:r>
                      <a:endParaRPr sz="14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Percentage</a:t>
                      </a:r>
                      <a:endParaRPr sz="140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2022-12-01</a:t>
                      </a:r>
                      <a:endParaRPr sz="140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Dengue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15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18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83.33%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2023-02-13</a:t>
                      </a:r>
                      <a:endParaRPr sz="140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Dengue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12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15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80.00%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987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2023-02-02</a:t>
                      </a:r>
                      <a:endParaRPr sz="140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Dengue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13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21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61.90%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5275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2022-12-08 </a:t>
                      </a:r>
                      <a:endParaRPr sz="140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Dengue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11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18</a:t>
                      </a:r>
                      <a:endParaRPr sz="140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61.11%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5774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52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Summary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13" name="Google Shape;613;p50"/>
          <p:cNvSpPr txBox="1">
            <a:spLocks noGrp="1"/>
          </p:cNvSpPr>
          <p:nvPr>
            <p:ph type="body" idx="4"/>
          </p:nvPr>
        </p:nvSpPr>
        <p:spPr>
          <a:xfrm>
            <a:off x="720000" y="1281953"/>
            <a:ext cx="7640106" cy="3074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The lower cutoff for spike-in RPM</a:t>
            </a:r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</a:rPr>
              <a:t>12.41 – 100</a:t>
            </a:r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</a:rPr>
              <a:t>12.41 is the lowest cutoff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The upper cutoff for spike-in SHR</a:t>
            </a:r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</a:rPr>
              <a:t>0.16 – 0.43</a:t>
            </a:r>
          </a:p>
          <a:p>
            <a:pPr lvl="1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</a:rPr>
              <a:t>0.43 is the highest cutoff</a:t>
            </a:r>
          </a:p>
        </p:txBody>
      </p:sp>
    </p:spTree>
    <p:extLst>
      <p:ext uri="{BB962C8B-B14F-4D97-AF65-F5344CB8AC3E}">
        <p14:creationId xmlns:p14="http://schemas.microsoft.com/office/powerpoint/2010/main" val="248762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715100" y="1078500"/>
            <a:ext cx="7713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 Function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8" name="Google Shape;458;p43"/>
          <p:cNvSpPr/>
          <p:nvPr/>
        </p:nvSpPr>
        <p:spPr>
          <a:xfrm>
            <a:off x="2988950" y="3666900"/>
            <a:ext cx="31662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128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confirm_spikein3.0.1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Google Shape;368;p38">
            <a:extLst>
              <a:ext uri="{FF2B5EF4-FFF2-40B4-BE49-F238E27FC236}">
                <a16:creationId xmlns:a16="http://schemas.microsoft.com/office/drawing/2014/main" id="{2DF8F82D-D718-1D91-BFE6-206B28DFA093}"/>
              </a:ext>
            </a:extLst>
          </p:cNvPr>
          <p:cNvSpPr txBox="1">
            <a:spLocks/>
          </p:cNvSpPr>
          <p:nvPr/>
        </p:nvSpPr>
        <p:spPr>
          <a:xfrm>
            <a:off x="720000" y="1249703"/>
            <a:ext cx="7704000" cy="209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 rtl="0" fontAlgn="base"/>
            <a:r>
              <a:rPr lang="en-US" sz="1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Description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function used for calculating whether the expected spike-ins are confirmed and other spike-ins detected and their reads. </a:t>
            </a:r>
            <a:endParaRPr lang="en-US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 algn="l" rtl="0" fontAlgn="base"/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/>
            <a:r>
              <a:rPr lang="en-US" sz="1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Usage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confirm_spikein3.0.1(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spikein_dnanexus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spikein_ssss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spikein_sampleid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 </a:t>
            </a:r>
          </a:p>
          <a:p>
            <a:pPr marL="0" indent="0" algn="l" rtl="0" fontAlgn="base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 rtl="0" fontAlgn="base"/>
            <a:r>
              <a:rPr lang="en-US" sz="1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Arguments</a:t>
            </a:r>
            <a:endParaRPr lang="en-US" sz="1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/>
            <a:endParaRPr lang="en-US" sz="1400" dirty="0"/>
          </a:p>
        </p:txBody>
      </p:sp>
      <p:graphicFrame>
        <p:nvGraphicFramePr>
          <p:cNvPr id="6" name="Google Shape;568;p48">
            <a:extLst>
              <a:ext uri="{FF2B5EF4-FFF2-40B4-BE49-F238E27FC236}">
                <a16:creationId xmlns:a16="http://schemas.microsoft.com/office/drawing/2014/main" id="{8117F40E-EF05-738A-FFC6-283DBD79D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937612"/>
              </p:ext>
            </p:extLst>
          </p:nvPr>
        </p:nvGraphicFramePr>
        <p:xfrm>
          <a:off x="720000" y="3101788"/>
          <a:ext cx="7670965" cy="1348650"/>
        </p:xfrm>
        <a:graphic>
          <a:graphicData uri="http://schemas.openxmlformats.org/drawingml/2006/table">
            <a:tbl>
              <a:tblPr>
                <a:noFill/>
                <a:tableStyleId>{8050C9D2-007F-44DD-93A4-5C5045444509}</a:tableStyleId>
              </a:tblPr>
              <a:tblGrid>
                <a:gridCol w="2112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8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 err="1">
                          <a:solidFill>
                            <a:schemeClr val="dk1"/>
                          </a:solidFill>
                          <a:latin typeface="Fira Sans"/>
                          <a:ea typeface="Paytone One"/>
                          <a:cs typeface="Paytone One"/>
                          <a:sym typeface="Paytone One"/>
                        </a:rPr>
                        <a:t>spikein_dnanexus</a:t>
                      </a: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Fira Sans"/>
                          <a:ea typeface="Paytone One"/>
                          <a:cs typeface="Paytone One"/>
                          <a:sym typeface="Paytone One"/>
                        </a:rPr>
                        <a:t> 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Fira Sans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A </a:t>
                      </a:r>
                      <a:r>
                        <a:rPr lang="en-US" sz="105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count_summary.tsv</a:t>
                      </a:r>
                      <a:r>
                        <a:rPr lang="en-US" sz="105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file downloaded from </a:t>
                      </a:r>
                      <a:r>
                        <a:rPr lang="en-US" sz="1050" b="0" dirty="0" err="1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DNAnexus</a:t>
                      </a:r>
                      <a:r>
                        <a:rPr lang="en-US" sz="1050" b="0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endParaRPr sz="1050" b="0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spikein_ssss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  <a:endParaRPr sz="1050" b="1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A csv file that contains information for the corresponding samples from SSSSS on Teams </a:t>
                      </a:r>
                      <a:endParaRPr sz="1050" b="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spikein_sampleid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A csv file that contains only sample IDs for the corresponding samples from SSSSS on Teams </a:t>
                      </a:r>
                      <a:endParaRPr sz="1050" b="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56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Instruction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Google Shape;368;p38">
            <a:extLst>
              <a:ext uri="{FF2B5EF4-FFF2-40B4-BE49-F238E27FC236}">
                <a16:creationId xmlns:a16="http://schemas.microsoft.com/office/drawing/2014/main" id="{2DF8F82D-D718-1D91-BFE6-206B28DFA093}"/>
              </a:ext>
            </a:extLst>
          </p:cNvPr>
          <p:cNvSpPr txBox="1">
            <a:spLocks/>
          </p:cNvSpPr>
          <p:nvPr/>
        </p:nvSpPr>
        <p:spPr>
          <a:xfrm>
            <a:off x="720000" y="1249703"/>
            <a:ext cx="7704000" cy="209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en-US" sz="1600" dirty="0"/>
              <a:t>General </a:t>
            </a:r>
            <a:r>
              <a:rPr lang="en-US" sz="1600" dirty="0">
                <a:sym typeface="Wingdings" pitchFamily="2" charset="2"/>
              </a:rPr>
              <a:t> Current lab members folders  Carol  Spike-in Project  R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9970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0"/>
          <p:cNvSpPr txBox="1">
            <a:spLocks noGrp="1"/>
          </p:cNvSpPr>
          <p:nvPr>
            <p:ph type="subTitle" idx="3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Slidesgo.com</a:t>
            </a:r>
            <a:endParaRPr dirty="0"/>
          </a:p>
        </p:txBody>
      </p:sp>
      <p:sp>
        <p:nvSpPr>
          <p:cNvPr id="9" name="Google Shape;609;p50">
            <a:extLst>
              <a:ext uri="{FF2B5EF4-FFF2-40B4-BE49-F238E27FC236}">
                <a16:creationId xmlns:a16="http://schemas.microsoft.com/office/drawing/2014/main" id="{73A0323E-517D-8432-D4BB-E31C844E3578}"/>
              </a:ext>
            </a:extLst>
          </p:cNvPr>
          <p:cNvSpPr txBox="1">
            <a:spLocks/>
          </p:cNvSpPr>
          <p:nvPr/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Medium"/>
              <a:buNone/>
              <a:defRPr sz="67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Medium"/>
              <a:buNone/>
              <a:defRPr sz="52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Medium"/>
              <a:buNone/>
              <a:defRPr sz="52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Medium"/>
              <a:buNone/>
              <a:defRPr sz="52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Medium"/>
              <a:buNone/>
              <a:defRPr sz="52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Medium"/>
              <a:buNone/>
              <a:defRPr sz="52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Medium"/>
              <a:buNone/>
              <a:defRPr sz="52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Medium"/>
              <a:buNone/>
              <a:defRPr sz="52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Medium"/>
              <a:buNone/>
              <a:defRPr sz="52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algn="l"/>
            <a:r>
              <a:rPr lang="en-US" sz="3600" dirty="0">
                <a:solidFill>
                  <a:schemeClr val="tx1"/>
                </a:solidFill>
              </a:rPr>
              <a:t>Citation</a:t>
            </a:r>
          </a:p>
        </p:txBody>
      </p:sp>
      <p:sp>
        <p:nvSpPr>
          <p:cNvPr id="10" name="Google Shape;368;p38">
            <a:extLst>
              <a:ext uri="{FF2B5EF4-FFF2-40B4-BE49-F238E27FC236}">
                <a16:creationId xmlns:a16="http://schemas.microsoft.com/office/drawing/2014/main" id="{370E1D3C-81E8-8222-993C-8356580AD383}"/>
              </a:ext>
            </a:extLst>
          </p:cNvPr>
          <p:cNvSpPr txBox="1">
            <a:spLocks/>
          </p:cNvSpPr>
          <p:nvPr/>
        </p:nvSpPr>
        <p:spPr>
          <a:xfrm>
            <a:off x="720000" y="1249703"/>
            <a:ext cx="7704000" cy="209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https://en.wikipedia.org/wiki/RNA_spike-in#</a:t>
            </a:r>
            <a:endParaRPr lang="en-US" sz="1400" i="0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https://www.thermofisher.com/order/catalog/product/4456740</a:t>
            </a:r>
            <a:r>
              <a:rPr lang="en-US" sz="140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04" name="Google Shape;304;p35"/>
          <p:cNvSpPr txBox="1">
            <a:spLocks noGrp="1"/>
          </p:cNvSpPr>
          <p:nvPr>
            <p:ph type="subTitle" idx="9"/>
          </p:nvPr>
        </p:nvSpPr>
        <p:spPr>
          <a:xfrm>
            <a:off x="1943617" y="1761245"/>
            <a:ext cx="2297638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</a:t>
            </a:r>
            <a:endParaRPr sz="2800" dirty="0"/>
          </a:p>
        </p:txBody>
      </p:sp>
      <p:sp>
        <p:nvSpPr>
          <p:cNvPr id="305" name="Google Shape;305;p35"/>
          <p:cNvSpPr txBox="1">
            <a:spLocks noGrp="1"/>
          </p:cNvSpPr>
          <p:nvPr>
            <p:ph type="subTitle" idx="13"/>
          </p:nvPr>
        </p:nvSpPr>
        <p:spPr>
          <a:xfrm>
            <a:off x="5689517" y="1736526"/>
            <a:ext cx="178881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Methods</a:t>
            </a:r>
            <a:endParaRPr sz="2800" dirty="0"/>
          </a:p>
        </p:txBody>
      </p:sp>
      <p:sp>
        <p:nvSpPr>
          <p:cNvPr id="306" name="Google Shape;306;p35"/>
          <p:cNvSpPr txBox="1">
            <a:spLocks noGrp="1"/>
          </p:cNvSpPr>
          <p:nvPr>
            <p:ph type="subTitle" idx="14"/>
          </p:nvPr>
        </p:nvSpPr>
        <p:spPr>
          <a:xfrm>
            <a:off x="1943617" y="3414273"/>
            <a:ext cx="1410293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Results</a:t>
            </a:r>
            <a:endParaRPr sz="2800"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subTitle" idx="15"/>
          </p:nvPr>
        </p:nvSpPr>
        <p:spPr>
          <a:xfrm>
            <a:off x="5689517" y="3384399"/>
            <a:ext cx="212050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 Function</a:t>
            </a:r>
            <a:endParaRPr sz="2800" dirty="0"/>
          </a:p>
        </p:txBody>
      </p:sp>
      <p:grpSp>
        <p:nvGrpSpPr>
          <p:cNvPr id="2" name="Google Shape;8764;p73">
            <a:extLst>
              <a:ext uri="{FF2B5EF4-FFF2-40B4-BE49-F238E27FC236}">
                <a16:creationId xmlns:a16="http://schemas.microsoft.com/office/drawing/2014/main" id="{2F89FEB8-25DA-E5DF-8D65-7CD7F1295AB0}"/>
              </a:ext>
            </a:extLst>
          </p:cNvPr>
          <p:cNvGrpSpPr/>
          <p:nvPr/>
        </p:nvGrpSpPr>
        <p:grpSpPr>
          <a:xfrm>
            <a:off x="1289352" y="1640109"/>
            <a:ext cx="548640" cy="548640"/>
            <a:chOff x="5049750" y="832600"/>
            <a:chExt cx="505100" cy="483100"/>
          </a:xfrm>
          <a:gradFill>
            <a:gsLst>
              <a:gs pos="0">
                <a:schemeClr val="tx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3" name="Google Shape;8765;p73">
              <a:extLst>
                <a:ext uri="{FF2B5EF4-FFF2-40B4-BE49-F238E27FC236}">
                  <a16:creationId xmlns:a16="http://schemas.microsoft.com/office/drawing/2014/main" id="{A4B91721-2460-075A-748A-EDCC5B6D59DF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8766;p73">
              <a:extLst>
                <a:ext uri="{FF2B5EF4-FFF2-40B4-BE49-F238E27FC236}">
                  <a16:creationId xmlns:a16="http://schemas.microsoft.com/office/drawing/2014/main" id="{F33BA190-7C16-8F3B-2612-EC4020DC6D12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" name="Google Shape;10185;p77">
            <a:extLst>
              <a:ext uri="{FF2B5EF4-FFF2-40B4-BE49-F238E27FC236}">
                <a16:creationId xmlns:a16="http://schemas.microsoft.com/office/drawing/2014/main" id="{A515E1F8-9792-ECFD-10F3-CB8D5C76122C}"/>
              </a:ext>
            </a:extLst>
          </p:cNvPr>
          <p:cNvGrpSpPr/>
          <p:nvPr/>
        </p:nvGrpSpPr>
        <p:grpSpPr>
          <a:xfrm>
            <a:off x="1225344" y="3338112"/>
            <a:ext cx="612648" cy="487035"/>
            <a:chOff x="-47527350" y="2747625"/>
            <a:chExt cx="300100" cy="228425"/>
          </a:xfrm>
          <a:gradFill>
            <a:gsLst>
              <a:gs pos="0">
                <a:schemeClr val="tx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6" name="Google Shape;10186;p77">
              <a:extLst>
                <a:ext uri="{FF2B5EF4-FFF2-40B4-BE49-F238E27FC236}">
                  <a16:creationId xmlns:a16="http://schemas.microsoft.com/office/drawing/2014/main" id="{F44A9D66-D394-4DB0-29ED-41E2F112C367}"/>
                </a:ext>
              </a:extLst>
            </p:cNvPr>
            <p:cNvSpPr/>
            <p:nvPr/>
          </p:nvSpPr>
          <p:spPr>
            <a:xfrm>
              <a:off x="-47475350" y="2782275"/>
              <a:ext cx="124450" cy="124475"/>
            </a:xfrm>
            <a:custGeom>
              <a:avLst/>
              <a:gdLst/>
              <a:ahLst/>
              <a:cxnLst/>
              <a:rect l="l" t="t" r="r" b="b"/>
              <a:pathLst>
                <a:path w="4978" h="4979" extrusionOk="0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187;p77">
              <a:extLst>
                <a:ext uri="{FF2B5EF4-FFF2-40B4-BE49-F238E27FC236}">
                  <a16:creationId xmlns:a16="http://schemas.microsoft.com/office/drawing/2014/main" id="{5518FE1B-4DE1-B2CF-60C7-C2C66DD2E390}"/>
                </a:ext>
              </a:extLst>
            </p:cNvPr>
            <p:cNvSpPr/>
            <p:nvPr/>
          </p:nvSpPr>
          <p:spPr>
            <a:xfrm>
              <a:off x="-47333600" y="278227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188;p77">
              <a:extLst>
                <a:ext uri="{FF2B5EF4-FFF2-40B4-BE49-F238E27FC236}">
                  <a16:creationId xmlns:a16="http://schemas.microsoft.com/office/drawing/2014/main" id="{C3BE77C5-B01C-EA33-C2BD-C5BCE90ACC79}"/>
                </a:ext>
              </a:extLst>
            </p:cNvPr>
            <p:cNvSpPr/>
            <p:nvPr/>
          </p:nvSpPr>
          <p:spPr>
            <a:xfrm>
              <a:off x="-47333600" y="281772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189;p77">
              <a:extLst>
                <a:ext uri="{FF2B5EF4-FFF2-40B4-BE49-F238E27FC236}">
                  <a16:creationId xmlns:a16="http://schemas.microsoft.com/office/drawing/2014/main" id="{F6C73165-10E0-ED03-20E6-281C3360C7F3}"/>
                </a:ext>
              </a:extLst>
            </p:cNvPr>
            <p:cNvSpPr/>
            <p:nvPr/>
          </p:nvSpPr>
          <p:spPr>
            <a:xfrm>
              <a:off x="-47333600" y="2852375"/>
              <a:ext cx="53600" cy="17350"/>
            </a:xfrm>
            <a:custGeom>
              <a:avLst/>
              <a:gdLst/>
              <a:ahLst/>
              <a:cxnLst/>
              <a:rect l="l" t="t" r="r" b="b"/>
              <a:pathLst>
                <a:path w="214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190;p77">
              <a:extLst>
                <a:ext uri="{FF2B5EF4-FFF2-40B4-BE49-F238E27FC236}">
                  <a16:creationId xmlns:a16="http://schemas.microsoft.com/office/drawing/2014/main" id="{020BC4B9-FC54-8888-F782-E0D37A6FC973}"/>
                </a:ext>
              </a:extLst>
            </p:cNvPr>
            <p:cNvSpPr/>
            <p:nvPr/>
          </p:nvSpPr>
          <p:spPr>
            <a:xfrm>
              <a:off x="-47333600" y="2887800"/>
              <a:ext cx="53600" cy="17375"/>
            </a:xfrm>
            <a:custGeom>
              <a:avLst/>
              <a:gdLst/>
              <a:ahLst/>
              <a:cxnLst/>
              <a:rect l="l" t="t" r="r" b="b"/>
              <a:pathLst>
                <a:path w="2144" h="6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191;p77">
              <a:extLst>
                <a:ext uri="{FF2B5EF4-FFF2-40B4-BE49-F238E27FC236}">
                  <a16:creationId xmlns:a16="http://schemas.microsoft.com/office/drawing/2014/main" id="{2EBE0C21-E351-CF1C-B387-50B8834BC889}"/>
                </a:ext>
              </a:extLst>
            </p:cNvPr>
            <p:cNvSpPr/>
            <p:nvPr/>
          </p:nvSpPr>
          <p:spPr>
            <a:xfrm>
              <a:off x="-47527350" y="2747625"/>
              <a:ext cx="300100" cy="228425"/>
            </a:xfrm>
            <a:custGeom>
              <a:avLst/>
              <a:gdLst/>
              <a:ahLst/>
              <a:cxnLst/>
              <a:rect l="l" t="t" r="r" b="b"/>
              <a:pathLst>
                <a:path w="12004" h="9137" extrusionOk="0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0589;p79">
            <a:extLst>
              <a:ext uri="{FF2B5EF4-FFF2-40B4-BE49-F238E27FC236}">
                <a16:creationId xmlns:a16="http://schemas.microsoft.com/office/drawing/2014/main" id="{DA111746-A184-5797-BF35-1D5778456F7F}"/>
              </a:ext>
            </a:extLst>
          </p:cNvPr>
          <p:cNvGrpSpPr/>
          <p:nvPr/>
        </p:nvGrpSpPr>
        <p:grpSpPr>
          <a:xfrm>
            <a:off x="5017602" y="1640109"/>
            <a:ext cx="548640" cy="548640"/>
            <a:chOff x="-6713450" y="2397900"/>
            <a:chExt cx="295375" cy="291450"/>
          </a:xfrm>
          <a:gradFill>
            <a:gsLst>
              <a:gs pos="0">
                <a:schemeClr val="tx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sp>
          <p:nvSpPr>
            <p:cNvPr id="13" name="Google Shape;10590;p79">
              <a:extLst>
                <a:ext uri="{FF2B5EF4-FFF2-40B4-BE49-F238E27FC236}">
                  <a16:creationId xmlns:a16="http://schemas.microsoft.com/office/drawing/2014/main" id="{2A947100-A118-5D25-2CE3-8E92AA5519A2}"/>
                </a:ext>
              </a:extLst>
            </p:cNvPr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591;p79">
              <a:extLst>
                <a:ext uri="{FF2B5EF4-FFF2-40B4-BE49-F238E27FC236}">
                  <a16:creationId xmlns:a16="http://schemas.microsoft.com/office/drawing/2014/main" id="{13F4974E-DEEC-564F-263C-9E3A74C1486B}"/>
                </a:ext>
              </a:extLst>
            </p:cNvPr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0192;p77">
            <a:extLst>
              <a:ext uri="{FF2B5EF4-FFF2-40B4-BE49-F238E27FC236}">
                <a16:creationId xmlns:a16="http://schemas.microsoft.com/office/drawing/2014/main" id="{30548640-15E5-F163-331D-EE33F6FFAC2B}"/>
              </a:ext>
            </a:extLst>
          </p:cNvPr>
          <p:cNvSpPr/>
          <p:nvPr/>
        </p:nvSpPr>
        <p:spPr>
          <a:xfrm>
            <a:off x="5017602" y="330731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715100" y="1078500"/>
            <a:ext cx="7713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Introduction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8" name="Google Shape;458;p43"/>
          <p:cNvSpPr/>
          <p:nvPr/>
        </p:nvSpPr>
        <p:spPr>
          <a:xfrm>
            <a:off x="2988950" y="3666900"/>
            <a:ext cx="31662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55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RNA Spike-in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13" name="Google Shape;613;p50"/>
          <p:cNvSpPr txBox="1">
            <a:spLocks noGrp="1"/>
          </p:cNvSpPr>
          <p:nvPr>
            <p:ph type="body" idx="4"/>
          </p:nvPr>
        </p:nvSpPr>
        <p:spPr>
          <a:xfrm>
            <a:off x="715000" y="1359899"/>
            <a:ext cx="7640106" cy="2925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</a:rPr>
              <a:t>An RNA transcript of known sequence.</a:t>
            </a:r>
          </a:p>
          <a:p>
            <a:pPr lvl="1"/>
            <a:r>
              <a:rPr lang="en-US" sz="1600" dirty="0">
                <a:solidFill>
                  <a:schemeClr val="dk1"/>
                </a:solidFill>
              </a:rPr>
              <a:t>It was first used to calibrate variations in RNA hybridization assays.</a:t>
            </a:r>
          </a:p>
          <a:p>
            <a:pPr lvl="1"/>
            <a:r>
              <a:rPr lang="en-US" sz="1600" dirty="0">
                <a:solidFill>
                  <a:schemeClr val="dk1"/>
                </a:solidFill>
              </a:rPr>
              <a:t>Now it is also adapted to be used in sequencing.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It is a quality control.</a:t>
            </a:r>
          </a:p>
          <a:p>
            <a:pPr lvl="1">
              <a:spcBef>
                <a:spcPts val="1000"/>
              </a:spcBef>
            </a:pPr>
            <a:r>
              <a:rPr lang="en-US" sz="1600" dirty="0">
                <a:solidFill>
                  <a:schemeClr val="dk1"/>
                </a:solidFill>
              </a:rPr>
              <a:t>Each sample is assigned and added a specific spike-in.</a:t>
            </a:r>
          </a:p>
          <a:p>
            <a:pPr lvl="1">
              <a:spcBef>
                <a:spcPts val="1000"/>
              </a:spcBef>
            </a:pPr>
            <a:r>
              <a:rPr lang="en-US" sz="1600" dirty="0">
                <a:solidFill>
                  <a:schemeClr val="dk1"/>
                </a:solidFill>
              </a:rPr>
              <a:t>If the highest-read spike-in matches the assigned spike-in, the sample is prepared and sequenced correctly.</a:t>
            </a:r>
          </a:p>
          <a:p>
            <a:pPr lvl="1">
              <a:spcBef>
                <a:spcPts val="1000"/>
              </a:spcBef>
              <a:buChar char="●"/>
            </a:pPr>
            <a:endParaRPr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1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720000" y="1637354"/>
            <a:ext cx="719253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2"/>
          </p:nvPr>
        </p:nvSpPr>
        <p:spPr>
          <a:xfrm>
            <a:off x="720000" y="2914280"/>
            <a:ext cx="719253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03" name="Google Shape;303;p35"/>
          <p:cNvSpPr txBox="1">
            <a:spLocks noGrp="1"/>
          </p:cNvSpPr>
          <p:nvPr>
            <p:ph type="title" idx="8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  <p:sp>
        <p:nvSpPr>
          <p:cNvPr id="304" name="Google Shape;304;p35"/>
          <p:cNvSpPr txBox="1">
            <a:spLocks noGrp="1"/>
          </p:cNvSpPr>
          <p:nvPr>
            <p:ph type="subTitle" idx="9"/>
          </p:nvPr>
        </p:nvSpPr>
        <p:spPr>
          <a:xfrm>
            <a:off x="1429950" y="1644888"/>
            <a:ext cx="6994050" cy="8016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-32004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" sz="1600" dirty="0"/>
              <a:t>What is the lower cutoff for the number of spike-in reads?</a:t>
            </a:r>
          </a:p>
          <a:p>
            <a:pPr indent="-320040"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Are there any spike-in aliquots with low concentrations?</a:t>
            </a:r>
          </a:p>
        </p:txBody>
      </p:sp>
      <p:sp>
        <p:nvSpPr>
          <p:cNvPr id="305" name="Google Shape;305;p35"/>
          <p:cNvSpPr txBox="1">
            <a:spLocks noGrp="1"/>
          </p:cNvSpPr>
          <p:nvPr>
            <p:ph type="subTitle" idx="13"/>
          </p:nvPr>
        </p:nvSpPr>
        <p:spPr>
          <a:xfrm>
            <a:off x="1439253" y="2914280"/>
            <a:ext cx="6984747" cy="10501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" sz="1600" dirty="0"/>
              <a:t>What is the upper cutoff for the read difference between spike-ins with the highest read and the second </a:t>
            </a:r>
            <a:r>
              <a:rPr lang="en-US" sz="1600" dirty="0"/>
              <a:t>highest read?</a:t>
            </a:r>
          </a:p>
          <a:p>
            <a:pPr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Is there any cross-contamination of spike-ins in a batch? </a:t>
            </a:r>
            <a:endParaRPr sz="1600" dirty="0"/>
          </a:p>
        </p:txBody>
      </p:sp>
      <p:sp>
        <p:nvSpPr>
          <p:cNvPr id="311" name="Google Shape;311;p35"/>
          <p:cNvSpPr/>
          <p:nvPr/>
        </p:nvSpPr>
        <p:spPr>
          <a:xfrm>
            <a:off x="816322" y="2238408"/>
            <a:ext cx="5037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816975" y="3507800"/>
            <a:ext cx="5037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43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Methods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13" name="Google Shape;613;p50"/>
          <p:cNvSpPr txBox="1">
            <a:spLocks noGrp="1"/>
          </p:cNvSpPr>
          <p:nvPr>
            <p:ph type="body" idx="4"/>
          </p:nvPr>
        </p:nvSpPr>
        <p:spPr>
          <a:xfrm>
            <a:off x="720000" y="1093925"/>
            <a:ext cx="7640106" cy="3262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1606 COVID-19 (n = 1295), Dengue (n = 173), and BWH (n = 138) samples 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R</a:t>
            </a:r>
            <a:r>
              <a:rPr lang="en-US" sz="1600" dirty="0">
                <a:solidFill>
                  <a:schemeClr val="dk1"/>
                </a:solidFill>
              </a:rPr>
              <a:t>ead </a:t>
            </a:r>
            <a:r>
              <a:rPr lang="en-US" sz="1600" b="1" dirty="0">
                <a:solidFill>
                  <a:schemeClr val="dk1"/>
                </a:solidFill>
              </a:rPr>
              <a:t>p</a:t>
            </a:r>
            <a:r>
              <a:rPr lang="en-US" sz="1600" dirty="0">
                <a:solidFill>
                  <a:schemeClr val="dk1"/>
                </a:solidFill>
              </a:rPr>
              <a:t>er </a:t>
            </a:r>
            <a:r>
              <a:rPr lang="en-US" sz="1600" b="1" dirty="0">
                <a:solidFill>
                  <a:schemeClr val="dk1"/>
                </a:solidFill>
              </a:rPr>
              <a:t>m</a:t>
            </a:r>
            <a:r>
              <a:rPr lang="en-US" sz="1600" dirty="0">
                <a:solidFill>
                  <a:schemeClr val="dk1"/>
                </a:solidFill>
              </a:rPr>
              <a:t>illion (</a:t>
            </a:r>
            <a:r>
              <a:rPr lang="en-US" sz="1600" b="1" dirty="0">
                <a:solidFill>
                  <a:schemeClr val="dk1"/>
                </a:solidFill>
              </a:rPr>
              <a:t>RPM</a:t>
            </a:r>
            <a:r>
              <a:rPr lang="en-US" sz="1600" dirty="0">
                <a:solidFill>
                  <a:schemeClr val="dk1"/>
                </a:solidFill>
              </a:rPr>
              <a:t>) = highest spike-in reads / total reads * 1000000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>
                <a:solidFill>
                  <a:schemeClr val="dk1"/>
                </a:solidFill>
              </a:rPr>
              <a:t>S</a:t>
            </a:r>
            <a:r>
              <a:rPr lang="en-US" sz="1600" dirty="0">
                <a:solidFill>
                  <a:schemeClr val="dk1"/>
                </a:solidFill>
              </a:rPr>
              <a:t>econd-highest to </a:t>
            </a:r>
            <a:r>
              <a:rPr lang="en-US" sz="1600" b="1" dirty="0">
                <a:solidFill>
                  <a:schemeClr val="dk1"/>
                </a:solidFill>
              </a:rPr>
              <a:t>h</a:t>
            </a:r>
            <a:r>
              <a:rPr lang="en-US" sz="1600" dirty="0">
                <a:solidFill>
                  <a:schemeClr val="dk1"/>
                </a:solidFill>
              </a:rPr>
              <a:t>ighest spike-in-read </a:t>
            </a:r>
            <a:r>
              <a:rPr lang="en-US" sz="1600" b="1" dirty="0">
                <a:solidFill>
                  <a:schemeClr val="dk1"/>
                </a:solidFill>
              </a:rPr>
              <a:t>r</a:t>
            </a:r>
            <a:r>
              <a:rPr lang="en-US" sz="1600" dirty="0">
                <a:solidFill>
                  <a:schemeClr val="dk1"/>
                </a:solidFill>
              </a:rPr>
              <a:t>atio (</a:t>
            </a:r>
            <a:r>
              <a:rPr lang="en-US" sz="1600" b="1" dirty="0">
                <a:solidFill>
                  <a:schemeClr val="dk1"/>
                </a:solidFill>
              </a:rPr>
              <a:t>SHR</a:t>
            </a:r>
            <a:r>
              <a:rPr lang="en-US" sz="1600" dirty="0">
                <a:solidFill>
                  <a:schemeClr val="dk1"/>
                </a:solidFill>
              </a:rPr>
              <a:t>) = second-highest spike-in reads / highest spike-in reads </a:t>
            </a:r>
          </a:p>
          <a:p>
            <a:pPr lvl="1">
              <a:spcBef>
                <a:spcPts val="1000"/>
              </a:spcBef>
              <a:buClrTx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dk1"/>
                </a:solidFill>
              </a:rPr>
              <a:t>Range: 0-1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The spike-in confirmation status was re-calculated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All analyses were done in R. </a:t>
            </a:r>
          </a:p>
        </p:txBody>
      </p:sp>
    </p:spTree>
    <p:extLst>
      <p:ext uri="{BB962C8B-B14F-4D97-AF65-F5344CB8AC3E}">
        <p14:creationId xmlns:p14="http://schemas.microsoft.com/office/powerpoint/2010/main" val="401491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715050" y="1543559"/>
            <a:ext cx="7713900" cy="20563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br>
              <a:rPr lang="en" dirty="0"/>
            </a:br>
            <a:r>
              <a:rPr lang="en" sz="1200" dirty="0"/>
              <a:t> </a:t>
            </a:r>
            <a:br>
              <a:rPr lang="en" dirty="0"/>
            </a:br>
            <a:r>
              <a:rPr lang="en" sz="3000" dirty="0"/>
              <a:t>Finding </a:t>
            </a:r>
            <a:r>
              <a:rPr lang="en-US" sz="3000" dirty="0"/>
              <a:t>a lower cutoff for the RPM values</a:t>
            </a:r>
            <a:endParaRPr sz="30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8" name="Google Shape;458;p43"/>
          <p:cNvSpPr/>
          <p:nvPr/>
        </p:nvSpPr>
        <p:spPr>
          <a:xfrm>
            <a:off x="2988900" y="2851112"/>
            <a:ext cx="31662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18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>
            <a:spLocks noGrp="1"/>
          </p:cNvSpPr>
          <p:nvPr>
            <p:ph type="title"/>
          </p:nvPr>
        </p:nvSpPr>
        <p:spPr>
          <a:xfrm>
            <a:off x="179293" y="521225"/>
            <a:ext cx="87854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Samples (n = 1363) vs Water (n = 168) RPM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66161-1445-BB0D-D0B2-B28803B19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773" y="1262347"/>
            <a:ext cx="5282453" cy="335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8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RPM Distribution</a:t>
            </a:r>
            <a:endParaRPr dirty="0"/>
          </a:p>
        </p:txBody>
      </p:sp>
      <p:graphicFrame>
        <p:nvGraphicFramePr>
          <p:cNvPr id="6" name="Google Shape;568;p48">
            <a:extLst>
              <a:ext uri="{FF2B5EF4-FFF2-40B4-BE49-F238E27FC236}">
                <a16:creationId xmlns:a16="http://schemas.microsoft.com/office/drawing/2014/main" id="{CE832E88-F189-08D8-385A-E40912D22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365807"/>
              </p:ext>
            </p:extLst>
          </p:nvPr>
        </p:nvGraphicFramePr>
        <p:xfrm>
          <a:off x="5700433" y="1849306"/>
          <a:ext cx="2106706" cy="2057220"/>
        </p:xfrm>
        <a:graphic>
          <a:graphicData uri="http://schemas.openxmlformats.org/drawingml/2006/table">
            <a:tbl>
              <a:tblPr>
                <a:noFill/>
                <a:tableStyleId>{8050C9D2-007F-44DD-93A4-5C5045444509}</a:tableStyleId>
              </a:tblPr>
              <a:tblGrid>
                <a:gridCol w="121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cap="none" dirty="0">
                          <a:solidFill>
                            <a:schemeClr val="dk1"/>
                          </a:solidFill>
                          <a:latin typeface="Fira Sans"/>
                          <a:ea typeface="Paytone One"/>
                          <a:cs typeface="Paytone One"/>
                          <a:sym typeface="Paytone One"/>
                        </a:rPr>
                        <a:t>RPM Range</a:t>
                      </a:r>
                      <a:endParaRPr sz="1050" b="1" i="0" u="none" strike="noStrike" cap="none" dirty="0">
                        <a:solidFill>
                          <a:schemeClr val="dk1"/>
                        </a:solidFill>
                        <a:latin typeface="Fira Sans"/>
                        <a:ea typeface="Paytone One"/>
                        <a:cs typeface="Paytone One"/>
                        <a:sym typeface="Paytone One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solidFill>
                            <a:schemeClr val="dk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Percentage</a:t>
                      </a:r>
                      <a:endParaRPr sz="1050" b="1" dirty="0">
                        <a:solidFill>
                          <a:schemeClr val="dk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1-100</a:t>
                      </a:r>
                      <a:endParaRPr sz="105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20.45%</a:t>
                      </a:r>
                      <a:endParaRPr sz="105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100-1000</a:t>
                      </a:r>
                      <a:endParaRPr sz="105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44.46%</a:t>
                      </a:r>
                      <a:endParaRPr sz="105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1000-10000</a:t>
                      </a:r>
                      <a:endParaRPr sz="105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30.32%</a:t>
                      </a:r>
                      <a:endParaRPr sz="105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10000-100000</a:t>
                      </a:r>
                      <a:endParaRPr sz="105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4.28%</a:t>
                      </a:r>
                      <a:endParaRPr sz="105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100000-1000000</a:t>
                      </a:r>
                      <a:endParaRPr sz="1050" dirty="0">
                        <a:solidFill>
                          <a:schemeClr val="tx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Chivo"/>
                          <a:ea typeface="Chivo"/>
                          <a:cs typeface="Chivo"/>
                          <a:sym typeface="Chivo"/>
                        </a:rPr>
                        <a:t>0.49%</a:t>
                      </a:r>
                      <a:endParaRPr sz="1050" dirty="0">
                        <a:latin typeface="Chivo"/>
                        <a:ea typeface="Chivo"/>
                        <a:cs typeface="Chivo"/>
                        <a:sym typeface="Chivo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382425"/>
                  </a:ext>
                </a:extLst>
              </a:tr>
            </a:tbl>
          </a:graphicData>
        </a:graphic>
      </p:graphicFrame>
      <p:pic>
        <p:nvPicPr>
          <p:cNvPr id="3" name="Picture 2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1C90960F-F443-3A42-614B-1D7B2A6D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91" y="1269228"/>
            <a:ext cx="5058336" cy="3217377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024B80F4-77BB-E035-6E7E-000BD7D04251}"/>
              </a:ext>
            </a:extLst>
          </p:cNvPr>
          <p:cNvSpPr/>
          <p:nvPr/>
        </p:nvSpPr>
        <p:spPr>
          <a:xfrm>
            <a:off x="7897347" y="2561420"/>
            <a:ext cx="277906" cy="632992"/>
          </a:xfrm>
          <a:prstGeom prst="rightBrace">
            <a:avLst>
              <a:gd name="adj1" fmla="val 8333"/>
              <a:gd name="adj2" fmla="val 514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Google Shape;680;p54">
            <a:extLst>
              <a:ext uri="{FF2B5EF4-FFF2-40B4-BE49-F238E27FC236}">
                <a16:creationId xmlns:a16="http://schemas.microsoft.com/office/drawing/2014/main" id="{67329920-9EC1-30EB-7558-AC13EC2410ED}"/>
              </a:ext>
            </a:extLst>
          </p:cNvPr>
          <p:cNvSpPr txBox="1">
            <a:spLocks/>
          </p:cNvSpPr>
          <p:nvPr/>
        </p:nvSpPr>
        <p:spPr>
          <a:xfrm>
            <a:off x="8175253" y="2702195"/>
            <a:ext cx="753034" cy="351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None/>
              <a:defRPr sz="1200" b="0" i="1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None/>
              <a:defRPr sz="16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None/>
              <a:defRPr sz="16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None/>
              <a:defRPr sz="16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None/>
              <a:defRPr sz="16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None/>
              <a:defRPr sz="16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None/>
              <a:defRPr sz="16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None/>
              <a:defRPr sz="16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Fira Sans Medium"/>
              <a:buNone/>
              <a:defRPr sz="1600" b="0" i="0" u="none" strike="noStrike" cap="none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r>
              <a:rPr lang="en-US" sz="1400" i="0" dirty="0"/>
              <a:t>74.78%</a:t>
            </a:r>
          </a:p>
        </p:txBody>
      </p:sp>
    </p:spTree>
    <p:extLst>
      <p:ext uri="{BB962C8B-B14F-4D97-AF65-F5344CB8AC3E}">
        <p14:creationId xmlns:p14="http://schemas.microsoft.com/office/powerpoint/2010/main" val="1458759155"/>
      </p:ext>
    </p:extLst>
  </p:cSld>
  <p:clrMapOvr>
    <a:masterClrMapping/>
  </p:clrMapOvr>
</p:sld>
</file>

<file path=ppt/theme/theme1.xml><?xml version="1.0" encoding="utf-8"?>
<a:theme xmlns:a="http://schemas.openxmlformats.org/drawingml/2006/main" name="Linear Style Healthcare Center by Slidesgo">
  <a:themeElements>
    <a:clrScheme name="Simple Light">
      <a:dk1>
        <a:srgbClr val="191919"/>
      </a:dk1>
      <a:lt1>
        <a:srgbClr val="666666"/>
      </a:lt1>
      <a:dk2>
        <a:srgbClr val="F7F9FA"/>
      </a:dk2>
      <a:lt2>
        <a:srgbClr val="71C8CB"/>
      </a:lt2>
      <a:accent1>
        <a:srgbClr val="6156C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C668300AFC5C45958DFEF0F863C1C4" ma:contentTypeVersion="18" ma:contentTypeDescription="Create a new document." ma:contentTypeScope="" ma:versionID="d946359b21fbd6d2a30cccc4ca82761e">
  <xsd:schema xmlns:xsd="http://www.w3.org/2001/XMLSchema" xmlns:xs="http://www.w3.org/2001/XMLSchema" xmlns:p="http://schemas.microsoft.com/office/2006/metadata/properties" xmlns:ns2="1dcf745b-a502-4e2f-b3b0-cb75225f8175" xmlns:ns3="399fdee1-711f-447b-aa81-4af469c55bf9" targetNamespace="http://schemas.microsoft.com/office/2006/metadata/properties" ma:root="true" ma:fieldsID="bc68ac94d8063e3aaff6062d46b4dbce" ns2:_="" ns3:_="">
    <xsd:import namespace="1dcf745b-a502-4e2f-b3b0-cb75225f8175"/>
    <xsd:import namespace="399fdee1-711f-447b-aa81-4af469c55b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SearchProperties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cf745b-a502-4e2f-b3b0-cb75225f8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92fa3da-db31-45ba-92de-38f16e295a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9fdee1-711f-447b-aa81-4af469c55b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4ea567f-202d-4f96-ae01-e310c7d7e926}" ma:internalName="TaxCatchAll" ma:showField="CatchAllData" ma:web="399fdee1-711f-447b-aa81-4af469c55b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cf745b-a502-4e2f-b3b0-cb75225f8175">
      <Terms xmlns="http://schemas.microsoft.com/office/infopath/2007/PartnerControls"/>
    </lcf76f155ced4ddcb4097134ff3c332f>
    <TaxCatchAll xmlns="399fdee1-711f-447b-aa81-4af469c55bf9" xsi:nil="true"/>
  </documentManagement>
</p:properties>
</file>

<file path=customXml/itemProps1.xml><?xml version="1.0" encoding="utf-8"?>
<ds:datastoreItem xmlns:ds="http://schemas.openxmlformats.org/officeDocument/2006/customXml" ds:itemID="{1B7B842F-3E91-4710-8055-2C98CDC28570}"/>
</file>

<file path=customXml/itemProps2.xml><?xml version="1.0" encoding="utf-8"?>
<ds:datastoreItem xmlns:ds="http://schemas.openxmlformats.org/officeDocument/2006/customXml" ds:itemID="{73B6FC46-3869-4976-B50C-E645ABC19979}"/>
</file>

<file path=customXml/itemProps3.xml><?xml version="1.0" encoding="utf-8"?>
<ds:datastoreItem xmlns:ds="http://schemas.openxmlformats.org/officeDocument/2006/customXml" ds:itemID="{129B67E8-FF65-48C6-A84F-6E803982BCA7}"/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559</Words>
  <Application>Microsoft Macintosh PowerPoint</Application>
  <PresentationFormat>On-screen Show (16:9)</PresentationFormat>
  <Paragraphs>168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Fira Sans</vt:lpstr>
      <vt:lpstr>Calibri</vt:lpstr>
      <vt:lpstr>Segoe UI</vt:lpstr>
      <vt:lpstr>Courier New</vt:lpstr>
      <vt:lpstr>Fira Sans Medium</vt:lpstr>
      <vt:lpstr>Arial</vt:lpstr>
      <vt:lpstr>Chivo</vt:lpstr>
      <vt:lpstr>Bebas Neue</vt:lpstr>
      <vt:lpstr>Linear Style Healthcare Center by Slidesgo</vt:lpstr>
      <vt:lpstr>Spike-in Project</vt:lpstr>
      <vt:lpstr>Table of contents</vt:lpstr>
      <vt:lpstr>Introduction</vt:lpstr>
      <vt:lpstr>RNA Spike-in</vt:lpstr>
      <vt:lpstr>01</vt:lpstr>
      <vt:lpstr>Methods</vt:lpstr>
      <vt:lpstr>Results   Finding a lower cutoff for the RPM values</vt:lpstr>
      <vt:lpstr>Samples (n = 1363) vs Water (n = 168) RPM</vt:lpstr>
      <vt:lpstr>RPM Distribution</vt:lpstr>
      <vt:lpstr>RPM Distribution</vt:lpstr>
      <vt:lpstr>Spike-ins with 1-100 RPM</vt:lpstr>
      <vt:lpstr>Results   Finding an upper cutoff for the SHR values</vt:lpstr>
      <vt:lpstr>SHR Distribution</vt:lpstr>
      <vt:lpstr>Spike-ins with &gt; 0.43 SHR</vt:lpstr>
      <vt:lpstr>Summary</vt:lpstr>
      <vt:lpstr>R Function</vt:lpstr>
      <vt:lpstr>confirm_spikein3.0.1</vt:lpstr>
      <vt:lpstr>Instruction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Spike-in Project</dc:title>
  <cp:lastModifiedBy>Zhou, Carol</cp:lastModifiedBy>
  <cp:revision>36</cp:revision>
  <dcterms:modified xsi:type="dcterms:W3CDTF">2023-08-25T12:53:37Z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0x0101006BC668300AFC5C45958DFEF0F863C1C4</vt:lpwstr>
  </property>
</Properties>
</file>