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0" r:id="rId4"/>
    <p:sldId id="275" r:id="rId5"/>
    <p:sldId id="276" r:id="rId6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4" r:id="rId23"/>
    <p:sldId id="292" r:id="rId24"/>
    <p:sldId id="29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27962-B5DC-4BD2-ACD0-49E25A4D33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84C04-C493-47FE-B0DB-D0E4BCFA13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前端框架</a:t>
            </a:r>
            <a:r>
              <a:rPr lang="en-US" altLang="zh-CN" dirty="0"/>
              <a:t>vue-</a:t>
            </a:r>
            <a:r>
              <a:rPr lang="zh-CN" altLang="en-US" dirty="0"/>
              <a:t>学习</a:t>
            </a:r>
            <a:br>
              <a:rPr lang="zh-CN" altLang="en-US" dirty="0"/>
            </a:br>
            <a:r>
              <a:rPr lang="zh-CN" altLang="en-US" sz="2000" dirty="0"/>
              <a:t>官网：https://cn.vuejs.org/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陈嘉瑛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html中绑定数据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Mustache 语法</a:t>
            </a:r>
            <a:endParaRPr lang="zh-CN" altLang="en-US" sz="1400"/>
          </a:p>
          <a:p>
            <a:pPr lvl="1"/>
            <a:r>
              <a:rPr lang="zh-CN" altLang="en-US" sz="1225"/>
              <a:t>俗称大括号用法</a:t>
            </a:r>
            <a:r>
              <a:rPr lang="en-US" altLang="zh-CN" sz="1225"/>
              <a:t>{{}}</a:t>
            </a:r>
            <a:endParaRPr lang="en-US" altLang="zh-CN" sz="1225"/>
          </a:p>
          <a:p>
            <a:r>
              <a:rPr lang="en-US" altLang="zh-CN" sz="1400"/>
              <a:t>绑定纯html</a:t>
            </a:r>
            <a:endParaRPr lang="en-US" altLang="zh-CN" sz="1400"/>
          </a:p>
          <a:p>
            <a:pPr lvl="1"/>
            <a:r>
              <a:rPr lang="en-US" altLang="zh-CN" sz="1225"/>
              <a:t>v-html</a:t>
            </a:r>
            <a:endParaRPr lang="en-US" altLang="zh-CN" sz="1225"/>
          </a:p>
          <a:p>
            <a:r>
              <a:rPr lang="zh-CN" altLang="en-US" sz="1400"/>
              <a:t>纯文本</a:t>
            </a:r>
            <a:endParaRPr lang="zh-CN" altLang="en-US" sz="1400"/>
          </a:p>
          <a:p>
            <a:pPr lvl="1"/>
            <a:r>
              <a:rPr lang="en-US" altLang="zh-CN" sz="1225"/>
              <a:t>v-text</a:t>
            </a:r>
            <a:endParaRPr lang="en-US" altLang="zh-CN" sz="1225"/>
          </a:p>
          <a:p>
            <a:r>
              <a:rPr lang="zh-CN" altLang="en-US" sz="1400"/>
              <a:t>绑定属性</a:t>
            </a:r>
            <a:endParaRPr lang="zh-CN" altLang="en-US" sz="1400"/>
          </a:p>
          <a:p>
            <a:pPr lvl="1"/>
            <a:r>
              <a:rPr lang="en-US" altLang="zh-CN" sz="1225"/>
              <a:t>v-bind, :bind</a:t>
            </a:r>
            <a:endParaRPr lang="en-US" altLang="zh-CN" sz="1225"/>
          </a:p>
          <a:p>
            <a:r>
              <a:rPr lang="en-US" altLang="zh-CN" sz="1225"/>
              <a:t>js</a:t>
            </a:r>
            <a:r>
              <a:rPr lang="zh-CN" altLang="en-US" sz="1225"/>
              <a:t>表达式</a:t>
            </a:r>
            <a:endParaRPr lang="zh-CN" altLang="en-US" sz="1225"/>
          </a:p>
          <a:p>
            <a:pPr lvl="1"/>
            <a:r>
              <a:rPr lang="zh-CN" altLang="en-US" sz="1070"/>
              <a:t>支持基础的加减乘除、逻辑运算、三木运算符</a:t>
            </a:r>
            <a:endParaRPr lang="zh-CN" altLang="en-US" sz="107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400"/>
              <a:t>v-text 指令</a:t>
            </a:r>
            <a:endParaRPr lang="zh-CN" altLang="en-US" sz="1400"/>
          </a:p>
          <a:p>
            <a:pPr lvl="1"/>
            <a:r>
              <a:rPr lang="zh-CN" altLang="en-US" sz="1225"/>
              <a:t>更新标签包含的文本，它的作用跟双大括号的效果一样</a:t>
            </a:r>
            <a:endParaRPr lang="zh-CN" altLang="en-US" sz="1225"/>
          </a:p>
          <a:p>
            <a:r>
              <a:rPr lang="zh-CN" altLang="en-US" sz="1400"/>
              <a:t>v-html 指令</a:t>
            </a:r>
            <a:endParaRPr lang="zh-CN" altLang="en-US" sz="1400"/>
          </a:p>
          <a:p>
            <a:pPr lvl="1"/>
            <a:r>
              <a:rPr lang="zh-CN" altLang="en-US" sz="1225"/>
              <a:t>绑定一些包含html代码的数据在视图上，如：</a:t>
            </a:r>
            <a:r>
              <a:rPr lang="en-US" altLang="zh-CN" sz="1225"/>
              <a:t>&lt;h2&gt;hello vue&lt;/h2&gt;</a:t>
            </a:r>
            <a:endParaRPr lang="en-US" altLang="zh-CN" sz="1225"/>
          </a:p>
          <a:p>
            <a:r>
              <a:rPr lang="zh-CN" altLang="en-US" sz="1400"/>
              <a:t>v-show 指令</a:t>
            </a:r>
            <a:endParaRPr lang="zh-CN" altLang="en-US" sz="1400"/>
          </a:p>
          <a:p>
            <a:pPr lvl="1"/>
            <a:r>
              <a:rPr lang="zh-CN" altLang="en-US" sz="1225"/>
              <a:t>控制元素的显示和隐藏</a:t>
            </a:r>
            <a:r>
              <a:rPr lang="en-US" altLang="zh-CN" sz="1225"/>
              <a:t>,</a:t>
            </a:r>
            <a:r>
              <a:rPr lang="zh-CN" altLang="en-US" sz="1225"/>
              <a:t>即</a:t>
            </a:r>
            <a:r>
              <a:rPr lang="en-US" altLang="zh-CN" sz="1225"/>
              <a:t>dispaly:none/block</a:t>
            </a:r>
            <a:endParaRPr lang="en-US" altLang="zh-CN" sz="1225"/>
          </a:p>
          <a:p>
            <a:r>
              <a:rPr lang="zh-CN" altLang="en-US" sz="1400"/>
              <a:t>v-if 指令</a:t>
            </a:r>
            <a:endParaRPr lang="zh-CN" altLang="en-US" sz="1400"/>
          </a:p>
          <a:p>
            <a:pPr lvl="1"/>
            <a:r>
              <a:rPr lang="zh-CN" altLang="en-US" sz="1225"/>
              <a:t>控制元素是否渲染，实际上是业务上的</a:t>
            </a:r>
            <a:r>
              <a:rPr lang="en-US" altLang="zh-CN" sz="1225"/>
              <a:t>if,else</a:t>
            </a:r>
            <a:r>
              <a:rPr lang="zh-CN" altLang="en-US" sz="1225"/>
              <a:t>不是普通的显示和隐藏</a:t>
            </a:r>
            <a:endParaRPr lang="zh-CN" altLang="en-US" sz="1225"/>
          </a:p>
          <a:p>
            <a:r>
              <a:rPr lang="zh-CN" altLang="en-US" sz="1400"/>
              <a:t>v-else 指令</a:t>
            </a:r>
            <a:endParaRPr lang="zh-CN" altLang="en-US" sz="1400"/>
          </a:p>
          <a:p>
            <a:pPr lvl="1"/>
            <a:r>
              <a:rPr lang="zh-CN" altLang="en-US" sz="1225"/>
              <a:t>配比</a:t>
            </a:r>
            <a:r>
              <a:rPr lang="en-US" altLang="zh-CN" sz="1225"/>
              <a:t>v-if</a:t>
            </a:r>
            <a:r>
              <a:rPr lang="zh-CN" altLang="en-US" sz="1225"/>
              <a:t>使用</a:t>
            </a:r>
            <a:endParaRPr lang="zh-CN" altLang="en-US" sz="1225"/>
          </a:p>
          <a:p>
            <a:r>
              <a:rPr lang="zh-CN" altLang="en-US" sz="1400"/>
              <a:t>v-for 指令</a:t>
            </a:r>
            <a:endParaRPr lang="zh-CN" altLang="en-US" sz="1400"/>
          </a:p>
          <a:p>
            <a:pPr lvl="1"/>
            <a:r>
              <a:rPr lang="zh-CN" altLang="en-US" sz="1225"/>
              <a:t>遍历数组Array，对象</a:t>
            </a:r>
            <a:r>
              <a:rPr lang="en-US" altLang="zh-CN" sz="1225"/>
              <a:t>Object</a:t>
            </a:r>
            <a:r>
              <a:rPr lang="zh-CN" altLang="en-US" sz="1225"/>
              <a:t>，整数</a:t>
            </a:r>
            <a:endParaRPr lang="zh-CN" altLang="en-US" sz="1225"/>
          </a:p>
          <a:p>
            <a:r>
              <a:rPr lang="zh-CN" altLang="en-US" sz="1400"/>
              <a:t>v-bind 指令</a:t>
            </a:r>
            <a:r>
              <a:rPr lang="en-US" altLang="zh-CN" sz="1400"/>
              <a:t>,</a:t>
            </a:r>
            <a:r>
              <a:rPr lang="zh-CN" altLang="en-US" sz="1400"/>
              <a:t>简写</a:t>
            </a:r>
            <a:r>
              <a:rPr lang="en-US" altLang="zh-CN" sz="1400"/>
              <a:t>:bind</a:t>
            </a:r>
            <a:endParaRPr lang="en-US" altLang="zh-CN" sz="1400"/>
          </a:p>
          <a:p>
            <a:pPr lvl="1"/>
            <a:r>
              <a:rPr lang="en-US" altLang="zh-CN" sz="1225"/>
              <a:t>用于动态绑定DOM元素的属性</a:t>
            </a:r>
            <a:r>
              <a:rPr lang="zh-CN" altLang="en-US" sz="1225"/>
              <a:t>，如：</a:t>
            </a:r>
            <a:r>
              <a:rPr lang="en-US" altLang="zh-CN" sz="1225"/>
              <a:t>class,style,name....</a:t>
            </a:r>
            <a:endParaRPr lang="en-US" altLang="zh-CN" sz="1225"/>
          </a:p>
          <a:p>
            <a:r>
              <a:rPr lang="zh-CN" altLang="en-US" sz="1400"/>
              <a:t>v-on 指令，</a:t>
            </a:r>
            <a:r>
              <a:rPr lang="zh-CN" altLang="en-US" sz="1400">
                <a:sym typeface="+mn-ea"/>
              </a:rPr>
              <a:t>简写</a:t>
            </a:r>
            <a:r>
              <a:rPr lang="en-US" altLang="zh-CN" sz="1400"/>
              <a:t>@</a:t>
            </a:r>
            <a:endParaRPr lang="en-US" altLang="zh-CN" sz="1400"/>
          </a:p>
          <a:p>
            <a:pPr lvl="1"/>
            <a:r>
              <a:rPr lang="zh-CN" altLang="en-US" sz="1225"/>
              <a:t>绑定事件的监听器</a:t>
            </a:r>
            <a:endParaRPr lang="zh-CN" altLang="en-US" sz="1225"/>
          </a:p>
          <a:p>
            <a:r>
              <a:rPr lang="zh-CN" altLang="en-US" sz="1400"/>
              <a:t>v-model 指令</a:t>
            </a:r>
            <a:endParaRPr lang="zh-CN" altLang="en-US" sz="1400"/>
          </a:p>
          <a:p>
            <a:pPr lvl="1"/>
            <a:r>
              <a:rPr lang="zh-CN" altLang="en-US" sz="1225"/>
              <a:t>很重要，一般用在实现表单控件和数据的双向绑定</a:t>
            </a:r>
            <a:endParaRPr lang="zh-CN" altLang="en-US" sz="1225"/>
          </a:p>
          <a:p>
            <a:r>
              <a:rPr lang="zh-CN" altLang="en-US" sz="1400"/>
              <a:t>v-once 指令</a:t>
            </a:r>
            <a:endParaRPr lang="zh-CN" altLang="en-US" sz="1400"/>
          </a:p>
          <a:p>
            <a:pPr lvl="1"/>
            <a:r>
              <a:rPr lang="zh-CN" altLang="en-US" sz="1225"/>
              <a:t>只渲染一次</a:t>
            </a:r>
            <a:endParaRPr lang="zh-CN" altLang="en-US" sz="12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400"/>
              <a:t>把公共的东西抽出来便于维护和复用</a:t>
            </a:r>
            <a:endParaRPr lang="zh-CN" altLang="en-US" sz="1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2077085"/>
            <a:ext cx="6514465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组件之间的通信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父组件→子组件</a:t>
            </a:r>
            <a:endParaRPr lang="zh-CN" altLang="en-US" sz="1400"/>
          </a:p>
          <a:p>
            <a:pPr lvl="1"/>
            <a:r>
              <a:rPr lang="zh-CN" altLang="en-US" sz="1225"/>
              <a:t>props选项来声明它想要获得的数据</a:t>
            </a:r>
            <a:endParaRPr lang="zh-CN" altLang="en-US" sz="1225"/>
          </a:p>
          <a:p>
            <a:r>
              <a:rPr lang="zh-CN" altLang="en-US" sz="1400"/>
              <a:t>子组件→父组件</a:t>
            </a:r>
            <a:endParaRPr lang="zh-CN" altLang="en-US" sz="1400"/>
          </a:p>
          <a:p>
            <a:pPr lvl="1"/>
            <a:r>
              <a:rPr lang="zh-CN" altLang="en-US" sz="1225"/>
              <a:t>通过自定义事件来传递$emit( eventName)</a:t>
            </a:r>
            <a:endParaRPr lang="zh-CN" altLang="en-US" sz="1225"/>
          </a:p>
          <a:p>
            <a:r>
              <a:rPr lang="zh-CN" altLang="en-US" sz="1400"/>
              <a:t>非父子组件通信</a:t>
            </a:r>
            <a:endParaRPr lang="zh-CN" altLang="en-US" sz="1400"/>
          </a:p>
          <a:p>
            <a:pPr lvl="1"/>
            <a:r>
              <a:rPr lang="zh-CN" altLang="en-US" sz="1225"/>
              <a:t>vuex </a:t>
            </a:r>
            <a:endParaRPr lang="zh-CN" altLang="en-US" sz="12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vue开发调试神器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第一步：找到vue-devtools的github项目，并将其clone到本地. vue-devtools</a:t>
            </a:r>
            <a:endParaRPr lang="zh-CN" altLang="en-US" sz="1400"/>
          </a:p>
          <a:p>
            <a:pPr lvl="1"/>
            <a:r>
              <a:rPr lang="zh-CN" altLang="en-US" sz="1225"/>
              <a:t>git clone https://github.com/vuejs/vue-devtools.git</a:t>
            </a:r>
            <a:endParaRPr lang="zh-CN" altLang="en-US" sz="1225"/>
          </a:p>
          <a:p>
            <a:r>
              <a:rPr lang="en-US" altLang="zh-CN" sz="1400"/>
              <a:t>npm install</a:t>
            </a:r>
            <a:endParaRPr lang="en-US" altLang="zh-CN" sz="1400"/>
          </a:p>
          <a:p>
            <a:r>
              <a:rPr lang="en-US" altLang="zh-CN" sz="1400"/>
              <a:t>npm run build</a:t>
            </a:r>
            <a:endParaRPr lang="en-US" altLang="zh-CN" sz="1400"/>
          </a:p>
          <a:p>
            <a:r>
              <a:rPr lang="zh-CN" altLang="en-US" sz="1400"/>
              <a:t>打开</a:t>
            </a:r>
            <a:r>
              <a:rPr lang="en-US" altLang="zh-CN" sz="1400"/>
              <a:t>chrom,</a:t>
            </a:r>
            <a:r>
              <a:rPr lang="zh-CN" altLang="en-US" sz="1400"/>
              <a:t>在地址栏中输入chrome://extensions/</a:t>
            </a:r>
            <a:endParaRPr lang="zh-CN" altLang="en-US" sz="1400"/>
          </a:p>
          <a:p>
            <a:r>
              <a:rPr lang="zh-CN" altLang="en-US" sz="1400"/>
              <a:t>选择</a:t>
            </a:r>
            <a:r>
              <a:rPr lang="zh-CN" altLang="en-US" sz="1400">
                <a:sym typeface="+mn-ea"/>
              </a:rPr>
              <a:t>vue-devtools</a:t>
            </a:r>
            <a:r>
              <a:rPr lang="en-US" altLang="zh-CN" sz="1400">
                <a:sym typeface="+mn-ea"/>
              </a:rPr>
              <a:t>/shells/chrome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打开</a:t>
            </a:r>
            <a:r>
              <a:rPr lang="en-US" altLang="zh-CN" sz="1400">
                <a:sym typeface="+mn-ea"/>
              </a:rPr>
              <a:t>f12,</a:t>
            </a:r>
            <a:r>
              <a:rPr lang="zh-CN" altLang="en-US" sz="1400">
                <a:sym typeface="+mn-ea"/>
              </a:rPr>
              <a:t>尽情的调试吧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3501390"/>
            <a:ext cx="7276465" cy="2625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用transition组件实现过渡效果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400"/>
              <a:t> 1. 条件渲染（使用v-if）</a:t>
            </a:r>
            <a:endParaRPr lang="zh-CN" altLang="en-US" sz="1400"/>
          </a:p>
          <a:p>
            <a:r>
              <a:rPr lang="zh-CN" altLang="en-US" sz="1400"/>
              <a:t> 2. 条件展示（使用了v-show）</a:t>
            </a:r>
            <a:endParaRPr lang="zh-CN" altLang="en-US" sz="1400"/>
          </a:p>
          <a:p>
            <a:r>
              <a:rPr lang="zh-CN" altLang="en-US" sz="1400"/>
              <a:t> 3. 动态组件</a:t>
            </a:r>
            <a:endParaRPr lang="zh-CN" altLang="en-US" sz="1400"/>
          </a:p>
          <a:p>
            <a:r>
              <a:rPr lang="zh-CN" altLang="en-US" sz="1400"/>
              <a:t> 4. 组件根节点</a:t>
            </a:r>
            <a:endParaRPr lang="zh-CN" altLang="en-US" sz="1400"/>
          </a:p>
          <a:p>
            <a:pPr lvl="1"/>
            <a:r>
              <a:rPr lang="zh-CN" altLang="en-US" sz="1225"/>
              <a:t>以上</a:t>
            </a:r>
            <a:r>
              <a:rPr lang="en-US" altLang="zh-CN" sz="1225"/>
              <a:t>4</a:t>
            </a:r>
            <a:r>
              <a:rPr lang="zh-CN" altLang="en-US" sz="1225"/>
              <a:t>中都会触发</a:t>
            </a:r>
            <a:r>
              <a:rPr lang="en-US" altLang="zh-CN" sz="1225"/>
              <a:t>transition</a:t>
            </a:r>
            <a:r>
              <a:rPr lang="zh-CN" altLang="en-US" sz="1225"/>
              <a:t>过渡效果</a:t>
            </a:r>
            <a:r>
              <a:rPr lang="en-US" altLang="zh-CN" sz="1225"/>
              <a:t>,&lt;</a:t>
            </a:r>
            <a:r>
              <a:rPr lang="zh-CN" altLang="en-US" sz="1225">
                <a:sym typeface="+mn-ea"/>
              </a:rPr>
              <a:t>transition </a:t>
            </a:r>
            <a:r>
              <a:rPr lang="en-US" altLang="zh-CN" sz="1225">
                <a:sym typeface="+mn-ea"/>
              </a:rPr>
              <a:t>name=”test”&gt;&lt;/</a:t>
            </a:r>
            <a:r>
              <a:rPr lang="zh-CN" altLang="en-US" sz="1225">
                <a:sym typeface="+mn-ea"/>
              </a:rPr>
              <a:t>transition</a:t>
            </a:r>
            <a:r>
              <a:rPr lang="en-US" altLang="zh-CN" sz="1225">
                <a:sym typeface="+mn-ea"/>
              </a:rPr>
              <a:t>&gt;</a:t>
            </a:r>
            <a:endParaRPr lang="en-US" altLang="zh-CN" sz="1225">
              <a:sym typeface="+mn-ea"/>
            </a:endParaRPr>
          </a:p>
          <a:p>
            <a:r>
              <a:rPr lang="en-US" altLang="zh-CN" sz="1400"/>
              <a:t>Vue自动嗅探目标元素是否应用了 CSS 过渡或动画，如果是，在恰当的时机添加/删除 CSS 类名</a:t>
            </a:r>
            <a:r>
              <a:rPr lang="zh-CN" altLang="en-US" sz="1400"/>
              <a:t>，即：</a:t>
            </a:r>
            <a:endParaRPr lang="zh-CN" altLang="en-US" sz="1400"/>
          </a:p>
          <a:p>
            <a:pPr lvl="1"/>
            <a:r>
              <a:rPr lang="en-US" altLang="zh-CN" sz="1225"/>
              <a:t>v-enter：进入过渡效果（enter）刚刚开始那一刻。在元素被插入或者show的时候生效，在下一个帧就会立刻移除，一瞬间的事。 </a:t>
            </a:r>
            <a:endParaRPr lang="en-US" altLang="zh-CN" sz="1225"/>
          </a:p>
          <a:p>
            <a:pPr lvl="1"/>
            <a:r>
              <a:rPr lang="en-US" altLang="zh-CN" sz="1225"/>
              <a:t>v-enter-active: 表示进入过渡（entering）的结束状态。在元素被插入时生效，在 transition/animation 完成之后移除。</a:t>
            </a:r>
            <a:endParaRPr lang="en-US" altLang="zh-CN" sz="1225"/>
          </a:p>
          <a:p>
            <a:pPr lvl="1"/>
            <a:r>
              <a:rPr lang="en-US" altLang="zh-CN" sz="1225"/>
              <a:t>v-leave: 离开过渡（leave）的开始那一刻。在离开过渡被触发时生效，在下一个帧移除，也是一瞬间的事。</a:t>
            </a:r>
            <a:endParaRPr lang="en-US" altLang="zh-CN" sz="1225"/>
          </a:p>
          <a:p>
            <a:pPr lvl="1"/>
            <a:r>
              <a:rPr lang="en-US" altLang="zh-CN" sz="1225"/>
              <a:t>v-leave-active：离开过渡（leaving）的结束状态。在离开过渡被触发时生效，在 transition/animation 完成之后移除。</a:t>
            </a:r>
            <a:endParaRPr lang="en-US" altLang="zh-CN" sz="1225"/>
          </a:p>
          <a:p>
            <a:r>
              <a:rPr lang="zh-CN" altLang="en-US" sz="1400"/>
              <a:t>流程</a:t>
            </a:r>
            <a:r>
              <a:rPr lang="en-US" altLang="zh-CN" sz="1400"/>
              <a:t>-</a:t>
            </a:r>
            <a:r>
              <a:rPr lang="zh-CN" altLang="en-US" sz="1400"/>
              <a:t>显示</a:t>
            </a:r>
            <a:endParaRPr lang="zh-CN" altLang="en-US" sz="1400"/>
          </a:p>
          <a:p>
            <a:pPr lvl="1"/>
            <a:r>
              <a:rPr lang="zh-CN" altLang="en-US" sz="1225"/>
              <a:t>添加</a:t>
            </a:r>
            <a:r>
              <a:rPr lang="en-US" altLang="zh-CN" sz="1225"/>
              <a:t>v-enter</a:t>
            </a:r>
            <a:r>
              <a:rPr lang="zh-CN" altLang="en-US" sz="1225"/>
              <a:t>对应样式</a:t>
            </a:r>
            <a:endParaRPr lang="zh-CN" altLang="en-US" sz="1225"/>
          </a:p>
          <a:p>
            <a:pPr lvl="1"/>
            <a:r>
              <a:rPr lang="zh-CN" altLang="en-US" sz="1225"/>
              <a:t>移除</a:t>
            </a:r>
            <a:r>
              <a:rPr lang="en-US" altLang="zh-CN" sz="1225"/>
              <a:t>v-enter</a:t>
            </a:r>
            <a:r>
              <a:rPr lang="zh-CN" altLang="en-US" sz="1225"/>
              <a:t>对应样式，添加</a:t>
            </a:r>
            <a:r>
              <a:rPr lang="en-US" altLang="zh-CN" sz="1225"/>
              <a:t>v-enter-active</a:t>
            </a:r>
            <a:endParaRPr lang="en-US" altLang="zh-CN" sz="1225"/>
          </a:p>
          <a:p>
            <a:r>
              <a:rPr lang="zh-CN" altLang="en-US" sz="1400"/>
              <a:t>流程</a:t>
            </a:r>
            <a:r>
              <a:rPr lang="en-US" altLang="zh-CN" sz="1400"/>
              <a:t>-</a:t>
            </a:r>
            <a:r>
              <a:rPr lang="zh-CN" altLang="en-US" sz="1400"/>
              <a:t>隐藏</a:t>
            </a:r>
            <a:endParaRPr lang="zh-CN" altLang="en-US" sz="1400"/>
          </a:p>
          <a:p>
            <a:pPr lvl="1"/>
            <a:r>
              <a:rPr lang="zh-CN" altLang="en-US" sz="1225"/>
              <a:t>添加</a:t>
            </a:r>
            <a:r>
              <a:rPr lang="en-US" altLang="zh-CN" sz="1225"/>
              <a:t>v-leave</a:t>
            </a:r>
            <a:r>
              <a:rPr lang="zh-CN" altLang="en-US" sz="1225"/>
              <a:t>对应的样式</a:t>
            </a:r>
            <a:endParaRPr lang="zh-CN" altLang="en-US" sz="1225"/>
          </a:p>
          <a:p>
            <a:pPr lvl="1"/>
            <a:r>
              <a:rPr lang="zh-CN" altLang="en-US" sz="1225"/>
              <a:t>移除</a:t>
            </a:r>
            <a:r>
              <a:rPr lang="en-US" altLang="zh-CN" sz="1225"/>
              <a:t>v-leave</a:t>
            </a:r>
            <a:r>
              <a:rPr lang="zh-CN" altLang="en-US" sz="1225"/>
              <a:t>对应样式，添加</a:t>
            </a:r>
            <a:r>
              <a:rPr lang="en-US" altLang="zh-CN" sz="1225"/>
              <a:t>v-leave-active</a:t>
            </a:r>
            <a:r>
              <a:rPr lang="zh-CN" altLang="en-US" sz="1225"/>
              <a:t>对应样式</a:t>
            </a:r>
            <a:endParaRPr lang="zh-CN" altLang="en-US" sz="1225"/>
          </a:p>
          <a:p>
            <a:pPr lvl="1"/>
            <a:endParaRPr lang="zh-CN" altLang="en-US" sz="122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vue-router使用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1400"/>
              <a:t>vue-router是Vue.js官方的路由插件，它和vue.js是深度集成的，适合用于构建SPA单页面应用。vue的单页面应用是基于路由和组件的，相当于传统页面是基于 &lt;a/&gt; 标签链接和页面，路由用于设定访问路径，并将路径和组件映射起来，这样就可以实现通过路由router来切换组件（视图）</a:t>
            </a:r>
            <a:endParaRPr lang="zh-CN" altLang="en-US" sz="1400"/>
          </a:p>
          <a:p>
            <a:r>
              <a:rPr lang="zh-CN" altLang="en-US" sz="1400"/>
              <a:t>安装</a:t>
            </a:r>
            <a:endParaRPr lang="zh-CN" altLang="en-US" sz="1400"/>
          </a:p>
          <a:p>
            <a:pPr lvl="1"/>
            <a:r>
              <a:rPr lang="zh-CN" altLang="en-US" sz="1225"/>
              <a:t>这里直接用官网的</a:t>
            </a:r>
            <a:r>
              <a:rPr lang="en-US" altLang="zh-CN" sz="1225"/>
              <a:t>cdn</a:t>
            </a:r>
            <a:r>
              <a:rPr lang="zh-CN" altLang="en-US" sz="1225"/>
              <a:t>地址https://unpkg.com/vue-router@2.5.3/dist/vue-router.js</a:t>
            </a:r>
            <a:endParaRPr lang="zh-CN" altLang="en-US" sz="1225"/>
          </a:p>
          <a:p>
            <a:r>
              <a:rPr lang="en-US" altLang="zh-CN" sz="1400"/>
              <a:t>router-view</a:t>
            </a:r>
            <a:endParaRPr lang="en-US" altLang="zh-CN" sz="1400"/>
          </a:p>
          <a:p>
            <a:pPr lvl="1"/>
            <a:r>
              <a:rPr lang="zh-CN" altLang="en-US" sz="1225"/>
              <a:t>用于渲染视图</a:t>
            </a:r>
            <a:endParaRPr lang="zh-CN" altLang="en-US" sz="1225"/>
          </a:p>
          <a:p>
            <a:r>
              <a:rPr lang="en-US" altLang="zh-CN" sz="1400"/>
              <a:t>router-link</a:t>
            </a:r>
            <a:endParaRPr lang="en-US" altLang="zh-CN" sz="1400"/>
          </a:p>
          <a:p>
            <a:pPr lvl="1"/>
            <a:r>
              <a:rPr lang="zh-CN" altLang="en-US" sz="1225"/>
              <a:t>相当于我们熟悉的</a:t>
            </a:r>
            <a:r>
              <a:rPr lang="en-US" altLang="zh-CN" sz="1225"/>
              <a:t>&lt;a&gt;</a:t>
            </a:r>
            <a:r>
              <a:rPr lang="zh-CN" altLang="en-US" sz="1225"/>
              <a:t>标签，用于路由跳转</a:t>
            </a:r>
            <a:endParaRPr lang="zh-CN" altLang="en-US" sz="1225"/>
          </a:p>
          <a:p>
            <a:r>
              <a:rPr lang="zh-CN" altLang="en-US" sz="1400">
                <a:sym typeface="+mn-ea"/>
              </a:rPr>
              <a:t>配置路由</a:t>
            </a:r>
            <a:endParaRPr lang="zh-CN" altLang="en-US" sz="1400">
              <a:sym typeface="+mn-ea"/>
            </a:endParaRPr>
          </a:p>
          <a:p>
            <a:pPr lvl="1"/>
            <a:r>
              <a:rPr lang="en-US" altLang="zh-CN" sz="1225">
                <a:sym typeface="+mn-ea"/>
              </a:rPr>
              <a:t>new VueRouter({</a:t>
            </a:r>
            <a:endParaRPr lang="en-US" altLang="zh-CN" sz="1225"/>
          </a:p>
          <a:p>
            <a:pPr lvl="1"/>
            <a:r>
              <a:rPr lang="en-US" altLang="zh-CN" sz="1225">
                <a:sym typeface="+mn-ea"/>
              </a:rPr>
              <a:t>routes:[</a:t>
            </a:r>
            <a:endParaRPr lang="en-US" altLang="zh-CN" sz="1225"/>
          </a:p>
          <a:p>
            <a:pPr lvl="1"/>
            <a:r>
              <a:rPr lang="en-US" altLang="zh-CN" sz="1225">
                <a:sym typeface="+mn-ea"/>
              </a:rPr>
              <a:t>        //定义3个导航和组件的映射关系</a:t>
            </a:r>
            <a:endParaRPr lang="en-US" altLang="zh-CN" sz="1225"/>
          </a:p>
          <a:p>
            <a:pPr lvl="1"/>
            <a:r>
              <a:rPr lang="en-US" altLang="zh-CN" sz="1225">
                <a:sym typeface="+mn-ea"/>
              </a:rPr>
              <a:t>        {</a:t>
            </a:r>
            <a:endParaRPr lang="en-US" altLang="zh-CN" sz="1225"/>
          </a:p>
          <a:p>
            <a:pPr lvl="1"/>
            <a:r>
              <a:rPr lang="en-US" altLang="zh-CN" sz="1225">
                <a:sym typeface="+mn-ea"/>
              </a:rPr>
              <a:t>            path:"</a:t>
            </a:r>
            <a:r>
              <a:rPr lang="zh-CN" altLang="en-US" sz="1225">
                <a:sym typeface="+mn-ea"/>
              </a:rPr>
              <a:t>路由路径</a:t>
            </a:r>
            <a:r>
              <a:rPr lang="en-US" altLang="zh-CN" sz="1225">
                <a:sym typeface="+mn-ea"/>
              </a:rPr>
              <a:t>",</a:t>
            </a:r>
            <a:endParaRPr lang="zh-CN" altLang="en-US" sz="1225"/>
          </a:p>
          <a:p>
            <a:pPr lvl="1"/>
            <a:r>
              <a:rPr lang="en-US" altLang="zh-CN" sz="1225">
                <a:sym typeface="+mn-ea"/>
              </a:rPr>
              <a:t>            component:</a:t>
            </a:r>
            <a:r>
              <a:rPr lang="zh-CN" altLang="en-US" sz="1225">
                <a:sym typeface="+mn-ea"/>
              </a:rPr>
              <a:t>渲染的组件</a:t>
            </a:r>
            <a:endParaRPr lang="zh-CN" altLang="en-US" sz="1225"/>
          </a:p>
          <a:p>
            <a:pPr lvl="1"/>
            <a:r>
              <a:rPr lang="en-US" altLang="zh-CN" sz="1225">
                <a:sym typeface="+mn-ea"/>
              </a:rPr>
              <a:t>        },</a:t>
            </a:r>
            <a:endParaRPr lang="en-US" altLang="zh-CN" sz="1225"/>
          </a:p>
          <a:p>
            <a:pPr lvl="1"/>
            <a:r>
              <a:rPr lang="en-US" altLang="zh-CN" sz="1225">
                <a:sym typeface="+mn-ea"/>
              </a:rPr>
              <a:t>})</a:t>
            </a:r>
            <a:endParaRPr lang="en-US" altLang="zh-CN" sz="1225"/>
          </a:p>
          <a:p>
            <a:pPr lvl="1"/>
            <a:endParaRPr lang="zh-CN" altLang="en-US" sz="1225"/>
          </a:p>
          <a:p>
            <a:r>
              <a:rPr lang="zh-CN" altLang="en-US" sz="1400"/>
              <a:t>使用</a:t>
            </a:r>
            <a:endParaRPr lang="zh-CN" altLang="en-US" sz="1400"/>
          </a:p>
          <a:p>
            <a:pPr lvl="1"/>
            <a:r>
              <a:rPr lang="en-US" altLang="zh-CN" sz="1225"/>
              <a:t>new Vue({el:”#app”, router})</a:t>
            </a:r>
            <a:endParaRPr lang="en-US" altLang="zh-CN" sz="1225"/>
          </a:p>
          <a:p>
            <a:pPr marL="457200" lvl="1" indent="0">
              <a:buNone/>
            </a:pPr>
            <a:endParaRPr lang="en-US" altLang="zh-CN" sz="1225"/>
          </a:p>
          <a:p>
            <a:pPr marL="457200" lvl="1" indent="0">
              <a:buNone/>
            </a:pPr>
            <a:r>
              <a:rPr lang="zh-CN" altLang="zh-CN" sz="1225">
                <a:solidFill>
                  <a:srgbClr val="FF0000"/>
                </a:solidFill>
              </a:rPr>
              <a:t>官网：https://router.vuejs.org/zh-cn/essentials/getting-started.html</a:t>
            </a:r>
            <a:endParaRPr lang="zh-CN" altLang="zh-CN" sz="1225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Vuex</a:t>
            </a:r>
            <a:r>
              <a:rPr lang="en-US" altLang="zh-CN"/>
              <a:t>-</a:t>
            </a:r>
            <a:r>
              <a:rPr lang="zh-CN" altLang="en-US"/>
              <a:t>组件间的通信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200"/>
              <a:t>说明</a:t>
            </a:r>
            <a:endParaRPr lang="zh-CN" altLang="en-US" sz="1200"/>
          </a:p>
          <a:p>
            <a:pPr lvl="1"/>
            <a:r>
              <a:rPr lang="zh-CN" altLang="en-US" sz="1050"/>
              <a:t>Vuex是一个专为Vue开发的应用程序的状态管理模式，它采用集中式存储管理应用的所有组件的状态，并以相应的规则保证状态以一种可预测的方式发生变化</a:t>
            </a:r>
            <a:endParaRPr lang="zh-CN" altLang="en-US" sz="1050"/>
          </a:p>
          <a:p>
            <a:r>
              <a:rPr lang="en-US" altLang="zh-CN" sz="1200"/>
              <a:t>3</a:t>
            </a:r>
            <a:r>
              <a:rPr lang="zh-CN" altLang="en-US" sz="1200"/>
              <a:t>个核心概念</a:t>
            </a:r>
            <a:endParaRPr lang="zh-CN" altLang="en-US" sz="1200"/>
          </a:p>
          <a:p>
            <a:pPr lvl="1"/>
            <a:r>
              <a:rPr lang="en-US" altLang="zh-CN" sz="1200"/>
              <a:t>State</a:t>
            </a:r>
            <a:endParaRPr lang="en-US" altLang="zh-CN" sz="1200"/>
          </a:p>
          <a:p>
            <a:pPr lvl="2"/>
            <a:r>
              <a:rPr lang="zh-CN" altLang="en-US" sz="1200"/>
              <a:t>State包含了整个应用层级的所有状态</a:t>
            </a:r>
            <a:r>
              <a:rPr lang="en-US" altLang="zh-CN" sz="1200"/>
              <a:t>,</a:t>
            </a:r>
            <a:r>
              <a:rPr lang="zh-CN" altLang="en-US" sz="1200"/>
              <a:t>可以理解为这些状态就是一堆全局变量和数据</a:t>
            </a:r>
            <a:endParaRPr lang="zh-CN" altLang="en-US" sz="1200"/>
          </a:p>
          <a:p>
            <a:pPr lvl="1"/>
            <a:r>
              <a:rPr lang="zh-CN" altLang="en-US" sz="1200"/>
              <a:t>Getters</a:t>
            </a:r>
            <a:endParaRPr lang="zh-CN" altLang="en-US" sz="1200"/>
          </a:p>
          <a:p>
            <a:pPr lvl="2"/>
            <a:r>
              <a:rPr lang="zh-CN" altLang="en-US" sz="1200"/>
              <a:t>当需要从 state 中派生出一些状态的时候，就会使用到 getters ，你可以将 getters 理解 state 的计算属性</a:t>
            </a:r>
            <a:endParaRPr lang="zh-CN" altLang="en-US" sz="1200"/>
          </a:p>
          <a:p>
            <a:pPr lvl="1"/>
            <a:r>
              <a:rPr lang="zh-CN" altLang="en-US" sz="1200"/>
              <a:t>Mutations</a:t>
            </a:r>
            <a:endParaRPr lang="zh-CN" altLang="en-US" sz="1200"/>
          </a:p>
          <a:p>
            <a:pPr lvl="2"/>
            <a:r>
              <a:rPr lang="zh-CN" altLang="en-US" sz="1200"/>
              <a:t>Vuex给我们提供修改仓库 store 中的状态的唯一办法就是通过提交mutation</a:t>
            </a:r>
            <a:endParaRPr lang="zh-CN" altLang="en-US" sz="1200"/>
          </a:p>
          <a:p>
            <a:r>
              <a:rPr lang="zh-CN" altLang="en-US" sz="1200"/>
              <a:t>使用</a:t>
            </a:r>
            <a:endParaRPr lang="zh-CN" altLang="en-US" sz="1200"/>
          </a:p>
          <a:p>
            <a:pPr lvl="1"/>
            <a:r>
              <a:rPr lang="zh-CN" altLang="en-US" sz="1200"/>
              <a:t>引入</a:t>
            </a:r>
            <a:r>
              <a:rPr lang="en-US" altLang="zh-CN" sz="1200"/>
              <a:t>js</a:t>
            </a:r>
            <a:endParaRPr lang="zh-CN" altLang="en-US" sz="1200"/>
          </a:p>
          <a:p>
            <a:pPr lvl="2"/>
            <a:r>
              <a:rPr lang="en-US" altLang="zh-CN" sz="1200"/>
              <a:t>&lt;script type="text/javascript" src="https://unpkg.com/vuex"&gt;&lt;/script&gt;</a:t>
            </a:r>
            <a:endParaRPr lang="en-US" altLang="zh-CN" sz="1200"/>
          </a:p>
          <a:p>
            <a:pPr lvl="1"/>
            <a:r>
              <a:rPr lang="zh-CN" altLang="en-US" sz="1200"/>
              <a:t>实例化一个</a:t>
            </a:r>
            <a:r>
              <a:rPr lang="en-US" altLang="zh-CN" sz="1200"/>
              <a:t>store</a:t>
            </a:r>
            <a:endParaRPr lang="en-US" altLang="zh-CN" sz="1200"/>
          </a:p>
          <a:p>
            <a:pPr lvl="2"/>
            <a:r>
              <a:rPr lang="en-US" altLang="zh-CN" sz="1200"/>
              <a:t>const store = new Vuex.Store({state:{}, getters:{}, mutations:{}});</a:t>
            </a:r>
            <a:endParaRPr lang="zh-CN" altLang="en-US" sz="1200"/>
          </a:p>
          <a:p>
            <a:pPr lvl="1"/>
            <a:r>
              <a:rPr lang="zh-CN" altLang="en-US" sz="1200"/>
              <a:t>使用</a:t>
            </a:r>
            <a:endParaRPr lang="zh-CN" altLang="en-US" sz="1200"/>
          </a:p>
          <a:p>
            <a:pPr lvl="2"/>
            <a:r>
              <a:rPr lang="zh-CN" altLang="en-US" sz="1200"/>
              <a:t>var vm = new Vue({el:"#app", store</a:t>
            </a:r>
            <a:r>
              <a:rPr lang="en-US" altLang="zh-CN" sz="1200"/>
              <a:t>});</a:t>
            </a:r>
            <a:endParaRPr lang="en-US" altLang="zh-CN" sz="1200"/>
          </a:p>
          <a:p>
            <a:pPr marL="914400" lvl="2" indent="0">
              <a:buNone/>
            </a:pPr>
            <a:endParaRPr lang="en-US" altLang="zh-CN" sz="1200"/>
          </a:p>
          <a:p>
            <a:pPr marL="914400" lvl="2" indent="0">
              <a:buNone/>
            </a:pPr>
            <a:r>
              <a:rPr lang="zh-CN" altLang="zh-CN" sz="1200">
                <a:solidFill>
                  <a:srgbClr val="FF0000"/>
                </a:solidFill>
              </a:rPr>
              <a:t>官网：https://vuex.vuejs.org/zh-cn/intro.html</a:t>
            </a:r>
            <a:endParaRPr lang="zh-CN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axios实现数据请求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zh-CN" sz="1200"/>
              <a:t>用于前后端的数据交互，相当于</a:t>
            </a:r>
            <a:r>
              <a:rPr lang="en-US" altLang="zh-CN" sz="1200"/>
              <a:t>ajax</a:t>
            </a:r>
            <a:endParaRPr lang="en-US" altLang="zh-CN" sz="1200"/>
          </a:p>
          <a:p>
            <a:r>
              <a:rPr lang="zh-CN" altLang="en-US" sz="1200"/>
              <a:t>安装</a:t>
            </a:r>
            <a:endParaRPr lang="zh-CN" altLang="en-US" sz="1200"/>
          </a:p>
          <a:p>
            <a:pPr lvl="1"/>
            <a:r>
              <a:rPr lang="zh-CN" altLang="en-US" sz="1200"/>
              <a:t>&lt;script type="text/javascript" src="https://unpkg.com/axios/dist/axios.min.js"&gt;&lt;/script&gt;</a:t>
            </a:r>
            <a:endParaRPr lang="zh-CN" altLang="en-US" sz="1200"/>
          </a:p>
          <a:p>
            <a:r>
              <a:rPr lang="zh-CN" altLang="en-US" sz="1200"/>
              <a:t>请求方式</a:t>
            </a:r>
            <a:endParaRPr lang="zh-CN" altLang="en-US" sz="1200"/>
          </a:p>
          <a:p>
            <a:pPr lvl="1"/>
            <a:r>
              <a:rPr lang="en-US" altLang="zh-CN" sz="1200"/>
              <a:t>get</a:t>
            </a:r>
            <a:r>
              <a:rPr lang="zh-CN" altLang="en-US" sz="1200"/>
              <a:t>方式</a:t>
            </a:r>
            <a:endParaRPr lang="zh-CN" altLang="en-US" sz="1200"/>
          </a:p>
          <a:p>
            <a:pPr lvl="2"/>
            <a:r>
              <a:rPr lang="en-US" altLang="zh-CN" sz="1200"/>
              <a:t>axios.get(“/detail”, {id:12}).then(function(res){}).catch(function(err){})</a:t>
            </a:r>
            <a:endParaRPr lang="zh-CN" altLang="en-US" sz="1200"/>
          </a:p>
          <a:p>
            <a:pPr lvl="1"/>
            <a:r>
              <a:rPr lang="en-US" altLang="zh-CN" sz="1200"/>
              <a:t>post</a:t>
            </a:r>
            <a:r>
              <a:rPr lang="zh-CN" altLang="en-US" sz="1200"/>
              <a:t>方式</a:t>
            </a:r>
            <a:endParaRPr lang="zh-CN" altLang="en-US" sz="1200"/>
          </a:p>
          <a:p>
            <a:pPr lvl="2"/>
            <a:r>
              <a:rPr lang="en-US" altLang="zh-CN" sz="1200"/>
              <a:t>axios.post(“detail”, {id:1212}).then(function(res){}).catch(function(err){})</a:t>
            </a:r>
            <a:endParaRPr lang="en-US" altLang="zh-CN" sz="1200"/>
          </a:p>
          <a:p>
            <a:pPr lvl="1"/>
            <a:r>
              <a:rPr lang="zh-CN" altLang="en-US" sz="1200">
                <a:sym typeface="+mn-ea"/>
              </a:rPr>
              <a:t>axios.patch( )多个并发方式</a:t>
            </a:r>
            <a:endParaRPr lang="zh-CN" altLang="en-US" sz="1200"/>
          </a:p>
          <a:p>
            <a:pPr lvl="2"/>
            <a:r>
              <a:rPr lang="en-US" altLang="zh-CN" sz="1200">
                <a:sym typeface="+mn-ea"/>
              </a:rPr>
              <a:t>axios.all([axios1, axios2]).then(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axios.spread((res1, res2)=&gt;{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    //两个请求现已完成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   console.log(res1);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   console.log(res2);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 }))</a:t>
            </a:r>
            <a:endParaRPr lang="zh-CN" altLang="en-US" sz="1200"/>
          </a:p>
          <a:p>
            <a:pPr lvl="1"/>
            <a:r>
              <a:rPr lang="zh-CN" altLang="en-US" sz="1200"/>
              <a:t>axios.request()</a:t>
            </a:r>
            <a:endParaRPr lang="zh-CN" altLang="en-US" sz="1200"/>
          </a:p>
          <a:p>
            <a:pPr lvl="1"/>
            <a:r>
              <a:rPr lang="zh-CN" altLang="en-US" sz="1200"/>
              <a:t>axios.delete( )</a:t>
            </a:r>
            <a:endParaRPr lang="zh-CN" altLang="en-US" sz="1200"/>
          </a:p>
          <a:p>
            <a:pPr lvl="1"/>
            <a:r>
              <a:rPr lang="zh-CN" altLang="en-US" sz="1200"/>
              <a:t>axios.head( )</a:t>
            </a:r>
            <a:endParaRPr lang="zh-CN" altLang="en-US" sz="1200"/>
          </a:p>
          <a:p>
            <a:pPr lvl="1"/>
            <a:r>
              <a:rPr lang="zh-CN" altLang="en-US" sz="1200"/>
              <a:t>axios.put( )</a:t>
            </a:r>
            <a:endParaRPr lang="zh-CN" altLang="en-US" sz="1200"/>
          </a:p>
          <a:p>
            <a:pPr lvl="1"/>
            <a:r>
              <a:rPr lang="en-US" altLang="zh-CN" sz="1200"/>
              <a:t>axios({})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NPM、</a:t>
            </a:r>
            <a:r>
              <a:rPr lang="zh-CN" altLang="en-US">
                <a:sym typeface="+mn-ea"/>
              </a:rPr>
              <a:t>webpack  模板</a:t>
            </a:r>
            <a:r>
              <a:rPr lang="zh-CN" altLang="en-US"/>
              <a:t>方式开发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200"/>
              <a:t>安装</a:t>
            </a:r>
            <a:r>
              <a:rPr lang="en-US" altLang="zh-CN" sz="1200"/>
              <a:t>node</a:t>
            </a:r>
            <a:endParaRPr lang="en-US" altLang="zh-CN" sz="1200"/>
          </a:p>
          <a:p>
            <a:pPr lvl="1"/>
            <a:r>
              <a:rPr lang="en-US" altLang="zh-CN" sz="1050"/>
              <a:t>https://nodejs.org/en/download/</a:t>
            </a:r>
            <a:endParaRPr lang="en-US" altLang="zh-CN" sz="1050"/>
          </a:p>
          <a:p>
            <a:r>
              <a:rPr lang="zh-CN" altLang="en-US" sz="1200"/>
              <a:t>安装 </a:t>
            </a:r>
            <a:r>
              <a:rPr lang="en-US" altLang="zh-CN" sz="1200"/>
              <a:t>,</a:t>
            </a:r>
            <a:r>
              <a:rPr lang="zh-CN" altLang="en-US" sz="1200"/>
              <a:t>部署</a:t>
            </a:r>
            <a:endParaRPr lang="zh-CN" altLang="en-US" sz="1200"/>
          </a:p>
          <a:p>
            <a:pPr lvl="1"/>
            <a:r>
              <a:rPr lang="zh-CN" altLang="en-US" sz="1200"/>
              <a:t># 全局安装 vue-cli</a:t>
            </a:r>
            <a:endParaRPr lang="zh-CN" altLang="en-US" sz="1200"/>
          </a:p>
          <a:p>
            <a:pPr lvl="1"/>
            <a:r>
              <a:rPr lang="zh-CN" altLang="en-US" sz="1200"/>
              <a:t>npm install --global vue-cli</a:t>
            </a:r>
            <a:endParaRPr lang="zh-CN" altLang="en-US" sz="1200"/>
          </a:p>
          <a:p>
            <a:pPr lvl="1"/>
            <a:r>
              <a:rPr lang="zh-CN" altLang="en-US" sz="1200"/>
              <a:t># 创建一个基于 webpack 模板的新项目</a:t>
            </a:r>
            <a:endParaRPr lang="zh-CN" altLang="en-US" sz="1200"/>
          </a:p>
          <a:p>
            <a:pPr lvl="1"/>
            <a:r>
              <a:rPr lang="zh-CN" altLang="en-US" sz="1200"/>
              <a:t>vue init webpack my-project</a:t>
            </a:r>
            <a:endParaRPr lang="zh-CN" altLang="en-US" sz="1200"/>
          </a:p>
          <a:p>
            <a:pPr lvl="1"/>
            <a:r>
              <a:rPr lang="zh-CN" altLang="en-US" sz="1200"/>
              <a:t># 安装依赖，走你</a:t>
            </a:r>
            <a:endParaRPr lang="zh-CN" altLang="en-US" sz="1200"/>
          </a:p>
          <a:p>
            <a:pPr lvl="1"/>
            <a:r>
              <a:rPr lang="zh-CN" altLang="en-US" sz="1200"/>
              <a:t>cd my-project</a:t>
            </a:r>
            <a:endParaRPr lang="zh-CN" altLang="en-US" sz="1200"/>
          </a:p>
          <a:p>
            <a:pPr lvl="1"/>
            <a:r>
              <a:rPr lang="zh-CN" altLang="en-US" sz="1200"/>
              <a:t>npm install</a:t>
            </a:r>
            <a:endParaRPr lang="zh-CN" altLang="en-US" sz="1200"/>
          </a:p>
          <a:p>
            <a:pPr lvl="1"/>
            <a:r>
              <a:rPr lang="zh-CN" altLang="en-US" sz="1200"/>
              <a:t>npm run dev</a:t>
            </a:r>
            <a:endParaRPr lang="en-US" altLang="zh-CN" sz="1200"/>
          </a:p>
          <a:p>
            <a:r>
              <a:rPr lang="zh-CN" altLang="en-US" sz="1200"/>
              <a:t>切成国内镜像，速度会快</a:t>
            </a:r>
            <a:endParaRPr lang="zh-CN" altLang="en-US" sz="1200"/>
          </a:p>
          <a:p>
            <a:pPr lvl="1"/>
            <a:r>
              <a:rPr lang="zh-CN" altLang="en-US" sz="1050"/>
              <a:t>npm install -g cnpm --registry=https://registry.npm.taobao.org</a:t>
            </a:r>
            <a:endParaRPr lang="zh-CN" altLang="en-US" sz="10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940" y="1708150"/>
            <a:ext cx="3123565" cy="3847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Vue.js框架是什么，为什么选择它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200" b="1"/>
              <a:t>目前前端技术使用的趋势</a:t>
            </a:r>
            <a:endParaRPr lang="zh-CN" altLang="en-US" sz="1200" b="1"/>
          </a:p>
          <a:p>
            <a:pPr lvl="1"/>
            <a:r>
              <a:rPr lang="en-US" altLang="zh-CN" sz="1200">
                <a:sym typeface="+mn-ea"/>
              </a:rPr>
              <a:t>web</a:t>
            </a:r>
            <a:r>
              <a:rPr lang="zh-CN" altLang="en-US" sz="1200">
                <a:sym typeface="+mn-ea"/>
              </a:rPr>
              <a:t>前端业务增多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界面要酷炫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交互要快速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输入即渲染</a:t>
            </a:r>
            <a:endParaRPr lang="zh-CN" altLang="en-US" sz="1200"/>
          </a:p>
          <a:p>
            <a:pPr lvl="1"/>
            <a:r>
              <a:rPr lang="en-US" altLang="zh-CN" sz="1200">
                <a:sym typeface="+mn-ea"/>
              </a:rPr>
              <a:t>js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ym typeface="+mn-ea"/>
              </a:rPr>
              <a:t>jquery</a:t>
            </a:r>
            <a:r>
              <a:rPr lang="zh-CN" altLang="en-US" sz="1200">
                <a:sym typeface="+mn-ea"/>
              </a:rPr>
              <a:t>操作</a:t>
            </a:r>
            <a:r>
              <a:rPr lang="en-US" altLang="zh-CN" sz="1200">
                <a:sym typeface="+mn-ea"/>
              </a:rPr>
              <a:t>dom</a:t>
            </a:r>
            <a:r>
              <a:rPr lang="zh-CN" altLang="en-US" sz="1200">
                <a:sym typeface="+mn-ea"/>
              </a:rPr>
              <a:t>代码量大、繁琐、不好维护</a:t>
            </a:r>
            <a:endParaRPr lang="zh-CN" altLang="en-US" sz="1200"/>
          </a:p>
          <a:p>
            <a:pPr lvl="1"/>
            <a:r>
              <a:rPr lang="en-US" altLang="zh-CN" sz="1200">
                <a:sym typeface="+mn-ea"/>
              </a:rPr>
              <a:t>.................</a:t>
            </a:r>
            <a:endParaRPr lang="en-US" altLang="zh-CN" sz="1200">
              <a:sym typeface="+mn-ea"/>
            </a:endParaRPr>
          </a:p>
          <a:p>
            <a:pPr marL="457200" lvl="1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     为了解决以上这些体验和开发上的不足，业界推出了诸如，React.js，Angular.js</a:t>
            </a:r>
            <a:r>
              <a:rPr lang="en-US" altLang="zh-CN" sz="1200">
                <a:sym typeface="+mn-ea"/>
              </a:rPr>
              <a:t>...</a:t>
            </a:r>
            <a:r>
              <a:rPr lang="zh-CN" altLang="en-US" sz="1200">
                <a:sym typeface="+mn-ea"/>
              </a:rPr>
              <a:t>以及我们今天要一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起来学习</a:t>
            </a:r>
            <a:r>
              <a:rPr lang="en-US" altLang="zh-CN" sz="1200">
                <a:sym typeface="+mn-ea"/>
              </a:rPr>
              <a:t>vue.js</a:t>
            </a:r>
            <a:r>
              <a:rPr lang="zh-CN" altLang="en-US" sz="1200">
                <a:sym typeface="+mn-ea"/>
              </a:rPr>
              <a:t>，这些</a:t>
            </a:r>
            <a:r>
              <a:rPr lang="en-US" altLang="zh-CN" sz="1200">
                <a:sym typeface="+mn-ea"/>
              </a:rPr>
              <a:t>MVVM</a:t>
            </a:r>
            <a:r>
              <a:rPr lang="zh-CN" altLang="en-US" sz="1200">
                <a:sym typeface="+mn-ea"/>
              </a:rPr>
              <a:t>框架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endParaRPr lang="zh-CN" altLang="en-US" sz="1200"/>
          </a:p>
          <a:p>
            <a:r>
              <a:rPr lang="zh-CN" altLang="en-US" sz="1200" b="1"/>
              <a:t>什么是MVVM</a:t>
            </a:r>
            <a:endParaRPr lang="zh-CN" altLang="en-US" sz="1200" b="1"/>
          </a:p>
          <a:p>
            <a:pPr lvl="1"/>
            <a:r>
              <a:rPr lang="zh-CN" altLang="en-US" sz="1200">
                <a:sym typeface="+mn-ea"/>
              </a:rPr>
              <a:t>View --- ViewModel --- Model三部分即数据驱动模型</a:t>
            </a:r>
            <a:endParaRPr lang="en-US" altLang="zh-CN" sz="1200">
              <a:sym typeface="+mn-ea"/>
            </a:endParaRPr>
          </a:p>
          <a:p>
            <a:r>
              <a:rPr lang="zh-CN" altLang="en-US" sz="1200" b="1"/>
              <a:t>Vue.js的优点</a:t>
            </a:r>
            <a:endParaRPr lang="zh-CN" altLang="en-US" sz="1200" b="1"/>
          </a:p>
          <a:p>
            <a:pPr lvl="1"/>
            <a:r>
              <a:rPr lang="zh-CN" altLang="en-US" sz="1200">
                <a:sym typeface="+mn-ea"/>
              </a:rPr>
              <a:t>更轻量更快</a:t>
            </a:r>
            <a:endParaRPr lang="zh-CN" altLang="en-US" sz="1200"/>
          </a:p>
          <a:p>
            <a:pPr lvl="1"/>
            <a:r>
              <a:rPr lang="zh-CN" altLang="en-US" sz="1200"/>
              <a:t>易学易上手</a:t>
            </a:r>
            <a:endParaRPr lang="zh-CN" altLang="en-US" sz="1200"/>
          </a:p>
          <a:p>
            <a:r>
              <a:rPr lang="zh-CN" altLang="en-US" sz="1200" b="1"/>
              <a:t>Vue.js的两大核心</a:t>
            </a:r>
            <a:endParaRPr lang="zh-CN" altLang="en-US" sz="1200" b="1"/>
          </a:p>
          <a:p>
            <a:pPr lvl="1"/>
            <a:r>
              <a:rPr lang="zh-CN" altLang="en-US" sz="1200"/>
              <a:t>数据绑定 和 视图组件</a:t>
            </a:r>
            <a:endParaRPr lang="zh-CN" altLang="en-US" sz="1200"/>
          </a:p>
          <a:p>
            <a:r>
              <a:rPr lang="zh-CN" altLang="en-US" sz="1200" b="1"/>
              <a:t>Vue.js的适用场景</a:t>
            </a:r>
            <a:endParaRPr lang="zh-CN" altLang="en-US" sz="1200" b="1"/>
          </a:p>
          <a:p>
            <a:pPr lvl="1"/>
            <a:r>
              <a:rPr lang="en-US" altLang="zh-CN" sz="1200"/>
              <a:t>jquery</a:t>
            </a:r>
            <a:r>
              <a:rPr lang="zh-CN" altLang="en-US" sz="1200"/>
              <a:t>频繁操作</a:t>
            </a:r>
            <a:r>
              <a:rPr lang="en-US" altLang="zh-CN" sz="1200"/>
              <a:t>dom</a:t>
            </a:r>
            <a:endParaRPr lang="en-US" altLang="zh-CN" sz="1200"/>
          </a:p>
          <a:p>
            <a:pPr lvl="1"/>
            <a:r>
              <a:rPr lang="en-US" altLang="zh-CN" sz="1200"/>
              <a:t>浏览器ie8</a:t>
            </a:r>
            <a:r>
              <a:rPr lang="zh-CN" altLang="en-US" sz="1200"/>
              <a:t>以上</a:t>
            </a:r>
            <a:endParaRPr lang="zh-CN" altLang="en-US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810" y="3696970"/>
            <a:ext cx="4058285" cy="24301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引入第三方</a:t>
            </a:r>
            <a:r>
              <a:rPr lang="en-US" altLang="zh-CN"/>
              <a:t>ui</a:t>
            </a:r>
            <a:r>
              <a:rPr lang="zh-CN" altLang="en-US"/>
              <a:t>组件</a:t>
            </a:r>
            <a:r>
              <a:rPr lang="en-US" altLang="zh-CN"/>
              <a:t>-element-ui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安装</a:t>
            </a:r>
            <a:r>
              <a:rPr lang="en-US" altLang="zh-CN" sz="1400"/>
              <a:t>element-ui</a:t>
            </a:r>
            <a:endParaRPr lang="en-US" altLang="zh-CN" sz="1400"/>
          </a:p>
          <a:p>
            <a:pPr lvl="1"/>
            <a:r>
              <a:rPr lang="en-US" altLang="zh-CN" sz="1400"/>
              <a:t>cnpm install  --save  element-ui</a:t>
            </a:r>
            <a:endParaRPr lang="en-US" altLang="zh-CN" sz="1400"/>
          </a:p>
          <a:p>
            <a:r>
              <a:rPr lang="zh-CN" altLang="en-US" sz="1400"/>
              <a:t>引入</a:t>
            </a:r>
            <a:r>
              <a:rPr lang="en-US" altLang="zh-CN" sz="1400"/>
              <a:t>element-ui</a:t>
            </a:r>
            <a:r>
              <a:rPr lang="zh-CN" altLang="en-US" sz="1400"/>
              <a:t>（在入口文件</a:t>
            </a:r>
            <a:r>
              <a:rPr lang="en-US" altLang="zh-CN" sz="1400"/>
              <a:t>:main.js</a:t>
            </a:r>
            <a:r>
              <a:rPr lang="zh-CN" altLang="en-US" sz="1400"/>
              <a:t>配置</a:t>
            </a:r>
            <a:r>
              <a:rPr lang="zh-CN" altLang="en-US" sz="1400"/>
              <a:t>）</a:t>
            </a:r>
            <a:endParaRPr lang="zh-CN" altLang="en-US" sz="1400"/>
          </a:p>
          <a:p>
            <a:pPr lvl="1"/>
            <a:r>
              <a:rPr lang="en-US" altLang="zh-CN" sz="1400"/>
              <a:t>import elementUI from 'element-ui'</a:t>
            </a:r>
            <a:endParaRPr lang="en-US" altLang="zh-CN" sz="1400"/>
          </a:p>
          <a:p>
            <a:pPr lvl="1"/>
            <a:r>
              <a:rPr lang="en-US" altLang="zh-CN" sz="1400"/>
              <a:t>import 'element-ui/lib/theme-default/index.css';</a:t>
            </a:r>
            <a:endParaRPr lang="en-US" altLang="zh-CN" sz="1400"/>
          </a:p>
          <a:p>
            <a:pPr lvl="1"/>
            <a:r>
              <a:rPr lang="en-US" altLang="zh-CN" sz="1400"/>
              <a:t>Vue.use(elementUI)</a:t>
            </a:r>
            <a:endParaRPr lang="en-US" altLang="zh-CN" sz="1400"/>
          </a:p>
          <a:p>
            <a:r>
              <a:rPr lang="zh-CN" altLang="en-US" sz="1400"/>
              <a:t>官网：http://element.eleme.io/#/zh-CN/component/table</a:t>
            </a:r>
            <a:endParaRPr lang="zh-CN" altLang="en-US" sz="1400"/>
          </a:p>
          <a:p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工具推荐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Sublime Text3</a:t>
            </a:r>
            <a:endParaRPr lang="en-US" altLang="zh-CN" sz="1200"/>
          </a:p>
          <a:p>
            <a:pPr lvl="1"/>
            <a:r>
              <a:rPr lang="zh-CN" altLang="en-US" sz="1050"/>
              <a:t>轻量</a:t>
            </a:r>
            <a:endParaRPr lang="zh-CN" altLang="en-US" sz="1050"/>
          </a:p>
          <a:p>
            <a:pPr lvl="1"/>
            <a:r>
              <a:rPr lang="zh-CN" altLang="en-US" sz="1050"/>
              <a:t>需要下载</a:t>
            </a:r>
            <a:r>
              <a:rPr lang="en-US" altLang="zh-CN" sz="1050"/>
              <a:t>vue</a:t>
            </a:r>
            <a:r>
              <a:rPr lang="zh-CN" altLang="en-US" sz="1050"/>
              <a:t>插件</a:t>
            </a:r>
            <a:endParaRPr lang="zh-CN" altLang="en-US" sz="1050"/>
          </a:p>
          <a:p>
            <a:r>
              <a:rPr lang="en-US" altLang="zh-CN" sz="1200"/>
              <a:t>webstorm</a:t>
            </a:r>
            <a:endParaRPr lang="en-US" altLang="zh-CN" sz="1200"/>
          </a:p>
          <a:p>
            <a:pPr lvl="1"/>
            <a:r>
              <a:rPr lang="zh-CN" altLang="en-US" sz="1050"/>
              <a:t>内置</a:t>
            </a:r>
            <a:r>
              <a:rPr lang="en-US" altLang="zh-CN" sz="1050"/>
              <a:t>vue</a:t>
            </a:r>
            <a:r>
              <a:rPr lang="zh-CN" altLang="en-US" sz="1050"/>
              <a:t>插件</a:t>
            </a:r>
            <a:endParaRPr lang="zh-CN" altLang="en-US" sz="1050"/>
          </a:p>
          <a:p>
            <a:pPr lvl="1"/>
            <a:r>
              <a:rPr lang="zh-CN" altLang="en-US" sz="1050"/>
              <a:t>比较耗内存</a:t>
            </a:r>
            <a:endParaRPr lang="zh-CN" altLang="en-US" sz="10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				</a:t>
            </a:r>
            <a:endParaRPr lang="en-US" altLang="zh-CN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		  </a:t>
            </a:r>
            <a:r>
              <a:rPr lang="zh-CN" altLang="en-US" sz="80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谢谢大家</a:t>
            </a:r>
            <a:endParaRPr lang="zh-CN" altLang="en-US" sz="80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sym typeface="+mn-ea"/>
            </a:endParaRPr>
          </a:p>
          <a:p>
            <a:pPr marL="0" indent="0">
              <a:buNone/>
            </a:pPr>
            <a:endParaRPr lang="zh-CN" altLang="en-US" sz="80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简易安装 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zh-CN" altLang="en-US" sz="1200"/>
          </a:p>
          <a:p>
            <a:endParaRPr lang="zh-CN" altLang="en-US" sz="1200"/>
          </a:p>
          <a:p>
            <a:r>
              <a:rPr lang="zh-CN" altLang="en-US" sz="1400"/>
              <a:t>创建挂载点、直接引入</a:t>
            </a:r>
            <a:r>
              <a:rPr lang="en-US" altLang="zh-CN" sz="1400"/>
              <a:t>js</a:t>
            </a:r>
            <a:r>
              <a:rPr lang="zh-CN" altLang="en-US" sz="1400"/>
              <a:t>文件</a:t>
            </a:r>
            <a:endParaRPr lang="zh-CN" altLang="en-US" sz="1400"/>
          </a:p>
          <a:p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2364740"/>
            <a:ext cx="7809230" cy="2818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" y="2612390"/>
            <a:ext cx="7611745" cy="3753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快速入门Vue.js</a:t>
            </a:r>
            <a:r>
              <a:rPr lang="en-US" altLang="zh-CN"/>
              <a:t>-数据驱动视图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现在可以忘记</a:t>
            </a:r>
            <a:r>
              <a:rPr lang="en-US" altLang="zh-CN" sz="1400"/>
              <a:t>innerHTML, append(), html()</a:t>
            </a:r>
            <a:endParaRPr lang="en-US" altLang="zh-CN" sz="1400"/>
          </a:p>
          <a:p>
            <a:r>
              <a:rPr lang="en-US" altLang="zh-CN" sz="1400"/>
              <a:t>我们通过new Vue( )创建一个实例vm，参数是一个json对象，属性el提供一个在页面上存在的DOM 元素(id='app')，表明这个实例是关联指定的DOM节点</a:t>
            </a:r>
            <a:r>
              <a:rPr lang="zh-CN" altLang="en-US" sz="1400"/>
              <a:t>，然后使用双大括号{{  }}的语法来渲染Vue实例对象data中已经存在的属性值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快速入门Vue.js</a:t>
            </a:r>
            <a:r>
              <a:rPr lang="en-US" altLang="zh-CN">
                <a:sym typeface="+mn-ea"/>
              </a:rPr>
              <a:t>-双向绑定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400"/>
              <a:t>Vue.js还提供了方便的语法指令，实现视图和数据的双向绑定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933575"/>
            <a:ext cx="7723505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快速入门Vue.js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组件化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400"/>
              <a:t>用Vue.component(tagName, options)注册了一个名字叫</a:t>
            </a:r>
            <a:r>
              <a:rPr lang="en-US" altLang="zh-CN" sz="1400"/>
              <a:t>userinfo</a:t>
            </a:r>
            <a:r>
              <a:rPr lang="zh-CN" altLang="en-US" sz="1400"/>
              <a:t>的组件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Vue为组件提供了props属性来接受传递进来的参数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2162810"/>
            <a:ext cx="6976110" cy="3964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创建一个</a:t>
            </a:r>
            <a:r>
              <a:rPr lang="en-US" altLang="zh-CN"/>
              <a:t>vue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1400" b="1"/>
              <a:t>定义一个</a:t>
            </a:r>
            <a:r>
              <a:rPr lang="en-US" altLang="zh-CN" sz="1400" b="1"/>
              <a:t>vue</a:t>
            </a:r>
            <a:r>
              <a:rPr lang="zh-CN" altLang="en-US" sz="1400" b="1"/>
              <a:t>仅需</a:t>
            </a:r>
            <a:r>
              <a:rPr lang="en-US" altLang="zh-CN" sz="1400" b="1"/>
              <a:t>4</a:t>
            </a:r>
            <a:r>
              <a:rPr lang="zh-CN" altLang="en-US" sz="1400" b="1"/>
              <a:t>个步骤：</a:t>
            </a:r>
            <a:endParaRPr lang="zh-CN" altLang="en-US" sz="1400" b="1"/>
          </a:p>
          <a:p>
            <a:pPr marL="0" indent="0">
              <a:buNone/>
            </a:pPr>
            <a:r>
              <a:rPr lang="en-US" altLang="zh-CN" sz="1400" b="1"/>
              <a:t>           new </a:t>
            </a:r>
            <a:r>
              <a:rPr lang="zh-CN" altLang="en-US" sz="1400" b="1"/>
              <a:t>一个</a:t>
            </a:r>
            <a:r>
              <a:rPr lang="en-US" altLang="zh-CN" sz="1400" b="1"/>
              <a:t>vue 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/>
              <a:t>	let vm = new Vue({});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zh-CN" altLang="zh-CN" sz="1400"/>
              <a:t>         </a:t>
            </a:r>
            <a:r>
              <a:rPr lang="zh-CN" altLang="zh-CN" sz="1400" b="1"/>
              <a:t>  实例化数据</a:t>
            </a:r>
            <a:endParaRPr lang="zh-CN" altLang="zh-CN" sz="1400" b="1"/>
          </a:p>
          <a:p>
            <a:pPr marL="0" indent="0">
              <a:buNone/>
            </a:pPr>
            <a:r>
              <a:rPr lang="en-US" altLang="zh-CN" sz="1400"/>
              <a:t>	let vm = new Vue({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	        data:{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	            name:"</a:t>
            </a:r>
            <a:r>
              <a:rPr lang="zh-CN" altLang="en-US" sz="1400"/>
              <a:t>陈嘉瑛</a:t>
            </a:r>
            <a:r>
              <a:rPr lang="en-US" altLang="zh-CN" sz="1400"/>
              <a:t>",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	        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	    }); 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</a:t>
            </a:r>
            <a:r>
              <a:rPr lang="zh-CN" altLang="en-US" sz="1400" b="1"/>
              <a:t>设置挂载点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400"/>
              <a:t>                    &lt;div id="app"&gt;</a:t>
            </a:r>
            <a:r>
              <a:rPr lang="en-US" altLang="zh-CN" sz="1400"/>
              <a:t>&lt;/div&gt;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</a:t>
            </a:r>
            <a:r>
              <a:rPr lang="en-US" altLang="zh-CN" sz="1400" b="1"/>
              <a:t>   </a:t>
            </a:r>
            <a:r>
              <a:rPr lang="zh-CN" altLang="en-US" sz="1400" b="1"/>
              <a:t> 挂载</a:t>
            </a:r>
            <a:endParaRPr lang="zh-CN" altLang="en-US" sz="1400" b="1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         let vm = new Vue({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	        el:"#app",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	        data:{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	            name:"</a:t>
            </a:r>
            <a:r>
              <a:rPr lang="zh-CN" altLang="en-US" sz="1400">
                <a:sym typeface="+mn-ea"/>
              </a:rPr>
              <a:t>陈嘉瑛</a:t>
            </a:r>
            <a:r>
              <a:rPr lang="en-US" altLang="zh-CN" sz="1400">
                <a:sym typeface="+mn-ea"/>
              </a:rPr>
              <a:t>",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	        }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         }); 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 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定义一个vue实例的4个常用选项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/>
              <a:t>filters </a:t>
            </a:r>
            <a:r>
              <a:rPr lang="zh-CN" altLang="en-US" sz="1400"/>
              <a:t>过滤</a:t>
            </a:r>
            <a:endParaRPr lang="zh-CN" altLang="en-US" sz="1400"/>
          </a:p>
          <a:p>
            <a:pPr lvl="1"/>
            <a:r>
              <a:rPr lang="zh-CN" altLang="en-US" sz="1225"/>
              <a:t>用</a:t>
            </a:r>
            <a:r>
              <a:rPr lang="en-US" altLang="zh-CN" sz="1225"/>
              <a:t>|</a:t>
            </a:r>
            <a:r>
              <a:rPr lang="zh-CN" altLang="en-US" sz="1225"/>
              <a:t>分格，如：</a:t>
            </a:r>
            <a:r>
              <a:rPr lang="en-US" altLang="zh-CN" sz="1225"/>
              <a:t>{{num|toInt}}</a:t>
            </a:r>
            <a:endParaRPr lang="en-US" altLang="zh-CN" sz="1225"/>
          </a:p>
          <a:p>
            <a:pPr lvl="1"/>
            <a:r>
              <a:rPr lang="zh-CN" altLang="en-US" sz="1225"/>
              <a:t>数字格式化</a:t>
            </a:r>
            <a:endParaRPr lang="zh-CN" altLang="en-US" sz="1225"/>
          </a:p>
          <a:p>
            <a:pPr lvl="1"/>
            <a:r>
              <a:rPr lang="zh-CN" altLang="en-US" sz="1225"/>
              <a:t>可以传参</a:t>
            </a:r>
            <a:endParaRPr lang="zh-CN" altLang="en-US" sz="1225"/>
          </a:p>
          <a:p>
            <a:pPr lvl="1"/>
            <a:r>
              <a:rPr lang="zh-CN" altLang="en-US" sz="1225"/>
              <a:t>可以多个组合使用</a:t>
            </a:r>
            <a:endParaRPr lang="zh-CN" altLang="en-US" sz="1225"/>
          </a:p>
          <a:p>
            <a:r>
              <a:rPr lang="en-US" altLang="zh-CN" sz="1400"/>
              <a:t>computed  </a:t>
            </a:r>
            <a:r>
              <a:rPr lang="zh-CN" altLang="en-US" sz="1400"/>
              <a:t>计算属性</a:t>
            </a:r>
            <a:endParaRPr lang="zh-CN" altLang="en-US" sz="1400"/>
          </a:p>
          <a:p>
            <a:pPr lvl="1"/>
            <a:r>
              <a:rPr lang="zh-CN" altLang="en-US" sz="1225"/>
              <a:t>有点类似</a:t>
            </a:r>
            <a:r>
              <a:rPr lang="en-US" altLang="zh-CN" sz="1225"/>
              <a:t>filters</a:t>
            </a:r>
            <a:endParaRPr lang="en-US" altLang="zh-CN" sz="1225"/>
          </a:p>
          <a:p>
            <a:pPr lvl="1"/>
            <a:r>
              <a:rPr lang="zh-CN" altLang="en-US" sz="1225"/>
              <a:t>实时监听</a:t>
            </a:r>
            <a:endParaRPr lang="zh-CN" altLang="en-US" sz="1225"/>
          </a:p>
          <a:p>
            <a:pPr lvl="1"/>
            <a:r>
              <a:rPr lang="zh-CN" altLang="en-US" sz="1225"/>
              <a:t>组件通信的时候很有用</a:t>
            </a:r>
            <a:endParaRPr lang="zh-CN" altLang="en-US" sz="1225"/>
          </a:p>
          <a:p>
            <a:r>
              <a:rPr lang="en-US" altLang="zh-CN" sz="1400"/>
              <a:t>methods  </a:t>
            </a:r>
            <a:r>
              <a:rPr lang="zh-CN" altLang="en-US" sz="1400"/>
              <a:t>方法</a:t>
            </a:r>
            <a:endParaRPr lang="zh-CN" altLang="en-US" sz="1400"/>
          </a:p>
          <a:p>
            <a:pPr lvl="1"/>
            <a:r>
              <a:rPr lang="zh-CN" altLang="en-US" sz="1225"/>
              <a:t>Vue中通过v-on:指令来绑定事件（简写成</a:t>
            </a:r>
            <a:r>
              <a:rPr lang="en-US" altLang="zh-CN" sz="1225"/>
              <a:t>@</a:t>
            </a:r>
            <a:r>
              <a:rPr lang="zh-CN" altLang="en-US" sz="1225"/>
              <a:t>）</a:t>
            </a:r>
            <a:endParaRPr lang="zh-CN" altLang="en-US" sz="1225"/>
          </a:p>
          <a:p>
            <a:r>
              <a:rPr lang="en-US" altLang="zh-CN" sz="1400"/>
              <a:t>watch </a:t>
            </a:r>
            <a:r>
              <a:rPr lang="zh-CN" altLang="en-US" sz="1400"/>
              <a:t>观察</a:t>
            </a:r>
            <a:endParaRPr lang="zh-CN" altLang="en-US" sz="1400"/>
          </a:p>
          <a:p>
            <a:pPr lvl="1"/>
            <a:r>
              <a:rPr lang="zh-CN" altLang="zh-CN" sz="1225"/>
              <a:t>用于检测属性值得变化</a:t>
            </a:r>
            <a:endParaRPr lang="zh-CN" altLang="zh-CN" sz="122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 实例的生命周期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400"/>
              <a:t>beforeCreate</a:t>
            </a:r>
            <a:r>
              <a:rPr lang="en-US" altLang="zh-CN" sz="1400"/>
              <a:t>-</a:t>
            </a:r>
            <a:r>
              <a:rPr lang="zh-CN" altLang="en-US" sz="1400"/>
              <a:t>创建前</a:t>
            </a:r>
            <a:endParaRPr lang="zh-CN" altLang="en-US" sz="1400"/>
          </a:p>
          <a:p>
            <a:pPr lvl="1"/>
            <a:r>
              <a:rPr lang="zh-CN" altLang="en-US" sz="1225"/>
              <a:t>这时候</a:t>
            </a:r>
            <a:r>
              <a:rPr lang="en-US" altLang="zh-CN" sz="1225"/>
              <a:t>实例中</a:t>
            </a:r>
            <a:r>
              <a:rPr lang="zh-CN" altLang="en-US" sz="1225"/>
              <a:t>的属性</a:t>
            </a:r>
            <a:r>
              <a:rPr lang="en-US" altLang="zh-CN" sz="1225"/>
              <a:t>还</a:t>
            </a:r>
            <a:r>
              <a:rPr lang="zh-CN" altLang="en-US" sz="1225"/>
              <a:t>不可用</a:t>
            </a:r>
            <a:endParaRPr lang="zh-CN" altLang="en-US" sz="1225"/>
          </a:p>
          <a:p>
            <a:r>
              <a:rPr lang="en-US" altLang="zh-CN" sz="1400"/>
              <a:t>created-</a:t>
            </a:r>
            <a:r>
              <a:rPr lang="zh-CN" altLang="en-US" sz="1400"/>
              <a:t>成功创建</a:t>
            </a:r>
            <a:endParaRPr lang="zh-CN" altLang="en-US" sz="1400"/>
          </a:p>
          <a:p>
            <a:pPr lvl="1"/>
            <a:r>
              <a:rPr lang="zh-CN" altLang="en-US" sz="1225">
                <a:sym typeface="+mn-ea"/>
              </a:rPr>
              <a:t>示例的属性可以用，但是</a:t>
            </a:r>
            <a:r>
              <a:rPr lang="en-US" altLang="zh-CN" sz="1225">
                <a:sym typeface="+mn-ea"/>
              </a:rPr>
              <a:t>dom</a:t>
            </a:r>
            <a:r>
              <a:rPr lang="zh-CN" altLang="en-US" sz="1225">
                <a:sym typeface="+mn-ea"/>
              </a:rPr>
              <a:t>还没生成</a:t>
            </a:r>
            <a:endParaRPr lang="en-US" altLang="zh-CN" sz="1225"/>
          </a:p>
          <a:p>
            <a:r>
              <a:rPr lang="en-US" altLang="zh-CN" sz="1400"/>
              <a:t>beforeMount-</a:t>
            </a:r>
            <a:r>
              <a:rPr lang="zh-CN" altLang="en-US" sz="1400"/>
              <a:t>挂载前</a:t>
            </a:r>
            <a:endParaRPr lang="zh-CN" altLang="en-US" sz="1400"/>
          </a:p>
          <a:p>
            <a:pPr lvl="1"/>
            <a:r>
              <a:rPr lang="en-US" altLang="zh-CN" sz="1225"/>
              <a:t>dom</a:t>
            </a:r>
            <a:r>
              <a:rPr lang="zh-CN" altLang="en-US" sz="1225"/>
              <a:t>已生成，但是数据还没渲染</a:t>
            </a:r>
            <a:endParaRPr lang="zh-CN" altLang="en-US" sz="1225"/>
          </a:p>
          <a:p>
            <a:r>
              <a:rPr lang="en-US" altLang="zh-CN" sz="1400"/>
              <a:t>mounted-</a:t>
            </a:r>
            <a:r>
              <a:rPr lang="zh-CN" altLang="en-US" sz="1400"/>
              <a:t>成功挂载</a:t>
            </a:r>
            <a:endParaRPr lang="zh-CN" altLang="en-US" sz="1400"/>
          </a:p>
          <a:p>
            <a:pPr lvl="1"/>
            <a:r>
              <a:rPr lang="zh-CN" altLang="en-US" sz="1225"/>
              <a:t>数据成功渲染</a:t>
            </a:r>
            <a:endParaRPr lang="zh-CN" altLang="en-US" sz="1225"/>
          </a:p>
          <a:p>
            <a:r>
              <a:rPr lang="en-US" altLang="zh-CN" sz="1400"/>
              <a:t>beforeUpdate-dom</a:t>
            </a:r>
            <a:r>
              <a:rPr lang="zh-CN" altLang="en-US" sz="1400"/>
              <a:t>更新前</a:t>
            </a:r>
            <a:endParaRPr lang="zh-CN" altLang="en-US" sz="1400"/>
          </a:p>
          <a:p>
            <a:pPr lvl="1"/>
            <a:r>
              <a:rPr lang="zh-CN" altLang="en-US" sz="1225"/>
              <a:t>属性值变了，但是渲染的还是旧值</a:t>
            </a:r>
            <a:endParaRPr lang="zh-CN" altLang="en-US" sz="1225"/>
          </a:p>
          <a:p>
            <a:r>
              <a:rPr lang="en-US" altLang="zh-CN" sz="1400"/>
              <a:t>updated-</a:t>
            </a:r>
            <a:r>
              <a:rPr lang="zh-CN" altLang="en-US" sz="1400"/>
              <a:t>成功更新</a:t>
            </a:r>
            <a:endParaRPr lang="zh-CN" altLang="en-US" sz="1400"/>
          </a:p>
          <a:p>
            <a:pPr lvl="1"/>
            <a:r>
              <a:rPr lang="zh-CN" altLang="en-US" sz="1225"/>
              <a:t>渲染的变成最新值</a:t>
            </a:r>
            <a:endParaRPr lang="zh-CN" altLang="en-US" sz="1225"/>
          </a:p>
          <a:p>
            <a:r>
              <a:rPr lang="en-US" altLang="zh-CN" sz="1400"/>
              <a:t>beforeDestroy-</a:t>
            </a:r>
            <a:r>
              <a:rPr lang="zh-CN" altLang="en-US" sz="1400"/>
              <a:t>销毁前</a:t>
            </a:r>
            <a:endParaRPr lang="zh-CN" altLang="en-US" sz="1400"/>
          </a:p>
          <a:p>
            <a:pPr lvl="1"/>
            <a:r>
              <a:rPr lang="zh-CN" altLang="en-US" sz="1225"/>
              <a:t>调用实例的$destroy()，销毁前会触发</a:t>
            </a:r>
            <a:r>
              <a:rPr lang="en-US" altLang="zh-CN" sz="1225"/>
              <a:t>beforeDestroy</a:t>
            </a:r>
            <a:endParaRPr lang="en-US" altLang="zh-CN" sz="1225"/>
          </a:p>
          <a:p>
            <a:r>
              <a:rPr lang="en-US" altLang="zh-CN" sz="1400"/>
              <a:t>destroyed</a:t>
            </a:r>
            <a:endParaRPr lang="en-US" altLang="zh-CN" sz="1400"/>
          </a:p>
          <a:p>
            <a:pPr lvl="1"/>
            <a:r>
              <a:rPr lang="en-US" altLang="zh-CN" sz="1225"/>
              <a:t>成功销毁之后，会触发destroyed钩子，此时该实例与其他实例的关联已经被清除，它与视图之间也被解绑</a:t>
            </a:r>
            <a:endParaRPr lang="en-US" altLang="zh-CN" sz="1225"/>
          </a:p>
          <a:p>
            <a:r>
              <a:rPr lang="en-US" altLang="zh-CN" sz="1400"/>
              <a:t>actived</a:t>
            </a:r>
            <a:endParaRPr lang="en-US" altLang="zh-CN" sz="1400"/>
          </a:p>
          <a:p>
            <a:pPr lvl="1"/>
            <a:r>
              <a:rPr lang="en-US" altLang="zh-CN" sz="1225"/>
              <a:t>keep-alive组件激活钩子</a:t>
            </a:r>
            <a:endParaRPr lang="en-US" altLang="zh-CN" sz="1225"/>
          </a:p>
          <a:p>
            <a:r>
              <a:rPr lang="en-US" altLang="zh-CN" sz="1400"/>
              <a:t>deactivated</a:t>
            </a:r>
            <a:endParaRPr lang="en-US" altLang="zh-CN" sz="1400"/>
          </a:p>
          <a:p>
            <a:pPr lvl="1"/>
            <a:r>
              <a:rPr lang="en-US" altLang="zh-CN" sz="1225"/>
              <a:t>keep-alive组件停用的钩子</a:t>
            </a:r>
            <a:endParaRPr lang="en-US" altLang="zh-CN" sz="1225"/>
          </a:p>
          <a:p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4873</Words>
  <Application>WPS 演示</Application>
  <PresentationFormat>全屏显示(4:3)</PresentationFormat>
  <Paragraphs>311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前端框架vue-学习 官网：https://cn.vuejs.org/</vt:lpstr>
      <vt:lpstr>Vue.js框架是什么，为什么选择它</vt:lpstr>
      <vt:lpstr>简易安装 </vt:lpstr>
      <vt:lpstr>快速入门Vue.js-数据驱动视图</vt:lpstr>
      <vt:lpstr>快速入门Vue.js-双向绑定</vt:lpstr>
      <vt:lpstr>快速入门Vue.js-组件化</vt:lpstr>
      <vt:lpstr>创建一个vue实例</vt:lpstr>
      <vt:lpstr>定义一个vue实例的4个常用选项</vt:lpstr>
      <vt:lpstr>vue 实例的生命周期</vt:lpstr>
      <vt:lpstr>html中绑定数据</vt:lpstr>
      <vt:lpstr>常用指令</vt:lpstr>
      <vt:lpstr>组件化</vt:lpstr>
      <vt:lpstr>组件之间的通信</vt:lpstr>
      <vt:lpstr>vue开发调试神器</vt:lpstr>
      <vt:lpstr>用transition组件实现过渡效果</vt:lpstr>
      <vt:lpstr>vue-router使用</vt:lpstr>
      <vt:lpstr>Vuex-组件间的通信</vt:lpstr>
      <vt:lpstr>axios实现数据请求</vt:lpstr>
      <vt:lpstr>NPM、webpack  模板方式开发</vt:lpstr>
      <vt:lpstr>PowerPoint 演示文稿</vt:lpstr>
      <vt:lpstr>工具推荐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部门统一开发框架培训</dc:title>
  <dc:creator>Administrator</dc:creator>
  <cp:lastModifiedBy>joyin</cp:lastModifiedBy>
  <cp:revision>498</cp:revision>
  <dcterms:created xsi:type="dcterms:W3CDTF">2017-04-17T13:58:00Z</dcterms:created>
  <dcterms:modified xsi:type="dcterms:W3CDTF">2017-08-31T11:49:58Z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