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60" r:id="rId4"/>
    <p:sldId id="265" r:id="rId5"/>
    <p:sldId id="258" r:id="rId6"/>
    <p:sldId id="261" r:id="rId7"/>
    <p:sldId id="269" r:id="rId8"/>
    <p:sldId id="268"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C68C"/>
    <a:srgbClr val="FFBB52"/>
    <a:srgbClr val="CEA614"/>
    <a:srgbClr val="E2C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lIns="109728" tIns="109728" rIns="109728" bIns="91440" anchor="b">
            <a:normAutofit/>
          </a:bodyPr>
          <a:lstStyle>
            <a:lvl1pPr algn="l">
              <a:defRPr sz="8800"/>
            </a:lvl1pPr>
          </a:lstStyle>
          <a:p>
            <a:r>
              <a:rPr lang="tr-TR"/>
              <a:t>Asıl başlık stilini düzenlemek için tıklayın</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5/26/2021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5/26/2021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5/26/2021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tr-TR"/>
              <a:t>Asıl başlık stilini düzenlemek için tıklayın</a:t>
            </a:r>
            <a:endParaRPr lang="en-US" dirty="0"/>
          </a:p>
        </p:txBody>
      </p:sp>
    </p:spTree>
    <p:extLst>
      <p:ext uri="{BB962C8B-B14F-4D97-AF65-F5344CB8AC3E}">
        <p14:creationId xmlns:p14="http://schemas.microsoft.com/office/powerpoint/2010/main" val="212952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5/26/2021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5/26/2021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5/26/2021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tr-TR"/>
              <a:t>Asıl metin stillerini düzenlemek için tıklayın</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5/26/2021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tr-TR"/>
              <a:t>Asıl başlık stilini düzenlemek için tıklayın</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5/26/2021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5/26/2021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5/26/2021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tr-TR"/>
              <a:t>Asıl başlık stilini düzenlemek için tıklayın</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5/26/2021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8262A92C-3DD6-4D28-BA90-423F0C949F16}" type="datetime1">
              <a:rPr lang="en-US" smtClean="0"/>
              <a:t>5/26/2021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FCD17-33CF-415D-A113-EF56E724AC49}"/>
              </a:ext>
            </a:extLst>
          </p:cNvPr>
          <p:cNvSpPr>
            <a:spLocks noGrp="1"/>
          </p:cNvSpPr>
          <p:nvPr>
            <p:ph type="ctrTitle"/>
          </p:nvPr>
        </p:nvSpPr>
        <p:spPr>
          <a:xfrm>
            <a:off x="1121664" y="2926080"/>
            <a:ext cx="9994392" cy="2387600"/>
          </a:xfrm>
        </p:spPr>
        <p:txBody>
          <a:bodyPr>
            <a:noAutofit/>
          </a:bodyPr>
          <a:lstStyle/>
          <a:p>
            <a:pPr algn="ctr"/>
            <a:r>
              <a:rPr lang="en-US" sz="5400" dirty="0"/>
              <a:t>THE IMPACT OF THE COVID-19 PANDEMIC </a:t>
            </a:r>
            <a:br>
              <a:rPr lang="tr-TR" sz="5400" dirty="0"/>
            </a:br>
            <a:r>
              <a:rPr lang="en-US" sz="5400" dirty="0"/>
              <a:t>ON AMAZON</a:t>
            </a:r>
            <a:r>
              <a:rPr lang="tr-TR" sz="5400" dirty="0"/>
              <a:t>.COM</a:t>
            </a:r>
          </a:p>
        </p:txBody>
      </p:sp>
      <p:sp>
        <p:nvSpPr>
          <p:cNvPr id="3" name="Alt Başlık 2">
            <a:extLst>
              <a:ext uri="{FF2B5EF4-FFF2-40B4-BE49-F238E27FC236}">
                <a16:creationId xmlns:a16="http://schemas.microsoft.com/office/drawing/2014/main" id="{41D5A846-A7FE-4AF7-BC3D-1D496E0905C6}"/>
              </a:ext>
            </a:extLst>
          </p:cNvPr>
          <p:cNvSpPr>
            <a:spLocks noGrp="1"/>
          </p:cNvSpPr>
          <p:nvPr>
            <p:ph type="subTitle" idx="1"/>
          </p:nvPr>
        </p:nvSpPr>
        <p:spPr>
          <a:xfrm>
            <a:off x="2182368" y="5901944"/>
            <a:ext cx="10009632" cy="768096"/>
          </a:xfrm>
        </p:spPr>
        <p:txBody>
          <a:bodyPr/>
          <a:lstStyle/>
          <a:p>
            <a:pPr algn="r"/>
            <a:r>
              <a:rPr lang="tr-TR" dirty="0"/>
              <a:t>ZEYNEP ZİLAN YILDIRIM</a:t>
            </a:r>
          </a:p>
        </p:txBody>
      </p:sp>
    </p:spTree>
    <p:extLst>
      <p:ext uri="{BB962C8B-B14F-4D97-AF65-F5344CB8AC3E}">
        <p14:creationId xmlns:p14="http://schemas.microsoft.com/office/powerpoint/2010/main" val="88471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1AC94CA-C8F4-4160-84B9-F6A8F3095545}"/>
              </a:ext>
            </a:extLst>
          </p:cNvPr>
          <p:cNvSpPr txBox="1"/>
          <p:nvPr/>
        </p:nvSpPr>
        <p:spPr>
          <a:xfrm>
            <a:off x="1696720" y="975360"/>
            <a:ext cx="6715760" cy="584775"/>
          </a:xfrm>
          <a:prstGeom prst="rect">
            <a:avLst/>
          </a:prstGeom>
          <a:solidFill>
            <a:srgbClr val="8CC68C"/>
          </a:solidFill>
        </p:spPr>
        <p:txBody>
          <a:bodyPr wrap="square" rtlCol="0">
            <a:spAutoFit/>
          </a:bodyPr>
          <a:lstStyle/>
          <a:p>
            <a:r>
              <a:rPr lang="en-US" sz="1400" dirty="0">
                <a:effectLst/>
                <a:ea typeface="Calibri" panose="020F0502020204030204" pitchFamily="34" charset="0"/>
                <a:cs typeface="Times New Roman" panose="02020603050405020304" pitchFamily="18" charset="0"/>
              </a:rPr>
              <a:t>Total </a:t>
            </a:r>
            <a:r>
              <a:rPr lang="tr-TR" sz="1400" dirty="0" err="1">
                <a:effectLst/>
                <a:ea typeface="Calibri" panose="020F0502020204030204" pitchFamily="34" charset="0"/>
                <a:cs typeface="Times New Roman" panose="02020603050405020304" pitchFamily="18" charset="0"/>
              </a:rPr>
              <a:t>diluted</a:t>
            </a:r>
            <a:r>
              <a:rPr lang="tr-TR" sz="1400" dirty="0">
                <a:effectLst/>
                <a:ea typeface="Calibri" panose="020F0502020204030204" pitchFamily="34" charset="0"/>
                <a:cs typeface="Times New Roman" panose="02020603050405020304" pitchFamily="18" charset="0"/>
              </a:rPr>
              <a:t> </a:t>
            </a:r>
            <a:r>
              <a:rPr lang="tr-TR" sz="1400" dirty="0" err="1">
                <a:effectLst/>
                <a:ea typeface="Calibri" panose="020F0502020204030204" pitchFamily="34" charset="0"/>
                <a:cs typeface="Times New Roman" panose="02020603050405020304" pitchFamily="18" charset="0"/>
              </a:rPr>
              <a:t>earning</a:t>
            </a:r>
            <a:r>
              <a:rPr lang="tr-TR" sz="1400" dirty="0">
                <a:effectLst/>
                <a:ea typeface="Calibri" panose="020F0502020204030204" pitchFamily="34" charset="0"/>
                <a:cs typeface="Times New Roman" panose="02020603050405020304" pitchFamily="18" charset="0"/>
              </a:rPr>
              <a:t> </a:t>
            </a:r>
            <a:r>
              <a:rPr lang="tr-TR" sz="1400" dirty="0" err="1">
                <a:effectLst/>
                <a:ea typeface="Calibri" panose="020F0502020204030204" pitchFamily="34" charset="0"/>
                <a:cs typeface="Times New Roman" panose="02020603050405020304" pitchFamily="18" charset="0"/>
              </a:rPr>
              <a:t>per</a:t>
            </a:r>
            <a:r>
              <a:rPr lang="tr-TR" sz="1400" dirty="0">
                <a:effectLst/>
                <a:ea typeface="Calibri" panose="020F0502020204030204" pitchFamily="34" charset="0"/>
                <a:cs typeface="Times New Roman" panose="02020603050405020304" pitchFamily="18" charset="0"/>
              </a:rPr>
              <a:t> </a:t>
            </a:r>
            <a:r>
              <a:rPr lang="tr-TR" sz="1400" dirty="0" err="1">
                <a:effectLst/>
                <a:ea typeface="Calibri" panose="020F0502020204030204" pitchFamily="34" charset="0"/>
                <a:cs typeface="Times New Roman" panose="02020603050405020304" pitchFamily="18" charset="0"/>
              </a:rPr>
              <a:t>share</a:t>
            </a:r>
            <a:r>
              <a:rPr lang="en-US" sz="1400" dirty="0">
                <a:effectLst/>
                <a:ea typeface="Calibri" panose="020F0502020204030204" pitchFamily="34" charset="0"/>
                <a:cs typeface="Times New Roman" panose="02020603050405020304" pitchFamily="18" charset="0"/>
              </a:rPr>
              <a:t> growth between 201</a:t>
            </a:r>
            <a:r>
              <a:rPr lang="tr-TR" sz="1400" dirty="0">
                <a:effectLst/>
                <a:ea typeface="Calibri" panose="020F0502020204030204" pitchFamily="34" charset="0"/>
                <a:cs typeface="Times New Roman" panose="02020603050405020304" pitchFamily="18" charset="0"/>
              </a:rPr>
              <a:t>8</a:t>
            </a:r>
            <a:r>
              <a:rPr lang="en-US" sz="1400" dirty="0">
                <a:effectLst/>
                <a:ea typeface="Calibri" panose="020F0502020204030204" pitchFamily="34" charset="0"/>
                <a:cs typeface="Times New Roman" panose="02020603050405020304" pitchFamily="18" charset="0"/>
              </a:rPr>
              <a:t> and 202</a:t>
            </a:r>
            <a:r>
              <a:rPr lang="tr-TR" sz="1400" dirty="0">
                <a:effectLst/>
                <a:ea typeface="Calibri" panose="020F0502020204030204" pitchFamily="34" charset="0"/>
                <a:cs typeface="Times New Roman" panose="02020603050405020304" pitchFamily="18" charset="0"/>
              </a:rPr>
              <a:t>1</a:t>
            </a:r>
            <a:r>
              <a:rPr lang="en-US" sz="1400" dirty="0">
                <a:effectLst/>
                <a:ea typeface="Calibri" panose="020F0502020204030204" pitchFamily="34" charset="0"/>
                <a:cs typeface="Times New Roman" panose="02020603050405020304" pitchFamily="18" charset="0"/>
              </a:rPr>
              <a:t> is </a:t>
            </a:r>
            <a:r>
              <a:rPr lang="tr-TR" sz="1400" dirty="0">
                <a:effectLst/>
                <a:ea typeface="Calibri" panose="020F0502020204030204" pitchFamily="34" charset="0"/>
                <a:cs typeface="Times New Roman" panose="02020603050405020304" pitchFamily="18" charset="0"/>
              </a:rPr>
              <a:t>69,02%</a:t>
            </a:r>
            <a:r>
              <a:rPr lang="en-US" sz="1400" dirty="0">
                <a:effectLst/>
                <a:ea typeface="Calibri" panose="020F0502020204030204" pitchFamily="34" charset="0"/>
                <a:cs typeface="Times New Roman" panose="02020603050405020304" pitchFamily="18" charset="0"/>
              </a:rPr>
              <a:t> </a:t>
            </a:r>
            <a:endParaRPr lang="tr-TR" sz="14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3838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AE79F0E-E6F3-4029-A461-CBE565884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D5D58A2-1B1F-4DF4-936E-885ECC73E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useBgFill="1">
        <p:nvSpPr>
          <p:cNvPr id="48" name="Rectangle 47">
            <a:extLst>
              <a:ext uri="{FF2B5EF4-FFF2-40B4-BE49-F238E27FC236}">
                <a16:creationId xmlns:a16="http://schemas.microsoft.com/office/drawing/2014/main" id="{A4864A0B-4663-4052-A3D8-E2BB2CFC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EAB4F64-1508-414D-9A82-451529ED2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22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a:latin typeface="Meiryo" panose="020B0604030504040204" pitchFamily="34" charset="-128"/>
              <a:ea typeface="Meiryo" panose="020B0604030504040204" pitchFamily="34" charset="-128"/>
            </a:endParaRPr>
          </a:p>
        </p:txBody>
      </p:sp>
      <p:sp useBgFill="1">
        <p:nvSpPr>
          <p:cNvPr id="52" name="Rectangle 51">
            <a:extLst>
              <a:ext uri="{FF2B5EF4-FFF2-40B4-BE49-F238E27FC236}">
                <a16:creationId xmlns:a16="http://schemas.microsoft.com/office/drawing/2014/main" id="{CDACBF3A-4721-4D07-B643-66F502F51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2800"/>
            <a:ext cx="4636008" cy="965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Resim Yer Tutucusu 38" descr="böcek içeren bir resim&#10;&#10;Açıklama otomatik olarak oluşturuldu">
            <a:extLst>
              <a:ext uri="{FF2B5EF4-FFF2-40B4-BE49-F238E27FC236}">
                <a16:creationId xmlns:a16="http://schemas.microsoft.com/office/drawing/2014/main" id="{4F439050-EEAB-47E4-AD94-AA0972C87D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31" b="2231"/>
          <a:stretch>
            <a:fillRect/>
          </a:stretch>
        </p:blipFill>
        <p:spPr>
          <a:xfrm>
            <a:off x="639413" y="643467"/>
            <a:ext cx="5456584" cy="3610078"/>
          </a:xfrm>
          <a:prstGeom prst="rect">
            <a:avLst/>
          </a:prstGeom>
        </p:spPr>
      </p:pic>
      <p:sp>
        <p:nvSpPr>
          <p:cNvPr id="3" name="İçerik Yer Tutucusu 2">
            <a:extLst>
              <a:ext uri="{FF2B5EF4-FFF2-40B4-BE49-F238E27FC236}">
                <a16:creationId xmlns:a16="http://schemas.microsoft.com/office/drawing/2014/main" id="{8C34AC56-5C9D-4FA7-B80C-E34D8B9820B7}"/>
              </a:ext>
            </a:extLst>
          </p:cNvPr>
          <p:cNvSpPr>
            <a:spLocks noGrp="1"/>
          </p:cNvSpPr>
          <p:nvPr>
            <p:ph type="body" sz="half" idx="2"/>
          </p:nvPr>
        </p:nvSpPr>
        <p:spPr>
          <a:xfrm>
            <a:off x="6752424" y="1290026"/>
            <a:ext cx="4796110" cy="4996473"/>
          </a:xfrm>
        </p:spPr>
        <p:txBody>
          <a:bodyPr vert="horz" lIns="91440" tIns="45720" rIns="91440" bIns="45720" rtlCol="0">
            <a:normAutofit/>
          </a:bodyPr>
          <a:lstStyle/>
          <a:p>
            <a:r>
              <a:rPr lang="en-US" dirty="0">
                <a:effectLst/>
              </a:rPr>
              <a:t>The closure of people to their homes for precautionary purposes has caused a change in shopping habits. </a:t>
            </a:r>
            <a:endParaRPr lang="tr-TR" dirty="0">
              <a:effectLst/>
            </a:endParaRPr>
          </a:p>
          <a:p>
            <a:r>
              <a:rPr lang="en-US" dirty="0">
                <a:effectLst/>
              </a:rPr>
              <a:t>People are becoming more active in online shopping, which is already growing steadily. </a:t>
            </a:r>
            <a:endParaRPr lang="en-US" dirty="0"/>
          </a:p>
        </p:txBody>
      </p:sp>
    </p:spTree>
    <p:extLst>
      <p:ext uri="{BB962C8B-B14F-4D97-AF65-F5344CB8AC3E}">
        <p14:creationId xmlns:p14="http://schemas.microsoft.com/office/powerpoint/2010/main" val="361375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FAE79F0E-E6F3-4029-A461-CBE565884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FD5D58A2-1B1F-4DF4-936E-885ECC73E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useBgFill="1">
        <p:nvSpPr>
          <p:cNvPr id="86" name="Rectangle 85">
            <a:extLst>
              <a:ext uri="{FF2B5EF4-FFF2-40B4-BE49-F238E27FC236}">
                <a16:creationId xmlns:a16="http://schemas.microsoft.com/office/drawing/2014/main" id="{A4864A0B-4663-4052-A3D8-E2BB2CFC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Rectangle 87">
            <a:extLst>
              <a:ext uri="{FF2B5EF4-FFF2-40B4-BE49-F238E27FC236}">
                <a16:creationId xmlns:a16="http://schemas.microsoft.com/office/drawing/2014/main" id="{EABD7039-A15D-4D05-BF7D-31995849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çerik Yer Tutucusu 7">
            <a:extLst>
              <a:ext uri="{FF2B5EF4-FFF2-40B4-BE49-F238E27FC236}">
                <a16:creationId xmlns:a16="http://schemas.microsoft.com/office/drawing/2014/main" id="{0F0DC778-29C8-4A9E-B4A0-EB9F68581D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48439" y="772944"/>
            <a:ext cx="8681465" cy="4781550"/>
          </a:xfrm>
          <a:prstGeom prst="rect">
            <a:avLst/>
          </a:prstGeom>
        </p:spPr>
      </p:pic>
      <p:sp useBgFill="1">
        <p:nvSpPr>
          <p:cNvPr id="90" name="Rectangle 89">
            <a:extLst>
              <a:ext uri="{FF2B5EF4-FFF2-40B4-BE49-F238E27FC236}">
                <a16:creationId xmlns:a16="http://schemas.microsoft.com/office/drawing/2014/main" id="{7825F42C-CA9D-41CA-82FA-41F49B840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çerik Yer Tutucusu 4">
            <a:extLst>
              <a:ext uri="{FF2B5EF4-FFF2-40B4-BE49-F238E27FC236}">
                <a16:creationId xmlns:a16="http://schemas.microsoft.com/office/drawing/2014/main" id="{3A30BB18-0D23-4942-859F-93183D25530C}"/>
              </a:ext>
            </a:extLst>
          </p:cNvPr>
          <p:cNvSpPr>
            <a:spLocks noGrp="1"/>
          </p:cNvSpPr>
          <p:nvPr>
            <p:ph sz="half" idx="1"/>
          </p:nvPr>
        </p:nvSpPr>
        <p:spPr>
          <a:xfrm>
            <a:off x="5998661" y="1353345"/>
            <a:ext cx="4996268" cy="3883130"/>
          </a:xfrm>
        </p:spPr>
        <p:txBody>
          <a:bodyPr vert="horz" lIns="91440" tIns="45720" rIns="91440" bIns="45720" rtlCol="0">
            <a:normAutofit/>
          </a:bodyPr>
          <a:lstStyle/>
          <a:p>
            <a:r>
              <a:rPr lang="en-US" dirty="0">
                <a:effectLst/>
              </a:rPr>
              <a:t>Actually, not much is presented differently. Amazon was founded by Jeff Bezos on July 5, 1994 in Washington. The company first emerged as an online marketplace for books, but over time it has expanded to sell electronic gadgets, video games, clothing, furniture, food, toys, and jewelry. In 2015, it surpassed Walmart as the most valuable retailer in the United States in terms of market value.</a:t>
            </a:r>
          </a:p>
          <a:p>
            <a:endParaRPr lang="en-US" dirty="0"/>
          </a:p>
        </p:txBody>
      </p:sp>
    </p:spTree>
    <p:extLst>
      <p:ext uri="{BB962C8B-B14F-4D97-AF65-F5344CB8AC3E}">
        <p14:creationId xmlns:p14="http://schemas.microsoft.com/office/powerpoint/2010/main" val="10079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F7E3ACBD-7B5A-495E-9DBF-F9A8ACCABEEF}"/>
              </a:ext>
            </a:extLst>
          </p:cNvPr>
          <p:cNvSpPr txBox="1"/>
          <p:nvPr/>
        </p:nvSpPr>
        <p:spPr>
          <a:xfrm>
            <a:off x="2021742" y="4495061"/>
            <a:ext cx="8595360" cy="1631216"/>
          </a:xfrm>
          <a:prstGeom prst="rect">
            <a:avLst/>
          </a:prstGeom>
          <a:solidFill>
            <a:srgbClr val="FFBB52"/>
          </a:solidFill>
        </p:spPr>
        <p:txBody>
          <a:bodyPr wrap="square" rtlCol="0">
            <a:spAutoFit/>
          </a:bodyPr>
          <a:lstStyle/>
          <a:p>
            <a:pPr algn="ctr"/>
            <a:endParaRPr lang="tr-TR" sz="3200" b="1" dirty="0">
              <a:latin typeface="+mj-lt"/>
              <a:ea typeface="Calibri" panose="020F0502020204030204" pitchFamily="34" charset="0"/>
              <a:cs typeface="Times New Roman" panose="02020603050405020304" pitchFamily="18" charset="0"/>
            </a:endParaRPr>
          </a:p>
          <a:p>
            <a:pPr algn="ctr"/>
            <a:r>
              <a:rPr lang="tr-TR" sz="3200" b="1" dirty="0" err="1">
                <a:effectLst/>
                <a:ea typeface="Calibri" panose="020F0502020204030204" pitchFamily="34" charset="0"/>
                <a:cs typeface="Times New Roman" panose="02020603050405020304" pitchFamily="18" charset="0"/>
              </a:rPr>
              <a:t>Why</a:t>
            </a:r>
            <a:r>
              <a:rPr lang="tr-TR" sz="3200" b="1" dirty="0">
                <a:effectLst/>
                <a:ea typeface="Calibri" panose="020F0502020204030204" pitchFamily="34" charset="0"/>
                <a:cs typeface="Times New Roman" panose="02020603050405020304" pitchFamily="18" charset="0"/>
              </a:rPr>
              <a:t> </a:t>
            </a:r>
            <a:r>
              <a:rPr lang="tr-TR" sz="3200" b="1" dirty="0" err="1">
                <a:effectLst/>
                <a:ea typeface="Calibri" panose="020F0502020204030204" pitchFamily="34" charset="0"/>
                <a:cs typeface="Times New Roman" panose="02020603050405020304" pitchFamily="18" charset="0"/>
              </a:rPr>
              <a:t>did</a:t>
            </a:r>
            <a:r>
              <a:rPr lang="tr-TR" sz="3200" b="1" dirty="0">
                <a:effectLst/>
                <a:ea typeface="Calibri" panose="020F0502020204030204" pitchFamily="34" charset="0"/>
                <a:cs typeface="Times New Roman" panose="02020603050405020304" pitchFamily="18" charset="0"/>
              </a:rPr>
              <a:t> </a:t>
            </a:r>
            <a:r>
              <a:rPr lang="tr-TR" sz="3200" b="1" dirty="0" err="1">
                <a:effectLst/>
                <a:ea typeface="Calibri" panose="020F0502020204030204" pitchFamily="34" charset="0"/>
                <a:cs typeface="Times New Roman" panose="02020603050405020304" pitchFamily="18" charset="0"/>
              </a:rPr>
              <a:t>people</a:t>
            </a:r>
            <a:r>
              <a:rPr lang="tr-TR" sz="3200" b="1" dirty="0">
                <a:effectLst/>
                <a:ea typeface="Calibri" panose="020F0502020204030204" pitchFamily="34" charset="0"/>
                <a:cs typeface="Times New Roman" panose="02020603050405020304" pitchFamily="18" charset="0"/>
              </a:rPr>
              <a:t> </a:t>
            </a:r>
            <a:r>
              <a:rPr lang="tr-TR" sz="3200" b="1" dirty="0" err="1">
                <a:effectLst/>
                <a:ea typeface="Calibri" panose="020F0502020204030204" pitchFamily="34" charset="0"/>
                <a:cs typeface="Times New Roman" panose="02020603050405020304" pitchFamily="18" charset="0"/>
              </a:rPr>
              <a:t>choose</a:t>
            </a:r>
            <a:r>
              <a:rPr lang="tr-TR" sz="3200" b="1" dirty="0">
                <a:effectLst/>
                <a:ea typeface="Calibri" panose="020F0502020204030204" pitchFamily="34" charset="0"/>
                <a:cs typeface="Times New Roman" panose="02020603050405020304" pitchFamily="18" charset="0"/>
              </a:rPr>
              <a:t> AMAZON.COM?</a:t>
            </a:r>
            <a:endParaRPr lang="tr-TR" dirty="0"/>
          </a:p>
          <a:p>
            <a:endParaRPr lang="tr-TR" dirty="0"/>
          </a:p>
          <a:p>
            <a:endParaRPr lang="tr-TR" dirty="0"/>
          </a:p>
        </p:txBody>
      </p:sp>
    </p:spTree>
    <p:extLst>
      <p:ext uri="{BB962C8B-B14F-4D97-AF65-F5344CB8AC3E}">
        <p14:creationId xmlns:p14="http://schemas.microsoft.com/office/powerpoint/2010/main" val="27455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l="-3000" r="-3000"/>
          </a:stretch>
        </a:blipFill>
        <a:effectLst/>
      </p:bgPr>
    </p:bg>
    <p:spTree>
      <p:nvGrpSpPr>
        <p:cNvPr id="1" name=""/>
        <p:cNvGrpSpPr/>
        <p:nvPr/>
      </p:nvGrpSpPr>
      <p:grpSpPr>
        <a:xfrm>
          <a:off x="0" y="0"/>
          <a:ext cx="0" cy="0"/>
          <a:chOff x="0" y="0"/>
          <a:chExt cx="0" cy="0"/>
        </a:xfrm>
      </p:grpSpPr>
      <p:pic>
        <p:nvPicPr>
          <p:cNvPr id="11" name="İçerik Yer Tutucusu 10" descr="metin içeren bir resim&#10;&#10;Açıklama otomatik olarak oluşturuldu">
            <a:extLst>
              <a:ext uri="{FF2B5EF4-FFF2-40B4-BE49-F238E27FC236}">
                <a16:creationId xmlns:a16="http://schemas.microsoft.com/office/drawing/2014/main" id="{52CCFC47-B2AA-4F42-BFB7-EA7581FCC634}"/>
              </a:ext>
            </a:extLst>
          </p:cNvPr>
          <p:cNvPicPr>
            <a:picLocks noGrp="1" noChangeAspect="1"/>
          </p:cNvPicPr>
          <p:nvPr>
            <p:ph sz="half" idx="4294967295"/>
          </p:nvPr>
        </p:nvPicPr>
        <p:blipFill rotWithShape="1">
          <a:blip r:embed="rId3">
            <a:alphaModFix/>
            <a:extLst>
              <a:ext uri="{BEBA8EAE-BF5A-486C-A8C5-ECC9F3942E4B}">
                <a14:imgProps xmlns:a14="http://schemas.microsoft.com/office/drawing/2010/main">
                  <a14:imgLayer r:embed="rId4">
                    <a14:imgEffect>
                      <a14:colorTemperature colorTemp="7034"/>
                    </a14:imgEffect>
                  </a14:imgLayer>
                </a14:imgProps>
              </a:ext>
              <a:ext uri="{28A0092B-C50C-407E-A947-70E740481C1C}">
                <a14:useLocalDpi xmlns:a14="http://schemas.microsoft.com/office/drawing/2010/main" val="0"/>
              </a:ext>
            </a:extLst>
          </a:blip>
          <a:srcRect l="9820" t="909" r="-1895" b="-1"/>
          <a:stretch/>
        </p:blipFill>
        <p:spPr>
          <a:xfrm>
            <a:off x="3556000" y="1869440"/>
            <a:ext cx="5527280" cy="3323875"/>
          </a:xfrm>
          <a:solidFill>
            <a:schemeClr val="tx1"/>
          </a:solidFill>
          <a:effectLst>
            <a:softEdge rad="139700"/>
          </a:effectLst>
        </p:spPr>
      </p:pic>
    </p:spTree>
    <p:extLst>
      <p:ext uri="{BB962C8B-B14F-4D97-AF65-F5344CB8AC3E}">
        <p14:creationId xmlns:p14="http://schemas.microsoft.com/office/powerpoint/2010/main" val="202758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5" name="Metin kutusu 14">
            <a:extLst>
              <a:ext uri="{FF2B5EF4-FFF2-40B4-BE49-F238E27FC236}">
                <a16:creationId xmlns:a16="http://schemas.microsoft.com/office/drawing/2014/main" id="{B2BB44CF-26E5-4BCD-B724-1F3FE583862A}"/>
              </a:ext>
            </a:extLst>
          </p:cNvPr>
          <p:cNvSpPr txBox="1"/>
          <p:nvPr/>
        </p:nvSpPr>
        <p:spPr>
          <a:xfrm>
            <a:off x="1676400" y="965200"/>
            <a:ext cx="5344160" cy="584775"/>
          </a:xfrm>
          <a:prstGeom prst="rect">
            <a:avLst/>
          </a:prstGeom>
          <a:solidFill>
            <a:srgbClr val="8CC68C"/>
          </a:solidFill>
        </p:spPr>
        <p:txBody>
          <a:bodyPr wrap="square" rtlCol="0">
            <a:spAutoFit/>
          </a:bodyPr>
          <a:lstStyle/>
          <a:p>
            <a:pPr algn="ctr"/>
            <a:r>
              <a:rPr lang="en-US" sz="1400" dirty="0">
                <a:effectLst/>
                <a:ea typeface="Calibri" panose="020F0502020204030204" pitchFamily="34" charset="0"/>
                <a:cs typeface="Times New Roman" panose="02020603050405020304" pitchFamily="18" charset="0"/>
              </a:rPr>
              <a:t>Total net sales growth between 2019 and 202</a:t>
            </a:r>
            <a:r>
              <a:rPr lang="tr-TR" sz="1400" dirty="0">
                <a:effectLst/>
                <a:ea typeface="Calibri" panose="020F0502020204030204" pitchFamily="34" charset="0"/>
                <a:cs typeface="Times New Roman" panose="02020603050405020304" pitchFamily="18" charset="0"/>
              </a:rPr>
              <a:t>1</a:t>
            </a:r>
            <a:r>
              <a:rPr lang="en-US" sz="1400" dirty="0">
                <a:effectLst/>
                <a:ea typeface="Calibri" panose="020F0502020204030204" pitchFamily="34" charset="0"/>
                <a:cs typeface="Times New Roman" panose="02020603050405020304" pitchFamily="18" charset="0"/>
              </a:rPr>
              <a:t> is 34</a:t>
            </a:r>
            <a:r>
              <a:rPr lang="tr-TR" sz="1400" dirty="0">
                <a:effectLst/>
                <a:ea typeface="Calibri" panose="020F0502020204030204" pitchFamily="34" charset="0"/>
                <a:cs typeface="Times New Roman" panose="02020603050405020304" pitchFamily="18" charset="0"/>
              </a:rPr>
              <a:t>,8%</a:t>
            </a:r>
            <a:r>
              <a:rPr lang="en-US" sz="1400" dirty="0">
                <a:effectLst/>
                <a:ea typeface="Calibri" panose="020F0502020204030204" pitchFamily="34" charset="0"/>
                <a:cs typeface="Times New Roman" panose="02020603050405020304" pitchFamily="18" charset="0"/>
              </a:rPr>
              <a:t> </a:t>
            </a:r>
            <a:endParaRPr lang="tr-TR" sz="14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2657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CF8329B-F646-4F08-A5CE-F5F22EC4EF50}"/>
              </a:ext>
            </a:extLst>
          </p:cNvPr>
          <p:cNvSpPr txBox="1"/>
          <p:nvPr/>
        </p:nvSpPr>
        <p:spPr>
          <a:xfrm>
            <a:off x="1625600" y="924560"/>
            <a:ext cx="6106160" cy="584775"/>
          </a:xfrm>
          <a:prstGeom prst="rect">
            <a:avLst/>
          </a:prstGeom>
          <a:solidFill>
            <a:srgbClr val="8CC68C"/>
          </a:solidFill>
        </p:spPr>
        <p:txBody>
          <a:bodyPr wrap="square" rtlCol="0">
            <a:spAutoFit/>
          </a:bodyPr>
          <a:lstStyle/>
          <a:p>
            <a:r>
              <a:rPr lang="en-US" sz="1400" dirty="0">
                <a:effectLst/>
                <a:ea typeface="Calibri" panose="020F0502020204030204" pitchFamily="34" charset="0"/>
                <a:cs typeface="Times New Roman" panose="02020603050405020304" pitchFamily="18" charset="0"/>
              </a:rPr>
              <a:t>Total </a:t>
            </a:r>
            <a:r>
              <a:rPr lang="tr-TR" sz="1400" dirty="0" err="1">
                <a:effectLst/>
                <a:ea typeface="Calibri" panose="020F0502020204030204" pitchFamily="34" charset="0"/>
                <a:cs typeface="Times New Roman" panose="02020603050405020304" pitchFamily="18" charset="0"/>
              </a:rPr>
              <a:t>operating</a:t>
            </a:r>
            <a:r>
              <a:rPr lang="tr-TR" sz="1400" dirty="0">
                <a:effectLst/>
                <a:ea typeface="Calibri" panose="020F0502020204030204" pitchFamily="34" charset="0"/>
                <a:cs typeface="Times New Roman" panose="02020603050405020304" pitchFamily="18" charset="0"/>
              </a:rPr>
              <a:t> </a:t>
            </a:r>
            <a:r>
              <a:rPr lang="tr-TR" sz="1400" dirty="0" err="1">
                <a:effectLst/>
                <a:ea typeface="Calibri" panose="020F0502020204030204" pitchFamily="34" charset="0"/>
                <a:cs typeface="Times New Roman" panose="02020603050405020304" pitchFamily="18" charset="0"/>
              </a:rPr>
              <a:t>income</a:t>
            </a:r>
            <a:r>
              <a:rPr lang="en-US" sz="1400" dirty="0">
                <a:effectLst/>
                <a:ea typeface="Calibri" panose="020F0502020204030204" pitchFamily="34" charset="0"/>
                <a:cs typeface="Times New Roman" panose="02020603050405020304" pitchFamily="18" charset="0"/>
              </a:rPr>
              <a:t> growth between 201</a:t>
            </a:r>
            <a:r>
              <a:rPr lang="tr-TR" sz="1400" dirty="0">
                <a:effectLst/>
                <a:ea typeface="Calibri" panose="020F0502020204030204" pitchFamily="34" charset="0"/>
                <a:cs typeface="Times New Roman" panose="02020603050405020304" pitchFamily="18" charset="0"/>
              </a:rPr>
              <a:t>8</a:t>
            </a:r>
            <a:r>
              <a:rPr lang="en-US" sz="1400" dirty="0">
                <a:effectLst/>
                <a:ea typeface="Calibri" panose="020F0502020204030204" pitchFamily="34" charset="0"/>
                <a:cs typeface="Times New Roman" panose="02020603050405020304" pitchFamily="18" charset="0"/>
              </a:rPr>
              <a:t> and 202</a:t>
            </a:r>
            <a:r>
              <a:rPr lang="tr-TR" sz="1400" dirty="0">
                <a:effectLst/>
                <a:ea typeface="Calibri" panose="020F0502020204030204" pitchFamily="34" charset="0"/>
                <a:cs typeface="Times New Roman" panose="02020603050405020304" pitchFamily="18" charset="0"/>
              </a:rPr>
              <a:t>1</a:t>
            </a:r>
            <a:r>
              <a:rPr lang="en-US" sz="1400" dirty="0">
                <a:effectLst/>
                <a:ea typeface="Calibri" panose="020F0502020204030204" pitchFamily="34" charset="0"/>
                <a:cs typeface="Times New Roman" panose="02020603050405020304" pitchFamily="18" charset="0"/>
              </a:rPr>
              <a:t> is </a:t>
            </a:r>
            <a:r>
              <a:rPr lang="tr-TR" sz="1400" dirty="0">
                <a:effectLst/>
                <a:ea typeface="Calibri" panose="020F0502020204030204" pitchFamily="34" charset="0"/>
                <a:cs typeface="Times New Roman" panose="02020603050405020304" pitchFamily="18" charset="0"/>
              </a:rPr>
              <a:t>21,75%</a:t>
            </a:r>
            <a:r>
              <a:rPr lang="en-US" sz="1400" dirty="0">
                <a:effectLst/>
                <a:ea typeface="Calibri" panose="020F0502020204030204" pitchFamily="34" charset="0"/>
                <a:cs typeface="Times New Roman" panose="02020603050405020304" pitchFamily="18" charset="0"/>
              </a:rPr>
              <a:t> </a:t>
            </a:r>
            <a:endParaRPr lang="tr-TR" sz="14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7224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BB0A5BE-4A4F-4652-BD12-0880E1B7FEB5}"/>
              </a:ext>
            </a:extLst>
          </p:cNvPr>
          <p:cNvSpPr txBox="1"/>
          <p:nvPr/>
        </p:nvSpPr>
        <p:spPr>
          <a:xfrm>
            <a:off x="1625600" y="924560"/>
            <a:ext cx="6106160" cy="584775"/>
          </a:xfrm>
          <a:prstGeom prst="rect">
            <a:avLst/>
          </a:prstGeom>
          <a:solidFill>
            <a:srgbClr val="8CC68C"/>
          </a:solidFill>
        </p:spPr>
        <p:txBody>
          <a:bodyPr wrap="square" rtlCol="0">
            <a:spAutoFit/>
          </a:bodyPr>
          <a:lstStyle/>
          <a:p>
            <a:r>
              <a:rPr lang="en-US" sz="1400" dirty="0">
                <a:effectLst/>
                <a:ea typeface="Calibri" panose="020F0502020204030204" pitchFamily="34" charset="0"/>
                <a:cs typeface="Times New Roman" panose="02020603050405020304" pitchFamily="18" charset="0"/>
              </a:rPr>
              <a:t>Total </a:t>
            </a:r>
            <a:r>
              <a:rPr lang="tr-TR" sz="1400" dirty="0" err="1">
                <a:ea typeface="Calibri" panose="020F0502020204030204" pitchFamily="34" charset="0"/>
                <a:cs typeface="Times New Roman" panose="02020603050405020304" pitchFamily="18" charset="0"/>
              </a:rPr>
              <a:t>operating</a:t>
            </a:r>
            <a:r>
              <a:rPr lang="tr-TR" sz="1400" dirty="0">
                <a:ea typeface="Calibri" panose="020F0502020204030204" pitchFamily="34" charset="0"/>
                <a:cs typeface="Times New Roman" panose="02020603050405020304" pitchFamily="18" charset="0"/>
              </a:rPr>
              <a:t> </a:t>
            </a:r>
            <a:r>
              <a:rPr lang="tr-TR" sz="1400" dirty="0" err="1">
                <a:ea typeface="Calibri" panose="020F0502020204030204" pitchFamily="34" charset="0"/>
                <a:cs typeface="Times New Roman" panose="02020603050405020304" pitchFamily="18" charset="0"/>
              </a:rPr>
              <a:t>expenses</a:t>
            </a:r>
            <a:r>
              <a:rPr lang="tr-TR"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growth between 201</a:t>
            </a:r>
            <a:r>
              <a:rPr lang="tr-TR" sz="1400" dirty="0">
                <a:ea typeface="Calibri" panose="020F0502020204030204" pitchFamily="34" charset="0"/>
                <a:cs typeface="Times New Roman" panose="02020603050405020304" pitchFamily="18" charset="0"/>
              </a:rPr>
              <a:t>8</a:t>
            </a:r>
            <a:r>
              <a:rPr lang="en-US" sz="1400" dirty="0">
                <a:effectLst/>
                <a:ea typeface="Calibri" panose="020F0502020204030204" pitchFamily="34" charset="0"/>
                <a:cs typeface="Times New Roman" panose="02020603050405020304" pitchFamily="18" charset="0"/>
              </a:rPr>
              <a:t> and 202</a:t>
            </a:r>
            <a:r>
              <a:rPr lang="tr-TR" sz="1400" dirty="0">
                <a:effectLst/>
                <a:ea typeface="Calibri" panose="020F0502020204030204" pitchFamily="34" charset="0"/>
                <a:cs typeface="Times New Roman" panose="02020603050405020304" pitchFamily="18" charset="0"/>
              </a:rPr>
              <a:t>1</a:t>
            </a:r>
            <a:r>
              <a:rPr lang="en-US" sz="1400" dirty="0">
                <a:effectLst/>
                <a:ea typeface="Calibri" panose="020F0502020204030204" pitchFamily="34" charset="0"/>
                <a:cs typeface="Times New Roman" panose="02020603050405020304" pitchFamily="18" charset="0"/>
              </a:rPr>
              <a:t> is </a:t>
            </a:r>
            <a:r>
              <a:rPr lang="tr-TR" sz="1400" dirty="0">
                <a:effectLst/>
                <a:ea typeface="Calibri" panose="020F0502020204030204" pitchFamily="34" charset="0"/>
                <a:cs typeface="Times New Roman" panose="02020603050405020304" pitchFamily="18" charset="0"/>
              </a:rPr>
              <a:t>26,5%</a:t>
            </a:r>
            <a:r>
              <a:rPr lang="en-US" sz="1400" dirty="0">
                <a:effectLst/>
                <a:ea typeface="Calibri" panose="020F0502020204030204" pitchFamily="34" charset="0"/>
                <a:cs typeface="Times New Roman" panose="02020603050405020304" pitchFamily="18" charset="0"/>
              </a:rPr>
              <a:t> </a:t>
            </a:r>
            <a:endParaRPr lang="tr-TR" sz="14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04584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CE620D3-AB80-4DFB-B8A3-CD586503B95D}"/>
              </a:ext>
            </a:extLst>
          </p:cNvPr>
          <p:cNvSpPr txBox="1"/>
          <p:nvPr/>
        </p:nvSpPr>
        <p:spPr>
          <a:xfrm>
            <a:off x="1676400" y="995680"/>
            <a:ext cx="5344160" cy="584775"/>
          </a:xfrm>
          <a:prstGeom prst="rect">
            <a:avLst/>
          </a:prstGeom>
          <a:solidFill>
            <a:srgbClr val="8CC68C"/>
          </a:solidFill>
        </p:spPr>
        <p:txBody>
          <a:bodyPr wrap="square" rtlCol="0">
            <a:spAutoFit/>
          </a:bodyPr>
          <a:lstStyle/>
          <a:p>
            <a:r>
              <a:rPr lang="en-US" sz="1400" dirty="0">
                <a:effectLst/>
                <a:ea typeface="Calibri" panose="020F0502020204030204" pitchFamily="34" charset="0"/>
                <a:cs typeface="Times New Roman" panose="02020603050405020304" pitchFamily="18" charset="0"/>
              </a:rPr>
              <a:t>Total net </a:t>
            </a:r>
            <a:r>
              <a:rPr lang="tr-TR" sz="1400" dirty="0" err="1">
                <a:effectLst/>
                <a:ea typeface="Calibri" panose="020F0502020204030204" pitchFamily="34" charset="0"/>
                <a:cs typeface="Times New Roman" panose="02020603050405020304" pitchFamily="18" charset="0"/>
              </a:rPr>
              <a:t>income</a:t>
            </a:r>
            <a:r>
              <a:rPr lang="en-US" sz="1400" dirty="0">
                <a:effectLst/>
                <a:ea typeface="Calibri" panose="020F0502020204030204" pitchFamily="34" charset="0"/>
                <a:cs typeface="Times New Roman" panose="02020603050405020304" pitchFamily="18" charset="0"/>
              </a:rPr>
              <a:t> growth between 201</a:t>
            </a:r>
            <a:r>
              <a:rPr lang="tr-TR" sz="1400" dirty="0">
                <a:effectLst/>
                <a:ea typeface="Calibri" panose="020F0502020204030204" pitchFamily="34" charset="0"/>
                <a:cs typeface="Times New Roman" panose="02020603050405020304" pitchFamily="18" charset="0"/>
              </a:rPr>
              <a:t>8</a:t>
            </a:r>
            <a:r>
              <a:rPr lang="en-US" sz="1400" dirty="0">
                <a:effectLst/>
                <a:ea typeface="Calibri" panose="020F0502020204030204" pitchFamily="34" charset="0"/>
                <a:cs typeface="Times New Roman" panose="02020603050405020304" pitchFamily="18" charset="0"/>
              </a:rPr>
              <a:t> and 202</a:t>
            </a:r>
            <a:r>
              <a:rPr lang="tr-TR" sz="1400" dirty="0">
                <a:effectLst/>
                <a:ea typeface="Calibri" panose="020F0502020204030204" pitchFamily="34" charset="0"/>
                <a:cs typeface="Times New Roman" panose="02020603050405020304" pitchFamily="18" charset="0"/>
              </a:rPr>
              <a:t>1</a:t>
            </a:r>
            <a:r>
              <a:rPr lang="en-US" sz="1400" dirty="0">
                <a:effectLst/>
                <a:ea typeface="Calibri" panose="020F0502020204030204" pitchFamily="34" charset="0"/>
                <a:cs typeface="Times New Roman" panose="02020603050405020304" pitchFamily="18" charset="0"/>
              </a:rPr>
              <a:t> is </a:t>
            </a:r>
            <a:r>
              <a:rPr lang="tr-TR" sz="1400" dirty="0">
                <a:effectLst/>
                <a:ea typeface="Calibri" panose="020F0502020204030204" pitchFamily="34" charset="0"/>
                <a:cs typeface="Times New Roman" panose="02020603050405020304" pitchFamily="18" charset="0"/>
              </a:rPr>
              <a:t>70,7%</a:t>
            </a:r>
            <a:r>
              <a:rPr lang="en-US" sz="1400" dirty="0">
                <a:effectLst/>
                <a:ea typeface="Calibri" panose="020F0502020204030204" pitchFamily="34" charset="0"/>
                <a:cs typeface="Times New Roman" panose="02020603050405020304" pitchFamily="18" charset="0"/>
              </a:rPr>
              <a:t> </a:t>
            </a:r>
            <a:endParaRPr lang="tr-TR" sz="14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951614158"/>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emplate>Meiryo</Template>
  <TotalTime>323</TotalTime>
  <Words>201</Words>
  <Application>Microsoft Office PowerPoint</Application>
  <PresentationFormat>Geniş ekran</PresentationFormat>
  <Paragraphs>12</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Meiryo</vt:lpstr>
      <vt:lpstr>Meiryo UI</vt:lpstr>
      <vt:lpstr>Arial</vt:lpstr>
      <vt:lpstr>Wingdings</vt:lpstr>
      <vt:lpstr>MeiryoVTI</vt:lpstr>
      <vt:lpstr>THE IMPACT OF THE COVID-19 PANDEMIC  ON AMAZON.COM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ZEYNEP ZİLAN YILDIRIM</dc:creator>
  <cp:lastModifiedBy>ZEYNEP ZİLAN YILDIRIM</cp:lastModifiedBy>
  <cp:revision>15</cp:revision>
  <dcterms:created xsi:type="dcterms:W3CDTF">2021-05-26T11:26:18Z</dcterms:created>
  <dcterms:modified xsi:type="dcterms:W3CDTF">2021-05-26T18:56:07Z</dcterms:modified>
</cp:coreProperties>
</file>