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30" r:id="rId2"/>
    <p:sldId id="1332" r:id="rId3"/>
    <p:sldId id="1333" r:id="rId4"/>
    <p:sldId id="1334" r:id="rId5"/>
    <p:sldId id="1335" r:id="rId6"/>
    <p:sldId id="1336" r:id="rId7"/>
    <p:sldId id="1337" r:id="rId8"/>
    <p:sldId id="1331" r:id="rId9"/>
    <p:sldId id="1339" r:id="rId10"/>
    <p:sldId id="1338" r:id="rId11"/>
    <p:sldId id="1341" r:id="rId12"/>
    <p:sldId id="1349" r:id="rId13"/>
    <p:sldId id="1342" r:id="rId14"/>
    <p:sldId id="1343" r:id="rId15"/>
    <p:sldId id="1344" r:id="rId16"/>
    <p:sldId id="1345" r:id="rId17"/>
    <p:sldId id="134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40C"/>
    <a:srgbClr val="C76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2164" autoAdjust="0"/>
  </p:normalViewPr>
  <p:slideViewPr>
    <p:cSldViewPr snapToGrid="0">
      <p:cViewPr varScale="1">
        <p:scale>
          <a:sx n="101" d="100"/>
          <a:sy n="101" d="100"/>
        </p:scale>
        <p:origin x="6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F3227C-5ED3-9621-3443-8A3B7DFCF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E395A-8661-421B-AFB0-C23279E37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88385-3FD5-4FEC-932A-28DBFAC7D95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D27CE-9D2A-68AC-8E9A-1BAD96885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AB264-76C5-CCEE-B4D8-B4339634F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07F9-4D6B-4512-867E-C3C5046B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E95D2-87DD-4815-A291-0B9EF7B38FD9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9F5BB-6B95-418D-84EE-CD8A98025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14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9F5BB-6B95-418D-84EE-CD8A980259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5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248A-EF52-B84C-A6D7-BC9ABAAA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D08F9F-03AB-0F15-F68B-59451D640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0D96F-BD36-3612-739C-E9D726E58DD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67C5-EEFB-FAD9-F8EA-8FBE6C26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83D05-57FA-0C7E-F51C-2872AD0C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0FAFA-AC8C-EE92-1C10-98BA012B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CC0-08CB-46D8-8F55-30B425BAD156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07E-0870-D986-98F9-5419F5F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0F1E2-D24A-7761-8484-817F3F7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4215" y="6538912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92E3-3ACC-C927-EC78-4A7BF2BE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31897-C97A-0E96-023C-7A915999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E4189-924B-1059-D08F-D4CE88A6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0A25-6B04-4C61-82F2-ED3C65663F77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9BA16-C03B-1F84-8A61-E218EF63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3407-A32E-7624-EEF3-449ADB61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7CFE9-C997-1FB6-3826-740779D7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404CA-637C-8856-9D15-6CB185B8A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BD95B-5EEC-A8CA-92A4-5A9A9376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B01E-AD9B-4A7B-9CEF-A5C86C99F415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8A852-F502-7DEB-37FB-6A3FA874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049CC-7255-4EDB-05EE-6CC8573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0CD7-1FC5-26D9-AC68-1A12B06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A636-C128-49D1-8589-4AFA206A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4F871-6513-E1C9-26BF-4E4BEB50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453D-00A5-4942-988B-73E7F1BCFB86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8C535-D548-D197-95C7-DAC0730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7FB6F-75B7-2EAA-DA60-8061FE4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C385-9D80-F1D4-C10D-7AF6973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40350-DE04-D311-E60E-AA59C921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FA9B-EEE6-5740-C7F7-730B9A4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3036-9F75-4722-8921-BC113D746681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305C8-287C-09E7-DFBF-6AF590EF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39198-702B-F7DA-F9D5-21894189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F064-FBC9-B8EF-54A3-2671EA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2512-00F7-2F03-5F30-A70D68E6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94B2D-2E99-376E-3A1F-87FABB2A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35CA7-42B1-E3C1-E618-7CD9F7D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1E6-686D-461A-A182-AFBAA7904AEA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E6B88-1C15-B236-5014-633D51C6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63534-DF43-2507-E5AA-57792A81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5C78-2296-8874-A38F-019F29A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35103-9D28-4C70-D723-3D73DACA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5796-D544-93B2-D265-AFBCEDD5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DBE59-F08A-1345-1A61-7F01AE2F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3A2E5-6BD6-FFDF-22D1-5FD97833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C8AD2-C50A-B669-A0AE-9F4B0408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46B-A525-4A12-A169-0B4599BA2D03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0F0D6-1F9A-C91C-5BD1-DCEA2BBA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2292B-ED92-92C7-BCBC-6FC8BDAE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E611-09F8-5747-81F0-2617B811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CE909-46E9-1E92-8EC2-0315C7EE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5B20-6E83-4B13-9D41-B8C0CD0E1A34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7261A-4E0D-DA22-8D30-205ABC7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96C94-1859-5939-152C-6CB95AF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303BA-68FC-3BB3-EF41-5D58C311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DF51-5F52-45F0-A558-CB041BE2245A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53643-18BB-BF96-6915-B10DF2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8460F-E3A8-5CC4-946D-C5B9538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6377214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4C67-B6F5-A0FD-2F02-5E14640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586E-A5AF-7470-B27B-7985115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59B8C-D008-869D-0A1B-5DD9E0B3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966-5DBD-2666-88AE-10649CD6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30F-BD95-4440-8A79-FCDA750C8A21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1EB44-570A-4060-636A-E8A0653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59DB1-C4A7-13F1-ADED-6158D1E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AEA9-ACE2-516E-D6A0-2BCD6153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DDC0F-3634-ADC3-7834-84F02C25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DD23B-91F6-6C2A-3627-35E9D6E2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138F8-83AB-CBB9-932A-8263A73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3A95-9BEB-43BB-BFF3-3AFD30ADF12E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6D031-FF15-9331-98AE-F29CB37F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25D6-ADF6-6176-C932-11F89761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CE142-09AB-1471-14D5-18C89B3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5CD1D-D780-3489-A251-F790C3BE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02CF-73C2-0236-E652-E4C210BD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F395-4689-4392-B094-BF23899E34DA}" type="datetime1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8A49-34C1-37D8-214F-B24AC6F9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63A7-1210-7524-DB60-4D4155C1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ln w="9525">
                  <a:solidFill>
                    <a:schemeClr val="tx1"/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fld id="{CE6D0088-E7B1-44B4-B1AB-922CF34404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7578-9892-20F4-77AA-DEB267A8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D2E6F-07CA-BC26-D6CE-97FABC96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8CBE0-8644-3C26-49BF-4A7DD038293E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</a:t>
            </a:r>
            <a:r>
              <a:rPr lang="en-US" altLang="zh-CN" sz="1600" b="1">
                <a:solidFill>
                  <a:schemeClr val="tx1"/>
                </a:solidFill>
              </a:rPr>
              <a:t>1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7C272E-A23F-A0A9-B815-6364F84944D3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二维函数下不同策略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模型指标折线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0690D3-0367-34D8-4BBC-657B9FD0B0DA}"/>
              </a:ext>
            </a:extLst>
          </p:cNvPr>
          <p:cNvGrpSpPr/>
          <p:nvPr/>
        </p:nvGrpSpPr>
        <p:grpSpPr>
          <a:xfrm>
            <a:off x="2977047" y="507767"/>
            <a:ext cx="5735164" cy="5284678"/>
            <a:chOff x="2796293" y="543801"/>
            <a:chExt cx="5735164" cy="5284678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F5CE554-C68B-C76B-9D89-A1D58D56E9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81" b="21552"/>
            <a:stretch/>
          </p:blipFill>
          <p:spPr bwMode="auto">
            <a:xfrm>
              <a:off x="5570205" y="543801"/>
              <a:ext cx="2880000" cy="215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5FC775A-2DB6-37E3-3168-4838F4A8E7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52" b="21387"/>
            <a:stretch/>
          </p:blipFill>
          <p:spPr bwMode="auto">
            <a:xfrm>
              <a:off x="5651457" y="2846844"/>
              <a:ext cx="2880000" cy="2159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AD3FFF2-092C-FFCC-F70E-E7C01B220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24" b="20566"/>
            <a:stretch/>
          </p:blipFill>
          <p:spPr bwMode="auto">
            <a:xfrm>
              <a:off x="2796293" y="2822009"/>
              <a:ext cx="2880000" cy="217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8B3759AC-F3D7-0C13-532A-1B046FEB99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10" b="21881"/>
            <a:stretch/>
          </p:blipFill>
          <p:spPr bwMode="auto">
            <a:xfrm>
              <a:off x="2796293" y="543801"/>
              <a:ext cx="2880000" cy="215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CCAD08-5390-5DF7-57F5-414DB646B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2440" b="-8588"/>
            <a:stretch/>
          </p:blipFill>
          <p:spPr>
            <a:xfrm>
              <a:off x="3567773" y="5159266"/>
              <a:ext cx="1754059" cy="66921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6094DE2-FA84-8E17-BAC8-C4218ADA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8329" r="31139"/>
            <a:stretch/>
          </p:blipFill>
          <p:spPr>
            <a:xfrm>
              <a:off x="5261090" y="5176158"/>
              <a:ext cx="1425828" cy="61628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88ECBBF-48EB-B60E-CA44-915EF3FD5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70759" b="2159"/>
            <a:stretch/>
          </p:blipFill>
          <p:spPr>
            <a:xfrm>
              <a:off x="6862096" y="5176158"/>
              <a:ext cx="1365569" cy="602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36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3C3A-FDD7-0419-8532-589F93C0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7AEFB-CCAB-9D25-C7B9-80594887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F39FA0-32E8-0CCD-7CDE-8EAF6EE25357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合金按成分划分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BFDD40-25F6-CD3C-C486-BA559C96EEB3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S10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93C15A-8A43-0307-7651-49DCE3058348}"/>
              </a:ext>
            </a:extLst>
          </p:cNvPr>
          <p:cNvGrpSpPr/>
          <p:nvPr/>
        </p:nvGrpSpPr>
        <p:grpSpPr>
          <a:xfrm>
            <a:off x="104649" y="1112636"/>
            <a:ext cx="11915795" cy="4020772"/>
            <a:chOff x="104649" y="1112636"/>
            <a:chExt cx="11915795" cy="40207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45753C2-363C-F5AC-A87C-F8518ED3B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9" y="1460224"/>
              <a:ext cx="2160000" cy="157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18A6181-A56D-AFD2-1ADF-32A548B4E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9" y="3287347"/>
              <a:ext cx="2160000" cy="177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75755B5-309C-4665-81EA-DE7013BB8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805" y="1460224"/>
              <a:ext cx="2160000" cy="157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556710B7-0B18-9FCB-9870-4E5727C47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805" y="3304947"/>
              <a:ext cx="2160000" cy="177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73FF3CA-334F-7B70-8CA8-39CBE262F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018" y="3353826"/>
              <a:ext cx="2160000" cy="1713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4AFCC41F-B95B-49E0-E4BB-E48E115FB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018" y="1451190"/>
              <a:ext cx="2160000" cy="157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9A288D7A-04BB-A09A-14C8-13EA06007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2231" y="3353826"/>
              <a:ext cx="2160000" cy="177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F9F41E6-12AA-B105-65C3-005C57CA1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2231" y="1473324"/>
              <a:ext cx="2160000" cy="157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8E8FEE64-352C-6E92-EC82-13F181574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44" y="3353826"/>
              <a:ext cx="2160000" cy="177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5DCFFC69-70AD-22FE-1787-22670BBF4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44" y="1473324"/>
              <a:ext cx="2160000" cy="157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B1AC8FD-6782-328A-512D-07BD1504C3FA}"/>
                </a:ext>
              </a:extLst>
            </p:cNvPr>
            <p:cNvSpPr txBox="1"/>
            <p:nvPr/>
          </p:nvSpPr>
          <p:spPr>
            <a:xfrm>
              <a:off x="531928" y="1112636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Fe</a:t>
              </a:r>
              <a:endParaRPr lang="zh-CN" altLang="en-US" sz="16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0BB541-A66B-E62D-713A-7E1624670055}"/>
                </a:ext>
              </a:extLst>
            </p:cNvPr>
            <p:cNvSpPr txBox="1"/>
            <p:nvPr/>
          </p:nvSpPr>
          <p:spPr>
            <a:xfrm>
              <a:off x="3168354" y="1138475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Co</a:t>
              </a:r>
              <a:endParaRPr lang="zh-CN" altLang="en-US" sz="16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AE1D2-9FD2-0856-EFB2-9AB8E5FB1784}"/>
                </a:ext>
              </a:extLst>
            </p:cNvPr>
            <p:cNvSpPr txBox="1"/>
            <p:nvPr/>
          </p:nvSpPr>
          <p:spPr>
            <a:xfrm>
              <a:off x="5494111" y="1112636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Ni</a:t>
              </a:r>
              <a:endParaRPr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B98D07F-BB11-EFAE-54D0-4E88A0CA5663}"/>
                </a:ext>
              </a:extLst>
            </p:cNvPr>
            <p:cNvSpPr txBox="1"/>
            <p:nvPr/>
          </p:nvSpPr>
          <p:spPr>
            <a:xfrm>
              <a:off x="7925995" y="1123513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Mix</a:t>
              </a:r>
              <a:endParaRPr lang="zh-CN" altLang="en-US" sz="16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7B9FC2-EDF1-CDBB-3F6E-8ECA2F4690B6}"/>
                </a:ext>
              </a:extLst>
            </p:cNvPr>
            <p:cNvSpPr txBox="1"/>
            <p:nvPr/>
          </p:nvSpPr>
          <p:spPr>
            <a:xfrm>
              <a:off x="10376520" y="1132800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Ti 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6608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8E8B1-D388-C115-8D64-C58E4CB8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C1924-E043-490F-5BE3-075B30CB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75527A-2B1E-FE6B-B33E-A35CC1FFDDAB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合金按成分划分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迁移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E9F03-F0FB-C35A-C0C1-E09831273B02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S11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D2333-DC88-7767-099A-87B54C89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6" y="1251018"/>
            <a:ext cx="5040000" cy="41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A9333D-96E8-9E4B-72BB-2E1F948B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26" y="1251018"/>
            <a:ext cx="5270782" cy="41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47-585A-D6A7-675C-A653495D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270A1-80D7-CF40-9E6D-043AEE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EFE13D-CC41-7141-8151-1C0F704A3DAB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钯催化描述符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9D360F-67E8-CA53-3D47-A35927F7EB79}"/>
              </a:ext>
            </a:extLst>
          </p:cNvPr>
          <p:cNvSpPr txBox="1"/>
          <p:nvPr/>
        </p:nvSpPr>
        <p:spPr>
          <a:xfrm>
            <a:off x="0" y="113898"/>
            <a:ext cx="771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  </a:t>
            </a:r>
            <a:r>
              <a:rPr lang="en-US" altLang="zh-CN" sz="1600" b="1"/>
              <a:t>S1 </a:t>
            </a:r>
            <a:r>
              <a:rPr lang="zh-CN" altLang="en-US" sz="1600" b="1"/>
              <a:t>：</a:t>
            </a:r>
            <a:r>
              <a:rPr lang="en-US" altLang="zh-CN" sz="1600"/>
              <a:t>Palladium-catalyzed cross-coupling reaction dataset </a:t>
            </a:r>
            <a:r>
              <a:rPr lang="zh-CN" altLang="en-US" sz="1600" b="1"/>
              <a:t> 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EC2CD5-0FB2-B3E5-1E79-BAAD2F7FF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9760"/>
              </p:ext>
            </p:extLst>
          </p:nvPr>
        </p:nvGraphicFramePr>
        <p:xfrm>
          <a:off x="1100406" y="1616235"/>
          <a:ext cx="10232392" cy="303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98">
                  <a:extLst>
                    <a:ext uri="{9D8B030D-6E8A-4147-A177-3AD203B41FA5}">
                      <a16:colId xmlns:a16="http://schemas.microsoft.com/office/drawing/2014/main" val="3246553899"/>
                    </a:ext>
                  </a:extLst>
                </a:gridCol>
                <a:gridCol w="2558098">
                  <a:extLst>
                    <a:ext uri="{9D8B030D-6E8A-4147-A177-3AD203B41FA5}">
                      <a16:colId xmlns:a16="http://schemas.microsoft.com/office/drawing/2014/main" val="2018376048"/>
                    </a:ext>
                  </a:extLst>
                </a:gridCol>
                <a:gridCol w="2558098">
                  <a:extLst>
                    <a:ext uri="{9D8B030D-6E8A-4147-A177-3AD203B41FA5}">
                      <a16:colId xmlns:a16="http://schemas.microsoft.com/office/drawing/2014/main" val="4055418223"/>
                    </a:ext>
                  </a:extLst>
                </a:gridCol>
                <a:gridCol w="2558098">
                  <a:extLst>
                    <a:ext uri="{9D8B030D-6E8A-4147-A177-3AD203B41FA5}">
                      <a16:colId xmlns:a16="http://schemas.microsoft.com/office/drawing/2014/main" val="3596124025"/>
                    </a:ext>
                  </a:extLst>
                </a:gridCol>
              </a:tblGrid>
              <a:tr h="20636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Pd catalysts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Additives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641555"/>
                  </a:ext>
                </a:extLst>
              </a:tr>
              <a:tr h="2673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descriptors</a:t>
                      </a:r>
                      <a:endParaRPr lang="zh-CN" altLang="en-US" sz="18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‘NMR-shift’ (C1-C17),  'electrostatic-charge’ (C1-C17),  'NMR-shift’ (H3, H4, H9, H11),  'electrostatic-charge’ (H3, H4, H9, H11),  'electrostatic-charge’ (P1), 'frequency’ (V1-V10),  'intensity’ (V1-V10),  'dipole-moment'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'electrostatic-charge’ (P1),, 'E-HOMO', 'E-LUMO', 'dipole-moment', 'electronegativity', 'hardness', 'molecular-volume', 'molecular-weight', 'ovality', 'surface-area'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‘NMR-shift’ (C3-C5),  'electrostatic-charge’ (C3-C5), 'electrostatic-charge’ (N1), , 'electrostatic-charge’ (O1),, 'E-HOMO', 'E-LUMO', 'frequency’ (V1), 'intensity’ (V1),  'dipole-moment', 'electronegativity', 'hardness', 'molecular-volume', 'molecular-weight', 'ovality', 'surface-area'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4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36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6D855-C3EF-0044-699E-F7B899CE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79F59-3CC0-09BD-3112-6B1D500C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7479BA-2977-71FC-18E9-BDAD9BFF6346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  </a:t>
            </a:r>
            <a:r>
              <a:rPr lang="en-US" altLang="zh-CN" sz="1600" b="1"/>
              <a:t>S2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3C4B18-01B8-1FCB-1138-00456D18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5115"/>
              </p:ext>
            </p:extLst>
          </p:nvPr>
        </p:nvGraphicFramePr>
        <p:xfrm>
          <a:off x="336000" y="1599389"/>
          <a:ext cx="11520000" cy="3851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432">
                  <a:extLst>
                    <a:ext uri="{9D8B030D-6E8A-4147-A177-3AD203B41FA5}">
                      <a16:colId xmlns:a16="http://schemas.microsoft.com/office/drawing/2014/main" val="3600050396"/>
                    </a:ext>
                  </a:extLst>
                </a:gridCol>
                <a:gridCol w="3733226">
                  <a:extLst>
                    <a:ext uri="{9D8B030D-6E8A-4147-A177-3AD203B41FA5}">
                      <a16:colId xmlns:a16="http://schemas.microsoft.com/office/drawing/2014/main" val="359349378"/>
                    </a:ext>
                  </a:extLst>
                </a:gridCol>
                <a:gridCol w="730515">
                  <a:extLst>
                    <a:ext uri="{9D8B030D-6E8A-4147-A177-3AD203B41FA5}">
                      <a16:colId xmlns:a16="http://schemas.microsoft.com/office/drawing/2014/main" val="1867970873"/>
                    </a:ext>
                  </a:extLst>
                </a:gridCol>
                <a:gridCol w="889522">
                  <a:extLst>
                    <a:ext uri="{9D8B030D-6E8A-4147-A177-3AD203B41FA5}">
                      <a16:colId xmlns:a16="http://schemas.microsoft.com/office/drawing/2014/main" val="3053019050"/>
                    </a:ext>
                  </a:extLst>
                </a:gridCol>
                <a:gridCol w="942524">
                  <a:extLst>
                    <a:ext uri="{9D8B030D-6E8A-4147-A177-3AD203B41FA5}">
                      <a16:colId xmlns:a16="http://schemas.microsoft.com/office/drawing/2014/main" val="615665922"/>
                    </a:ext>
                  </a:extLst>
                </a:gridCol>
                <a:gridCol w="1041616">
                  <a:extLst>
                    <a:ext uri="{9D8B030D-6E8A-4147-A177-3AD203B41FA5}">
                      <a16:colId xmlns:a16="http://schemas.microsoft.com/office/drawing/2014/main" val="1727133591"/>
                    </a:ext>
                  </a:extLst>
                </a:gridCol>
                <a:gridCol w="730515">
                  <a:extLst>
                    <a:ext uri="{9D8B030D-6E8A-4147-A177-3AD203B41FA5}">
                      <a16:colId xmlns:a16="http://schemas.microsoft.com/office/drawing/2014/main" val="3448293704"/>
                    </a:ext>
                  </a:extLst>
                </a:gridCol>
                <a:gridCol w="730515">
                  <a:extLst>
                    <a:ext uri="{9D8B030D-6E8A-4147-A177-3AD203B41FA5}">
                      <a16:colId xmlns:a16="http://schemas.microsoft.com/office/drawing/2014/main" val="2006186604"/>
                    </a:ext>
                  </a:extLst>
                </a:gridCol>
                <a:gridCol w="836519">
                  <a:extLst>
                    <a:ext uri="{9D8B030D-6E8A-4147-A177-3AD203B41FA5}">
                      <a16:colId xmlns:a16="http://schemas.microsoft.com/office/drawing/2014/main" val="1327145441"/>
                    </a:ext>
                  </a:extLst>
                </a:gridCol>
                <a:gridCol w="1041616">
                  <a:extLst>
                    <a:ext uri="{9D8B030D-6E8A-4147-A177-3AD203B41FA5}">
                      <a16:colId xmlns:a16="http://schemas.microsoft.com/office/drawing/2014/main" val="4198437082"/>
                    </a:ext>
                  </a:extLst>
                </a:gridCol>
              </a:tblGrid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Datasets 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Datasets 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0393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Inputs and output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10167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Inputs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Solution treatment time (h)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194342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Solution treatment temperature (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℃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1348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1176.6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106.68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1080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685.48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484.04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27036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Solution cooling way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1.38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8625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Aging treatment time (h)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8.68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2.77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29408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81317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63281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48320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2nd aging treatment temperature (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℃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899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507.62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401.12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610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13.86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726910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2nd aging cooling way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0.26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0.44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0.15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9687" marR="5968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293385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Solution treatment time (h)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2.6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285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D697035-D82B-FAFB-138F-51590D0C1A48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合金数据集</a:t>
            </a:r>
          </a:p>
        </p:txBody>
      </p:sp>
    </p:spTree>
    <p:extLst>
      <p:ext uri="{BB962C8B-B14F-4D97-AF65-F5344CB8AC3E}">
        <p14:creationId xmlns:p14="http://schemas.microsoft.com/office/powerpoint/2010/main" val="321978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56C6-0531-92BF-6069-12EE481F0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413B6-5E64-2D2B-80E8-FDEFDF4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865FE6-3C4A-1F24-F7E8-7D1CC0D03232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二维函数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迁移优化数据表格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5D2B2E-1087-94A0-0534-A0E68E44206D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  </a:t>
            </a:r>
            <a:r>
              <a:rPr lang="en-US" altLang="zh-CN" sz="1600" b="1"/>
              <a:t>S2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122D83D-2D28-A850-928C-46661C6F6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41093"/>
              </p:ext>
            </p:extLst>
          </p:nvPr>
        </p:nvGraphicFramePr>
        <p:xfrm>
          <a:off x="453953" y="1756478"/>
          <a:ext cx="11520001" cy="3150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05">
                  <a:extLst>
                    <a:ext uri="{9D8B030D-6E8A-4147-A177-3AD203B41FA5}">
                      <a16:colId xmlns:a16="http://schemas.microsoft.com/office/drawing/2014/main" val="1242801217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4017488464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2424843165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562279574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3542898168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412969970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1560869665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2825999553"/>
                    </a:ext>
                  </a:extLst>
                </a:gridCol>
              </a:tblGrid>
              <a:tr h="3500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Iterations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60789"/>
                  </a:ext>
                </a:extLst>
              </a:tr>
              <a:tr h="70010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3.46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3.08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2.24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1.79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1.47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1.42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1.35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0.48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55731"/>
                  </a:ext>
                </a:extLst>
              </a:tr>
              <a:tr h="70010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3.44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2.45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1.83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1.44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80141"/>
                  </a:ext>
                </a:extLst>
              </a:tr>
              <a:tr h="70010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3.62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3.33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1.17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2.31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1.75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1.58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0.81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1.42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1.38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04364"/>
                  </a:ext>
                </a:extLst>
              </a:tr>
              <a:tr h="70010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3.31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2.83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2.11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1.58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1.38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1.23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5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5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83B31-B31D-077F-2D0F-18AD1E74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5D86A-1896-5483-E01D-F344C6EE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C2F6D7-4163-016B-B1C8-85596B8767F6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迁移优化数据表格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70F8C9-2485-9161-EDEC-15CF61662B35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  </a:t>
            </a:r>
            <a:r>
              <a:rPr lang="en-US" altLang="zh-CN" sz="1600" b="1"/>
              <a:t>S3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AB08E7-EFBA-755E-6988-9A683A38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55419"/>
              </p:ext>
            </p:extLst>
          </p:nvPr>
        </p:nvGraphicFramePr>
        <p:xfrm>
          <a:off x="336000" y="1241538"/>
          <a:ext cx="11519999" cy="390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019">
                  <a:extLst>
                    <a:ext uri="{9D8B030D-6E8A-4147-A177-3AD203B41FA5}">
                      <a16:colId xmlns:a16="http://schemas.microsoft.com/office/drawing/2014/main" val="2274365994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882621083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1933922202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1836601679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771847839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1664926841"/>
                    </a:ext>
                  </a:extLst>
                </a:gridCol>
                <a:gridCol w="1620330">
                  <a:extLst>
                    <a:ext uri="{9D8B030D-6E8A-4147-A177-3AD203B41FA5}">
                      <a16:colId xmlns:a16="http://schemas.microsoft.com/office/drawing/2014/main" val="11175503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Iterations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313566"/>
                  </a:ext>
                </a:extLst>
              </a:tr>
              <a:tr h="1714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Aryl-1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2063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32.27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4.33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38.83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4.94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41.77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4.33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42.6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3.79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43.25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3.37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43.78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2.88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86505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32.6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4.46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40.49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4.99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42.82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3.71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43.85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2.88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44.05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2.67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44.65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1.76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027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31.21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5.57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38.92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5.29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41.88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4.09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43.4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3.35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44.05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2.67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44.38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39461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32.17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37.84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5.66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41.84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43.66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3.03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44.19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44.4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2.33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91760"/>
                  </a:ext>
                </a:extLst>
              </a:tr>
              <a:tr h="1714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Aryl-9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216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76.98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6.15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82.17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2.74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83.23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2.09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83.58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2.27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84.6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85.18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1.13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736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78.54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6.06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83.45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84.29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0.88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84.53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84.89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85.26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659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81.62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5.27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85.06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85.45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85.72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85.84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85.87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32164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14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76.13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5.61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83.13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1.52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84.98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85.43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0.84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85.72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78277"/>
                  </a:ext>
                </a:extLst>
              </a:tr>
              <a:tr h="17145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Aryl-15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8027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79.04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13.6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92.48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94.39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2.79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95.17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2.35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95.59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95.97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19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85.31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7.6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92.07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4.59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94.18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2.69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95.87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96.18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96.38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71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89.57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9.7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94.05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98.06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98.07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98.07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98.07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2774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11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90.24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8.39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94.83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1.16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95.45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1.58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96.31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96.58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1.82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97.12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1.71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20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3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68200-6E8E-BF90-16AC-D0BA578D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7A8C6-7A99-EC17-92BE-41504D60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73EF4-BDDC-2A31-6F0C-A9E1557BDCF5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迁移优化数据表格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571A94-4303-98A3-DF17-8C9F1E5D5DD9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  </a:t>
            </a:r>
            <a:r>
              <a:rPr lang="en-US" altLang="zh-CN" sz="1600" b="1"/>
              <a:t>S4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E4A122-C4EF-98B9-BBF3-B1CA9A99E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9506"/>
              </p:ext>
            </p:extLst>
          </p:nvPr>
        </p:nvGraphicFramePr>
        <p:xfrm>
          <a:off x="447472" y="2081906"/>
          <a:ext cx="11520003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07">
                  <a:extLst>
                    <a:ext uri="{9D8B030D-6E8A-4147-A177-3AD203B41FA5}">
                      <a16:colId xmlns:a16="http://schemas.microsoft.com/office/drawing/2014/main" val="1903610165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3807228033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3721105345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938172975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531947828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1270111453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853623891"/>
                    </a:ext>
                  </a:extLst>
                </a:gridCol>
                <a:gridCol w="1420528">
                  <a:extLst>
                    <a:ext uri="{9D8B030D-6E8A-4147-A177-3AD203B41FA5}">
                      <a16:colId xmlns:a16="http://schemas.microsoft.com/office/drawing/2014/main" val="81847239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Iterations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73763"/>
                  </a:ext>
                </a:extLst>
              </a:tr>
              <a:tr h="1714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Optimization task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915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10.71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0.78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11.22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11.55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0.43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11.71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11.73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11.79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11.82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04576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10.96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11.51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11.76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12363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10.57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11.55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11.76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0.24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11.87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11.91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0894"/>
                  </a:ext>
                </a:extLst>
              </a:tr>
              <a:tr h="1714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Optimization task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313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6.29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7.3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0.98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7.97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8.15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8.27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0.45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8.27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0.45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24818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Standard BO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5.96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1.23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7.26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8.04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0.86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8.23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0.68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8.38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260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Transfer BO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6.09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7.55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1.19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8.26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0.57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0.33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8.47 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0.0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58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0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8803-FFA4-379C-7B9B-E0FF68DE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7B3DBD3-C710-6146-D8DD-C86024C284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152499"/>
            <a:ext cx="2441542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多目标</a:t>
            </a:r>
            <a:r>
              <a:rPr lang="en-US" altLang="zh-CN" sz="2800" spc="3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BO</a:t>
            </a:r>
            <a:endParaRPr lang="zh-CN" altLang="en-US" sz="2800" spc="3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1B1D0947-96A6-9C15-D57B-BC6FE481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082" y="152499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52D5986-6F05-8131-1C79-B8DB2BD596D6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110FF5-5BA7-3973-2084-95984645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17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8A3B901-5FCA-4FCB-9AA8-E5AE72E87F55}"/>
              </a:ext>
            </a:extLst>
          </p:cNvPr>
          <p:cNvSpPr txBox="1"/>
          <p:nvPr/>
        </p:nvSpPr>
        <p:spPr>
          <a:xfrm>
            <a:off x="2593554" y="6311877"/>
            <a:ext cx="7004892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多目标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BO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同时提升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两个目标变量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D5C52D-7703-605E-2B04-4F524C82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54" y="3601085"/>
            <a:ext cx="3240000" cy="26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25DCB0-67E2-BD72-7214-76BF9B9B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73" y="3601086"/>
            <a:ext cx="3240000" cy="261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BBBC12-B2DD-7399-C864-2CE7E866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73" y="887239"/>
            <a:ext cx="3240000" cy="26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B7F860-C08F-A676-7541-A5ED1E9D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54" y="887239"/>
            <a:ext cx="3240000" cy="26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90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C0448-3EA9-5F1C-B4D9-809E1EB1B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03AC0-56F7-96D3-DABD-E29293D9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4BCAD2-431E-283B-BF6B-690751BBCEA5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钯催化分子展示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3B26BF-F064-2FF0-436F-337ECB175968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S2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D92B4-0DAC-1093-0684-506CEEC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619" b="55354"/>
          <a:stretch/>
        </p:blipFill>
        <p:spPr>
          <a:xfrm>
            <a:off x="4064730" y="1940729"/>
            <a:ext cx="1355374" cy="157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92AC73-0425-5159-CA58-52201A64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192"/>
          <a:stretch/>
        </p:blipFill>
        <p:spPr>
          <a:xfrm>
            <a:off x="462659" y="1799613"/>
            <a:ext cx="1834384" cy="1229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1BA275-F516-A3D6-8050-9FD16E0E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1" y="1705623"/>
            <a:ext cx="5976257" cy="38319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7C1A76-60D2-9ED5-4D77-3390146899D5}"/>
              </a:ext>
            </a:extLst>
          </p:cNvPr>
          <p:cNvSpPr txBox="1"/>
          <p:nvPr/>
        </p:nvSpPr>
        <p:spPr>
          <a:xfrm>
            <a:off x="7848600" y="1192899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Additives (23)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183F4A-DB3A-7CA0-7165-3339EEEE51A3}"/>
              </a:ext>
            </a:extLst>
          </p:cNvPr>
          <p:cNvSpPr txBox="1"/>
          <p:nvPr/>
        </p:nvSpPr>
        <p:spPr>
          <a:xfrm>
            <a:off x="548175" y="1172137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Bases (3)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1CD98-93FA-22FB-2491-B87A4C319237}"/>
              </a:ext>
            </a:extLst>
          </p:cNvPr>
          <p:cNvSpPr txBox="1"/>
          <p:nvPr/>
        </p:nvSpPr>
        <p:spPr>
          <a:xfrm>
            <a:off x="3063742" y="1175236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Pd catalysts (4)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E2D587-1648-7A04-0AF1-0041CD4D4D73}"/>
              </a:ext>
            </a:extLst>
          </p:cNvPr>
          <p:cNvSpPr/>
          <p:nvPr/>
        </p:nvSpPr>
        <p:spPr>
          <a:xfrm>
            <a:off x="5574511" y="1005839"/>
            <a:ext cx="5976257" cy="47059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F67D52-FC10-AC9C-C0D1-084BD572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18" r="31552"/>
          <a:stretch/>
        </p:blipFill>
        <p:spPr>
          <a:xfrm>
            <a:off x="795037" y="3176241"/>
            <a:ext cx="1347445" cy="10928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B219AE-C34D-5148-C323-0F879157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070"/>
          <a:stretch/>
        </p:blipFill>
        <p:spPr>
          <a:xfrm>
            <a:off x="937656" y="4541249"/>
            <a:ext cx="1189262" cy="9645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66FA2E-9030-0A53-FEF5-0401334F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20" r="7470" b="54108"/>
          <a:stretch/>
        </p:blipFill>
        <p:spPr>
          <a:xfrm>
            <a:off x="2825726" y="3740642"/>
            <a:ext cx="1092372" cy="15463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1A7E80-4680-B1D3-4BA6-E5975608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616" r="50667" b="1737"/>
          <a:stretch/>
        </p:blipFill>
        <p:spPr>
          <a:xfrm>
            <a:off x="2696890" y="1934125"/>
            <a:ext cx="1435146" cy="15989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26776A-7057-3083-234C-9AE67015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20" t="52370" r="1946" b="1738"/>
          <a:stretch/>
        </p:blipFill>
        <p:spPr>
          <a:xfrm>
            <a:off x="4200507" y="3775697"/>
            <a:ext cx="1153067" cy="143385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B028DEA-A21A-9E73-8BE5-B7532E850832}"/>
              </a:ext>
            </a:extLst>
          </p:cNvPr>
          <p:cNvSpPr/>
          <p:nvPr/>
        </p:nvSpPr>
        <p:spPr>
          <a:xfrm>
            <a:off x="2451450" y="1009930"/>
            <a:ext cx="3123062" cy="47059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00B42E-0C99-E6D5-833A-3C55BEA8C6E3}"/>
              </a:ext>
            </a:extLst>
          </p:cNvPr>
          <p:cNvSpPr/>
          <p:nvPr/>
        </p:nvSpPr>
        <p:spPr>
          <a:xfrm>
            <a:off x="461896" y="1009929"/>
            <a:ext cx="1989554" cy="47059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4D88-99A3-917B-0F8D-B7FD7B60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FE3A0-F299-7933-E7B1-6CE2CF17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29FA5F-EBE2-B666-3FAC-DE60909126A5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7E1C7E-6560-77EB-ED29-311D48AC7005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钯催化目标任务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分布直方图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0C260E-DD2D-90B8-535F-FA72824CC3C2}"/>
              </a:ext>
            </a:extLst>
          </p:cNvPr>
          <p:cNvGrpSpPr/>
          <p:nvPr/>
        </p:nvGrpSpPr>
        <p:grpSpPr>
          <a:xfrm>
            <a:off x="522011" y="1929596"/>
            <a:ext cx="11147978" cy="2781181"/>
            <a:chOff x="522011" y="1929596"/>
            <a:chExt cx="11147978" cy="278118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58F1BA6F-8004-8DE3-F99C-2DF16116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11" y="1978815"/>
              <a:ext cx="3600000" cy="273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8900C23-F262-B8EE-144E-74C7EC3C4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1929596"/>
              <a:ext cx="3600000" cy="277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66DC1F0C-815E-5903-1CFD-3C1F25413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989" y="1989448"/>
              <a:ext cx="3600000" cy="265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58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34E1-FA0F-373A-AD48-2BB06B0D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F4877-5EFD-E0AF-29CC-C513824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88C58F-41E9-50FA-28A7-314D12F1CF55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S4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46C910-2788-190F-8E9D-3BFF98DD19AC}"/>
              </a:ext>
            </a:extLst>
          </p:cNvPr>
          <p:cNvSpPr txBox="1"/>
          <p:nvPr/>
        </p:nvSpPr>
        <p:spPr>
          <a:xfrm>
            <a:off x="2549786" y="6354290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钯催化源模型指标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934ACF-A2B4-1AEB-D6AD-0713064793D0}"/>
              </a:ext>
            </a:extLst>
          </p:cNvPr>
          <p:cNvGrpSpPr/>
          <p:nvPr/>
        </p:nvGrpSpPr>
        <p:grpSpPr>
          <a:xfrm>
            <a:off x="1922851" y="553369"/>
            <a:ext cx="8346298" cy="5413495"/>
            <a:chOff x="1922851" y="553369"/>
            <a:chExt cx="8346298" cy="541349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6F2BCD8-255E-C441-139B-F1D9B4EEAF50}"/>
                </a:ext>
              </a:extLst>
            </p:cNvPr>
            <p:cNvSpPr txBox="1"/>
            <p:nvPr/>
          </p:nvSpPr>
          <p:spPr>
            <a:xfrm>
              <a:off x="2549786" y="553369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2 </a:t>
              </a:r>
              <a:endParaRPr lang="zh-CN" altLang="en-US" sz="16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BC9DD14-B409-800B-56E5-AD3F1BAB2E5D}"/>
                </a:ext>
              </a:extLst>
            </p:cNvPr>
            <p:cNvSpPr txBox="1"/>
            <p:nvPr/>
          </p:nvSpPr>
          <p:spPr>
            <a:xfrm>
              <a:off x="5511225" y="576023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4 </a:t>
              </a:r>
              <a:endParaRPr lang="zh-CN" altLang="en-US" sz="160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5D2D96-7491-4EB4-2845-1BD367A75B6F}"/>
                </a:ext>
              </a:extLst>
            </p:cNvPr>
            <p:cNvSpPr txBox="1"/>
            <p:nvPr/>
          </p:nvSpPr>
          <p:spPr>
            <a:xfrm>
              <a:off x="8491514" y="590902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7 </a:t>
              </a:r>
              <a:endParaRPr lang="zh-CN" altLang="en-US" sz="16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30EBE9B-172C-DF8F-3D3C-74D61498EA0B}"/>
                </a:ext>
              </a:extLst>
            </p:cNvPr>
            <p:cNvSpPr txBox="1"/>
            <p:nvPr/>
          </p:nvSpPr>
          <p:spPr>
            <a:xfrm>
              <a:off x="2549786" y="3351999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8 </a:t>
              </a:r>
              <a:endParaRPr lang="zh-CN" altLang="en-US" sz="16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4FBC4B-F3D3-88AF-CC2F-4EDEC9673A11}"/>
                </a:ext>
              </a:extLst>
            </p:cNvPr>
            <p:cNvSpPr txBox="1"/>
            <p:nvPr/>
          </p:nvSpPr>
          <p:spPr>
            <a:xfrm>
              <a:off x="5511225" y="3374653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11 </a:t>
              </a:r>
              <a:endParaRPr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EB7063-715E-4C0A-5BC8-014A510EDCB5}"/>
                </a:ext>
              </a:extLst>
            </p:cNvPr>
            <p:cNvSpPr txBox="1"/>
            <p:nvPr/>
          </p:nvSpPr>
          <p:spPr>
            <a:xfrm>
              <a:off x="8472665" y="3377330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Aryl 14 </a:t>
              </a:r>
              <a:endParaRPr lang="zh-CN" altLang="en-US" sz="1600"/>
            </a:p>
          </p:txBody>
        </p:sp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2A742B79-A396-85DA-10CF-5182B0110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851" y="3688433"/>
              <a:ext cx="2520000" cy="22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0EF7E8F4-5B11-2747-3793-2075A73BF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851" y="891332"/>
              <a:ext cx="2520000" cy="240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87AC7F87-A204-14EE-075C-B9C1E70D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000" y="891331"/>
              <a:ext cx="2520000" cy="240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4F388FA5-A173-3D9A-3C60-414B73C26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149" y="891330"/>
              <a:ext cx="2520000" cy="240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4EFCEE98-EAAB-5B69-B753-737327514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000" y="3688433"/>
              <a:ext cx="2520000" cy="22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425430DA-E377-D906-367E-32316E4E5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149" y="3667905"/>
              <a:ext cx="2520000" cy="22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74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0EF5-DA33-4ECA-D49F-C0791C82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BDD30A-761B-47EA-0324-E56C9FF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3AA749-5DAF-B389-F823-2EA27CED20C9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S5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C15DF2-F7E1-6CE4-E856-8458B3001A76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钯催化迁移优化权重折线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4EB209-FCCF-7EEA-2311-2513155E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4" y="2127688"/>
            <a:ext cx="3240000" cy="26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37A391-7CC6-FB96-C141-77D89736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17" y="2127689"/>
            <a:ext cx="3240000" cy="26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D908506-7984-AF3A-5076-BF879E3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00" y="2127688"/>
            <a:ext cx="3240000" cy="26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317C52-8D3B-1776-A159-DBDCE74D7F93}"/>
              </a:ext>
            </a:extLst>
          </p:cNvPr>
          <p:cNvSpPr txBox="1"/>
          <p:nvPr/>
        </p:nvSpPr>
        <p:spPr>
          <a:xfrm>
            <a:off x="2150900" y="1759110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Aryl 1 </a:t>
            </a:r>
            <a:endParaRPr lang="zh-CN" altLang="en-US" sz="16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E9323-B07C-3AF0-0D41-7444BEC3DD01}"/>
              </a:ext>
            </a:extLst>
          </p:cNvPr>
          <p:cNvSpPr txBox="1"/>
          <p:nvPr/>
        </p:nvSpPr>
        <p:spPr>
          <a:xfrm>
            <a:off x="5456838" y="1759110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Aryl 9 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E7534B-72D1-F164-FFF9-2A5C72018D33}"/>
              </a:ext>
            </a:extLst>
          </p:cNvPr>
          <p:cNvSpPr txBox="1"/>
          <p:nvPr/>
        </p:nvSpPr>
        <p:spPr>
          <a:xfrm>
            <a:off x="8896501" y="1773501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Aryl 15 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4026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FFE5F-65A0-ADF2-23F4-137EF601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6070E-06BE-05CF-F2D8-D05B7946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ECE720-5BA4-452E-841E-00E5B03BA0CE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S6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6729A3-26CC-85AE-6B1F-6204E2A633D2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合金数据集目标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9BE2BE-0C79-75C7-0684-BD0B685336E8}"/>
              </a:ext>
            </a:extLst>
          </p:cNvPr>
          <p:cNvGrpSpPr/>
          <p:nvPr/>
        </p:nvGrpSpPr>
        <p:grpSpPr>
          <a:xfrm>
            <a:off x="2256783" y="1924051"/>
            <a:ext cx="7591482" cy="2731963"/>
            <a:chOff x="2256783" y="1924051"/>
            <a:chExt cx="7591482" cy="2731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02D3A0-CA1C-26A3-5529-7A2A27796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265" y="1924051"/>
              <a:ext cx="3600000" cy="273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45B975-8344-7DBC-59B8-17287AE4C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783" y="1924051"/>
              <a:ext cx="3734578" cy="273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8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D8490-A4DD-A81F-B443-01B432F3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4161B4-FDF0-985D-8490-E90F7D0E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9C307-961C-0BA8-F63B-9914711212E9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S7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0617B8-CA7E-C412-8167-C076C568F57C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合金数据集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源模型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04CA96-3257-32E2-7C1D-C9E125FEE165}"/>
              </a:ext>
            </a:extLst>
          </p:cNvPr>
          <p:cNvGrpSpPr/>
          <p:nvPr/>
        </p:nvGrpSpPr>
        <p:grpSpPr>
          <a:xfrm>
            <a:off x="3403964" y="1762391"/>
            <a:ext cx="5145361" cy="2740746"/>
            <a:chOff x="3470639" y="990866"/>
            <a:chExt cx="5145361" cy="27407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D299068-ADC7-01BA-57C0-D90319C08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27474"/>
              <a:ext cx="2520000" cy="240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071A4C3-94D2-62C0-3242-058EE0CF5A6E}"/>
                </a:ext>
              </a:extLst>
            </p:cNvPr>
            <p:cNvSpPr txBox="1"/>
            <p:nvPr/>
          </p:nvSpPr>
          <p:spPr>
            <a:xfrm>
              <a:off x="4026161" y="990866"/>
              <a:ext cx="17965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Source model 1</a:t>
              </a:r>
              <a:endParaRPr lang="zh-CN" altLang="en-US" sz="160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CE57A58-A61D-A7F7-55B6-B1F8B0989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639" y="1321935"/>
              <a:ext cx="2520000" cy="240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5524BB-C982-6E0D-7092-4FADBF812A61}"/>
                </a:ext>
              </a:extLst>
            </p:cNvPr>
            <p:cNvSpPr txBox="1"/>
            <p:nvPr/>
          </p:nvSpPr>
          <p:spPr>
            <a:xfrm>
              <a:off x="6642620" y="990866"/>
              <a:ext cx="17965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/>
                <a:t>Source model 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4282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70D4-6585-36EA-1BA9-A81CF9E9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1FFC-16DB-EB2C-D8CD-65031FE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651B30-9CD8-ABD7-56DD-D9CCDAE99768}"/>
              </a:ext>
            </a:extLst>
          </p:cNvPr>
          <p:cNvSpPr txBox="1"/>
          <p:nvPr/>
        </p:nvSpPr>
        <p:spPr>
          <a:xfrm>
            <a:off x="2870721" y="6118529"/>
            <a:ext cx="7166606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合金权重折线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132D6-7A27-A16E-7CE6-6E6F86133434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S8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2A825C-EF3E-ECDD-CBA8-263FC6A3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16407"/>
            <a:ext cx="3600000" cy="28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644849-A137-B63A-D641-376F75B6F1D0}"/>
              </a:ext>
            </a:extLst>
          </p:cNvPr>
          <p:cNvSpPr txBox="1"/>
          <p:nvPr/>
        </p:nvSpPr>
        <p:spPr>
          <a:xfrm>
            <a:off x="3280295" y="1677853"/>
            <a:ext cx="202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Optimization task 1</a:t>
            </a:r>
            <a:endParaRPr lang="zh-CN" altLang="en-US" sz="16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5E5550-3B1B-D912-54BA-EB1FF491279C}"/>
              </a:ext>
            </a:extLst>
          </p:cNvPr>
          <p:cNvSpPr txBox="1"/>
          <p:nvPr/>
        </p:nvSpPr>
        <p:spPr>
          <a:xfrm>
            <a:off x="7461770" y="1666597"/>
            <a:ext cx="202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Optimization task 2</a:t>
            </a:r>
            <a:endParaRPr lang="zh-CN" alt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9716DA-490A-3E66-4D82-B59F96E3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56" y="2061289"/>
            <a:ext cx="3600000" cy="282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092E-7086-497A-479B-AE85639BF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08441-1981-84AE-A723-F50E6C83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9A4D28-3F71-9C3E-18C1-B9CE8EA9C06E}"/>
              </a:ext>
            </a:extLst>
          </p:cNvPr>
          <p:cNvSpPr txBox="1"/>
          <p:nvPr/>
        </p:nvSpPr>
        <p:spPr>
          <a:xfrm>
            <a:off x="1" y="113898"/>
            <a:ext cx="1926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Figure </a:t>
            </a:r>
            <a:r>
              <a:rPr lang="en-US" altLang="zh-CN" sz="1600" b="1"/>
              <a:t>S9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3CFEB3-6A3A-B3CF-1252-288DFE09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13" y="389418"/>
            <a:ext cx="3367487" cy="27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51CE1DF-4071-3A81-8E79-3A07D711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30" y="389122"/>
            <a:ext cx="3600000" cy="27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FD8392-A6D2-3FAC-D891-83E5616F56D8}"/>
              </a:ext>
            </a:extLst>
          </p:cNvPr>
          <p:cNvSpPr/>
          <p:nvPr/>
        </p:nvSpPr>
        <p:spPr>
          <a:xfrm>
            <a:off x="1995949" y="58105"/>
            <a:ext cx="8406580" cy="30532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62AD1B-2080-ADC6-D48D-770B0C839E72}"/>
              </a:ext>
            </a:extLst>
          </p:cNvPr>
          <p:cNvSpPr/>
          <p:nvPr/>
        </p:nvSpPr>
        <p:spPr>
          <a:xfrm>
            <a:off x="1995949" y="3111314"/>
            <a:ext cx="8406580" cy="3154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C3927D0-091C-743E-C53E-02D5AF58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00" y="3531942"/>
            <a:ext cx="3600000" cy="27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FF24D87-9D10-278A-18C6-B3D463CC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30" y="3474404"/>
            <a:ext cx="3600000" cy="27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72BC7E-1B06-AE44-EF03-23EB301D11B6}"/>
              </a:ext>
            </a:extLst>
          </p:cNvPr>
          <p:cNvSpPr txBox="1"/>
          <p:nvPr/>
        </p:nvSpPr>
        <p:spPr>
          <a:xfrm>
            <a:off x="907420" y="4089779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DB5B3C-88D5-2CA7-49EA-BD0AF1166186}"/>
              </a:ext>
            </a:extLst>
          </p:cNvPr>
          <p:cNvSpPr txBox="1"/>
          <p:nvPr/>
        </p:nvSpPr>
        <p:spPr>
          <a:xfrm>
            <a:off x="4916137" y="73203"/>
            <a:ext cx="2776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/>
              <a:t>Aryl optimization task</a:t>
            </a:r>
            <a:endParaRPr lang="zh-CN" altLang="en-US" sz="1600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7848E2-5759-CABF-26D9-6EFB72DB3442}"/>
              </a:ext>
            </a:extLst>
          </p:cNvPr>
          <p:cNvSpPr txBox="1"/>
          <p:nvPr/>
        </p:nvSpPr>
        <p:spPr>
          <a:xfrm>
            <a:off x="2988769" y="6399785"/>
            <a:ext cx="6549893" cy="400110"/>
          </a:xfrm>
          <a:prstGeom prst="rect">
            <a:avLst/>
          </a:prstGeom>
          <a:solidFill>
            <a:srgbClr val="9DC3E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整个数据集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上的初始采样测试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D576C-66A9-E41D-732E-A7DCA057B3F1}"/>
              </a:ext>
            </a:extLst>
          </p:cNvPr>
          <p:cNvSpPr txBox="1"/>
          <p:nvPr/>
        </p:nvSpPr>
        <p:spPr>
          <a:xfrm>
            <a:off x="5113543" y="3181120"/>
            <a:ext cx="2776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b="1"/>
              <a:t>Alloy optimization task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1069357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34461</TotalTime>
  <Words>1003</Words>
  <Application>Microsoft Office PowerPoint</Application>
  <PresentationFormat>宽屏</PresentationFormat>
  <Paragraphs>389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迷 离</dc:creator>
  <cp:lastModifiedBy>离 迷</cp:lastModifiedBy>
  <cp:revision>762</cp:revision>
  <dcterms:created xsi:type="dcterms:W3CDTF">2023-05-19T02:32:49Z</dcterms:created>
  <dcterms:modified xsi:type="dcterms:W3CDTF">2024-12-20T08:23:14Z</dcterms:modified>
</cp:coreProperties>
</file>