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1256" r:id="rId3"/>
    <p:sldId id="1258" r:id="rId4"/>
    <p:sldId id="1257" r:id="rId5"/>
    <p:sldId id="1265" r:id="rId6"/>
    <p:sldId id="1267" r:id="rId7"/>
    <p:sldId id="1268" r:id="rId8"/>
    <p:sldId id="1269" r:id="rId9"/>
    <p:sldId id="1264" r:id="rId10"/>
    <p:sldId id="1261" r:id="rId11"/>
    <p:sldId id="1262" r:id="rId12"/>
    <p:sldId id="1259" r:id="rId13"/>
    <p:sldId id="1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340C"/>
    <a:srgbClr val="C76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6049" autoAdjust="0"/>
  </p:normalViewPr>
  <p:slideViewPr>
    <p:cSldViewPr snapToGrid="0">
      <p:cViewPr varScale="1">
        <p:scale>
          <a:sx n="80" d="100"/>
          <a:sy n="80" d="100"/>
        </p:scale>
        <p:origin x="120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8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1F3227C-5ED3-9621-3443-8A3B7DFCF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CE395A-8661-421B-AFB0-C23279E37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88385-3FD5-4FEC-932A-28DBFAC7D958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D27CE-9D2A-68AC-8E9A-1BAD968852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AB264-76C5-CCEE-B4D8-B4339634F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A07F9-4D6B-4512-867E-C3C5046BA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6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E95D2-87DD-4815-A291-0B9EF7B38FD9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9F5BB-6B95-418D-84EE-CD8A98025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14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2785-EFF8-41A8-9260-638F031F01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34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7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8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4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4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5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7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4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38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6A4ED-2ABE-44D9-AD72-C9F4E3C3A9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7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67C5-EEFB-FAD9-F8EA-8FBE6C264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83D05-57FA-0C7E-F51C-2872AD0C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0FAFA-AC8C-EE92-1C10-98BA012B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CCC0-08CB-46D8-8F55-30B425BAD156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A07E-0870-D986-98F9-5419F5FB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0F1E2-D24A-7761-8484-817F3F7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4215" y="6538912"/>
            <a:ext cx="2743200" cy="365125"/>
          </a:xfrm>
        </p:spPr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92E3-3ACC-C927-EC78-4A7BF2BE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31897-C97A-0E96-023C-7A915999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E4189-924B-1059-D08F-D4CE88A6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0A25-6B04-4C61-82F2-ED3C65663F77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9BA16-C03B-1F84-8A61-E218EF63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B3407-A32E-7624-EEF3-449ADB61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4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7CFE9-C997-1FB6-3826-740779D7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404CA-637C-8856-9D15-6CB185B8A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BD95B-5EEC-A8CA-92A4-5A9A9376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B01E-AD9B-4A7B-9CEF-A5C86C99F415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8A852-F502-7DEB-37FB-6A3FA874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049CC-7255-4EDB-05EE-6CC8573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D0CD7-1FC5-26D9-AC68-1A12B06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A636-C128-49D1-8589-4AFA206A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4F871-6513-E1C9-26BF-4E4BEB50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453D-00A5-4942-988B-73E7F1BCFB86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8C535-D548-D197-95C7-DAC07308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7FB6F-75B7-2EAA-DA60-8061FE4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C385-9D80-F1D4-C10D-7AF69734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40350-DE04-D311-E60E-AA59C921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FA9B-EEE6-5740-C7F7-730B9A4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3036-9F75-4722-8921-BC113D746681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305C8-287C-09E7-DFBF-6AF590EF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39198-702B-F7DA-F9D5-21894189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F064-FBC9-B8EF-54A3-2671EAF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F2512-00F7-2F03-5F30-A70D68E6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94B2D-2E99-376E-3A1F-87FABB2A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35CA7-42B1-E3C1-E618-7CD9F7D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91E6-686D-461A-A182-AFBAA7904AEA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E6B88-1C15-B236-5014-633D51C6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63534-DF43-2507-E5AA-57792A81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8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5C78-2296-8874-A38F-019F29A3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35103-9D28-4C70-D723-3D73DACA3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E5796-D544-93B2-D265-AFBCEDD51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DBE59-F08A-1345-1A61-7F01AE2F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3A2E5-6BD6-FFDF-22D1-5FD97833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C8AD2-C50A-B669-A0AE-9F4B0408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246B-A525-4A12-A169-0B4599BA2D03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A0F0D6-1F9A-C91C-5BD1-DCEA2BBA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32292B-ED92-92C7-BCBC-6FC8BDAE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1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E611-09F8-5747-81F0-2617B811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CE909-46E9-1E92-8EC2-0315C7EE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5B20-6E83-4B13-9D41-B8C0CD0E1A34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E7261A-4E0D-DA22-8D30-205ABC7C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96C94-1859-5939-152C-6CB95AF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303BA-68FC-3BB3-EF41-5D58C311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DF51-5F52-45F0-A558-CB041BE2245A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53643-18BB-BF96-6915-B10DF21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8460F-E3A8-5CC4-946D-C5B9538C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6377214"/>
            <a:ext cx="2743200" cy="365125"/>
          </a:xfrm>
        </p:spPr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3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4C67-B6F5-A0FD-2F02-5E14640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E586E-A5AF-7470-B27B-7985115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59B8C-D008-869D-0A1B-5DD9E0B37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966-5DBD-2666-88AE-10649CD6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30F-BD95-4440-8A79-FCDA750C8A21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1EB44-570A-4060-636A-E8A06532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59DB1-C4A7-13F1-ADED-6158D1E5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AEA9-ACE2-516E-D6A0-2BCD6153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DDC0F-3634-ADC3-7834-84F02C255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DD23B-91F6-6C2A-3627-35E9D6E29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138F8-83AB-CBB9-932A-8263A73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3A95-9BEB-43BB-BFF3-3AFD30ADF12E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6D031-FF15-9331-98AE-F29CB37F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425D6-ADF6-6176-C932-11F89761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088-E7B1-44B4-B1AB-922CF3440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6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CE142-09AB-1471-14D5-18C89B3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5CD1D-D780-3489-A251-F790C3BE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102CF-73C2-0236-E652-E4C210BD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F395-4689-4392-B094-BF23899E34DA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8A49-34C1-37D8-214F-B24AC6F9B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63A7-1210-7524-DB60-4D4155C1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ln w="9525">
                  <a:solidFill>
                    <a:schemeClr val="tx1"/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fld id="{CE6D0088-E7B1-44B4-B1AB-922CF34404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CA6F0E-242D-FEEF-AA2F-B6B4A6EFDD41}"/>
              </a:ext>
            </a:extLst>
          </p:cNvPr>
          <p:cNvSpPr txBox="1"/>
          <p:nvPr/>
        </p:nvSpPr>
        <p:spPr>
          <a:xfrm>
            <a:off x="248920" y="3429000"/>
            <a:ext cx="11694160" cy="815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</a:rPr>
              <a:t>数据集表格和迁移数据</a:t>
            </a:r>
            <a:endParaRPr lang="en-US" altLang="zh-CN" sz="3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EB3B0F2-0952-800D-465C-2D745FA1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724" y="4896386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汇报人：赵志洋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   指导老师：刘  哲 教授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             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623F81-E31B-2A07-C5BB-3F503EE4496B}"/>
              </a:ext>
            </a:extLst>
          </p:cNvPr>
          <p:cNvSpPr txBox="1"/>
          <p:nvPr/>
        </p:nvSpPr>
        <p:spPr>
          <a:xfrm>
            <a:off x="10277225" y="63520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2024.08.01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1FB22F-C463-4DCD-1876-262E14B1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6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482808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/>
              <a:t>钯催化迁移</a:t>
            </a:r>
            <a:r>
              <a:rPr lang="en-US" altLang="zh-CN" sz="3200" b="1"/>
              <a:t>BO</a:t>
            </a:r>
            <a:r>
              <a:rPr lang="zh-CN" altLang="en-US" sz="3200" b="1"/>
              <a:t>原始数据</a:t>
            </a:r>
            <a:endParaRPr lang="en-US" altLang="zh-CN" sz="3200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0404E-E63E-0927-D904-EC5F469E1B7C}"/>
              </a:ext>
            </a:extLst>
          </p:cNvPr>
          <p:cNvSpPr txBox="1"/>
          <p:nvPr/>
        </p:nvSpPr>
        <p:spPr>
          <a:xfrm>
            <a:off x="5013434" y="903768"/>
            <a:ext cx="303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accent1"/>
                </a:solidFill>
              </a:rPr>
              <a:t>Aryl halide 1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CACF06F-9B40-3044-5318-95553401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2" y="1664948"/>
            <a:ext cx="51149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62D7B5D-C062-B17C-DBC8-30D2DDB4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52" y="1664948"/>
            <a:ext cx="51149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4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482808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/>
              <a:t>钯催化迁移</a:t>
            </a:r>
            <a:r>
              <a:rPr lang="en-US" altLang="zh-CN" sz="3200" b="1"/>
              <a:t>BO</a:t>
            </a:r>
            <a:r>
              <a:rPr lang="zh-CN" altLang="en-US" sz="3200" b="1"/>
              <a:t>原始数据</a:t>
            </a:r>
            <a:endParaRPr lang="en-US" altLang="zh-CN" sz="3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3F8198-E676-D7C9-6210-642DBCD122C4}"/>
              </a:ext>
            </a:extLst>
          </p:cNvPr>
          <p:cNvSpPr txBox="1"/>
          <p:nvPr/>
        </p:nvSpPr>
        <p:spPr>
          <a:xfrm>
            <a:off x="2269301" y="1054305"/>
            <a:ext cx="303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accent1"/>
                </a:solidFill>
              </a:rPr>
              <a:t>Aryl halide 5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8C1D77-EBDF-B7FB-1B90-A448DF84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6" y="1713748"/>
            <a:ext cx="51149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3D364C-9B7E-D89A-1EB6-4B5A21B112CC}"/>
              </a:ext>
            </a:extLst>
          </p:cNvPr>
          <p:cNvSpPr txBox="1"/>
          <p:nvPr/>
        </p:nvSpPr>
        <p:spPr>
          <a:xfrm>
            <a:off x="7887107" y="1054305"/>
            <a:ext cx="303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accent1"/>
                </a:solidFill>
              </a:rPr>
              <a:t>Aryl halide 9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A09B5E0-5743-499D-F352-95F2D6B8F8B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75" y="1713747"/>
            <a:ext cx="5114925" cy="48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3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482808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/>
              <a:t>钯催化迁移</a:t>
            </a:r>
            <a:r>
              <a:rPr lang="en-US" altLang="zh-CN" sz="3200" b="1"/>
              <a:t>BO</a:t>
            </a:r>
            <a:r>
              <a:rPr lang="zh-CN" altLang="en-US" sz="3200" b="1"/>
              <a:t>原始数据</a:t>
            </a:r>
            <a:endParaRPr lang="en-US" altLang="zh-CN" sz="3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3F8198-E676-D7C9-6210-642DBCD122C4}"/>
              </a:ext>
            </a:extLst>
          </p:cNvPr>
          <p:cNvSpPr txBox="1"/>
          <p:nvPr/>
        </p:nvSpPr>
        <p:spPr>
          <a:xfrm>
            <a:off x="4949438" y="984636"/>
            <a:ext cx="3033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accent1"/>
                </a:solidFill>
              </a:rPr>
              <a:t>Aryl halide 15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F0A0177-1BAA-6EBE-B8DA-862FF63CE1D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29" y="1652006"/>
            <a:ext cx="504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1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482808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/>
              <a:t>钛合金迁移</a:t>
            </a:r>
            <a:r>
              <a:rPr lang="en-US" altLang="zh-CN" sz="3200" b="1"/>
              <a:t>BO</a:t>
            </a:r>
            <a:r>
              <a:rPr lang="zh-CN" altLang="en-US" sz="3200" b="1"/>
              <a:t>原始数据</a:t>
            </a:r>
            <a:endParaRPr lang="en-US" altLang="zh-CN" sz="3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3F8198-E676-D7C9-6210-642DBCD122C4}"/>
              </a:ext>
            </a:extLst>
          </p:cNvPr>
          <p:cNvSpPr txBox="1"/>
          <p:nvPr/>
        </p:nvSpPr>
        <p:spPr>
          <a:xfrm>
            <a:off x="658900" y="1204370"/>
            <a:ext cx="3033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accent1"/>
                </a:solidFill>
              </a:rPr>
              <a:t>原始数据集</a:t>
            </a:r>
            <a:endParaRPr lang="en-US" altLang="zh-CN" sz="2400">
              <a:solidFill>
                <a:schemeClr val="accent1"/>
              </a:solidFill>
            </a:endParaRPr>
          </a:p>
          <a:p>
            <a:pPr algn="ctr"/>
            <a:r>
              <a:rPr lang="zh-CN" altLang="en-US" sz="2400">
                <a:solidFill>
                  <a:schemeClr val="accent1"/>
                </a:solidFill>
              </a:rPr>
              <a:t>（</a:t>
            </a:r>
            <a:r>
              <a:rPr lang="en-US" altLang="zh-CN" sz="2400">
                <a:solidFill>
                  <a:schemeClr val="accent1"/>
                </a:solidFill>
              </a:rPr>
              <a:t>88</a:t>
            </a:r>
            <a:r>
              <a:rPr lang="zh-CN" altLang="en-US" sz="2400">
                <a:solidFill>
                  <a:schemeClr val="accent1"/>
                </a:solidFill>
              </a:rPr>
              <a:t>）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BB3734-091B-EB85-BC7F-8F3F3D51A457}"/>
              </a:ext>
            </a:extLst>
          </p:cNvPr>
          <p:cNvSpPr txBox="1"/>
          <p:nvPr/>
        </p:nvSpPr>
        <p:spPr>
          <a:xfrm>
            <a:off x="4700439" y="1204370"/>
            <a:ext cx="3799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accent1"/>
                </a:solidFill>
              </a:rPr>
              <a:t>代理模型数据集</a:t>
            </a:r>
            <a:endParaRPr lang="en-US" altLang="zh-CN" sz="2400">
              <a:solidFill>
                <a:schemeClr val="accent1"/>
              </a:solidFill>
            </a:endParaRPr>
          </a:p>
          <a:p>
            <a:pPr algn="ctr"/>
            <a:r>
              <a:rPr lang="zh-CN" altLang="en-US" sz="2400">
                <a:solidFill>
                  <a:schemeClr val="accent1"/>
                </a:solidFill>
              </a:rPr>
              <a:t>（</a:t>
            </a:r>
            <a:r>
              <a:rPr lang="en-US" altLang="zh-CN" sz="2400">
                <a:solidFill>
                  <a:schemeClr val="accent1"/>
                </a:solidFill>
              </a:rPr>
              <a:t>880</a:t>
            </a:r>
            <a:r>
              <a:rPr lang="zh-CN" altLang="en-US" sz="2400">
                <a:solidFill>
                  <a:schemeClr val="accent1"/>
                </a:solidFill>
              </a:rPr>
              <a:t>）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DA8B5F-CDE7-6C80-1352-B696122B5C3D}"/>
              </a:ext>
            </a:extLst>
          </p:cNvPr>
          <p:cNvSpPr txBox="1"/>
          <p:nvPr/>
        </p:nvSpPr>
        <p:spPr>
          <a:xfrm>
            <a:off x="8945701" y="1204370"/>
            <a:ext cx="3033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accent1"/>
                </a:solidFill>
              </a:rPr>
              <a:t>原始</a:t>
            </a:r>
            <a:r>
              <a:rPr lang="en-US" altLang="zh-CN" sz="2400">
                <a:solidFill>
                  <a:schemeClr val="accent1"/>
                </a:solidFill>
              </a:rPr>
              <a:t>+</a:t>
            </a:r>
            <a:r>
              <a:rPr lang="zh-CN" altLang="en-US" sz="2400">
                <a:solidFill>
                  <a:schemeClr val="accent1"/>
                </a:solidFill>
              </a:rPr>
              <a:t>代理</a:t>
            </a:r>
            <a:endParaRPr lang="en-US" altLang="zh-CN" sz="2400">
              <a:solidFill>
                <a:schemeClr val="accent1"/>
              </a:solidFill>
            </a:endParaRPr>
          </a:p>
          <a:p>
            <a:pPr algn="ctr"/>
            <a:r>
              <a:rPr lang="zh-CN" altLang="en-US" sz="2400">
                <a:solidFill>
                  <a:schemeClr val="accent1"/>
                </a:solidFill>
              </a:rPr>
              <a:t>（</a:t>
            </a:r>
            <a:r>
              <a:rPr lang="en-US" altLang="zh-CN" sz="2400">
                <a:solidFill>
                  <a:schemeClr val="accent1"/>
                </a:solidFill>
              </a:rPr>
              <a:t> 880+88 </a:t>
            </a:r>
            <a:r>
              <a:rPr lang="zh-CN" altLang="en-US" sz="2400">
                <a:solidFill>
                  <a:schemeClr val="accent1"/>
                </a:solidFill>
              </a:rPr>
              <a:t>）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D4E6F0-3406-8840-C851-30FEF471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" y="2035367"/>
            <a:ext cx="3791246" cy="382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341676D-1DEC-3CBB-95D0-20BE88CE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7" y="2074829"/>
            <a:ext cx="3862710" cy="38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B7D0C08-CF7D-984B-551D-762CA0B2B76E}"/>
              </a:ext>
            </a:extLst>
          </p:cNvPr>
          <p:cNvSpPr/>
          <p:nvPr/>
        </p:nvSpPr>
        <p:spPr>
          <a:xfrm>
            <a:off x="9080617" y="2163007"/>
            <a:ext cx="2835034" cy="3322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9FB2BC-B1AB-80F8-9FF5-90059E588A86}"/>
              </a:ext>
            </a:extLst>
          </p:cNvPr>
          <p:cNvSpPr txBox="1"/>
          <p:nvPr/>
        </p:nvSpPr>
        <p:spPr>
          <a:xfrm>
            <a:off x="9170596" y="2854685"/>
            <a:ext cx="2655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/>
              <a:t>没找到数据，</a:t>
            </a:r>
            <a:endParaRPr lang="en-US" altLang="zh-CN" sz="2400"/>
          </a:p>
          <a:p>
            <a:pPr algn="ctr"/>
            <a:r>
              <a:rPr lang="zh-CN" altLang="en-US" sz="2400"/>
              <a:t>尝试了标准</a:t>
            </a:r>
            <a:r>
              <a:rPr lang="en-US" altLang="zh-CN" sz="2400"/>
              <a:t>BO</a:t>
            </a:r>
          </a:p>
          <a:p>
            <a:pPr algn="ctr"/>
            <a:endParaRPr lang="en-US" altLang="zh-CN" sz="2400"/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标准</a:t>
            </a:r>
            <a:r>
              <a:rPr lang="en-US" altLang="zh-CN" sz="2400">
                <a:solidFill>
                  <a:srgbClr val="FF0000"/>
                </a:solidFill>
              </a:rPr>
              <a:t>BO</a:t>
            </a:r>
            <a:r>
              <a:rPr lang="zh-CN" altLang="en-US" sz="2400"/>
              <a:t>迭代多次</a:t>
            </a:r>
            <a:r>
              <a:rPr lang="zh-CN" altLang="en-US" sz="2400">
                <a:solidFill>
                  <a:srgbClr val="FF0000"/>
                </a:solidFill>
              </a:rPr>
              <a:t>很难找到全局最优</a:t>
            </a:r>
          </a:p>
        </p:txBody>
      </p:sp>
    </p:spTree>
    <p:extLst>
      <p:ext uri="{BB962C8B-B14F-4D97-AF65-F5344CB8AC3E}">
        <p14:creationId xmlns:p14="http://schemas.microsoft.com/office/powerpoint/2010/main" val="35288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199364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补充材料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CA3AAF5-86BB-6F59-FE7D-D7BB0E017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68856"/>
              </p:ext>
            </p:extLst>
          </p:nvPr>
        </p:nvGraphicFramePr>
        <p:xfrm>
          <a:off x="2415458" y="1062184"/>
          <a:ext cx="8850667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6260">
                  <a:extLst>
                    <a:ext uri="{9D8B030D-6E8A-4147-A177-3AD203B41FA5}">
                      <a16:colId xmlns:a16="http://schemas.microsoft.com/office/drawing/2014/main" val="271110107"/>
                    </a:ext>
                  </a:extLst>
                </a:gridCol>
                <a:gridCol w="2267884">
                  <a:extLst>
                    <a:ext uri="{9D8B030D-6E8A-4147-A177-3AD203B41FA5}">
                      <a16:colId xmlns:a16="http://schemas.microsoft.com/office/drawing/2014/main" val="378000027"/>
                    </a:ext>
                  </a:extLst>
                </a:gridCol>
                <a:gridCol w="1938945">
                  <a:extLst>
                    <a:ext uri="{9D8B030D-6E8A-4147-A177-3AD203B41FA5}">
                      <a16:colId xmlns:a16="http://schemas.microsoft.com/office/drawing/2014/main" val="3298559093"/>
                    </a:ext>
                  </a:extLst>
                </a:gridCol>
                <a:gridCol w="1252007">
                  <a:extLst>
                    <a:ext uri="{9D8B030D-6E8A-4147-A177-3AD203B41FA5}">
                      <a16:colId xmlns:a16="http://schemas.microsoft.com/office/drawing/2014/main" val="1660430810"/>
                    </a:ext>
                  </a:extLst>
                </a:gridCol>
                <a:gridCol w="1088701">
                  <a:extLst>
                    <a:ext uri="{9D8B030D-6E8A-4147-A177-3AD203B41FA5}">
                      <a16:colId xmlns:a16="http://schemas.microsoft.com/office/drawing/2014/main" val="1577436208"/>
                    </a:ext>
                  </a:extLst>
                </a:gridCol>
                <a:gridCol w="1186870">
                  <a:extLst>
                    <a:ext uri="{9D8B030D-6E8A-4147-A177-3AD203B41FA5}">
                      <a16:colId xmlns:a16="http://schemas.microsoft.com/office/drawing/2014/main" val="1692543605"/>
                    </a:ext>
                  </a:extLst>
                </a:gridCol>
              </a:tblGrid>
              <a:tr h="16486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钯催化交叉偶联反应总数据集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2787"/>
                  </a:ext>
                </a:extLst>
              </a:tr>
              <a:tr h="2218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参数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初始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预处理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950"/>
                  </a:ext>
                </a:extLst>
              </a:tr>
              <a:tr h="7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3960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芳基卤化物（</a:t>
                      </a:r>
                      <a:r>
                        <a:rPr lang="en-US" altLang="zh-CN" sz="1400"/>
                        <a:t>15</a:t>
                      </a:r>
                      <a:r>
                        <a:rPr lang="zh-CN" altLang="en-US" sz="1400"/>
                        <a:t>种）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添加剂（</a:t>
                      </a:r>
                      <a:r>
                        <a:rPr lang="en-US" altLang="zh-CN" sz="1400"/>
                        <a:t>23</a:t>
                      </a:r>
                      <a:r>
                        <a:rPr lang="zh-CN" altLang="en-US" sz="1400"/>
                        <a:t>种）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配体（</a:t>
                      </a: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种）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碱基（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种）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120</a:t>
                      </a:r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27+19+64+10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PCA</a:t>
                      </a:r>
                    </a:p>
                    <a:p>
                      <a:pPr algn="ctr"/>
                      <a:r>
                        <a:rPr lang="en-US" altLang="zh-CN" sz="1400"/>
                        <a:t>Minmax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反应产率（</a:t>
                      </a:r>
                      <a:r>
                        <a:rPr lang="en-US" altLang="zh-CN" sz="1400"/>
                        <a:t>%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2742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B7766C3-C12C-FD62-BF5B-9729D6D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94973"/>
              </p:ext>
            </p:extLst>
          </p:nvPr>
        </p:nvGraphicFramePr>
        <p:xfrm>
          <a:off x="2415458" y="3171910"/>
          <a:ext cx="8850667" cy="3265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628">
                  <a:extLst>
                    <a:ext uri="{9D8B030D-6E8A-4147-A177-3AD203B41FA5}">
                      <a16:colId xmlns:a16="http://schemas.microsoft.com/office/drawing/2014/main" val="3069946215"/>
                    </a:ext>
                  </a:extLst>
                </a:gridCol>
                <a:gridCol w="836858">
                  <a:extLst>
                    <a:ext uri="{9D8B030D-6E8A-4147-A177-3AD203B41FA5}">
                      <a16:colId xmlns:a16="http://schemas.microsoft.com/office/drawing/2014/main" val="271110107"/>
                    </a:ext>
                  </a:extLst>
                </a:gridCol>
                <a:gridCol w="2013889">
                  <a:extLst>
                    <a:ext uri="{9D8B030D-6E8A-4147-A177-3AD203B41FA5}">
                      <a16:colId xmlns:a16="http://schemas.microsoft.com/office/drawing/2014/main" val="378000027"/>
                    </a:ext>
                  </a:extLst>
                </a:gridCol>
                <a:gridCol w="1721791">
                  <a:extLst>
                    <a:ext uri="{9D8B030D-6E8A-4147-A177-3AD203B41FA5}">
                      <a16:colId xmlns:a16="http://schemas.microsoft.com/office/drawing/2014/main" val="3298559093"/>
                    </a:ext>
                  </a:extLst>
                </a:gridCol>
                <a:gridCol w="1111787">
                  <a:extLst>
                    <a:ext uri="{9D8B030D-6E8A-4147-A177-3AD203B41FA5}">
                      <a16:colId xmlns:a16="http://schemas.microsoft.com/office/drawing/2014/main" val="1660430810"/>
                    </a:ext>
                  </a:extLst>
                </a:gridCol>
                <a:gridCol w="966770">
                  <a:extLst>
                    <a:ext uri="{9D8B030D-6E8A-4147-A177-3AD203B41FA5}">
                      <a16:colId xmlns:a16="http://schemas.microsoft.com/office/drawing/2014/main" val="1577436208"/>
                    </a:ext>
                  </a:extLst>
                </a:gridCol>
                <a:gridCol w="1053944">
                  <a:extLst>
                    <a:ext uri="{9D8B030D-6E8A-4147-A177-3AD203B41FA5}">
                      <a16:colId xmlns:a16="http://schemas.microsoft.com/office/drawing/2014/main" val="1692543605"/>
                    </a:ext>
                  </a:extLst>
                </a:gridCol>
              </a:tblGrid>
              <a:tr h="35363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钯催化交叉偶联反应子数据集</a:t>
                      </a:r>
                      <a:endParaRPr lang="en-US" alt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2787"/>
                  </a:ext>
                </a:extLst>
              </a:tr>
              <a:tr h="697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划分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参数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初始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预处理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950"/>
                  </a:ext>
                </a:extLst>
              </a:tr>
              <a:tr h="790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基于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芳基卤化物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添加剂（</a:t>
                      </a:r>
                      <a:r>
                        <a:rPr lang="en-US" altLang="zh-CN" sz="1400"/>
                        <a:t>23</a:t>
                      </a:r>
                      <a:r>
                        <a:rPr lang="zh-CN" altLang="en-US" sz="1400"/>
                        <a:t>种）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配体（</a:t>
                      </a: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种）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碱基（</a:t>
                      </a:r>
                      <a:r>
                        <a:rPr lang="en-US" altLang="zh-CN" sz="1400"/>
                        <a:t>3</a:t>
                      </a:r>
                      <a:r>
                        <a:rPr lang="zh-CN" altLang="en-US" sz="1400"/>
                        <a:t>种）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93</a:t>
                      </a:r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19+64+10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PCA</a:t>
                      </a:r>
                    </a:p>
                    <a:p>
                      <a:pPr algn="ctr"/>
                      <a:r>
                        <a:rPr lang="en-US" altLang="zh-CN" sz="1400"/>
                        <a:t>Minmax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反应产率（</a:t>
                      </a:r>
                      <a:r>
                        <a:rPr lang="en-US" altLang="zh-CN" sz="1400"/>
                        <a:t>%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27428"/>
                  </a:ext>
                </a:extLst>
              </a:tr>
              <a:tr h="1412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编号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及表达式</a:t>
                      </a:r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511240"/>
                  </a:ext>
                </a:extLst>
              </a:tr>
            </a:tbl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1214A1-96DA-3C9B-535D-E7275B8247DC}"/>
              </a:ext>
            </a:extLst>
          </p:cNvPr>
          <p:cNvGrpSpPr>
            <a:grpSpLocks noChangeAspect="1"/>
          </p:cNvGrpSpPr>
          <p:nvPr/>
        </p:nvGrpSpPr>
        <p:grpSpPr>
          <a:xfrm>
            <a:off x="3507094" y="5140755"/>
            <a:ext cx="4383258" cy="1170066"/>
            <a:chOff x="3811961" y="5139550"/>
            <a:chExt cx="3700841" cy="94771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D768BDB-AD4D-D431-911E-0011A6EED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0000"/>
            <a:stretch/>
          </p:blipFill>
          <p:spPr>
            <a:xfrm>
              <a:off x="3811961" y="5156576"/>
              <a:ext cx="3240000" cy="93069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871241E-8D93-8891-BB12-69E5B4A5B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0000" r="85776"/>
            <a:stretch/>
          </p:blipFill>
          <p:spPr>
            <a:xfrm>
              <a:off x="7051961" y="5139550"/>
              <a:ext cx="460841" cy="930692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A8B28F8-9C19-4EEE-39C6-8744EE6DFCF1}"/>
              </a:ext>
            </a:extLst>
          </p:cNvPr>
          <p:cNvSpPr txBox="1"/>
          <p:nvPr/>
        </p:nvSpPr>
        <p:spPr>
          <a:xfrm>
            <a:off x="185351" y="1662410"/>
            <a:ext cx="1677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探究</a:t>
            </a:r>
            <a:endParaRPr lang="en-US" altLang="zh-CN" sz="2400" b="1"/>
          </a:p>
          <a:p>
            <a:pPr algn="ctr"/>
            <a:r>
              <a:rPr lang="zh-CN" altLang="en-US" sz="2400" b="1"/>
              <a:t>初始采样</a:t>
            </a:r>
            <a:endParaRPr lang="en-US" altLang="zh-CN" sz="2400" b="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703C6E-C8AE-2AB2-CCF6-FE318A900F97}"/>
              </a:ext>
            </a:extLst>
          </p:cNvPr>
          <p:cNvSpPr txBox="1"/>
          <p:nvPr/>
        </p:nvSpPr>
        <p:spPr>
          <a:xfrm>
            <a:off x="192434" y="4389374"/>
            <a:ext cx="1677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探究</a:t>
            </a:r>
            <a:endParaRPr lang="en-US" altLang="zh-CN" sz="2400" b="1"/>
          </a:p>
          <a:p>
            <a:pPr algn="ctr"/>
            <a:r>
              <a:rPr lang="zh-CN" altLang="en-US" sz="2400" b="1"/>
              <a:t>迁移</a:t>
            </a:r>
            <a:r>
              <a:rPr lang="en-US" altLang="zh-CN" sz="2400" b="1"/>
              <a:t>BO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C923F32-1305-9278-FA20-1CF8A1530B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27" t="50000"/>
          <a:stretch/>
        </p:blipFill>
        <p:spPr>
          <a:xfrm>
            <a:off x="7890352" y="5203816"/>
            <a:ext cx="3333697" cy="11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199364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补充材料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CA3AAF5-86BB-6F59-FE7D-D7BB0E017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43636"/>
              </p:ext>
            </p:extLst>
          </p:nvPr>
        </p:nvGraphicFramePr>
        <p:xfrm>
          <a:off x="1862558" y="907553"/>
          <a:ext cx="10144094" cy="2334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3097">
                  <a:extLst>
                    <a:ext uri="{9D8B030D-6E8A-4147-A177-3AD203B41FA5}">
                      <a16:colId xmlns:a16="http://schemas.microsoft.com/office/drawing/2014/main" val="1628298992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271110107"/>
                    </a:ext>
                  </a:extLst>
                </a:gridCol>
                <a:gridCol w="1608490">
                  <a:extLst>
                    <a:ext uri="{9D8B030D-6E8A-4147-A177-3AD203B41FA5}">
                      <a16:colId xmlns:a16="http://schemas.microsoft.com/office/drawing/2014/main" val="378000027"/>
                    </a:ext>
                  </a:extLst>
                </a:gridCol>
                <a:gridCol w="1944007">
                  <a:extLst>
                    <a:ext uri="{9D8B030D-6E8A-4147-A177-3AD203B41FA5}">
                      <a16:colId xmlns:a16="http://schemas.microsoft.com/office/drawing/2014/main" val="3298559093"/>
                    </a:ext>
                  </a:extLst>
                </a:gridCol>
                <a:gridCol w="1360051">
                  <a:extLst>
                    <a:ext uri="{9D8B030D-6E8A-4147-A177-3AD203B41FA5}">
                      <a16:colId xmlns:a16="http://schemas.microsoft.com/office/drawing/2014/main" val="2845718227"/>
                    </a:ext>
                  </a:extLst>
                </a:gridCol>
                <a:gridCol w="1066741">
                  <a:extLst>
                    <a:ext uri="{9D8B030D-6E8A-4147-A177-3AD203B41FA5}">
                      <a16:colId xmlns:a16="http://schemas.microsoft.com/office/drawing/2014/main" val="1660430810"/>
                    </a:ext>
                  </a:extLst>
                </a:gridCol>
                <a:gridCol w="927599">
                  <a:extLst>
                    <a:ext uri="{9D8B030D-6E8A-4147-A177-3AD203B41FA5}">
                      <a16:colId xmlns:a16="http://schemas.microsoft.com/office/drawing/2014/main" val="1577436208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1692543605"/>
                    </a:ext>
                  </a:extLst>
                </a:gridCol>
              </a:tblGrid>
              <a:tr h="164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合金蠕变寿命原始数据集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2787"/>
                  </a:ext>
                </a:extLst>
              </a:tr>
              <a:tr h="5144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参数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初始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合并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预处理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950"/>
                  </a:ext>
                </a:extLst>
              </a:tr>
              <a:tr h="7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数据集</a:t>
                      </a:r>
                      <a:r>
                        <a:rPr lang="en-US" altLang="zh-CN" sz="140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Fe,Co,Ni…</a:t>
                      </a:r>
                      <a:r>
                        <a:rPr lang="zh-CN" altLang="en-US" sz="1400"/>
                        <a:t>）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783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化学成分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热处理工艺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实验条件</a:t>
                      </a:r>
                      <a:endParaRPr lang="en-US" altLang="zh-CN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33</a:t>
                      </a:r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22+9+2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总数据集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871*34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Matminer </a:t>
                      </a:r>
                    </a:p>
                    <a:p>
                      <a:pPr algn="ctr"/>
                      <a:r>
                        <a:rPr lang="en-US" altLang="zh-CN" sz="1400"/>
                        <a:t>PCA</a:t>
                      </a:r>
                    </a:p>
                    <a:p>
                      <a:pPr algn="ctr"/>
                      <a:r>
                        <a:rPr lang="en-US" altLang="zh-CN" sz="1400"/>
                        <a:t>Minmax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蠕变断裂寿命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27428"/>
                  </a:ext>
                </a:extLst>
              </a:tr>
              <a:tr h="725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数据集</a:t>
                      </a:r>
                      <a:r>
                        <a:rPr lang="en-US" altLang="zh-CN" sz="140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Ti</a:t>
                      </a:r>
                      <a:r>
                        <a:rPr lang="zh-CN" altLang="en-US" sz="1400"/>
                        <a:t>）</a:t>
                      </a:r>
                      <a:endParaRPr lang="en-US" altLang="zh-CN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88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</a:t>
                      </a:r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14+9+2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57430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B7766C3-C12C-FD62-BF5B-9729D6DF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16972"/>
              </p:ext>
            </p:extLst>
          </p:nvPr>
        </p:nvGraphicFramePr>
        <p:xfrm>
          <a:off x="1869641" y="3312276"/>
          <a:ext cx="10129925" cy="336372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0942">
                  <a:extLst>
                    <a:ext uri="{9D8B030D-6E8A-4147-A177-3AD203B41FA5}">
                      <a16:colId xmlns:a16="http://schemas.microsoft.com/office/drawing/2014/main" val="3069946215"/>
                    </a:ext>
                  </a:extLst>
                </a:gridCol>
                <a:gridCol w="1160942">
                  <a:extLst>
                    <a:ext uri="{9D8B030D-6E8A-4147-A177-3AD203B41FA5}">
                      <a16:colId xmlns:a16="http://schemas.microsoft.com/office/drawing/2014/main" val="3422901173"/>
                    </a:ext>
                  </a:extLst>
                </a:gridCol>
                <a:gridCol w="1152238">
                  <a:extLst>
                    <a:ext uri="{9D8B030D-6E8A-4147-A177-3AD203B41FA5}">
                      <a16:colId xmlns:a16="http://schemas.microsoft.com/office/drawing/2014/main" val="271110107"/>
                    </a:ext>
                  </a:extLst>
                </a:gridCol>
                <a:gridCol w="1736618">
                  <a:extLst>
                    <a:ext uri="{9D8B030D-6E8A-4147-A177-3AD203B41FA5}">
                      <a16:colId xmlns:a16="http://schemas.microsoft.com/office/drawing/2014/main" val="378000027"/>
                    </a:ext>
                  </a:extLst>
                </a:gridCol>
                <a:gridCol w="1744808">
                  <a:extLst>
                    <a:ext uri="{9D8B030D-6E8A-4147-A177-3AD203B41FA5}">
                      <a16:colId xmlns:a16="http://schemas.microsoft.com/office/drawing/2014/main" val="3298559093"/>
                    </a:ext>
                  </a:extLst>
                </a:gridCol>
                <a:gridCol w="1126650">
                  <a:extLst>
                    <a:ext uri="{9D8B030D-6E8A-4147-A177-3AD203B41FA5}">
                      <a16:colId xmlns:a16="http://schemas.microsoft.com/office/drawing/2014/main" val="1660430810"/>
                    </a:ext>
                  </a:extLst>
                </a:gridCol>
                <a:gridCol w="588407">
                  <a:extLst>
                    <a:ext uri="{9D8B030D-6E8A-4147-A177-3AD203B41FA5}">
                      <a16:colId xmlns:a16="http://schemas.microsoft.com/office/drawing/2014/main" val="1577436208"/>
                    </a:ext>
                  </a:extLst>
                </a:gridCol>
                <a:gridCol w="1459320">
                  <a:extLst>
                    <a:ext uri="{9D8B030D-6E8A-4147-A177-3AD203B41FA5}">
                      <a16:colId xmlns:a16="http://schemas.microsoft.com/office/drawing/2014/main" val="1692543605"/>
                    </a:ext>
                  </a:extLst>
                </a:gridCol>
              </a:tblGrid>
              <a:tr h="208438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合金蠕变寿命子数据集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02787"/>
                  </a:ext>
                </a:extLst>
              </a:tr>
              <a:tr h="347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划分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主要元素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数据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参数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初始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预处理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维度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950"/>
                  </a:ext>
                </a:extLst>
              </a:tr>
              <a:tr h="61995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基于主要元素划分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72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化学成分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热处理工艺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实验条件</a:t>
                      </a:r>
                      <a:endParaRPr lang="en-US" altLang="zh-CN" sz="140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33</a:t>
                      </a:r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22+9+2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Matminer </a:t>
                      </a:r>
                    </a:p>
                    <a:p>
                      <a:pPr algn="ctr"/>
                      <a:r>
                        <a:rPr lang="en-US" altLang="zh-CN" sz="1400"/>
                        <a:t>PCA</a:t>
                      </a:r>
                    </a:p>
                    <a:p>
                      <a:pPr algn="ctr"/>
                      <a:r>
                        <a:rPr lang="en-US" altLang="zh-CN" sz="1400"/>
                        <a:t>Minmax 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蠕变断裂寿命</a:t>
                      </a:r>
                      <a:endParaRPr lang="en-US" altLang="zh-CN" sz="1400"/>
                    </a:p>
                    <a:p>
                      <a:pPr algn="ctr"/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327428"/>
                  </a:ext>
                </a:extLst>
              </a:tr>
              <a:tr h="6199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Co+others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38+101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431290"/>
                  </a:ext>
                </a:extLst>
              </a:tr>
              <a:tr h="6199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536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766180"/>
                  </a:ext>
                </a:extLst>
              </a:tr>
              <a:tr h="6199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Ti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88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CN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829794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0A8B28F8-9C19-4EEE-39C6-8744EE6DFCF1}"/>
              </a:ext>
            </a:extLst>
          </p:cNvPr>
          <p:cNvSpPr txBox="1"/>
          <p:nvPr/>
        </p:nvSpPr>
        <p:spPr>
          <a:xfrm>
            <a:off x="185351" y="1662410"/>
            <a:ext cx="1677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探究</a:t>
            </a:r>
            <a:endParaRPr lang="en-US" altLang="zh-CN" sz="2400" b="1"/>
          </a:p>
          <a:p>
            <a:pPr algn="ctr"/>
            <a:r>
              <a:rPr lang="zh-CN" altLang="en-US" sz="2400" b="1"/>
              <a:t>初始采样</a:t>
            </a:r>
            <a:endParaRPr lang="en-US" altLang="zh-CN" sz="2400" b="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703C6E-C8AE-2AB2-CCF6-FE318A900F97}"/>
              </a:ext>
            </a:extLst>
          </p:cNvPr>
          <p:cNvSpPr txBox="1"/>
          <p:nvPr/>
        </p:nvSpPr>
        <p:spPr>
          <a:xfrm>
            <a:off x="192434" y="4389374"/>
            <a:ext cx="1677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探究</a:t>
            </a:r>
            <a:endParaRPr lang="en-US" altLang="zh-CN" sz="2400" b="1"/>
          </a:p>
          <a:p>
            <a:pPr algn="ctr"/>
            <a:r>
              <a:rPr lang="zh-CN" altLang="en-US" sz="2400" b="1"/>
              <a:t>迁移</a:t>
            </a:r>
            <a:r>
              <a:rPr lang="en-US" altLang="zh-CN" sz="2400" b="1"/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426573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199364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补充材料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68D66F-1D3D-7393-A486-5BD7FAC5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9" y="1528313"/>
            <a:ext cx="7126021" cy="472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3E4218-36C6-839B-4DFB-61DB3062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98" y="1528313"/>
            <a:ext cx="3345527" cy="240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84F65A-BE1D-BE98-389D-1E553A0958BD}"/>
              </a:ext>
            </a:extLst>
          </p:cNvPr>
          <p:cNvSpPr txBox="1"/>
          <p:nvPr/>
        </p:nvSpPr>
        <p:spPr>
          <a:xfrm>
            <a:off x="3198392" y="865209"/>
            <a:ext cx="6166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合金子数据集成分分析</a:t>
            </a:r>
            <a:endParaRPr lang="en-US" altLang="zh-CN" sz="2400" b="1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FFF0DA-DA69-6037-F2AD-732E4698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10119"/>
              </p:ext>
            </p:extLst>
          </p:nvPr>
        </p:nvGraphicFramePr>
        <p:xfrm>
          <a:off x="7955073" y="4050732"/>
          <a:ext cx="3433378" cy="217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689">
                  <a:extLst>
                    <a:ext uri="{9D8B030D-6E8A-4147-A177-3AD203B41FA5}">
                      <a16:colId xmlns:a16="http://schemas.microsoft.com/office/drawing/2014/main" val="4281256547"/>
                    </a:ext>
                  </a:extLst>
                </a:gridCol>
                <a:gridCol w="1716689">
                  <a:extLst>
                    <a:ext uri="{9D8B030D-6E8A-4147-A177-3AD203B41FA5}">
                      <a16:colId xmlns:a16="http://schemas.microsoft.com/office/drawing/2014/main" val="1807013483"/>
                    </a:ext>
                  </a:extLst>
                </a:gridCol>
              </a:tblGrid>
              <a:tr h="38578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数据说明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74491"/>
                  </a:ext>
                </a:extLst>
              </a:tr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</a:t>
                      </a:r>
                      <a:r>
                        <a:rPr lang="zh-CN" altLang="en-US" sz="1200"/>
                        <a:t>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前四种</a:t>
                      </a:r>
                      <a:endParaRPr lang="en-US" altLang="zh-CN" sz="1200"/>
                    </a:p>
                    <a:p>
                      <a:pPr algn="ctr"/>
                      <a:r>
                        <a:rPr lang="zh-CN" altLang="en-US" sz="1200"/>
                        <a:t>主要元素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057617"/>
                  </a:ext>
                </a:extLst>
              </a:tr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Y</a:t>
                      </a:r>
                      <a:r>
                        <a:rPr lang="zh-CN" altLang="en-US" sz="1200"/>
                        <a:t>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元素</a:t>
                      </a:r>
                      <a:endParaRPr lang="en-US" altLang="zh-CN" sz="1200"/>
                    </a:p>
                    <a:p>
                      <a:pPr algn="ctr"/>
                      <a:r>
                        <a:rPr lang="zh-CN" altLang="en-US" sz="1200"/>
                        <a:t>所占比例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080609"/>
                  </a:ext>
                </a:extLst>
              </a:tr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Sum 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前四种元素</a:t>
                      </a:r>
                      <a:endParaRPr lang="en-US" altLang="zh-CN" sz="1200"/>
                    </a:p>
                    <a:p>
                      <a:pPr algn="ctr"/>
                      <a:r>
                        <a:rPr lang="zh-CN" altLang="en-US" sz="1200"/>
                        <a:t>总比例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577759"/>
                  </a:ext>
                </a:extLst>
              </a:tr>
              <a:tr h="339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数据个数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0695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11D341B-6D15-D28D-FBA4-055D722F7DDE}"/>
              </a:ext>
            </a:extLst>
          </p:cNvPr>
          <p:cNvSpPr txBox="1"/>
          <p:nvPr/>
        </p:nvSpPr>
        <p:spPr>
          <a:xfrm>
            <a:off x="2728859" y="2073929"/>
            <a:ext cx="124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数量：</a:t>
            </a:r>
            <a:r>
              <a:rPr lang="en-US" altLang="zh-CN" sz="1400"/>
              <a:t>72</a:t>
            </a:r>
            <a:endParaRPr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FA15A-FB9D-1144-5713-E48388687EFC}"/>
              </a:ext>
            </a:extLst>
          </p:cNvPr>
          <p:cNvSpPr txBox="1"/>
          <p:nvPr/>
        </p:nvSpPr>
        <p:spPr>
          <a:xfrm>
            <a:off x="6291870" y="2300006"/>
            <a:ext cx="124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数量：</a:t>
            </a:r>
            <a:r>
              <a:rPr lang="en-US" altLang="zh-CN" sz="1400"/>
              <a:t>101</a:t>
            </a:r>
            <a:endParaRPr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C3DFA-96E0-42AB-5ECB-FD11189AC1DA}"/>
              </a:ext>
            </a:extLst>
          </p:cNvPr>
          <p:cNvSpPr txBox="1"/>
          <p:nvPr/>
        </p:nvSpPr>
        <p:spPr>
          <a:xfrm>
            <a:off x="2728859" y="4497706"/>
            <a:ext cx="124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数量：</a:t>
            </a:r>
            <a:r>
              <a:rPr lang="en-US" altLang="zh-CN" sz="1400"/>
              <a:t>38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D8C15C-22D7-3286-2E52-B965B522AA7A}"/>
              </a:ext>
            </a:extLst>
          </p:cNvPr>
          <p:cNvSpPr txBox="1"/>
          <p:nvPr/>
        </p:nvSpPr>
        <p:spPr>
          <a:xfrm>
            <a:off x="6291870" y="4497705"/>
            <a:ext cx="124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数量：</a:t>
            </a:r>
            <a:r>
              <a:rPr lang="en-US" altLang="zh-CN" sz="1400"/>
              <a:t>536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7A6B50-7A38-3007-4AA8-6FEEBE6CBAAF}"/>
              </a:ext>
            </a:extLst>
          </p:cNvPr>
          <p:cNvSpPr txBox="1"/>
          <p:nvPr/>
        </p:nvSpPr>
        <p:spPr>
          <a:xfrm>
            <a:off x="9854880" y="2073929"/>
            <a:ext cx="124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数量：</a:t>
            </a:r>
            <a:r>
              <a:rPr lang="en-US" altLang="zh-CN" sz="1400"/>
              <a:t>88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9039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199364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补充材料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703C6E-C8AE-2AB2-CCF6-FE318A900F97}"/>
              </a:ext>
            </a:extLst>
          </p:cNvPr>
          <p:cNvSpPr txBox="1"/>
          <p:nvPr/>
        </p:nvSpPr>
        <p:spPr>
          <a:xfrm>
            <a:off x="3776882" y="2609342"/>
            <a:ext cx="56109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/>
              <a:t>初始采样数据</a:t>
            </a:r>
            <a:endParaRPr lang="en-US" altLang="zh-CN" sz="6600" b="1"/>
          </a:p>
        </p:txBody>
      </p:sp>
    </p:spTree>
    <p:extLst>
      <p:ext uri="{BB962C8B-B14F-4D97-AF65-F5344CB8AC3E}">
        <p14:creationId xmlns:p14="http://schemas.microsoft.com/office/powerpoint/2010/main" val="198686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482808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/>
              <a:t>合金初始采样策略探究</a:t>
            </a:r>
            <a:endParaRPr lang="en-US" altLang="zh-CN" sz="3200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0404E-E63E-0927-D904-EC5F469E1B7C}"/>
              </a:ext>
            </a:extLst>
          </p:cNvPr>
          <p:cNvSpPr txBox="1"/>
          <p:nvPr/>
        </p:nvSpPr>
        <p:spPr>
          <a:xfrm>
            <a:off x="7614963" y="941668"/>
            <a:ext cx="2847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总数据集</a:t>
            </a:r>
            <a:endParaRPr lang="en-US" altLang="zh-CN">
              <a:solidFill>
                <a:schemeClr val="accent1"/>
              </a:solidFill>
            </a:endParaRPr>
          </a:p>
          <a:p>
            <a:pPr algn="ctr"/>
            <a:r>
              <a:rPr lang="en-US" altLang="zh-CN">
                <a:solidFill>
                  <a:schemeClr val="accent1"/>
                </a:solidFill>
              </a:rPr>
              <a:t>(871)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22819C-F99A-12CE-0162-26653209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01" y="1638662"/>
            <a:ext cx="3471982" cy="231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BA1A27-A1F7-3E16-FD92-9962DE15F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89" y="4089844"/>
            <a:ext cx="3643694" cy="233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022FB1-3F8A-63E0-D534-7061A0DCBD95}"/>
              </a:ext>
            </a:extLst>
          </p:cNvPr>
          <p:cNvSpPr txBox="1"/>
          <p:nvPr/>
        </p:nvSpPr>
        <p:spPr>
          <a:xfrm>
            <a:off x="3348443" y="882583"/>
            <a:ext cx="2847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数据集</a:t>
            </a:r>
            <a:r>
              <a:rPr lang="en-US" altLang="zh-CN">
                <a:solidFill>
                  <a:schemeClr val="accent1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chemeClr val="accent1"/>
                </a:solidFill>
              </a:rPr>
              <a:t>(783)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F54E0B3-D7FE-49E9-F1CD-554E9A4C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40" y="1617067"/>
            <a:ext cx="3471983" cy="23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733BCD-3C94-082E-7EC4-BE59D23B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34" y="4068249"/>
            <a:ext cx="3615876" cy="23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6EC413-C642-2EE0-CEC3-5A79F34713CA}"/>
              </a:ext>
            </a:extLst>
          </p:cNvPr>
          <p:cNvSpPr txBox="1"/>
          <p:nvPr/>
        </p:nvSpPr>
        <p:spPr>
          <a:xfrm>
            <a:off x="451944" y="2229969"/>
            <a:ext cx="1965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训练 ：测试</a:t>
            </a:r>
            <a:r>
              <a:rPr lang="en-US" altLang="zh-CN" sz="2400" b="1"/>
              <a:t>8 : 2</a:t>
            </a:r>
          </a:p>
        </p:txBody>
      </p:sp>
    </p:spTree>
    <p:extLst>
      <p:ext uri="{BB962C8B-B14F-4D97-AF65-F5344CB8AC3E}">
        <p14:creationId xmlns:p14="http://schemas.microsoft.com/office/powerpoint/2010/main" val="1790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482808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/>
              <a:t>合金初始采样策略探究</a:t>
            </a:r>
            <a:endParaRPr lang="en-US" altLang="zh-CN" sz="32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022FB1-3F8A-63E0-D534-7061A0DCBD95}"/>
              </a:ext>
            </a:extLst>
          </p:cNvPr>
          <p:cNvSpPr txBox="1"/>
          <p:nvPr/>
        </p:nvSpPr>
        <p:spPr>
          <a:xfrm>
            <a:off x="5503064" y="1029869"/>
            <a:ext cx="2847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数据集</a:t>
            </a:r>
            <a:r>
              <a:rPr lang="en-US" altLang="zh-CN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chemeClr val="accent1"/>
                </a:solidFill>
              </a:rPr>
              <a:t>(</a:t>
            </a:r>
            <a:r>
              <a:rPr lang="zh-CN" altLang="en-US">
                <a:solidFill>
                  <a:schemeClr val="accent1"/>
                </a:solidFill>
              </a:rPr>
              <a:t>即钛合金原始数据，</a:t>
            </a:r>
            <a:r>
              <a:rPr lang="en-US" altLang="zh-CN">
                <a:solidFill>
                  <a:schemeClr val="accent1"/>
                </a:solidFill>
              </a:rPr>
              <a:t>88</a:t>
            </a:r>
            <a:r>
              <a:rPr lang="zh-CN" altLang="en-US">
                <a:solidFill>
                  <a:schemeClr val="accent1"/>
                </a:solidFill>
              </a:rPr>
              <a:t>个</a:t>
            </a:r>
            <a:r>
              <a:rPr lang="en-US" altLang="zh-CN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6EC413-C642-2EE0-CEC3-5A79F34713CA}"/>
              </a:ext>
            </a:extLst>
          </p:cNvPr>
          <p:cNvSpPr txBox="1"/>
          <p:nvPr/>
        </p:nvSpPr>
        <p:spPr>
          <a:xfrm>
            <a:off x="384825" y="2645043"/>
            <a:ext cx="1965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/>
              <a:t>训练 ：测试</a:t>
            </a:r>
            <a:r>
              <a:rPr lang="en-US" altLang="zh-CN" sz="2400" b="1"/>
              <a:t>8 :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B4710-906D-901A-2121-B5DF0FBC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6" y="2178936"/>
            <a:ext cx="2889250" cy="19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F76DCE5-B2C8-CD46-FF3A-3B6C1BF6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37" y="2130598"/>
            <a:ext cx="3034165" cy="20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AC80DC-C958-65DC-FF0C-17D1291BA8D5}"/>
              </a:ext>
            </a:extLst>
          </p:cNvPr>
          <p:cNvSpPr txBox="1"/>
          <p:nvPr/>
        </p:nvSpPr>
        <p:spPr>
          <a:xfrm>
            <a:off x="1905709" y="1760771"/>
            <a:ext cx="419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/>
              <a:t>数据划分随机数种子：</a:t>
            </a:r>
            <a:r>
              <a:rPr lang="en-US" altLang="zh-CN" sz="1600" b="1"/>
              <a:t>42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72D83-92F4-9BBD-77C8-DA47A7192EC0}"/>
              </a:ext>
            </a:extLst>
          </p:cNvPr>
          <p:cNvSpPr txBox="1"/>
          <p:nvPr/>
        </p:nvSpPr>
        <p:spPr>
          <a:xfrm>
            <a:off x="5158400" y="1758261"/>
            <a:ext cx="419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/>
              <a:t>数据划分随机数种子：</a:t>
            </a:r>
            <a:r>
              <a:rPr lang="en-US" altLang="zh-CN" sz="1600" b="1"/>
              <a:t>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4DF74BD-27BA-6D44-3B50-F85A63EB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802" y="2096815"/>
            <a:ext cx="2889250" cy="19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5A6CBD-4C24-E4BC-E6C2-B42387FB4CF7}"/>
              </a:ext>
            </a:extLst>
          </p:cNvPr>
          <p:cNvSpPr txBox="1"/>
          <p:nvPr/>
        </p:nvSpPr>
        <p:spPr>
          <a:xfrm>
            <a:off x="8096302" y="1702523"/>
            <a:ext cx="419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/>
              <a:t>数据划分随机数种子：</a:t>
            </a:r>
            <a:r>
              <a:rPr lang="en-US" altLang="zh-CN" sz="1600" b="1"/>
              <a:t>5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E376F89-8E36-E398-1AFE-85811C85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18" y="4368856"/>
            <a:ext cx="3591201" cy="23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0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482808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/>
              <a:t>合金初始采样策略探究</a:t>
            </a:r>
            <a:endParaRPr lang="en-US" altLang="zh-CN" sz="32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022FB1-3F8A-63E0-D534-7061A0DCBD95}"/>
              </a:ext>
            </a:extLst>
          </p:cNvPr>
          <p:cNvSpPr txBox="1"/>
          <p:nvPr/>
        </p:nvSpPr>
        <p:spPr>
          <a:xfrm>
            <a:off x="4443697" y="1528313"/>
            <a:ext cx="4250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chemeClr val="accent1"/>
                </a:solidFill>
              </a:rPr>
              <a:t>钛合金代理模型数据集</a:t>
            </a:r>
            <a:endParaRPr lang="en-US" altLang="zh-CN" sz="2400">
              <a:solidFill>
                <a:schemeClr val="accent1"/>
              </a:solidFill>
            </a:endParaRPr>
          </a:p>
          <a:p>
            <a:pPr algn="ctr"/>
            <a:r>
              <a:rPr lang="en-US" altLang="zh-CN" sz="2400">
                <a:solidFill>
                  <a:schemeClr val="accent1"/>
                </a:solidFill>
              </a:rPr>
              <a:t>(880</a:t>
            </a:r>
            <a:r>
              <a:rPr lang="zh-CN" altLang="en-US" sz="2400">
                <a:solidFill>
                  <a:schemeClr val="accent1"/>
                </a:solidFill>
              </a:rPr>
              <a:t>个</a:t>
            </a:r>
            <a:r>
              <a:rPr lang="en-US" altLang="zh-CN" sz="240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6EC413-C642-2EE0-CEC3-5A79F34713CA}"/>
              </a:ext>
            </a:extLst>
          </p:cNvPr>
          <p:cNvSpPr txBox="1"/>
          <p:nvPr/>
        </p:nvSpPr>
        <p:spPr>
          <a:xfrm>
            <a:off x="127438" y="3628227"/>
            <a:ext cx="1965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/>
              <a:t>训练 ：测试</a:t>
            </a:r>
            <a:endParaRPr lang="en-US" altLang="zh-CN" b="1"/>
          </a:p>
          <a:p>
            <a:pPr algn="ctr"/>
            <a:r>
              <a:rPr lang="en-US" altLang="zh-CN" b="1"/>
              <a:t>8 :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038A22-DAAC-08DD-FEDE-11C7065D7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74" y="2645043"/>
            <a:ext cx="4602875" cy="30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379348-310C-96DE-5292-694FDE47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14" y="2645043"/>
            <a:ext cx="4702182" cy="30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2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研二上\各类总结报告\课题组总结报告\图片2.jpg">
            <a:extLst>
              <a:ext uri="{FF2B5EF4-FFF2-40B4-BE49-F238E27FC236}">
                <a16:creationId xmlns:a16="http://schemas.microsoft.com/office/drawing/2014/main" id="{E37321BB-DEE7-C775-5B92-2DB7C1FB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637" y="182000"/>
            <a:ext cx="2646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98036E-A3C2-BA41-8BB6-2CDA169A78B2}"/>
              </a:ext>
            </a:extLst>
          </p:cNvPr>
          <p:cNvCxnSpPr/>
          <p:nvPr/>
        </p:nvCxnSpPr>
        <p:spPr>
          <a:xfrm>
            <a:off x="0" y="747603"/>
            <a:ext cx="12157710" cy="33655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267A830-A632-5682-F59F-AAD0B390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351" y="101873"/>
            <a:ext cx="1993643" cy="78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补充材料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703C6E-C8AE-2AB2-CCF6-FE318A900F97}"/>
              </a:ext>
            </a:extLst>
          </p:cNvPr>
          <p:cNvSpPr txBox="1"/>
          <p:nvPr/>
        </p:nvSpPr>
        <p:spPr>
          <a:xfrm>
            <a:off x="3776882" y="2609342"/>
            <a:ext cx="51964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/>
              <a:t>迁移</a:t>
            </a:r>
            <a:r>
              <a:rPr lang="en-US" altLang="zh-CN" sz="6600" b="1"/>
              <a:t>BO</a:t>
            </a:r>
            <a:r>
              <a:rPr lang="zh-CN" altLang="en-US" sz="6600" b="1"/>
              <a:t>数据</a:t>
            </a:r>
            <a:endParaRPr lang="en-US" altLang="zh-CN" sz="6600" b="1"/>
          </a:p>
        </p:txBody>
      </p:sp>
    </p:spTree>
    <p:extLst>
      <p:ext uri="{BB962C8B-B14F-4D97-AF65-F5344CB8AC3E}">
        <p14:creationId xmlns:p14="http://schemas.microsoft.com/office/powerpoint/2010/main" val="3109906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15597</TotalTime>
  <Words>486</Words>
  <Application>Microsoft Office PowerPoint</Application>
  <PresentationFormat>宽屏</PresentationFormat>
  <Paragraphs>210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迷 离</dc:creator>
  <cp:lastModifiedBy>离 迷</cp:lastModifiedBy>
  <cp:revision>570</cp:revision>
  <dcterms:created xsi:type="dcterms:W3CDTF">2023-05-19T02:32:49Z</dcterms:created>
  <dcterms:modified xsi:type="dcterms:W3CDTF">2024-08-26T14:04:28Z</dcterms:modified>
</cp:coreProperties>
</file>