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300" r:id="rId2"/>
    <p:sldId id="556" r:id="rId3"/>
    <p:sldId id="1326" r:id="rId4"/>
    <p:sldId id="1327" r:id="rId5"/>
    <p:sldId id="1328" r:id="rId6"/>
    <p:sldId id="1316" r:id="rId7"/>
    <p:sldId id="1322" r:id="rId8"/>
    <p:sldId id="1323" r:id="rId9"/>
    <p:sldId id="1256" r:id="rId10"/>
    <p:sldId id="1329" r:id="rId11"/>
    <p:sldId id="1330" r:id="rId12"/>
    <p:sldId id="1258" r:id="rId13"/>
    <p:sldId id="1331" r:id="rId14"/>
    <p:sldId id="132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40C"/>
    <a:srgbClr val="C76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82" autoAdjust="0"/>
    <p:restoredTop sz="78681" autoAdjust="0"/>
  </p:normalViewPr>
  <p:slideViewPr>
    <p:cSldViewPr snapToGrid="0">
      <p:cViewPr varScale="1">
        <p:scale>
          <a:sx n="76" d="100"/>
          <a:sy n="76" d="100"/>
        </p:scale>
        <p:origin x="102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8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1F3227C-5ED3-9621-3443-8A3B7DFCF2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CE395A-8661-421B-AFB0-C23279E37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88385-3FD5-4FEC-932A-28DBFAC7D958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4D27CE-9D2A-68AC-8E9A-1BAD968852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9AB264-76C5-CCEE-B4D8-B4339634F6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A07F9-4D6B-4512-867E-C3C5046BA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6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E95D2-87DD-4815-A291-0B9EF7B38FD9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9F5BB-6B95-418D-84EE-CD8A98025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14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2785-EFF8-41A8-9260-638F031F01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34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minmax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6A4ED-2ABE-44D9-AD72-C9F4E3C3A9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5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网格去掉。标注全文统一</a:t>
            </a:r>
            <a:endParaRPr lang="en-US" altLang="zh-CN"/>
          </a:p>
          <a:p>
            <a:r>
              <a:rPr lang="en-US" altLang="zh-CN"/>
              <a:t>Random</a:t>
            </a:r>
          </a:p>
          <a:p>
            <a:r>
              <a:rPr lang="zh-CN" altLang="en-US"/>
              <a:t>小数点同意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9F5BB-6B95-418D-84EE-CD8A980259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8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9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17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1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/>
              <a:t>图</a:t>
            </a:r>
            <a:r>
              <a:rPr lang="en-US" altLang="zh-CN" sz="1400"/>
              <a:t>2</a:t>
            </a:r>
            <a:r>
              <a:rPr lang="zh-CN" altLang="en-US" sz="1400"/>
              <a:t>：对</a:t>
            </a:r>
            <a:r>
              <a:rPr lang="en-US" altLang="zh-CN" sz="1400"/>
              <a:t>Goldstein-Price</a:t>
            </a:r>
            <a:r>
              <a:rPr lang="zh-CN" altLang="en-US" sz="1400"/>
              <a:t>函数采样策略的评估。</a:t>
            </a:r>
            <a:r>
              <a:rPr lang="en-US" altLang="zh-CN" sz="1400"/>
              <a:t>(A) </a:t>
            </a:r>
            <a:r>
              <a:rPr lang="zh-CN" altLang="en-US" sz="1400"/>
              <a:t>展示了基于不同策略得到的采样点分布。黑色叉号代表采样的数据点，等高线图则是基于这些数据建立的高斯过程（</a:t>
            </a:r>
            <a:r>
              <a:rPr lang="en-US" altLang="zh-CN" sz="1400"/>
              <a:t>GP</a:t>
            </a:r>
            <a:r>
              <a:rPr lang="zh-CN" altLang="en-US" sz="1400"/>
              <a:t>）模型在二维空间的预测。</a:t>
            </a:r>
            <a:r>
              <a:rPr lang="en-US" altLang="zh-CN" sz="1400"/>
              <a:t>(B) </a:t>
            </a:r>
            <a:r>
              <a:rPr lang="zh-CN" altLang="en-US" sz="1400"/>
              <a:t>进行</a:t>
            </a:r>
            <a:r>
              <a:rPr lang="en-US" altLang="zh-CN" sz="1400"/>
              <a:t>GP</a:t>
            </a:r>
            <a:r>
              <a:rPr lang="zh-CN" altLang="en-US" sz="1400"/>
              <a:t>模型的</a:t>
            </a:r>
            <a:r>
              <a:rPr lang="en-US" altLang="zh-CN" sz="1400"/>
              <a:t>Spearman</a:t>
            </a:r>
            <a:r>
              <a:rPr lang="zh-CN" altLang="en-US" sz="1400"/>
              <a:t>指标分析。通过三种采样策略不断获取数据并将其加入</a:t>
            </a:r>
            <a:r>
              <a:rPr lang="en-US" altLang="zh-CN" sz="1400"/>
              <a:t>GP</a:t>
            </a:r>
            <a:r>
              <a:rPr lang="zh-CN" altLang="en-US" sz="1400"/>
              <a:t>模型进行训练，观察模型对测试集的</a:t>
            </a:r>
            <a:r>
              <a:rPr lang="en-US" altLang="zh-CN" sz="1400"/>
              <a:t>Spearman</a:t>
            </a:r>
            <a:r>
              <a:rPr lang="zh-CN" altLang="en-US" sz="1400"/>
              <a:t>指标变化。</a:t>
            </a:r>
            <a:r>
              <a:rPr lang="en-US" altLang="zh-CN" sz="1400"/>
              <a:t>(C) </a:t>
            </a:r>
            <a:r>
              <a:rPr lang="zh-CN" altLang="en-US" sz="1400"/>
              <a:t>当采样点数量为</a:t>
            </a:r>
            <a:r>
              <a:rPr lang="en-US" altLang="zh-CN" sz="1400"/>
              <a:t>20</a:t>
            </a:r>
            <a:r>
              <a:rPr lang="zh-CN" altLang="en-US" sz="1400"/>
              <a:t>个时，各策略建立的</a:t>
            </a:r>
            <a:r>
              <a:rPr lang="en-US" altLang="zh-CN" sz="1400"/>
              <a:t>GP</a:t>
            </a:r>
            <a:r>
              <a:rPr lang="zh-CN" altLang="en-US" sz="1400"/>
              <a:t>模型的</a:t>
            </a:r>
            <a:r>
              <a:rPr lang="en-US" altLang="zh-CN" sz="1400"/>
              <a:t>Spearman</a:t>
            </a:r>
            <a:r>
              <a:rPr lang="zh-CN" altLang="en-US" sz="1400"/>
              <a:t>指标分布直方图显示，基于</a:t>
            </a:r>
            <a:r>
              <a:rPr lang="en-US" altLang="zh-CN" sz="1400"/>
              <a:t>EDS</a:t>
            </a:r>
            <a:r>
              <a:rPr lang="zh-CN" altLang="en-US" sz="1400"/>
              <a:t>的模型指标分布更加集中。</a:t>
            </a:r>
            <a:r>
              <a:rPr lang="en-US" altLang="zh-CN" sz="1400"/>
              <a:t>(D) </a:t>
            </a:r>
            <a:r>
              <a:rPr lang="zh-CN" altLang="en-US" sz="1400"/>
              <a:t>不同初始采样方法下的</a:t>
            </a:r>
            <a:r>
              <a:rPr lang="en-US" altLang="zh-CN" sz="1400"/>
              <a:t>BO</a:t>
            </a:r>
            <a:r>
              <a:rPr lang="zh-CN" altLang="en-US" sz="1400"/>
              <a:t>优化轨迹。在得到</a:t>
            </a:r>
            <a:r>
              <a:rPr lang="en-US" altLang="zh-CN" sz="1400"/>
              <a:t>20</a:t>
            </a:r>
            <a:r>
              <a:rPr lang="zh-CN" altLang="en-US" sz="1400"/>
              <a:t>个初始数据后，切换回期望改进（</a:t>
            </a:r>
            <a:r>
              <a:rPr lang="en-US" altLang="zh-CN" sz="1400"/>
              <a:t>EI</a:t>
            </a:r>
            <a:r>
              <a:rPr lang="zh-CN" altLang="en-US" sz="1400"/>
              <a:t>）进行采样优化。</a:t>
            </a:r>
            <a:r>
              <a:rPr lang="en-US" altLang="zh-CN" sz="1400"/>
              <a:t>(E) BO</a:t>
            </a:r>
            <a:r>
              <a:rPr lang="zh-CN" altLang="en-US" sz="1400"/>
              <a:t>优化结束时发现的当前最优函数值的分布。基于</a:t>
            </a:r>
            <a:r>
              <a:rPr lang="en-US" altLang="zh-CN" sz="1400"/>
              <a:t>EDS</a:t>
            </a:r>
            <a:r>
              <a:rPr lang="zh-CN" altLang="en-US" sz="1400"/>
              <a:t>的</a:t>
            </a:r>
            <a:r>
              <a:rPr lang="en-US" altLang="zh-CN" sz="1400"/>
              <a:t>BO</a:t>
            </a:r>
            <a:r>
              <a:rPr lang="zh-CN" altLang="en-US" sz="1400"/>
              <a:t>方法所发现的当前最优值均在</a:t>
            </a:r>
            <a:r>
              <a:rPr lang="en-US" altLang="zh-CN" sz="1400"/>
              <a:t>1.5</a:t>
            </a:r>
            <a:r>
              <a:rPr lang="zh-CN" altLang="en-US" sz="1400"/>
              <a:t>以下。所有实验均重复进行了</a:t>
            </a:r>
            <a:r>
              <a:rPr lang="en-US" altLang="zh-CN" sz="1400"/>
              <a:t>40</a:t>
            </a:r>
            <a:r>
              <a:rPr lang="zh-CN" altLang="en-US" sz="1400"/>
              <a:t>次独立运行，其中</a:t>
            </a:r>
            <a:r>
              <a:rPr lang="en-US" altLang="zh-CN" sz="1400"/>
              <a:t>B</a:t>
            </a:r>
            <a:r>
              <a:rPr lang="zh-CN" altLang="en-US" sz="1400"/>
              <a:t>和</a:t>
            </a:r>
            <a:r>
              <a:rPr lang="en-US" altLang="zh-CN" sz="1400"/>
              <a:t>D</a:t>
            </a:r>
            <a:r>
              <a:rPr lang="zh-CN" altLang="en-US" sz="1400"/>
              <a:t>中的误差棒表示重复运行结果的方差。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9F5BB-6B95-418D-84EE-CD8A980259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9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6A4ED-2ABE-44D9-AD72-C9F4E3C3A9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45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6A4ED-2ABE-44D9-AD72-C9F4E3C3A9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44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F7CFE-E209-C7AB-EB44-10EA4F15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D8981D-BCE0-F48D-8F8C-63CEDEEB91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A83A2F-4315-9E82-F5D5-CAAFEFA8A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第一排从</a:t>
            </a:r>
            <a:r>
              <a:rPr lang="en-US" altLang="zh-CN"/>
              <a:t>0-1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轴统一</a:t>
            </a:r>
            <a:endParaRPr lang="en-US" altLang="zh-CN"/>
          </a:p>
          <a:p>
            <a:r>
              <a:rPr lang="zh-CN" altLang="en-US"/>
              <a:t>第二排 整数</a:t>
            </a:r>
            <a:endParaRPr lang="en-US" altLang="zh-CN"/>
          </a:p>
          <a:p>
            <a:r>
              <a:rPr lang="zh-CN" altLang="en-US"/>
              <a:t>二三排纵向统一，</a:t>
            </a:r>
            <a:endParaRPr lang="en-US" altLang="zh-CN"/>
          </a:p>
          <a:p>
            <a:r>
              <a:rPr lang="zh-CN" altLang="en-US"/>
              <a:t>网格去掉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A797E2-C4D8-63C0-90F3-4E44655F8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9F5BB-6B95-418D-84EE-CD8A980259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2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767C5-EEFB-FAD9-F8EA-8FBE6C264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E83D05-57FA-0C7E-F51C-2872AD0C8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0FAFA-AC8C-EE92-1C10-98BA012B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CCC0-08CB-46D8-8F55-30B425BAD156}" type="datetime1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7A07E-0870-D986-98F9-5419F5FB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0F1E2-D24A-7761-8484-817F3F7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24215" y="6538912"/>
            <a:ext cx="2743200" cy="365125"/>
          </a:xfrm>
        </p:spPr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792E3-3ACC-C927-EC78-4A7BF2BE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31897-C97A-0E96-023C-7A915999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E4189-924B-1059-D08F-D4CE88A6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0A25-6B04-4C61-82F2-ED3C65663F77}" type="datetime1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9BA16-C03B-1F84-8A61-E218EF63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B3407-A32E-7624-EEF3-449ADB61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4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E7CFE9-C997-1FB6-3826-740779D7E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9404CA-637C-8856-9D15-6CB185B8A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BD95B-5EEC-A8CA-92A4-5A9A9376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B01E-AD9B-4A7B-9CEF-A5C86C99F415}" type="datetime1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8A852-F502-7DEB-37FB-6A3FA874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049CC-7255-4EDB-05EE-6CC85732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D0CD7-1FC5-26D9-AC68-1A12B062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DA636-C128-49D1-8589-4AFA206A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4F871-6513-E1C9-26BF-4E4BEB50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453D-00A5-4942-988B-73E7F1BCFB86}" type="datetime1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8C535-D548-D197-95C7-DAC07308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7FB6F-75B7-2EAA-DA60-8061FE46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19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FC385-9D80-F1D4-C10D-7AF69734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40350-DE04-D311-E60E-AA59C921F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FA9B-EEE6-5740-C7F7-730B9A49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3036-9F75-4722-8921-BC113D746681}" type="datetime1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305C8-287C-09E7-DFBF-6AF590EF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39198-702B-F7DA-F9D5-21894189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0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4F064-FBC9-B8EF-54A3-2671EAF6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F2512-00F7-2F03-5F30-A70D68E66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094B2D-2E99-376E-3A1F-87FABB2A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35CA7-42B1-E3C1-E618-7CD9F7DA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91E6-686D-461A-A182-AFBAA7904AEA}" type="datetime1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E6B88-1C15-B236-5014-633D51C6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63534-DF43-2507-E5AA-57792A81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8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05C78-2296-8874-A38F-019F29A3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35103-9D28-4C70-D723-3D73DACA3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BE5796-D544-93B2-D265-AFBCEDD51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DBE59-F08A-1345-1A61-7F01AE2F8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C3A2E5-6BD6-FFDF-22D1-5FD97833F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1C8AD2-C50A-B669-A0AE-9F4B0408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246B-A525-4A12-A169-0B4599BA2D03}" type="datetime1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A0F0D6-1F9A-C91C-5BD1-DCEA2BBA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32292B-ED92-92C7-BCBC-6FC8BDAE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1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0E611-09F8-5747-81F0-2617B811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3CE909-46E9-1E92-8EC2-0315C7EE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5B20-6E83-4B13-9D41-B8C0CD0E1A34}" type="datetime1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E7261A-4E0D-DA22-8D30-205ABC7C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696C94-1859-5939-152C-6CB95AF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B303BA-68FC-3BB3-EF41-5D58C311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DF51-5F52-45F0-A558-CB041BE2245A}" type="datetime1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53643-18BB-BF96-6915-B10DF213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8460F-E3A8-5CC4-946D-C5B9538C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920" y="6377214"/>
            <a:ext cx="2743200" cy="365125"/>
          </a:xfrm>
        </p:spPr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3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C4C67-B6F5-A0FD-2F02-5E14640F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E586E-A5AF-7470-B27B-79851155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59B8C-D008-869D-0A1B-5DD9E0B37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BA966-5DBD-2666-88AE-10649CD6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30F-BD95-4440-8A79-FCDA750C8A21}" type="datetime1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1EB44-570A-4060-636A-E8A06532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59DB1-C4A7-13F1-ADED-6158D1E5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FAEA9-ACE2-516E-D6A0-2BCD6153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ADDC0F-3634-ADC3-7834-84F02C255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DD23B-91F6-6C2A-3627-35E9D6E29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9138F8-83AB-CBB9-932A-8263A733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3A95-9BEB-43BB-BFF3-3AFD30ADF12E}" type="datetime1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6D031-FF15-9331-98AE-F29CB37F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425D6-ADF6-6176-C932-11F89761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6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BCE142-09AB-1471-14D5-18C89B3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5CD1D-D780-3489-A251-F790C3BE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102CF-73C2-0236-E652-E4C210BD6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F395-4689-4392-B094-BF23899E34DA}" type="datetime1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F8A49-34C1-37D8-214F-B24AC6F9B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463A7-1210-7524-DB60-4D4155C1F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9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ln w="9525">
                  <a:solidFill>
                    <a:schemeClr val="tx1"/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fld id="{CE6D0088-E7B1-44B4-B1AB-922CF34404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38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8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CA6F0E-242D-FEEF-AA2F-B6B4A6EFDD41}"/>
              </a:ext>
            </a:extLst>
          </p:cNvPr>
          <p:cNvSpPr txBox="1"/>
          <p:nvPr/>
        </p:nvSpPr>
        <p:spPr>
          <a:xfrm>
            <a:off x="248920" y="3283701"/>
            <a:ext cx="1169416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Reliable Sequential Learning for Material Optimization 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via Uniform Sampling and Transfer Sampling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623F81-E31B-2A07-C5BB-3F503EE4496B}"/>
              </a:ext>
            </a:extLst>
          </p:cNvPr>
          <p:cNvSpPr txBox="1"/>
          <p:nvPr/>
        </p:nvSpPr>
        <p:spPr>
          <a:xfrm>
            <a:off x="10277225" y="635209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2024.09.14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1FB22F-C463-4DCD-1876-262E14B1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0083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F7A537-E91E-0C81-3F1B-B05DB906DCFE}"/>
              </a:ext>
            </a:extLst>
          </p:cNvPr>
          <p:cNvSpPr txBox="1"/>
          <p:nvPr/>
        </p:nvSpPr>
        <p:spPr>
          <a:xfrm>
            <a:off x="3190373" y="4724742"/>
            <a:ext cx="5811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关键词：材料问题，贝叶斯优化，均匀采样，迁移学习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48CFD0-25E0-07E3-D120-8453335315E3}"/>
              </a:ext>
            </a:extLst>
          </p:cNvPr>
          <p:cNvSpPr txBox="1"/>
          <p:nvPr/>
        </p:nvSpPr>
        <p:spPr>
          <a:xfrm>
            <a:off x="2902620" y="5403267"/>
            <a:ext cx="6093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汇报人：赵志洋</a:t>
            </a:r>
            <a:endParaRPr lang="en-US" altLang="zh-CN" sz="24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   指导老师：刘  哲 教授</a:t>
            </a:r>
            <a:endParaRPr lang="en-US" altLang="zh-CN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36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E37321BB-DEE7-C775-5B92-2DB7C1FB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7" y="182000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98036E-A3C2-BA41-8BB6-2CDA169A78B2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7A830-A632-5682-F59F-AAD0B390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351" y="101873"/>
            <a:ext cx="3134319" cy="78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催化反应数据集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B7766C3-C12C-FD62-BF5B-9729D6DFA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36696"/>
              </p:ext>
            </p:extLst>
          </p:nvPr>
        </p:nvGraphicFramePr>
        <p:xfrm>
          <a:off x="1177159" y="1517567"/>
          <a:ext cx="9344175" cy="32659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9508">
                  <a:extLst>
                    <a:ext uri="{9D8B030D-6E8A-4147-A177-3AD203B41FA5}">
                      <a16:colId xmlns:a16="http://schemas.microsoft.com/office/drawing/2014/main" val="3069946215"/>
                    </a:ext>
                  </a:extLst>
                </a:gridCol>
                <a:gridCol w="883521">
                  <a:extLst>
                    <a:ext uri="{9D8B030D-6E8A-4147-A177-3AD203B41FA5}">
                      <a16:colId xmlns:a16="http://schemas.microsoft.com/office/drawing/2014/main" val="271110107"/>
                    </a:ext>
                  </a:extLst>
                </a:gridCol>
                <a:gridCol w="2126182">
                  <a:extLst>
                    <a:ext uri="{9D8B030D-6E8A-4147-A177-3AD203B41FA5}">
                      <a16:colId xmlns:a16="http://schemas.microsoft.com/office/drawing/2014/main" val="378000027"/>
                    </a:ext>
                  </a:extLst>
                </a:gridCol>
                <a:gridCol w="1566133">
                  <a:extLst>
                    <a:ext uri="{9D8B030D-6E8A-4147-A177-3AD203B41FA5}">
                      <a16:colId xmlns:a16="http://schemas.microsoft.com/office/drawing/2014/main" val="3298559093"/>
                    </a:ext>
                  </a:extLst>
                </a:gridCol>
                <a:gridCol w="1425443">
                  <a:extLst>
                    <a:ext uri="{9D8B030D-6E8A-4147-A177-3AD203B41FA5}">
                      <a16:colId xmlns:a16="http://schemas.microsoft.com/office/drawing/2014/main" val="1660430810"/>
                    </a:ext>
                  </a:extLst>
                </a:gridCol>
                <a:gridCol w="1020677">
                  <a:extLst>
                    <a:ext uri="{9D8B030D-6E8A-4147-A177-3AD203B41FA5}">
                      <a16:colId xmlns:a16="http://schemas.microsoft.com/office/drawing/2014/main" val="1577436208"/>
                    </a:ext>
                  </a:extLst>
                </a:gridCol>
                <a:gridCol w="1112711">
                  <a:extLst>
                    <a:ext uri="{9D8B030D-6E8A-4147-A177-3AD203B41FA5}">
                      <a16:colId xmlns:a16="http://schemas.microsoft.com/office/drawing/2014/main" val="1692543605"/>
                    </a:ext>
                  </a:extLst>
                </a:gridCol>
              </a:tblGrid>
              <a:tr h="353632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Table1 Palladium-catalyzed cross-coupling reaction dataset.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02787"/>
                  </a:ext>
                </a:extLst>
              </a:tr>
              <a:tr h="697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Optimization task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Data quantity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Parameter </a:t>
                      </a:r>
                    </a:p>
                    <a:p>
                      <a:pPr algn="ctr"/>
                      <a:r>
                        <a:rPr lang="en-US" altLang="zh-CN" sz="1400"/>
                        <a:t>space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Initial </a:t>
                      </a:r>
                    </a:p>
                    <a:p>
                      <a:pPr algn="ctr"/>
                      <a:r>
                        <a:rPr lang="en-US" altLang="zh-CN" sz="1400"/>
                        <a:t>dimension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Preprocessing methods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Input dimension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Output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63950"/>
                  </a:ext>
                </a:extLst>
              </a:tr>
              <a:tr h="790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Aryl halide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15</a:t>
                      </a:r>
                      <a:r>
                        <a:rPr lang="zh-CN" altLang="en-US" sz="1400"/>
                        <a:t>）</a:t>
                      </a:r>
                      <a:endParaRPr lang="en-US" altLang="zh-CN" sz="1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264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Additives (23),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Pd catalysts (4),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Bases (3)</a:t>
                      </a:r>
                      <a:endParaRPr lang="zh-CN" altLang="en-US" sz="1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PCA,</a:t>
                      </a:r>
                    </a:p>
                    <a:p>
                      <a:pPr algn="ctr"/>
                      <a:r>
                        <a:rPr lang="en-US" altLang="zh-CN" sz="1400"/>
                        <a:t>minmax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</a:t>
                      </a:r>
                      <a:endParaRPr lang="zh-CN" altLang="en-US" sz="1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Yield </a:t>
                      </a:r>
                      <a:endParaRPr lang="zh-CN" altLang="en-US" sz="1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27428"/>
                  </a:ext>
                </a:extLst>
              </a:tr>
              <a:tr h="1412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Structure of the aryl halides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511240"/>
                  </a:ext>
                </a:extLst>
              </a:tr>
            </a:tbl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521214A1-96DA-3C9B-535D-E7275B8247DC}"/>
              </a:ext>
            </a:extLst>
          </p:cNvPr>
          <p:cNvGrpSpPr>
            <a:grpSpLocks noChangeAspect="1"/>
          </p:cNvGrpSpPr>
          <p:nvPr/>
        </p:nvGrpSpPr>
        <p:grpSpPr>
          <a:xfrm>
            <a:off x="2762302" y="3486412"/>
            <a:ext cx="4383258" cy="1170066"/>
            <a:chOff x="3811961" y="5139550"/>
            <a:chExt cx="3700841" cy="947718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D768BDB-AD4D-D431-911E-0011A6EED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0000"/>
            <a:stretch/>
          </p:blipFill>
          <p:spPr>
            <a:xfrm>
              <a:off x="3811961" y="5156576"/>
              <a:ext cx="3240000" cy="930692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871241E-8D93-8891-BB12-69E5B4A5B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0000" r="85776"/>
            <a:stretch/>
          </p:blipFill>
          <p:spPr>
            <a:xfrm>
              <a:off x="7051961" y="5139550"/>
              <a:ext cx="460841" cy="930692"/>
            </a:xfrm>
            <a:prstGeom prst="rect">
              <a:avLst/>
            </a:prstGeom>
          </p:spPr>
        </p:pic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3C923F32-1305-9278-FA20-1CF8A1530B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27" t="50000"/>
          <a:stretch/>
        </p:blipFill>
        <p:spPr>
          <a:xfrm>
            <a:off x="7145560" y="3549473"/>
            <a:ext cx="3333697" cy="114904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DA97555-ED7B-5824-E33B-467980BD5468}"/>
              </a:ext>
            </a:extLst>
          </p:cNvPr>
          <p:cNvSpPr/>
          <p:nvPr/>
        </p:nvSpPr>
        <p:spPr>
          <a:xfrm>
            <a:off x="2731914" y="3507432"/>
            <a:ext cx="557368" cy="1149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080FB1-E8A5-EDD9-760A-E43CD02E85AD}"/>
              </a:ext>
            </a:extLst>
          </p:cNvPr>
          <p:cNvSpPr/>
          <p:nvPr/>
        </p:nvSpPr>
        <p:spPr>
          <a:xfrm>
            <a:off x="6588192" y="3486412"/>
            <a:ext cx="557368" cy="1149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D664E2-CD55-3301-A334-7CF8ACB65D8C}"/>
              </a:ext>
            </a:extLst>
          </p:cNvPr>
          <p:cNvSpPr/>
          <p:nvPr/>
        </p:nvSpPr>
        <p:spPr>
          <a:xfrm>
            <a:off x="9921889" y="3477615"/>
            <a:ext cx="557368" cy="1149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AB21EA-8B35-2FB0-2377-446D7AF82824}"/>
              </a:ext>
            </a:extLst>
          </p:cNvPr>
          <p:cNvSpPr txBox="1"/>
          <p:nvPr/>
        </p:nvSpPr>
        <p:spPr>
          <a:xfrm>
            <a:off x="3118983" y="5519803"/>
            <a:ext cx="6114469" cy="707886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编号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1,9,15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数据集作为优化任务进行算法测试，</a:t>
            </a:r>
            <a:endParaRPr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随机选择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种其他分子进行知识迁移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4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60C16-B15E-EE88-B92A-B6A10150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C09986-D294-7E7D-0EC0-D3F97CC2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4800" y="6479598"/>
            <a:ext cx="457200" cy="365125"/>
          </a:xfrm>
        </p:spPr>
        <p:txBody>
          <a:bodyPr/>
          <a:lstStyle/>
          <a:p>
            <a:fld id="{CE6D0088-E7B1-44B4-B1AB-922CF344047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8F6EDD-2419-D4B2-489F-3D29F80597D1}"/>
              </a:ext>
            </a:extLst>
          </p:cNvPr>
          <p:cNvSpPr txBox="1"/>
          <p:nvPr/>
        </p:nvSpPr>
        <p:spPr>
          <a:xfrm>
            <a:off x="-346943" y="30777"/>
            <a:ext cx="2426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>
                <a:solidFill>
                  <a:schemeClr val="tx1"/>
                </a:solidFill>
              </a:rPr>
              <a:t>Figure 4---</a:t>
            </a:r>
            <a:r>
              <a:rPr lang="zh-CN" altLang="en-US" sz="1200" b="1"/>
              <a:t>钯催化反应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636BFCC-1BC6-67A5-31D2-8D58EEA24ADD}"/>
              </a:ext>
            </a:extLst>
          </p:cNvPr>
          <p:cNvSpPr txBox="1"/>
          <p:nvPr/>
        </p:nvSpPr>
        <p:spPr>
          <a:xfrm>
            <a:off x="11362869" y="2439653"/>
            <a:ext cx="82913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>
                <a:solidFill>
                  <a:schemeClr val="tx1"/>
                </a:solidFill>
              </a:rPr>
              <a:t>Initial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>
                <a:solidFill>
                  <a:schemeClr val="tx1"/>
                </a:solidFill>
              </a:rPr>
              <a:t>samples</a:t>
            </a:r>
            <a:endParaRPr lang="zh-CN" altLang="en-US" sz="1050" b="1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687DD7-784E-C5FF-C48A-C742FD37ABE8}"/>
              </a:ext>
            </a:extLst>
          </p:cNvPr>
          <p:cNvSpPr txBox="1"/>
          <p:nvPr/>
        </p:nvSpPr>
        <p:spPr>
          <a:xfrm>
            <a:off x="11272749" y="3797552"/>
            <a:ext cx="8972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>
                <a:solidFill>
                  <a:schemeClr val="tx1"/>
                </a:solidFill>
              </a:rPr>
              <a:t>Best</a:t>
            </a:r>
            <a:r>
              <a:rPr lang="zh-CN" altLang="en-US" sz="1050" b="1"/>
              <a:t> </a:t>
            </a:r>
            <a:r>
              <a:rPr lang="en-US" altLang="zh-CN" sz="1050" b="1"/>
              <a:t>value</a:t>
            </a:r>
            <a:endParaRPr lang="en-US" altLang="zh-CN" sz="1050" b="1">
              <a:solidFill>
                <a:schemeClr val="tx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2781D57-666B-AF85-50B8-01EBDB15230C}"/>
              </a:ext>
            </a:extLst>
          </p:cNvPr>
          <p:cNvGrpSpPr/>
          <p:nvPr/>
        </p:nvGrpSpPr>
        <p:grpSpPr>
          <a:xfrm>
            <a:off x="2090118" y="-21856"/>
            <a:ext cx="8215408" cy="6848325"/>
            <a:chOff x="2090118" y="-21856"/>
            <a:chExt cx="8215408" cy="684832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3FD50F5-2E1B-3065-37B1-F36C7BA68EF8}"/>
                </a:ext>
              </a:extLst>
            </p:cNvPr>
            <p:cNvGrpSpPr/>
            <p:nvPr/>
          </p:nvGrpSpPr>
          <p:grpSpPr>
            <a:xfrm>
              <a:off x="2090118" y="-21856"/>
              <a:ext cx="8215408" cy="6848325"/>
              <a:chOff x="2090118" y="-21856"/>
              <a:chExt cx="8215408" cy="6848325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D9557B15-2E20-02BF-AEB5-2FDFBE045602}"/>
                  </a:ext>
                </a:extLst>
              </p:cNvPr>
              <p:cNvGrpSpPr/>
              <p:nvPr/>
            </p:nvGrpSpPr>
            <p:grpSpPr>
              <a:xfrm>
                <a:off x="2090118" y="-21856"/>
                <a:ext cx="5874502" cy="6848325"/>
                <a:chOff x="2090118" y="-21856"/>
                <a:chExt cx="5874502" cy="6848325"/>
              </a:xfrm>
            </p:grpSpPr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A5056DE-54D3-BF12-4CA2-C76C57F37A00}"/>
                    </a:ext>
                  </a:extLst>
                </p:cNvPr>
                <p:cNvSpPr txBox="1"/>
                <p:nvPr/>
              </p:nvSpPr>
              <p:spPr>
                <a:xfrm>
                  <a:off x="5957032" y="8921"/>
                  <a:ext cx="16831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b="1"/>
                    <a:t>Aryl halide 1</a:t>
                  </a: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7FCA59D-4886-3508-8414-18E1BE02AEDA}"/>
                    </a:ext>
                  </a:extLst>
                </p:cNvPr>
                <p:cNvSpPr txBox="1"/>
                <p:nvPr/>
              </p:nvSpPr>
              <p:spPr>
                <a:xfrm>
                  <a:off x="6014233" y="2314225"/>
                  <a:ext cx="16831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b="1"/>
                    <a:t>Aryl halide 9</a:t>
                  </a: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8748E89-8C91-B5FE-763D-6385F7F7DC92}"/>
                    </a:ext>
                  </a:extLst>
                </p:cNvPr>
                <p:cNvSpPr txBox="1"/>
                <p:nvPr/>
              </p:nvSpPr>
              <p:spPr>
                <a:xfrm>
                  <a:off x="6014233" y="4595036"/>
                  <a:ext cx="19503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b="1"/>
                    <a:t>Aryl halide 15</a:t>
                  </a:r>
                </a:p>
              </p:txBody>
            </p:sp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2516B80D-0EF6-E3A0-9357-F91F0419A89E}"/>
                    </a:ext>
                  </a:extLst>
                </p:cNvPr>
                <p:cNvSpPr txBox="1"/>
                <p:nvPr/>
              </p:nvSpPr>
              <p:spPr>
                <a:xfrm>
                  <a:off x="2090118" y="-21856"/>
                  <a:ext cx="55865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pic>
              <p:nvPicPr>
                <p:cNvPr id="3080" name="Picture 8">
                  <a:extLst>
                    <a:ext uri="{FF2B5EF4-FFF2-40B4-BE49-F238E27FC236}">
                      <a16:creationId xmlns:a16="http://schemas.microsoft.com/office/drawing/2014/main" id="{A375B0A3-1413-4543-5B29-5E488F6E31B9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42589" y="254987"/>
                  <a:ext cx="2520000" cy="1958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>
                  <a:extLst>
                    <a:ext uri="{FF2B5EF4-FFF2-40B4-BE49-F238E27FC236}">
                      <a16:creationId xmlns:a16="http://schemas.microsoft.com/office/drawing/2014/main" id="{9421EC49-59B2-5212-5CAB-4571B66D899C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42589" y="2556549"/>
                  <a:ext cx="2520000" cy="1958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6" name="Picture 8">
                  <a:extLst>
                    <a:ext uri="{FF2B5EF4-FFF2-40B4-BE49-F238E27FC236}">
                      <a16:creationId xmlns:a16="http://schemas.microsoft.com/office/drawing/2014/main" id="{A8941ADF-BB7D-23F1-87D2-06CEC5C5EB45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42589" y="4847656"/>
                  <a:ext cx="2520000" cy="1958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4C64435-54EA-206B-6C66-88975FD7146E}"/>
                    </a:ext>
                  </a:extLst>
                </p:cNvPr>
                <p:cNvSpPr txBox="1"/>
                <p:nvPr/>
              </p:nvSpPr>
              <p:spPr>
                <a:xfrm>
                  <a:off x="2090118" y="2253007"/>
                  <a:ext cx="55865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05CFD4B-AAA9-F7F2-EBD3-BA7B90C6E3D2}"/>
                    </a:ext>
                  </a:extLst>
                </p:cNvPr>
                <p:cNvSpPr txBox="1"/>
                <p:nvPr/>
              </p:nvSpPr>
              <p:spPr>
                <a:xfrm>
                  <a:off x="2103556" y="4557091"/>
                  <a:ext cx="55865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64AE923-7C78-951B-8947-AFA4B30D6A85}"/>
                    </a:ext>
                  </a:extLst>
                </p:cNvPr>
                <p:cNvSpPr/>
                <p:nvPr/>
              </p:nvSpPr>
              <p:spPr>
                <a:xfrm>
                  <a:off x="5634038" y="331052"/>
                  <a:ext cx="490537" cy="1540611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D36EAA3-BBEC-98D3-41E7-D44A40DDA2CF}"/>
                    </a:ext>
                  </a:extLst>
                </p:cNvPr>
                <p:cNvSpPr/>
                <p:nvPr/>
              </p:nvSpPr>
              <p:spPr>
                <a:xfrm>
                  <a:off x="5634038" y="2653848"/>
                  <a:ext cx="490537" cy="1540611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D65BB73-CAB1-6C36-ABFF-B09A3973C7D0}"/>
                    </a:ext>
                  </a:extLst>
                </p:cNvPr>
                <p:cNvSpPr/>
                <p:nvPr/>
              </p:nvSpPr>
              <p:spPr>
                <a:xfrm>
                  <a:off x="5711763" y="4938987"/>
                  <a:ext cx="490537" cy="1540611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3B72629-FCD7-2975-972E-49A21E407A72}"/>
                    </a:ext>
                  </a:extLst>
                </p:cNvPr>
                <p:cNvSpPr txBox="1"/>
                <p:nvPr/>
              </p:nvSpPr>
              <p:spPr>
                <a:xfrm>
                  <a:off x="5474265" y="934741"/>
                  <a:ext cx="829131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000" b="1">
                      <a:solidFill>
                        <a:schemeClr val="tx1"/>
                      </a:solidFill>
                    </a:rPr>
                    <a:t>Initial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000" b="1">
                      <a:solidFill>
                        <a:schemeClr val="tx1"/>
                      </a:solidFill>
                    </a:rPr>
                    <a:t>samples</a:t>
                  </a:r>
                  <a:endParaRPr lang="zh-CN" altLang="en-US" sz="1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C106E1FF-4A5C-51FA-C74F-6874AA502D4E}"/>
                    </a:ext>
                  </a:extLst>
                </p:cNvPr>
                <p:cNvSpPr txBox="1"/>
                <p:nvPr/>
              </p:nvSpPr>
              <p:spPr>
                <a:xfrm>
                  <a:off x="5523701" y="389734"/>
                  <a:ext cx="897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000" b="1">
                      <a:solidFill>
                        <a:schemeClr val="tx1"/>
                      </a:solidFill>
                    </a:rPr>
                    <a:t>Best</a:t>
                  </a:r>
                  <a:r>
                    <a:rPr lang="zh-CN" altLang="en-US" sz="1000" b="1"/>
                    <a:t> </a:t>
                  </a:r>
                  <a:r>
                    <a:rPr lang="en-US" altLang="zh-CN" sz="1000" b="1"/>
                    <a:t>value</a:t>
                  </a:r>
                  <a:endParaRPr lang="en-US" altLang="zh-CN" sz="1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1D04EB4-D4E3-2AA1-28CB-5D0944EFCA27}"/>
                    </a:ext>
                  </a:extLst>
                </p:cNvPr>
                <p:cNvSpPr txBox="1"/>
                <p:nvPr/>
              </p:nvSpPr>
              <p:spPr>
                <a:xfrm>
                  <a:off x="5474265" y="3216049"/>
                  <a:ext cx="829131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000" b="1">
                      <a:solidFill>
                        <a:schemeClr val="tx1"/>
                      </a:solidFill>
                    </a:rPr>
                    <a:t>Initial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000" b="1">
                      <a:solidFill>
                        <a:schemeClr val="tx1"/>
                      </a:solidFill>
                    </a:rPr>
                    <a:t>samples</a:t>
                  </a:r>
                  <a:endParaRPr lang="zh-CN" altLang="en-US" sz="1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0D8A84D2-E04E-AA1C-0B4B-0AA5D4AFEDA6}"/>
                    </a:ext>
                  </a:extLst>
                </p:cNvPr>
                <p:cNvSpPr txBox="1"/>
                <p:nvPr/>
              </p:nvSpPr>
              <p:spPr>
                <a:xfrm>
                  <a:off x="5523701" y="2623417"/>
                  <a:ext cx="897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000" b="1">
                      <a:solidFill>
                        <a:schemeClr val="tx1"/>
                      </a:solidFill>
                    </a:rPr>
                    <a:t>Best</a:t>
                  </a:r>
                  <a:r>
                    <a:rPr lang="zh-CN" altLang="en-US" sz="1000" b="1"/>
                    <a:t> </a:t>
                  </a:r>
                  <a:r>
                    <a:rPr lang="en-US" altLang="zh-CN" sz="1000" b="1"/>
                    <a:t>value</a:t>
                  </a:r>
                  <a:endParaRPr lang="en-US" altLang="zh-CN" sz="1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CE0AFC3E-E435-BC19-6129-9BAC2293105A}"/>
                    </a:ext>
                  </a:extLst>
                </p:cNvPr>
                <p:cNvSpPr txBox="1"/>
                <p:nvPr/>
              </p:nvSpPr>
              <p:spPr>
                <a:xfrm>
                  <a:off x="5542466" y="5508013"/>
                  <a:ext cx="829131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000" b="1">
                      <a:solidFill>
                        <a:schemeClr val="tx1"/>
                      </a:solidFill>
                    </a:rPr>
                    <a:t>Initial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000" b="1">
                      <a:solidFill>
                        <a:schemeClr val="tx1"/>
                      </a:solidFill>
                    </a:rPr>
                    <a:t>samples</a:t>
                  </a:r>
                  <a:endParaRPr lang="zh-CN" altLang="en-US" sz="1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9D61A317-DF8A-E1BF-D509-5B7069D8E462}"/>
                    </a:ext>
                  </a:extLst>
                </p:cNvPr>
                <p:cNvSpPr txBox="1"/>
                <p:nvPr/>
              </p:nvSpPr>
              <p:spPr>
                <a:xfrm>
                  <a:off x="5591902" y="4905856"/>
                  <a:ext cx="89726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000" b="1">
                      <a:solidFill>
                        <a:schemeClr val="tx1"/>
                      </a:solidFill>
                    </a:rPr>
                    <a:t>Best</a:t>
                  </a:r>
                  <a:r>
                    <a:rPr lang="zh-CN" altLang="en-US" sz="1000" b="1"/>
                    <a:t> </a:t>
                  </a:r>
                  <a:r>
                    <a:rPr lang="en-US" altLang="zh-CN" sz="1000" b="1"/>
                    <a:t>value</a:t>
                  </a:r>
                  <a:endParaRPr lang="en-US" altLang="zh-CN" sz="1000" b="1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4" name="Picture 2">
                  <a:extLst>
                    <a:ext uri="{FF2B5EF4-FFF2-40B4-BE49-F238E27FC236}">
                      <a16:creationId xmlns:a16="http://schemas.microsoft.com/office/drawing/2014/main" id="{A74645BE-BDA5-8EAE-9074-B11451FF8F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97854" y="4870213"/>
                  <a:ext cx="2420512" cy="19562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4">
                  <a:extLst>
                    <a:ext uri="{FF2B5EF4-FFF2-40B4-BE49-F238E27FC236}">
                      <a16:creationId xmlns:a16="http://schemas.microsoft.com/office/drawing/2014/main" id="{C8CF1864-6FD1-0AAE-1184-F5F45E7E82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59604" y="2560027"/>
                  <a:ext cx="2436625" cy="19692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6">
                  <a:extLst>
                    <a:ext uri="{FF2B5EF4-FFF2-40B4-BE49-F238E27FC236}">
                      <a16:creationId xmlns:a16="http://schemas.microsoft.com/office/drawing/2014/main" id="{7410FA04-0970-7A38-243B-30F95F55E0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4962" y="231239"/>
                  <a:ext cx="2437200" cy="19697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38FAF511-7D9D-D434-7ED4-DF2AC0CE02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5526" y="4824867"/>
                <a:ext cx="2520000" cy="198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BB7752C-BADF-A1EE-5527-BC80DCAB4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4976" y="257503"/>
              <a:ext cx="2368800" cy="1940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D1495A1-E7DD-F4A3-6E3C-BDF1F8449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4562" y="2624524"/>
              <a:ext cx="2369214" cy="1884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437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E37321BB-DEE7-C775-5B92-2DB7C1FB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7" y="182000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98036E-A3C2-BA41-8BB6-2CDA169A78B2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7A830-A632-5682-F59F-AAD0B390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351" y="101873"/>
            <a:ext cx="3164136" cy="78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高温合金数据集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B7766C3-C12C-FD62-BF5B-9729D6DFA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07842"/>
              </p:ext>
            </p:extLst>
          </p:nvPr>
        </p:nvGraphicFramePr>
        <p:xfrm>
          <a:off x="1775048" y="1992760"/>
          <a:ext cx="8968983" cy="255054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0942">
                  <a:extLst>
                    <a:ext uri="{9D8B030D-6E8A-4147-A177-3AD203B41FA5}">
                      <a16:colId xmlns:a16="http://schemas.microsoft.com/office/drawing/2014/main" val="3422901173"/>
                    </a:ext>
                  </a:extLst>
                </a:gridCol>
                <a:gridCol w="1152238">
                  <a:extLst>
                    <a:ext uri="{9D8B030D-6E8A-4147-A177-3AD203B41FA5}">
                      <a16:colId xmlns:a16="http://schemas.microsoft.com/office/drawing/2014/main" val="271110107"/>
                    </a:ext>
                  </a:extLst>
                </a:gridCol>
                <a:gridCol w="1736618">
                  <a:extLst>
                    <a:ext uri="{9D8B030D-6E8A-4147-A177-3AD203B41FA5}">
                      <a16:colId xmlns:a16="http://schemas.microsoft.com/office/drawing/2014/main" val="378000027"/>
                    </a:ext>
                  </a:extLst>
                </a:gridCol>
                <a:gridCol w="1744808">
                  <a:extLst>
                    <a:ext uri="{9D8B030D-6E8A-4147-A177-3AD203B41FA5}">
                      <a16:colId xmlns:a16="http://schemas.microsoft.com/office/drawing/2014/main" val="3298559093"/>
                    </a:ext>
                  </a:extLst>
                </a:gridCol>
                <a:gridCol w="1126650">
                  <a:extLst>
                    <a:ext uri="{9D8B030D-6E8A-4147-A177-3AD203B41FA5}">
                      <a16:colId xmlns:a16="http://schemas.microsoft.com/office/drawing/2014/main" val="1660430810"/>
                    </a:ext>
                  </a:extLst>
                </a:gridCol>
                <a:gridCol w="588407">
                  <a:extLst>
                    <a:ext uri="{9D8B030D-6E8A-4147-A177-3AD203B41FA5}">
                      <a16:colId xmlns:a16="http://schemas.microsoft.com/office/drawing/2014/main" val="1577436208"/>
                    </a:ext>
                  </a:extLst>
                </a:gridCol>
                <a:gridCol w="1459320">
                  <a:extLst>
                    <a:ext uri="{9D8B030D-6E8A-4147-A177-3AD203B41FA5}">
                      <a16:colId xmlns:a16="http://schemas.microsoft.com/office/drawing/2014/main" val="1692543605"/>
                    </a:ext>
                  </a:extLst>
                </a:gridCol>
              </a:tblGrid>
              <a:tr h="208438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Table2 Alloy creep rupture life dataset.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02787"/>
                  </a:ext>
                </a:extLst>
              </a:tr>
              <a:tr h="347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Dataset 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Data quantity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Parameter </a:t>
                      </a:r>
                    </a:p>
                    <a:p>
                      <a:pPr algn="ctr"/>
                      <a:r>
                        <a:rPr lang="en-US" altLang="zh-CN" sz="1400"/>
                        <a:t>space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Initial </a:t>
                      </a:r>
                    </a:p>
                    <a:p>
                      <a:pPr algn="ctr"/>
                      <a:r>
                        <a:rPr lang="en-US" altLang="zh-CN" sz="1400"/>
                        <a:t>dimension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Preprocessing methods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Input dimension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Output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63950"/>
                  </a:ext>
                </a:extLst>
              </a:tr>
              <a:tr h="619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745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Composition,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Process,</a:t>
                      </a:r>
                      <a:br>
                        <a:rPr lang="en-US" altLang="zh-CN" sz="1400"/>
                      </a:br>
                      <a:r>
                        <a:rPr lang="en-US" altLang="zh-CN" sz="1400"/>
                        <a:t>Conditions…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Matminer, </a:t>
                      </a:r>
                    </a:p>
                    <a:p>
                      <a:pPr algn="ctr"/>
                      <a:r>
                        <a:rPr lang="en-US" altLang="zh-CN" sz="1400"/>
                        <a:t>PCA,</a:t>
                      </a:r>
                    </a:p>
                    <a:p>
                      <a:pPr algn="ctr"/>
                      <a:r>
                        <a:rPr lang="en-US" altLang="zh-CN" sz="1400"/>
                        <a:t>minmax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</a:t>
                      </a:r>
                      <a:endParaRPr lang="zh-CN" altLang="en-US" sz="14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Creep rupture life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327428"/>
                  </a:ext>
                </a:extLst>
              </a:tr>
              <a:tr h="619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88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CN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43129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1FDDFFE-DB0D-1C2A-C161-48EAE4FDE1C7}"/>
              </a:ext>
            </a:extLst>
          </p:cNvPr>
          <p:cNvSpPr txBox="1"/>
          <p:nvPr/>
        </p:nvSpPr>
        <p:spPr>
          <a:xfrm>
            <a:off x="2512697" y="4903577"/>
            <a:ext cx="7166606" cy="707886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s1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s2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数据集各自作为一个优化任务，</a:t>
            </a:r>
            <a:endParaRPr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并以另一个数据集进行知识迁移</a:t>
            </a:r>
            <a:endParaRPr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73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F4CB9-6E0C-0721-3159-3BB4DF15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2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4D9D8-EAC6-3B88-9B93-30F13418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5A883C-B114-0341-E1C1-A67E9B21FBC3}"/>
              </a:ext>
            </a:extLst>
          </p:cNvPr>
          <p:cNvSpPr txBox="1"/>
          <p:nvPr/>
        </p:nvSpPr>
        <p:spPr>
          <a:xfrm>
            <a:off x="78616" y="0"/>
            <a:ext cx="36831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Figure 5---</a:t>
            </a:r>
            <a:r>
              <a:rPr lang="zh-CN" altLang="en-US" sz="1600" b="1"/>
              <a:t>合金蠕变寿命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DEC639-CFCC-43CB-67A7-E4B081CB8482}"/>
              </a:ext>
            </a:extLst>
          </p:cNvPr>
          <p:cNvSpPr txBox="1"/>
          <p:nvPr/>
        </p:nvSpPr>
        <p:spPr>
          <a:xfrm>
            <a:off x="2475185" y="6063811"/>
            <a:ext cx="7166606" cy="707886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SE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初始采样模型更加稳定，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BO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更快找到全局最优</a:t>
            </a:r>
            <a:endParaRPr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迁移相关数据知识，可以加快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BO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的优化速度</a:t>
            </a:r>
            <a:endParaRPr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1D3597-CCAB-C255-0FF1-30EA287FF8D7}"/>
              </a:ext>
            </a:extLst>
          </p:cNvPr>
          <p:cNvSpPr txBox="1"/>
          <p:nvPr/>
        </p:nvSpPr>
        <p:spPr>
          <a:xfrm>
            <a:off x="10977466" y="2414253"/>
            <a:ext cx="82913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>
                <a:solidFill>
                  <a:schemeClr val="tx1"/>
                </a:solidFill>
              </a:rPr>
              <a:t>Initial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>
                <a:solidFill>
                  <a:schemeClr val="tx1"/>
                </a:solidFill>
              </a:rPr>
              <a:t>samples</a:t>
            </a:r>
            <a:endParaRPr lang="zh-CN" altLang="en-US" sz="1050" b="1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9E2B6B-34B7-3A40-3E21-F33266F21800}"/>
              </a:ext>
            </a:extLst>
          </p:cNvPr>
          <p:cNvSpPr txBox="1"/>
          <p:nvPr/>
        </p:nvSpPr>
        <p:spPr>
          <a:xfrm>
            <a:off x="10887346" y="3772152"/>
            <a:ext cx="8972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>
                <a:solidFill>
                  <a:schemeClr val="tx1"/>
                </a:solidFill>
              </a:rPr>
              <a:t>Best</a:t>
            </a:r>
            <a:r>
              <a:rPr lang="zh-CN" altLang="en-US" sz="1050" b="1"/>
              <a:t> </a:t>
            </a:r>
            <a:r>
              <a:rPr lang="en-US" altLang="zh-CN" sz="1050" b="1"/>
              <a:t>value</a:t>
            </a:r>
            <a:endParaRPr lang="en-US" altLang="zh-CN" sz="1050" b="1">
              <a:solidFill>
                <a:schemeClr val="tx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BEE88CF-CA12-3789-A9C3-BDB7F7284C7E}"/>
              </a:ext>
            </a:extLst>
          </p:cNvPr>
          <p:cNvGrpSpPr/>
          <p:nvPr/>
        </p:nvGrpSpPr>
        <p:grpSpPr>
          <a:xfrm>
            <a:off x="2160887" y="603790"/>
            <a:ext cx="8224221" cy="4743551"/>
            <a:chOff x="2160887" y="603790"/>
            <a:chExt cx="8224221" cy="474355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8602D4C-5B2C-E09A-11D2-56357F4E991B}"/>
                </a:ext>
              </a:extLst>
            </p:cNvPr>
            <p:cNvSpPr txBox="1"/>
            <p:nvPr/>
          </p:nvSpPr>
          <p:spPr>
            <a:xfrm>
              <a:off x="2185551" y="603790"/>
              <a:ext cx="5586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8B79B95-03D1-C55A-6342-E88697F4F84B}"/>
                </a:ext>
              </a:extLst>
            </p:cNvPr>
            <p:cNvSpPr txBox="1"/>
            <p:nvPr/>
          </p:nvSpPr>
          <p:spPr>
            <a:xfrm>
              <a:off x="2160887" y="2902874"/>
              <a:ext cx="5586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B</a:t>
              </a:r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6A624775-FD75-683F-6E42-B22B0DEEA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713" y="1020673"/>
              <a:ext cx="2520000" cy="188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>
              <a:extLst>
                <a:ext uri="{FF2B5EF4-FFF2-40B4-BE49-F238E27FC236}">
                  <a16:creationId xmlns:a16="http://schemas.microsoft.com/office/drawing/2014/main" id="{0558DD50-69DB-ACCE-40E0-2E8E9E77A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4763" y="3462689"/>
              <a:ext cx="2405275" cy="1884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173D339-7209-985E-5250-7351B0497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5108" y="1020673"/>
              <a:ext cx="2520000" cy="1923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871AC753-7F60-2E8E-5E6C-8C9D20ABF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3716" y="1020673"/>
              <a:ext cx="2475144" cy="1908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4C448963-C829-14B8-E048-27205DF98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2657" y="3437269"/>
              <a:ext cx="2476800" cy="1906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5CA06ABD-603D-CA36-CCCB-1255D4505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359" y="3424406"/>
              <a:ext cx="2354400" cy="1919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592B4C2-2C21-79A5-BB26-7F243EF08997}"/>
                </a:ext>
              </a:extLst>
            </p:cNvPr>
            <p:cNvSpPr txBox="1"/>
            <p:nvPr/>
          </p:nvSpPr>
          <p:spPr>
            <a:xfrm>
              <a:off x="5303800" y="640996"/>
              <a:ext cx="23544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1"/>
                <a:t>Optimization task 1</a:t>
              </a:r>
              <a:endParaRPr lang="zh-CN" altLang="en-US" sz="1600" b="1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951277D-0ADC-D595-3DCB-8E62F591DB7E}"/>
                </a:ext>
              </a:extLst>
            </p:cNvPr>
            <p:cNvSpPr txBox="1"/>
            <p:nvPr/>
          </p:nvSpPr>
          <p:spPr>
            <a:xfrm>
              <a:off x="5392274" y="3089709"/>
              <a:ext cx="23544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1"/>
                <a:t>Optimization task 2</a:t>
              </a:r>
              <a:endParaRPr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286850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6278" y="144717"/>
            <a:ext cx="6890622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2800" spc="3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研究背景：材料研发挑战及模式转变</a:t>
            </a:r>
            <a:endParaRPr lang="en-US" altLang="zh-CN" sz="2800" spc="3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6135C6D2-2C39-452F-A22E-965BA0FF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082" y="152499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858AEA-F854-45F8-88D0-942A79804881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31FDAC-1A4C-7660-1CF5-C1DC46E0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2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306977-AAD8-79C4-04DD-7966A2EE5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6610" y="1024827"/>
            <a:ext cx="2510455" cy="22861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0D2D132-D317-8D02-93D4-D2D3722B6230}"/>
              </a:ext>
            </a:extLst>
          </p:cNvPr>
          <p:cNvSpPr txBox="1"/>
          <p:nvPr/>
        </p:nvSpPr>
        <p:spPr>
          <a:xfrm>
            <a:off x="2360749" y="3263477"/>
            <a:ext cx="2142004" cy="325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20000"/>
              </a:lnSpc>
              <a:buFont typeface="Arial" panose="020B0604020202020204" pitchFamily="34" charset="0"/>
              <a:buChar char="▲"/>
            </a:pPr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成分空间</a:t>
            </a:r>
            <a:r>
              <a:rPr lang="zh-CN" altLang="en-US" sz="1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巨大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B547B8-28BD-79ED-76DD-BE3EB93AA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1893" y="1041334"/>
            <a:ext cx="2182071" cy="22531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F3C52C-29B0-A812-EFA2-B2863148DE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368" y="1093409"/>
            <a:ext cx="2264537" cy="21820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8E2876A-A746-ACEC-D123-DC9118E97EC2}"/>
              </a:ext>
            </a:extLst>
          </p:cNvPr>
          <p:cNvSpPr txBox="1"/>
          <p:nvPr/>
        </p:nvSpPr>
        <p:spPr>
          <a:xfrm>
            <a:off x="2299652" y="571257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F8BF67D-344D-FB36-6929-6ABF6485A4BB}"/>
              </a:ext>
            </a:extLst>
          </p:cNvPr>
          <p:cNvSpPr/>
          <p:nvPr/>
        </p:nvSpPr>
        <p:spPr>
          <a:xfrm>
            <a:off x="1757739" y="4049991"/>
            <a:ext cx="8503445" cy="2238449"/>
          </a:xfrm>
          <a:prstGeom prst="roundRect">
            <a:avLst>
              <a:gd name="adj" fmla="val 2248"/>
            </a:avLst>
          </a:prstGeom>
          <a:noFill/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35A612-BC2D-4D53-4F8F-1A3D06F27830}"/>
              </a:ext>
            </a:extLst>
          </p:cNvPr>
          <p:cNvSpPr txBox="1"/>
          <p:nvPr/>
        </p:nvSpPr>
        <p:spPr>
          <a:xfrm>
            <a:off x="1560312" y="4177093"/>
            <a:ext cx="468383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研发模式转变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E30C172-59F8-0E86-A05D-FC15D1AFC2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9652" y="4302079"/>
            <a:ext cx="6423985" cy="172778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845E25E-E03B-92B9-549B-514541D68DB5}"/>
              </a:ext>
            </a:extLst>
          </p:cNvPr>
          <p:cNvSpPr txBox="1"/>
          <p:nvPr/>
        </p:nvSpPr>
        <p:spPr>
          <a:xfrm>
            <a:off x="9059925" y="4189760"/>
            <a:ext cx="875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>
                <a:latin typeface="Arial" panose="020B0604020202020204" pitchFamily="34" charset="0"/>
                <a:ea typeface="黑体" panose="02010609060101010101" pitchFamily="49" charset="-122"/>
              </a:rPr>
              <a:t>试错法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B7144B13-C39C-3A8F-7277-65C2C57322ED}"/>
              </a:ext>
            </a:extLst>
          </p:cNvPr>
          <p:cNvSpPr/>
          <p:nvPr/>
        </p:nvSpPr>
        <p:spPr>
          <a:xfrm>
            <a:off x="9269883" y="4528314"/>
            <a:ext cx="337705" cy="1334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42CB2C-C84D-E089-E6FB-3DE6064DD1A0}"/>
              </a:ext>
            </a:extLst>
          </p:cNvPr>
          <p:cNvSpPr txBox="1"/>
          <p:nvPr/>
        </p:nvSpPr>
        <p:spPr>
          <a:xfrm>
            <a:off x="8865880" y="4677189"/>
            <a:ext cx="12532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>
                <a:latin typeface="Arial" panose="020B0604020202020204" pitchFamily="34" charset="0"/>
                <a:ea typeface="黑体" panose="02010609060101010101" pitchFamily="49" charset="-122"/>
              </a:rPr>
              <a:t>经验或模型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2BD0486D-5F0E-8E7B-85E0-8C6D8C74A0B8}"/>
              </a:ext>
            </a:extLst>
          </p:cNvPr>
          <p:cNvSpPr/>
          <p:nvPr/>
        </p:nvSpPr>
        <p:spPr>
          <a:xfrm>
            <a:off x="9269882" y="5034594"/>
            <a:ext cx="337705" cy="1334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AB5CF8-7FB4-DDC3-04FA-A7F7D44350F2}"/>
              </a:ext>
            </a:extLst>
          </p:cNvPr>
          <p:cNvSpPr txBox="1"/>
          <p:nvPr/>
        </p:nvSpPr>
        <p:spPr>
          <a:xfrm>
            <a:off x="9148203" y="5158857"/>
            <a:ext cx="655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>
                <a:latin typeface="Arial" panose="020B0604020202020204" pitchFamily="34" charset="0"/>
                <a:ea typeface="黑体" panose="02010609060101010101" pitchFamily="49" charset="-122"/>
              </a:rPr>
              <a:t>计算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EC3EC8D9-29BA-432F-8AB1-451B2176FCC5}"/>
              </a:ext>
            </a:extLst>
          </p:cNvPr>
          <p:cNvSpPr/>
          <p:nvPr/>
        </p:nvSpPr>
        <p:spPr>
          <a:xfrm>
            <a:off x="9269881" y="5512788"/>
            <a:ext cx="337705" cy="1334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DB3ADAE-8C16-9AF2-0D57-4EAEBE9F8856}"/>
              </a:ext>
            </a:extLst>
          </p:cNvPr>
          <p:cNvSpPr txBox="1"/>
          <p:nvPr/>
        </p:nvSpPr>
        <p:spPr>
          <a:xfrm>
            <a:off x="8977728" y="5701088"/>
            <a:ext cx="12532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数据驱动</a:t>
            </a:r>
            <a:endParaRPr lang="zh-CN" altLang="en-US" sz="16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C6ABF21-26FB-22DF-88E2-229749C40790}"/>
              </a:ext>
            </a:extLst>
          </p:cNvPr>
          <p:cNvSpPr/>
          <p:nvPr/>
        </p:nvSpPr>
        <p:spPr>
          <a:xfrm>
            <a:off x="1787918" y="974662"/>
            <a:ext cx="8443089" cy="3009027"/>
          </a:xfrm>
          <a:prstGeom prst="roundRect">
            <a:avLst>
              <a:gd name="adj" fmla="val 2248"/>
            </a:avLst>
          </a:prstGeom>
          <a:noFill/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54F64C3-2FDC-B8BE-9C77-BAAECA6F66C3}"/>
              </a:ext>
            </a:extLst>
          </p:cNvPr>
          <p:cNvSpPr txBox="1"/>
          <p:nvPr/>
        </p:nvSpPr>
        <p:spPr>
          <a:xfrm>
            <a:off x="7157212" y="3279413"/>
            <a:ext cx="2896882" cy="325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20000"/>
              </a:lnSpc>
              <a:buFont typeface="Arial" panose="020B0604020202020204" pitchFamily="34" charset="0"/>
              <a:buChar char="▲"/>
            </a:pPr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工艺参数</a:t>
            </a:r>
            <a:r>
              <a:rPr lang="zh-CN" altLang="en-US" sz="1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复杂</a:t>
            </a:r>
            <a:endParaRPr lang="en-US" altLang="zh-CN" sz="14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EA688F2-4CAD-B8C9-B1BC-69ADD094956C}"/>
              </a:ext>
            </a:extLst>
          </p:cNvPr>
          <p:cNvSpPr txBox="1"/>
          <p:nvPr/>
        </p:nvSpPr>
        <p:spPr>
          <a:xfrm>
            <a:off x="5011893" y="3289084"/>
            <a:ext cx="2142004" cy="325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20000"/>
              </a:lnSpc>
              <a:buFont typeface="Arial" panose="020B0604020202020204" pitchFamily="34" charset="0"/>
              <a:buChar char="▲"/>
            </a:pPr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候选分子</a:t>
            </a:r>
            <a:r>
              <a:rPr lang="zh-CN" altLang="en-US" sz="1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多样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E013C59-8614-3BCF-F491-B92409B00934}"/>
              </a:ext>
            </a:extLst>
          </p:cNvPr>
          <p:cNvSpPr txBox="1"/>
          <p:nvPr/>
        </p:nvSpPr>
        <p:spPr>
          <a:xfrm>
            <a:off x="3540215" y="3593772"/>
            <a:ext cx="486193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û"/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传统“试错法” 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费时费力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A00C80-50E2-D284-E1EC-5E8E433BCD77}"/>
              </a:ext>
            </a:extLst>
          </p:cNvPr>
          <p:cNvSpPr txBox="1"/>
          <p:nvPr/>
        </p:nvSpPr>
        <p:spPr>
          <a:xfrm>
            <a:off x="1557774" y="1410730"/>
            <a:ext cx="446154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材料研发挑战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FEB1951-B4C7-2D45-A1BB-734F4E98BC9B}"/>
              </a:ext>
            </a:extLst>
          </p:cNvPr>
          <p:cNvSpPr txBox="1"/>
          <p:nvPr/>
        </p:nvSpPr>
        <p:spPr>
          <a:xfrm>
            <a:off x="2691330" y="6383116"/>
            <a:ext cx="6656140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通过数据驱动，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缩短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材料的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研发时间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87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6278" y="144717"/>
            <a:ext cx="6225252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2800" spc="3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研究背景：机器学习辅助材料优化</a:t>
            </a:r>
            <a:endParaRPr lang="en-US" altLang="zh-CN" sz="2800" spc="3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6135C6D2-2C39-452F-A22E-965BA0FF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082" y="152499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858AEA-F854-45F8-88D0-942A79804881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31FDAC-1A4C-7660-1CF5-C1DC46E0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3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6807FF4-20DB-E996-9FE5-5790F4F05C02}"/>
              </a:ext>
            </a:extLst>
          </p:cNvPr>
          <p:cNvSpPr/>
          <p:nvPr/>
        </p:nvSpPr>
        <p:spPr>
          <a:xfrm>
            <a:off x="1630541" y="964626"/>
            <a:ext cx="8697951" cy="2485403"/>
          </a:xfrm>
          <a:prstGeom prst="roundRect">
            <a:avLst>
              <a:gd name="adj" fmla="val 769"/>
            </a:avLst>
          </a:prstGeom>
          <a:noFill/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3AF6F-7DC4-E16A-BCF5-7EC243397EB9}"/>
              </a:ext>
            </a:extLst>
          </p:cNvPr>
          <p:cNvSpPr txBox="1"/>
          <p:nvPr/>
        </p:nvSpPr>
        <p:spPr>
          <a:xfrm>
            <a:off x="1472539" y="1229406"/>
            <a:ext cx="468383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材料优化问题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E01E02-5F02-130F-7160-5A6EFCB871CB}"/>
              </a:ext>
            </a:extLst>
          </p:cNvPr>
          <p:cNvSpPr txBox="1"/>
          <p:nvPr/>
        </p:nvSpPr>
        <p:spPr>
          <a:xfrm>
            <a:off x="2027483" y="1233766"/>
            <a:ext cx="2500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元素：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Fe</a:t>
            </a:r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 、 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Co</a:t>
            </a:r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、 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Ni</a:t>
            </a:r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9EFA11-8473-643F-7225-ACAA743D6B89}"/>
              </a:ext>
            </a:extLst>
          </p:cNvPr>
          <p:cNvSpPr txBox="1"/>
          <p:nvPr/>
        </p:nvSpPr>
        <p:spPr>
          <a:xfrm>
            <a:off x="2148152" y="1728373"/>
            <a:ext cx="2779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分子：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en-US" altLang="zh-CN" sz="1400" b="1" baseline="-25000"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1400" b="1" baseline="-25000"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 、 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CCl₄</a:t>
            </a:r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 、 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NH₃</a:t>
            </a:r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C562FB-7843-C832-DD38-33C7B095433B}"/>
              </a:ext>
            </a:extLst>
          </p:cNvPr>
          <p:cNvSpPr txBox="1"/>
          <p:nvPr/>
        </p:nvSpPr>
        <p:spPr>
          <a:xfrm>
            <a:off x="2171138" y="2222980"/>
            <a:ext cx="2779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温度：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25</a:t>
            </a:r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℃ 、 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35</a:t>
            </a:r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℃ 、 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45</a:t>
            </a:r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℃ 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B49FA25-DE86-D6F4-A2B8-C6EAB6B25F6F}"/>
              </a:ext>
            </a:extLst>
          </p:cNvPr>
          <p:cNvSpPr txBox="1"/>
          <p:nvPr/>
        </p:nvSpPr>
        <p:spPr>
          <a:xfrm>
            <a:off x="5881862" y="1263303"/>
            <a:ext cx="16776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实验组合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  <a:p>
            <a:pPr algn="ctr"/>
            <a:endParaRPr lang="en-US" altLang="zh-CN" sz="14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实验组合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  <a:p>
            <a:pPr algn="ctr"/>
            <a:endParaRPr lang="en-US" altLang="zh-CN" sz="14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实验组合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  <a:p>
            <a:pPr algn="ctr"/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</a:p>
          <a:p>
            <a:pPr algn="ctr"/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实验组合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</a:p>
          <a:p>
            <a:pPr algn="ctr"/>
            <a:endParaRPr lang="en-US" altLang="zh-CN" sz="1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CDE7E4D-B2C4-07E0-3368-2B117B0A52B9}"/>
              </a:ext>
            </a:extLst>
          </p:cNvPr>
          <p:cNvSpPr txBox="1"/>
          <p:nvPr/>
        </p:nvSpPr>
        <p:spPr>
          <a:xfrm>
            <a:off x="5492471" y="1404914"/>
            <a:ext cx="292199" cy="12218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6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zh-CN" altLang="en-US" sz="1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组合</a:t>
            </a:r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4D633986-69DA-8D76-BCD0-8792368395D1}"/>
              </a:ext>
            </a:extLst>
          </p:cNvPr>
          <p:cNvSpPr/>
          <p:nvPr/>
        </p:nvSpPr>
        <p:spPr>
          <a:xfrm>
            <a:off x="5871231" y="1494232"/>
            <a:ext cx="249554" cy="10464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0E2567C-F476-4162-4988-4F0B40E16322}"/>
              </a:ext>
            </a:extLst>
          </p:cNvPr>
          <p:cNvSpPr/>
          <p:nvPr/>
        </p:nvSpPr>
        <p:spPr>
          <a:xfrm>
            <a:off x="1630541" y="3628976"/>
            <a:ext cx="8697951" cy="2508954"/>
          </a:xfrm>
          <a:prstGeom prst="roundRect">
            <a:avLst>
              <a:gd name="adj" fmla="val 769"/>
            </a:avLst>
          </a:prstGeom>
          <a:noFill/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0E57DF8-CA76-A68B-A9F2-B155DB5BD495}"/>
              </a:ext>
            </a:extLst>
          </p:cNvPr>
          <p:cNvSpPr txBox="1"/>
          <p:nvPr/>
        </p:nvSpPr>
        <p:spPr>
          <a:xfrm>
            <a:off x="1439778" y="3902450"/>
            <a:ext cx="468383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机器学习建模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79FB7017-929F-F728-1D03-C417CD287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276" y="4062205"/>
            <a:ext cx="2083693" cy="1183583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FCA95224-B3B3-819C-47F2-090B29CD012F}"/>
              </a:ext>
            </a:extLst>
          </p:cNvPr>
          <p:cNvSpPr txBox="1"/>
          <p:nvPr/>
        </p:nvSpPr>
        <p:spPr>
          <a:xfrm>
            <a:off x="5221825" y="5549039"/>
            <a:ext cx="25913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>
                <a:latin typeface="Arial" panose="020B0604020202020204" pitchFamily="34" charset="0"/>
                <a:ea typeface="黑体" panose="02010609060101010101" pitchFamily="49" charset="-122"/>
              </a:rPr>
              <a:t>实验参数</a:t>
            </a:r>
            <a:r>
              <a:rPr lang="en-US" altLang="zh-CN" sz="1600" b="1"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1600" b="1">
                <a:latin typeface="Arial" panose="020B0604020202020204" pitchFamily="34" charset="0"/>
                <a:ea typeface="黑体" panose="02010609060101010101" pitchFamily="49" charset="-122"/>
              </a:rPr>
              <a:t>目标变量</a:t>
            </a:r>
            <a:endParaRPr lang="en-US" altLang="zh-CN" sz="16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>
                <a:latin typeface="Arial" panose="020B0604020202020204" pitchFamily="34" charset="0"/>
                <a:ea typeface="黑体" panose="02010609060101010101" pitchFamily="49" charset="-122"/>
              </a:rPr>
              <a:t>映射空间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7ADCB12-CCD4-0D74-C239-88B7B4E9C2B9}"/>
              </a:ext>
            </a:extLst>
          </p:cNvPr>
          <p:cNvSpPr txBox="1"/>
          <p:nvPr/>
        </p:nvSpPr>
        <p:spPr>
          <a:xfrm>
            <a:off x="4812883" y="4320648"/>
            <a:ext cx="743258" cy="373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建模</a:t>
            </a:r>
            <a:endParaRPr lang="zh-CN" altLang="en-US" sz="1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908957-1166-EAC0-2D5C-E7C8344CF442}"/>
              </a:ext>
            </a:extLst>
          </p:cNvPr>
          <p:cNvSpPr txBox="1"/>
          <p:nvPr/>
        </p:nvSpPr>
        <p:spPr>
          <a:xfrm>
            <a:off x="2411975" y="5716981"/>
            <a:ext cx="2115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>
                <a:latin typeface="Arial" panose="020B0604020202020204" pitchFamily="34" charset="0"/>
                <a:ea typeface="黑体" panose="02010609060101010101" pitchFamily="49" charset="-122"/>
              </a:rPr>
              <a:t>成分</a:t>
            </a:r>
            <a:r>
              <a:rPr lang="en-US" altLang="zh-CN" sz="1600" b="1"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1600" b="1">
                <a:latin typeface="Arial" panose="020B0604020202020204" pitchFamily="34" charset="0"/>
                <a:ea typeface="黑体" panose="02010609060101010101" pitchFamily="49" charset="-122"/>
              </a:rPr>
              <a:t>工艺 描述符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CFE70C9-0BF4-8022-5C94-0E1C7A49DDB8}"/>
              </a:ext>
            </a:extLst>
          </p:cNvPr>
          <p:cNvCxnSpPr>
            <a:cxnSpLocks/>
          </p:cNvCxnSpPr>
          <p:nvPr/>
        </p:nvCxnSpPr>
        <p:spPr>
          <a:xfrm>
            <a:off x="4913525" y="4694276"/>
            <a:ext cx="4421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4FCCC15-6727-47DE-2E95-580A8E7B2369}"/>
              </a:ext>
            </a:extLst>
          </p:cNvPr>
          <p:cNvSpPr txBox="1"/>
          <p:nvPr/>
        </p:nvSpPr>
        <p:spPr>
          <a:xfrm>
            <a:off x="8427926" y="3149239"/>
            <a:ext cx="827324" cy="7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转</a:t>
            </a:r>
            <a:endParaRPr lang="en-US" altLang="zh-CN" sz="2000" b="1">
              <a:solidFill>
                <a:srgbClr val="FF000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变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8560196-2B62-B2C5-F80B-D2E89C2D3D4C}"/>
              </a:ext>
            </a:extLst>
          </p:cNvPr>
          <p:cNvCxnSpPr>
            <a:cxnSpLocks/>
          </p:cNvCxnSpPr>
          <p:nvPr/>
        </p:nvCxnSpPr>
        <p:spPr>
          <a:xfrm>
            <a:off x="9183317" y="3188085"/>
            <a:ext cx="0" cy="704105"/>
          </a:xfrm>
          <a:prstGeom prst="straightConnector1">
            <a:avLst/>
          </a:prstGeom>
          <a:ln w="76200" cap="flat"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  <a:gs pos="75000">
                  <a:srgbClr val="FF0000"/>
                </a:gs>
                <a:gs pos="100000">
                  <a:srgbClr val="FF0000"/>
                </a:gs>
              </a:gsLst>
              <a:lin ang="0" scaled="1"/>
              <a:tileRect/>
            </a:gradFill>
            <a:miter lim="800000"/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DDD8475-C236-28CD-6167-7303F6441064}"/>
              </a:ext>
            </a:extLst>
          </p:cNvPr>
          <p:cNvSpPr txBox="1"/>
          <p:nvPr/>
        </p:nvSpPr>
        <p:spPr>
          <a:xfrm>
            <a:off x="2336645" y="6342229"/>
            <a:ext cx="7090433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材料成分和工艺优化问题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转变为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机器学习黑盒函数优化问题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438676F-D033-5837-7D0C-A2187134122F}"/>
              </a:ext>
            </a:extLst>
          </p:cNvPr>
          <p:cNvSpPr txBox="1"/>
          <p:nvPr/>
        </p:nvSpPr>
        <p:spPr>
          <a:xfrm>
            <a:off x="4851705" y="1654424"/>
            <a:ext cx="740240" cy="373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得到</a:t>
            </a:r>
            <a:endParaRPr lang="en-US" altLang="zh-CN" sz="1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C237191-708A-E8F3-7AA8-AF49DF194A08}"/>
              </a:ext>
            </a:extLst>
          </p:cNvPr>
          <p:cNvCxnSpPr>
            <a:cxnSpLocks/>
          </p:cNvCxnSpPr>
          <p:nvPr/>
        </p:nvCxnSpPr>
        <p:spPr>
          <a:xfrm>
            <a:off x="4925747" y="2064669"/>
            <a:ext cx="4421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87B5641-80DB-45CA-2A65-9B06849B6925}"/>
              </a:ext>
            </a:extLst>
          </p:cNvPr>
          <p:cNvSpPr txBox="1"/>
          <p:nvPr/>
        </p:nvSpPr>
        <p:spPr>
          <a:xfrm>
            <a:off x="7693876" y="1287940"/>
            <a:ext cx="2524229" cy="151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共性问题</a:t>
            </a:r>
            <a:endParaRPr lang="en-US" altLang="zh-CN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寻找最优的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多维变量实验组合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A166DB3-8912-3E6D-E847-C0C678E1B418}"/>
              </a:ext>
            </a:extLst>
          </p:cNvPr>
          <p:cNvSpPr txBox="1"/>
          <p:nvPr/>
        </p:nvSpPr>
        <p:spPr>
          <a:xfrm>
            <a:off x="7565228" y="4168678"/>
            <a:ext cx="2887757" cy="151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黑盒函数优化</a:t>
            </a:r>
            <a:endParaRPr lang="en-US" altLang="zh-CN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在高维函数空间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寻找最优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DBC8F1D-B7A8-C976-F042-DD7FA027B7A2}"/>
              </a:ext>
            </a:extLst>
          </p:cNvPr>
          <p:cNvSpPr txBox="1"/>
          <p:nvPr/>
        </p:nvSpPr>
        <p:spPr>
          <a:xfrm>
            <a:off x="2312015" y="3014908"/>
            <a:ext cx="2685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>
                <a:latin typeface="Arial" panose="020B0604020202020204" pitchFamily="34" charset="0"/>
                <a:ea typeface="黑体" panose="02010609060101010101" pitchFamily="49" charset="-122"/>
              </a:rPr>
              <a:t>成分</a:t>
            </a:r>
            <a:r>
              <a:rPr lang="en-US" altLang="zh-CN" sz="1600" b="1"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1600" b="1">
                <a:latin typeface="Arial" panose="020B0604020202020204" pitchFamily="34" charset="0"/>
                <a:ea typeface="黑体" panose="02010609060101010101" pitchFamily="49" charset="-122"/>
              </a:rPr>
              <a:t>工艺 多维变量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F845B19-3B93-4077-2647-74AFD3C6DE25}"/>
              </a:ext>
            </a:extLst>
          </p:cNvPr>
          <p:cNvSpPr txBox="1"/>
          <p:nvPr/>
        </p:nvSpPr>
        <p:spPr>
          <a:xfrm>
            <a:off x="5045702" y="2887898"/>
            <a:ext cx="25913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>
                <a:latin typeface="Arial" panose="020B0604020202020204" pitchFamily="34" charset="0"/>
                <a:ea typeface="黑体" panose="02010609060101010101" pitchFamily="49" charset="-122"/>
              </a:rPr>
              <a:t>实验组合</a:t>
            </a:r>
            <a:r>
              <a:rPr lang="en-US" altLang="zh-CN" sz="1600" b="1"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1600" b="1">
                <a:latin typeface="Arial" panose="020B0604020202020204" pitchFamily="34" charset="0"/>
                <a:ea typeface="黑体" panose="02010609060101010101" pitchFamily="49" charset="-122"/>
              </a:rPr>
              <a:t>目标性能</a:t>
            </a:r>
            <a:endParaRPr lang="en-US" altLang="zh-CN" sz="16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>
                <a:latin typeface="Arial" panose="020B0604020202020204" pitchFamily="34" charset="0"/>
                <a:ea typeface="黑体" panose="02010609060101010101" pitchFamily="49" charset="-122"/>
              </a:rPr>
              <a:t>数据集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F749D5-8233-6B67-6679-636ACDA37B0D}"/>
              </a:ext>
            </a:extLst>
          </p:cNvPr>
          <p:cNvSpPr/>
          <p:nvPr/>
        </p:nvSpPr>
        <p:spPr>
          <a:xfrm>
            <a:off x="2216546" y="1183330"/>
            <a:ext cx="2591316" cy="17290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11A392-3267-463A-CB63-7051692CEF26}"/>
              </a:ext>
            </a:extLst>
          </p:cNvPr>
          <p:cNvSpPr txBox="1"/>
          <p:nvPr/>
        </p:nvSpPr>
        <p:spPr>
          <a:xfrm>
            <a:off x="3191632" y="2462076"/>
            <a:ext cx="738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  <a:endParaRPr lang="zh-CN" altLang="en-US" baseline="-250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578D4CE-71AB-EA86-D776-3CD0A44D8CC4}"/>
              </a:ext>
            </a:extLst>
          </p:cNvPr>
          <p:cNvSpPr txBox="1"/>
          <p:nvPr/>
        </p:nvSpPr>
        <p:spPr>
          <a:xfrm>
            <a:off x="2128294" y="3941470"/>
            <a:ext cx="8392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Fe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90A921D-31FC-F1A2-E33E-9E53E65BC3DC}"/>
              </a:ext>
            </a:extLst>
          </p:cNvPr>
          <p:cNvSpPr txBox="1"/>
          <p:nvPr/>
        </p:nvSpPr>
        <p:spPr>
          <a:xfrm>
            <a:off x="2092884" y="4472711"/>
            <a:ext cx="939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en-US" altLang="zh-CN" sz="1400" b="1" baseline="-25000"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en-US" altLang="zh-CN" sz="1400" b="1"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1400" b="1" baseline="-25000"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lang="en-US" altLang="zh-CN" sz="1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4B3260B-782B-09B9-E9E3-E79F5CDC13AF}"/>
              </a:ext>
            </a:extLst>
          </p:cNvPr>
          <p:cNvSpPr txBox="1"/>
          <p:nvPr/>
        </p:nvSpPr>
        <p:spPr>
          <a:xfrm>
            <a:off x="2167914" y="4893951"/>
            <a:ext cx="814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>
                <a:latin typeface="Arial" panose="020B0604020202020204" pitchFamily="34" charset="0"/>
                <a:ea typeface="黑体" panose="02010609060101010101" pitchFamily="49" charset="-122"/>
              </a:rPr>
              <a:t>温度</a:t>
            </a:r>
            <a:endParaRPr lang="en-US" altLang="zh-CN" sz="1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6A80BA4-3C42-7298-42E9-374EB59D8333}"/>
              </a:ext>
            </a:extLst>
          </p:cNvPr>
          <p:cNvSpPr/>
          <p:nvPr/>
        </p:nvSpPr>
        <p:spPr>
          <a:xfrm>
            <a:off x="2233100" y="3771950"/>
            <a:ext cx="2591316" cy="1815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EB88F02-6E13-7864-AFB6-9BCF034DC94E}"/>
              </a:ext>
            </a:extLst>
          </p:cNvPr>
          <p:cNvCxnSpPr>
            <a:cxnSpLocks/>
          </p:cNvCxnSpPr>
          <p:nvPr/>
        </p:nvCxnSpPr>
        <p:spPr>
          <a:xfrm>
            <a:off x="2890816" y="4120387"/>
            <a:ext cx="4421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D5B8E72-7016-1DF8-D5A1-0669082F29B5}"/>
              </a:ext>
            </a:extLst>
          </p:cNvPr>
          <p:cNvSpPr txBox="1"/>
          <p:nvPr/>
        </p:nvSpPr>
        <p:spPr>
          <a:xfrm>
            <a:off x="2376543" y="3812611"/>
            <a:ext cx="15259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相对原子质量</a:t>
            </a:r>
            <a:endParaRPr lang="en-US" altLang="zh-CN" sz="1100" b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94EA968-B86F-06BE-A6E6-5CFD131DF85A}"/>
              </a:ext>
            </a:extLst>
          </p:cNvPr>
          <p:cNvSpPr txBox="1"/>
          <p:nvPr/>
        </p:nvSpPr>
        <p:spPr>
          <a:xfrm>
            <a:off x="3253839" y="3966499"/>
            <a:ext cx="839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>
                <a:latin typeface="Arial" panose="020B0604020202020204" pitchFamily="34" charset="0"/>
                <a:ea typeface="黑体" panose="02010609060101010101" pitchFamily="49" charset="-122"/>
              </a:rPr>
              <a:t>56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12EC92D-0E29-F1D8-D521-7DABD2462E3F}"/>
              </a:ext>
            </a:extLst>
          </p:cNvPr>
          <p:cNvCxnSpPr>
            <a:cxnSpLocks/>
          </p:cNvCxnSpPr>
          <p:nvPr/>
        </p:nvCxnSpPr>
        <p:spPr>
          <a:xfrm>
            <a:off x="3902503" y="4120387"/>
            <a:ext cx="4421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AFFDFA8C-5380-6BCD-6D1E-2D46DCCF7280}"/>
              </a:ext>
            </a:extLst>
          </p:cNvPr>
          <p:cNvSpPr txBox="1"/>
          <p:nvPr/>
        </p:nvSpPr>
        <p:spPr>
          <a:xfrm>
            <a:off x="4374790" y="3904234"/>
            <a:ext cx="501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2500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en-US" sz="1600" baseline="-250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3CD45C1-92D7-B41A-1917-7F87A7A346DF}"/>
              </a:ext>
            </a:extLst>
          </p:cNvPr>
          <p:cNvSpPr txBox="1"/>
          <p:nvPr/>
        </p:nvSpPr>
        <p:spPr>
          <a:xfrm>
            <a:off x="4415411" y="4451802"/>
            <a:ext cx="501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2500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en-US" sz="1600" baseline="-250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D971801-79C4-FA04-FFB3-11994CC73E0A}"/>
              </a:ext>
            </a:extLst>
          </p:cNvPr>
          <p:cNvSpPr txBox="1"/>
          <p:nvPr/>
        </p:nvSpPr>
        <p:spPr>
          <a:xfrm>
            <a:off x="4421089" y="4960806"/>
            <a:ext cx="501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2500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en-US" sz="1600" baseline="-2500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B460907-61D5-B5E8-6DD1-FB73620B3A49}"/>
              </a:ext>
            </a:extLst>
          </p:cNvPr>
          <p:cNvCxnSpPr>
            <a:cxnSpLocks/>
          </p:cNvCxnSpPr>
          <p:nvPr/>
        </p:nvCxnSpPr>
        <p:spPr>
          <a:xfrm>
            <a:off x="2890816" y="4669080"/>
            <a:ext cx="4421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1CF7F91-C653-34E3-6F5F-849EE1CBB631}"/>
              </a:ext>
            </a:extLst>
          </p:cNvPr>
          <p:cNvSpPr txBox="1"/>
          <p:nvPr/>
        </p:nvSpPr>
        <p:spPr>
          <a:xfrm>
            <a:off x="2654158" y="4373071"/>
            <a:ext cx="9263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en-US" sz="11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原子个数</a:t>
            </a:r>
            <a:endParaRPr lang="en-US" altLang="zh-CN" sz="1100" b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DB02C64-F641-8EE0-90D7-6B64B23458EE}"/>
              </a:ext>
            </a:extLst>
          </p:cNvPr>
          <p:cNvSpPr txBox="1"/>
          <p:nvPr/>
        </p:nvSpPr>
        <p:spPr>
          <a:xfrm>
            <a:off x="3432784" y="4531446"/>
            <a:ext cx="421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C63B2BB-CB9A-DAE3-AE4D-29B83252C37C}"/>
              </a:ext>
            </a:extLst>
          </p:cNvPr>
          <p:cNvCxnSpPr>
            <a:cxnSpLocks/>
          </p:cNvCxnSpPr>
          <p:nvPr/>
        </p:nvCxnSpPr>
        <p:spPr>
          <a:xfrm>
            <a:off x="3902503" y="4669080"/>
            <a:ext cx="4421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4D49EB9-2D79-018D-BAD6-DB000F36F25B}"/>
              </a:ext>
            </a:extLst>
          </p:cNvPr>
          <p:cNvCxnSpPr>
            <a:cxnSpLocks/>
          </p:cNvCxnSpPr>
          <p:nvPr/>
        </p:nvCxnSpPr>
        <p:spPr>
          <a:xfrm>
            <a:off x="2896813" y="5115351"/>
            <a:ext cx="4421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C9EF91B-ABE9-C331-F821-806081F87725}"/>
              </a:ext>
            </a:extLst>
          </p:cNvPr>
          <p:cNvCxnSpPr>
            <a:cxnSpLocks/>
          </p:cNvCxnSpPr>
          <p:nvPr/>
        </p:nvCxnSpPr>
        <p:spPr>
          <a:xfrm>
            <a:off x="3938591" y="5095518"/>
            <a:ext cx="4421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C8A157A5-A0E4-09D2-F379-BE1452812600}"/>
              </a:ext>
            </a:extLst>
          </p:cNvPr>
          <p:cNvSpPr txBox="1"/>
          <p:nvPr/>
        </p:nvSpPr>
        <p:spPr>
          <a:xfrm>
            <a:off x="3412020" y="4968789"/>
            <a:ext cx="442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>
                <a:latin typeface="Arial" panose="020B0604020202020204" pitchFamily="34" charset="0"/>
                <a:ea typeface="黑体" panose="02010609060101010101" pitchFamily="49" charset="-122"/>
              </a:rPr>
              <a:t>25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A2B19BA-38CF-A590-8180-25578BA0D386}"/>
              </a:ext>
            </a:extLst>
          </p:cNvPr>
          <p:cNvSpPr txBox="1"/>
          <p:nvPr/>
        </p:nvSpPr>
        <p:spPr>
          <a:xfrm>
            <a:off x="2879619" y="4838980"/>
            <a:ext cx="4978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℃</a:t>
            </a:r>
            <a:endParaRPr lang="en-US" altLang="zh-CN" sz="1100" b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8EA2518-D035-9931-48AC-BD17060793D7}"/>
              </a:ext>
            </a:extLst>
          </p:cNvPr>
          <p:cNvSpPr txBox="1"/>
          <p:nvPr/>
        </p:nvSpPr>
        <p:spPr>
          <a:xfrm>
            <a:off x="3256030" y="5177664"/>
            <a:ext cx="6825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  <a:endParaRPr lang="zh-CN" altLang="en-US" sz="1600" baseline="-25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74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6277" y="144717"/>
            <a:ext cx="777575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2800" spc="3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研究背景：贝叶斯优化机器学习方法（</a:t>
            </a:r>
            <a:r>
              <a:rPr lang="en-US" altLang="zh-CN" sz="2800" spc="3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BO</a:t>
            </a:r>
            <a:r>
              <a:rPr lang="zh-CN" altLang="en-US" sz="2800" spc="3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en-US" altLang="zh-CN" sz="2800" spc="3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6135C6D2-2C39-452F-A22E-965BA0FF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082" y="152499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858AEA-F854-45F8-88D0-942A79804881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31FDAC-1A4C-7660-1CF5-C1DC46E0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4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D1EE7-DE93-3E46-C4E1-92CE64407738}"/>
              </a:ext>
            </a:extLst>
          </p:cNvPr>
          <p:cNvSpPr txBox="1"/>
          <p:nvPr/>
        </p:nvSpPr>
        <p:spPr>
          <a:xfrm>
            <a:off x="3505991" y="6009582"/>
            <a:ext cx="1927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100" b="1" i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Joule. </a:t>
            </a:r>
            <a:r>
              <a:rPr lang="fr-FR" altLang="zh-CN" sz="1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2022, 6(4): 834-49</a:t>
            </a:r>
            <a:endParaRPr lang="zh-CN" altLang="en-US" sz="11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A0CED3-1503-7F63-3595-2495E8D6414A}"/>
              </a:ext>
            </a:extLst>
          </p:cNvPr>
          <p:cNvSpPr/>
          <p:nvPr/>
        </p:nvSpPr>
        <p:spPr>
          <a:xfrm>
            <a:off x="1896454" y="2930054"/>
            <a:ext cx="8090754" cy="3347415"/>
          </a:xfrm>
          <a:prstGeom prst="roundRect">
            <a:avLst>
              <a:gd name="adj" fmla="val 2248"/>
            </a:avLst>
          </a:prstGeom>
          <a:noFill/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41D55F-D8B0-DCB1-2F28-303EC8F6F189}"/>
              </a:ext>
            </a:extLst>
          </p:cNvPr>
          <p:cNvSpPr txBox="1"/>
          <p:nvPr/>
        </p:nvSpPr>
        <p:spPr>
          <a:xfrm>
            <a:off x="5873421" y="1376830"/>
            <a:ext cx="2135692" cy="62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代理模型</a:t>
            </a:r>
            <a:endParaRPr lang="en-US" altLang="zh-CN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zh-CN" altLang="en-US" sz="1200" b="1">
                <a:latin typeface="Arial" panose="020B0604020202020204" pitchFamily="34" charset="0"/>
                <a:ea typeface="黑体" panose="02010609060101010101" pitchFamily="49" charset="-122"/>
              </a:rPr>
              <a:t>拟合规律，给出预测</a:t>
            </a:r>
            <a:endParaRPr lang="en-US" altLang="zh-CN" sz="12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98C655-68F4-B2F3-1B1B-D9F501930420}"/>
              </a:ext>
            </a:extLst>
          </p:cNvPr>
          <p:cNvSpPr txBox="1"/>
          <p:nvPr/>
        </p:nvSpPr>
        <p:spPr>
          <a:xfrm>
            <a:off x="5873421" y="1997195"/>
            <a:ext cx="2667297" cy="62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获取函数</a:t>
            </a:r>
            <a:endParaRPr lang="en-US" altLang="zh-CN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zh-CN" altLang="en-US" sz="1200" b="1">
                <a:latin typeface="Arial" panose="020B0604020202020204" pitchFamily="34" charset="0"/>
                <a:ea typeface="黑体" panose="02010609060101010101" pitchFamily="49" charset="-122"/>
              </a:rPr>
              <a:t>未知点打分，给出最优点</a:t>
            </a:r>
            <a:endParaRPr lang="en-US" altLang="zh-CN" sz="12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AC6DF3-3AD1-A04A-36F9-E2B11F832296}"/>
              </a:ext>
            </a:extLst>
          </p:cNvPr>
          <p:cNvSpPr txBox="1"/>
          <p:nvPr/>
        </p:nvSpPr>
        <p:spPr>
          <a:xfrm>
            <a:off x="6426992" y="5970296"/>
            <a:ext cx="21627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i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npj Comput Mater</a:t>
            </a:r>
            <a:r>
              <a:rPr lang="nl-NL" altLang="zh-CN" sz="1100" b="1" i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  <a:r>
              <a:rPr lang="nl-NL" altLang="zh-CN" sz="1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2023, 9</a:t>
            </a:r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,79</a:t>
            </a:r>
            <a:endParaRPr lang="zh-CN" altLang="en-US" sz="11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64A0F0-4F9A-E365-AF1D-8DCCF66DFC13}"/>
              </a:ext>
            </a:extLst>
          </p:cNvPr>
          <p:cNvSpPr txBox="1"/>
          <p:nvPr/>
        </p:nvSpPr>
        <p:spPr>
          <a:xfrm>
            <a:off x="2358527" y="6403437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贝叶斯优化是多维变量空间实现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材料优化的机器学习策略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B07AE25-0389-B13B-177F-D56DCE866447}"/>
              </a:ext>
            </a:extLst>
          </p:cNvPr>
          <p:cNvSpPr/>
          <p:nvPr/>
        </p:nvSpPr>
        <p:spPr>
          <a:xfrm>
            <a:off x="1896454" y="930534"/>
            <a:ext cx="8090753" cy="1796718"/>
          </a:xfrm>
          <a:prstGeom prst="roundRect">
            <a:avLst>
              <a:gd name="adj" fmla="val 2248"/>
            </a:avLst>
          </a:prstGeom>
          <a:noFill/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8C6A68E-32DD-D27D-FE98-BDA9E2B3E558}"/>
              </a:ext>
            </a:extLst>
          </p:cNvPr>
          <p:cNvSpPr txBox="1"/>
          <p:nvPr/>
        </p:nvSpPr>
        <p:spPr>
          <a:xfrm>
            <a:off x="7141008" y="971405"/>
            <a:ext cx="14486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贝叶斯优化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8A2A8CE-0D85-20AB-3280-91F3F173C3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"/>
          <a:stretch/>
        </p:blipFill>
        <p:spPr>
          <a:xfrm>
            <a:off x="2087966" y="952322"/>
            <a:ext cx="3818293" cy="175135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C37B14A-D971-FCAE-A243-BDF9DEC95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6448" y="3220482"/>
            <a:ext cx="2580540" cy="283931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98501DF-060B-C263-6C26-7807077A12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8303" y="3233932"/>
            <a:ext cx="2463423" cy="2741775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4B015FF-656F-4BEA-8989-DA639F1EC0AE}"/>
              </a:ext>
            </a:extLst>
          </p:cNvPr>
          <p:cNvCxnSpPr>
            <a:cxnSpLocks/>
          </p:cNvCxnSpPr>
          <p:nvPr/>
        </p:nvCxnSpPr>
        <p:spPr>
          <a:xfrm>
            <a:off x="5864087" y="2950682"/>
            <a:ext cx="0" cy="3326787"/>
          </a:xfrm>
          <a:prstGeom prst="line">
            <a:avLst/>
          </a:prstGeom>
          <a:ln w="12700">
            <a:solidFill>
              <a:srgbClr val="9537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91205D1-927C-9F41-A52F-224BF42CB2D5}"/>
              </a:ext>
            </a:extLst>
          </p:cNvPr>
          <p:cNvSpPr txBox="1"/>
          <p:nvPr/>
        </p:nvSpPr>
        <p:spPr>
          <a:xfrm>
            <a:off x="4815798" y="2779501"/>
            <a:ext cx="2351349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贝叶斯优化应用实例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3AE3A4-01BF-B89E-109F-8BF203BC14C3}"/>
              </a:ext>
            </a:extLst>
          </p:cNvPr>
          <p:cNvCxnSpPr>
            <a:cxnSpLocks/>
          </p:cNvCxnSpPr>
          <p:nvPr/>
        </p:nvCxnSpPr>
        <p:spPr>
          <a:xfrm flipH="1" flipV="1">
            <a:off x="2754557" y="4595776"/>
            <a:ext cx="751434" cy="35622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683D108-D0E5-27B7-10B9-08DAB8FE6EA1}"/>
              </a:ext>
            </a:extLst>
          </p:cNvPr>
          <p:cNvSpPr txBox="1"/>
          <p:nvPr/>
        </p:nvSpPr>
        <p:spPr>
          <a:xfrm>
            <a:off x="2230243" y="3591525"/>
            <a:ext cx="4952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工艺参数优化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BA6F8F8-4FE7-48C5-E83E-B9BCC17D12C7}"/>
              </a:ext>
            </a:extLst>
          </p:cNvPr>
          <p:cNvSpPr txBox="1"/>
          <p:nvPr/>
        </p:nvSpPr>
        <p:spPr>
          <a:xfrm>
            <a:off x="9169592" y="3501503"/>
            <a:ext cx="4952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实验组合优化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F0767DC-0D35-17D3-074A-6E311A0AAE4C}"/>
              </a:ext>
            </a:extLst>
          </p:cNvPr>
          <p:cNvCxnSpPr>
            <a:cxnSpLocks/>
          </p:cNvCxnSpPr>
          <p:nvPr/>
        </p:nvCxnSpPr>
        <p:spPr>
          <a:xfrm flipV="1">
            <a:off x="8478798" y="4692162"/>
            <a:ext cx="523871" cy="519669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A1C1A43-2B90-0585-46E0-D40477F5D7BF}"/>
              </a:ext>
            </a:extLst>
          </p:cNvPr>
          <p:cNvCxnSpPr>
            <a:cxnSpLocks/>
          </p:cNvCxnSpPr>
          <p:nvPr/>
        </p:nvCxnSpPr>
        <p:spPr>
          <a:xfrm>
            <a:off x="7800470" y="1973103"/>
            <a:ext cx="290290" cy="0"/>
          </a:xfrm>
          <a:prstGeom prst="straightConnector1">
            <a:avLst/>
          </a:prstGeom>
          <a:ln w="571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6E191B8-8F67-3558-0C94-29C19D283BFC}"/>
              </a:ext>
            </a:extLst>
          </p:cNvPr>
          <p:cNvSpPr txBox="1"/>
          <p:nvPr/>
        </p:nvSpPr>
        <p:spPr>
          <a:xfrm>
            <a:off x="8055563" y="1258531"/>
            <a:ext cx="18942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不断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采样取点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不断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模型更新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完成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优化任务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48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5FD7398-59A0-5165-68E3-56966BF8F2E5}"/>
              </a:ext>
            </a:extLst>
          </p:cNvPr>
          <p:cNvSpPr/>
          <p:nvPr/>
        </p:nvSpPr>
        <p:spPr>
          <a:xfrm>
            <a:off x="2079856" y="1189051"/>
            <a:ext cx="8697951" cy="2485403"/>
          </a:xfrm>
          <a:prstGeom prst="roundRect">
            <a:avLst>
              <a:gd name="adj" fmla="val 769"/>
            </a:avLst>
          </a:prstGeom>
          <a:noFill/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3262FF2F-7F2A-C940-8652-D464FC2798C1}"/>
              </a:ext>
            </a:extLst>
          </p:cNvPr>
          <p:cNvSpPr/>
          <p:nvPr/>
        </p:nvSpPr>
        <p:spPr>
          <a:xfrm>
            <a:off x="2105548" y="3891811"/>
            <a:ext cx="8697951" cy="2485403"/>
          </a:xfrm>
          <a:prstGeom prst="roundRect">
            <a:avLst>
              <a:gd name="adj" fmla="val 769"/>
            </a:avLst>
          </a:prstGeom>
          <a:noFill/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6278" y="144717"/>
            <a:ext cx="6890622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2800" spc="3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研究背景：标准贝叶斯优化存在不足</a:t>
            </a:r>
            <a:endParaRPr lang="en-US" altLang="zh-CN" sz="2800" spc="3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6135C6D2-2C39-452F-A22E-965BA0FF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082" y="152499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858AEA-F854-45F8-88D0-942A79804881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31FDAC-1A4C-7660-1CF5-C1DC46E0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5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D7C4C7A0-BB7B-B12A-C1A4-CD459F07FB44}"/>
              </a:ext>
            </a:extLst>
          </p:cNvPr>
          <p:cNvSpPr/>
          <p:nvPr/>
        </p:nvSpPr>
        <p:spPr>
          <a:xfrm>
            <a:off x="7731215" y="2161697"/>
            <a:ext cx="371105" cy="20862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22A7769-B9B1-2561-8FCF-1728DD83FCC2}"/>
              </a:ext>
            </a:extLst>
          </p:cNvPr>
          <p:cNvSpPr/>
          <p:nvPr/>
        </p:nvSpPr>
        <p:spPr>
          <a:xfrm>
            <a:off x="7776442" y="4854023"/>
            <a:ext cx="371105" cy="20862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9B40DA-3A44-C570-6E7C-EABED0AAAE63}"/>
              </a:ext>
            </a:extLst>
          </p:cNvPr>
          <p:cNvSpPr txBox="1"/>
          <p:nvPr/>
        </p:nvSpPr>
        <p:spPr>
          <a:xfrm>
            <a:off x="8340088" y="1911513"/>
            <a:ext cx="1903962" cy="707886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优化</a:t>
            </a:r>
            <a:endParaRPr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初始采样策略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3F088F9-050D-61FC-A4A8-E3EFCC993666}"/>
              </a:ext>
            </a:extLst>
          </p:cNvPr>
          <p:cNvSpPr txBox="1"/>
          <p:nvPr/>
        </p:nvSpPr>
        <p:spPr>
          <a:xfrm>
            <a:off x="8472972" y="4712330"/>
            <a:ext cx="1903962" cy="707886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选择</a:t>
            </a:r>
            <a:endParaRPr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迁移采样策略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678CAA0-295F-8412-EDFA-167586814843}"/>
              </a:ext>
            </a:extLst>
          </p:cNvPr>
          <p:cNvSpPr txBox="1"/>
          <p:nvPr/>
        </p:nvSpPr>
        <p:spPr>
          <a:xfrm>
            <a:off x="575662" y="2491093"/>
            <a:ext cx="468383" cy="224676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标准贝叶斯优化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7A3BD2EC-774D-E98B-BBB9-D724F56C269E}"/>
              </a:ext>
            </a:extLst>
          </p:cNvPr>
          <p:cNvSpPr/>
          <p:nvPr/>
        </p:nvSpPr>
        <p:spPr>
          <a:xfrm>
            <a:off x="1228015" y="2386782"/>
            <a:ext cx="433459" cy="2610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05490BA-4EAD-CFFC-DC4F-FB83A8B94755}"/>
              </a:ext>
            </a:extLst>
          </p:cNvPr>
          <p:cNvSpPr/>
          <p:nvPr/>
        </p:nvSpPr>
        <p:spPr>
          <a:xfrm>
            <a:off x="1929816" y="4247094"/>
            <a:ext cx="441806" cy="1754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优化任务孤立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3BB17C8-E959-D016-0C48-B56B0EE53FFB}"/>
              </a:ext>
            </a:extLst>
          </p:cNvPr>
          <p:cNvSpPr/>
          <p:nvPr/>
        </p:nvSpPr>
        <p:spPr>
          <a:xfrm>
            <a:off x="1947950" y="1481547"/>
            <a:ext cx="441806" cy="1754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初始采样随机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936614-5A73-4CF0-2871-330670252E05}"/>
              </a:ext>
            </a:extLst>
          </p:cNvPr>
          <p:cNvSpPr txBox="1"/>
          <p:nvPr/>
        </p:nvSpPr>
        <p:spPr>
          <a:xfrm>
            <a:off x="2813754" y="5826977"/>
            <a:ext cx="1804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</a:rPr>
              <a:t>已完成的旧任务</a:t>
            </a:r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7927E11-FA4A-BC97-1689-EC784C3B08C0}"/>
              </a:ext>
            </a:extLst>
          </p:cNvPr>
          <p:cNvSpPr txBox="1"/>
          <p:nvPr/>
        </p:nvSpPr>
        <p:spPr>
          <a:xfrm>
            <a:off x="5550212" y="5806101"/>
            <a:ext cx="1804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</a:rPr>
              <a:t>目标优化任务</a:t>
            </a:r>
            <a:endParaRPr lang="zh-CN" altLang="en-US"/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CBE4E581-5901-491C-C1E7-84C8E1467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0434" y="1625613"/>
            <a:ext cx="1800000" cy="1279687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F045B6E2-CAB9-85F1-283B-99B324EE1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2154" y="1629020"/>
            <a:ext cx="1800000" cy="1286718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24AB8D78-436B-A135-252A-F4B9F2267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7047" y="4332569"/>
            <a:ext cx="1800000" cy="1276172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E6852067-3E3E-242B-FD6D-03CD17F7F6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5668" y="4349407"/>
            <a:ext cx="1800000" cy="1277193"/>
          </a:xfrm>
          <a:prstGeom prst="rect">
            <a:avLst/>
          </a:prstGeom>
        </p:spPr>
      </p:pic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32659FB-AF6A-7679-7348-A19455F4F4EC}"/>
              </a:ext>
            </a:extLst>
          </p:cNvPr>
          <p:cNvCxnSpPr>
            <a:cxnSpLocks/>
          </p:cNvCxnSpPr>
          <p:nvPr/>
        </p:nvCxnSpPr>
        <p:spPr>
          <a:xfrm>
            <a:off x="4862517" y="5006906"/>
            <a:ext cx="4421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0D1298E3-0F91-5DCA-D412-D7682848F7E7}"/>
              </a:ext>
            </a:extLst>
          </p:cNvPr>
          <p:cNvSpPr txBox="1"/>
          <p:nvPr/>
        </p:nvSpPr>
        <p:spPr>
          <a:xfrm>
            <a:off x="4762525" y="4604392"/>
            <a:ext cx="743258" cy="783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latin typeface="Arial" panose="020B0604020202020204" pitchFamily="34" charset="0"/>
                <a:ea typeface="黑体" panose="02010609060101010101" pitchFamily="49" charset="-122"/>
              </a:rPr>
              <a:t>知识指导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CDF4074-AECA-389A-A99F-2D23FAFD05A3}"/>
              </a:ext>
            </a:extLst>
          </p:cNvPr>
          <p:cNvSpPr txBox="1"/>
          <p:nvPr/>
        </p:nvSpPr>
        <p:spPr>
          <a:xfrm>
            <a:off x="4675327" y="4622185"/>
            <a:ext cx="5699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×</a:t>
            </a:r>
            <a:endParaRPr lang="zh-CN" altLang="en-US" sz="4400">
              <a:solidFill>
                <a:srgbClr val="FF0000"/>
              </a:solidFill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2D2B8E9-65A0-4483-C15B-AA3B5B6BCCFB}"/>
              </a:ext>
            </a:extLst>
          </p:cNvPr>
          <p:cNvCxnSpPr>
            <a:cxnSpLocks/>
          </p:cNvCxnSpPr>
          <p:nvPr/>
        </p:nvCxnSpPr>
        <p:spPr>
          <a:xfrm>
            <a:off x="4862517" y="2265456"/>
            <a:ext cx="4421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75214B92-4A92-38B2-06D6-DFC75E1893DC}"/>
              </a:ext>
            </a:extLst>
          </p:cNvPr>
          <p:cNvSpPr txBox="1"/>
          <p:nvPr/>
        </p:nvSpPr>
        <p:spPr>
          <a:xfrm>
            <a:off x="4808896" y="1827714"/>
            <a:ext cx="743258" cy="783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latin typeface="Arial" panose="020B0604020202020204" pitchFamily="34" charset="0"/>
                <a:ea typeface="黑体" panose="02010609060101010101" pitchFamily="49" charset="-122"/>
              </a:rPr>
              <a:t>迭代优化</a:t>
            </a:r>
            <a:endParaRPr lang="zh-CN" altLang="en-US" sz="16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0A6964-CA0C-152F-4DCA-21D11F330EB1}"/>
              </a:ext>
            </a:extLst>
          </p:cNvPr>
          <p:cNvSpPr txBox="1"/>
          <p:nvPr/>
        </p:nvSpPr>
        <p:spPr>
          <a:xfrm>
            <a:off x="2815696" y="3104870"/>
            <a:ext cx="1804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不均匀初始采样</a:t>
            </a:r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CADFE13-D3A3-B387-FDCF-7C7D94EAA90E}"/>
              </a:ext>
            </a:extLst>
          </p:cNvPr>
          <p:cNvSpPr txBox="1"/>
          <p:nvPr/>
        </p:nvSpPr>
        <p:spPr>
          <a:xfrm>
            <a:off x="5739574" y="3051207"/>
            <a:ext cx="1804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陷入局部最优</a:t>
            </a:r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63CB2E1-CDF0-D410-6748-45C667AB1D19}"/>
              </a:ext>
            </a:extLst>
          </p:cNvPr>
          <p:cNvSpPr txBox="1"/>
          <p:nvPr/>
        </p:nvSpPr>
        <p:spPr>
          <a:xfrm>
            <a:off x="5326641" y="2858878"/>
            <a:ext cx="687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×</a:t>
            </a:r>
            <a:endParaRPr lang="zh-CN" altLang="en-US" sz="440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3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61E38-FB8F-BCA1-C401-34699F7F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779A2B-59D0-787B-CC60-C7F2CE631AF2}"/>
              </a:ext>
            </a:extLst>
          </p:cNvPr>
          <p:cNvSpPr txBox="1"/>
          <p:nvPr/>
        </p:nvSpPr>
        <p:spPr>
          <a:xfrm>
            <a:off x="0" y="113898"/>
            <a:ext cx="29642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Figure 1---</a:t>
            </a:r>
            <a:r>
              <a:rPr lang="zh-CN" altLang="en-US" sz="1600" b="1">
                <a:solidFill>
                  <a:schemeClr val="tx1"/>
                </a:solidFill>
              </a:rPr>
              <a:t>方法</a:t>
            </a:r>
            <a:r>
              <a:rPr lang="zh-CN" altLang="en-US" sz="1600" b="1"/>
              <a:t>示意图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92C53E-E6AA-EF81-8E16-D24C3B6FD157}"/>
              </a:ext>
            </a:extLst>
          </p:cNvPr>
          <p:cNvSpPr txBox="1"/>
          <p:nvPr/>
        </p:nvSpPr>
        <p:spPr>
          <a:xfrm>
            <a:off x="2870721" y="6118529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初始采样和迁移采样示意图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65AD787-AB8C-DD63-FAB1-ACC6EF343BD5}"/>
              </a:ext>
            </a:extLst>
          </p:cNvPr>
          <p:cNvGrpSpPr/>
          <p:nvPr/>
        </p:nvGrpSpPr>
        <p:grpSpPr>
          <a:xfrm>
            <a:off x="988743" y="1254964"/>
            <a:ext cx="10132215" cy="4636420"/>
            <a:chOff x="988743" y="1254964"/>
            <a:chExt cx="10132215" cy="4636420"/>
          </a:xfrm>
        </p:grpSpPr>
        <p:pic>
          <p:nvPicPr>
            <p:cNvPr id="1053" name="Picture 29">
              <a:extLst>
                <a:ext uri="{FF2B5EF4-FFF2-40B4-BE49-F238E27FC236}">
                  <a16:creationId xmlns:a16="http://schemas.microsoft.com/office/drawing/2014/main" id="{17182008-5D28-E20B-FA98-A2B297142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861" y="3930799"/>
              <a:ext cx="2815200" cy="1960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B3D0898-A3A3-1A6C-5BAC-152A2115E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0958" y="3938356"/>
              <a:ext cx="2520000" cy="1935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8A86A521-98A9-D9DB-B6FC-BE1E7F90C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3348" y="3944830"/>
              <a:ext cx="2520000" cy="1935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E069F5F8-5C97-500B-253B-16BCE9236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310" y="1670067"/>
              <a:ext cx="2520000" cy="1935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2E8D86CE-A643-F80B-C99C-B17DBE0E7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0958" y="1670066"/>
              <a:ext cx="2520000" cy="1935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91CBB9D9-CEB3-3507-F1FB-1EC0A54FB8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861" y="1660602"/>
              <a:ext cx="2814146" cy="1959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A051294-2B90-1E6D-91D4-C9905937C216}"/>
                </a:ext>
              </a:extLst>
            </p:cNvPr>
            <p:cNvSpPr txBox="1"/>
            <p:nvPr/>
          </p:nvSpPr>
          <p:spPr>
            <a:xfrm>
              <a:off x="1757276" y="1368316"/>
              <a:ext cx="227645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Target function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3DF673D-5F3E-B004-D264-3061D887A092}"/>
                </a:ext>
              </a:extLst>
            </p:cNvPr>
            <p:cNvSpPr txBox="1"/>
            <p:nvPr/>
          </p:nvSpPr>
          <p:spPr>
            <a:xfrm>
              <a:off x="2021174" y="3612272"/>
              <a:ext cx="17486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Source function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C060CB16-101E-6E9B-B8AD-254799609992}"/>
                </a:ext>
              </a:extLst>
            </p:cNvPr>
            <p:cNvSpPr/>
            <p:nvPr/>
          </p:nvSpPr>
          <p:spPr>
            <a:xfrm>
              <a:off x="7905208" y="2464592"/>
              <a:ext cx="371105" cy="208623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3987B551-2DB3-1531-762E-E965586A7899}"/>
                </a:ext>
              </a:extLst>
            </p:cNvPr>
            <p:cNvSpPr/>
            <p:nvPr/>
          </p:nvSpPr>
          <p:spPr>
            <a:xfrm>
              <a:off x="7922889" y="4728711"/>
              <a:ext cx="371105" cy="208623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FD52DFE8-B9F5-75FC-F809-2FA00A568B04}"/>
                </a:ext>
              </a:extLst>
            </p:cNvPr>
            <p:cNvSpPr/>
            <p:nvPr/>
          </p:nvSpPr>
          <p:spPr>
            <a:xfrm>
              <a:off x="4314236" y="4657965"/>
              <a:ext cx="371105" cy="208623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26DFC2A-6296-9250-3880-35E8A0EA6B76}"/>
                </a:ext>
              </a:extLst>
            </p:cNvPr>
            <p:cNvSpPr txBox="1"/>
            <p:nvPr/>
          </p:nvSpPr>
          <p:spPr>
            <a:xfrm>
              <a:off x="7071389" y="2138881"/>
              <a:ext cx="199374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3 iterations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8D49C63-EAB5-8125-B968-E5166C14AC4E}"/>
                </a:ext>
              </a:extLst>
            </p:cNvPr>
            <p:cNvSpPr txBox="1"/>
            <p:nvPr/>
          </p:nvSpPr>
          <p:spPr>
            <a:xfrm>
              <a:off x="7112653" y="4404453"/>
              <a:ext cx="199374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3 iterations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786CBEF-A9F2-56D0-D81F-8F319A1CD240}"/>
                </a:ext>
              </a:extLst>
            </p:cNvPr>
            <p:cNvSpPr txBox="1"/>
            <p:nvPr/>
          </p:nvSpPr>
          <p:spPr>
            <a:xfrm>
              <a:off x="3587786" y="4312576"/>
              <a:ext cx="199374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Knowledge </a:t>
              </a:r>
            </a:p>
            <a:p>
              <a:pPr algn="ctr"/>
              <a:endParaRPr lang="en-US" altLang="zh-CN"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transfer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FDD0FDB-A6CC-3BC3-03A9-D08A37151957}"/>
                </a:ext>
              </a:extLst>
            </p:cNvPr>
            <p:cNvSpPr txBox="1"/>
            <p:nvPr/>
          </p:nvSpPr>
          <p:spPr>
            <a:xfrm>
              <a:off x="7128225" y="3636607"/>
              <a:ext cx="227645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Transfer  sampling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FE7B733-4320-E3AC-ED3B-7C4D8D7E4F5D}"/>
                </a:ext>
              </a:extLst>
            </p:cNvPr>
            <p:cNvSpPr txBox="1"/>
            <p:nvPr/>
          </p:nvSpPr>
          <p:spPr>
            <a:xfrm>
              <a:off x="988743" y="1254964"/>
              <a:ext cx="571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A87EF4E-CE8E-1F23-BD7E-7211149956BD}"/>
                </a:ext>
              </a:extLst>
            </p:cNvPr>
            <p:cNvSpPr txBox="1"/>
            <p:nvPr/>
          </p:nvSpPr>
          <p:spPr>
            <a:xfrm>
              <a:off x="4561986" y="1276621"/>
              <a:ext cx="571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234F640-E583-8FC2-A02B-1A4F02E8F339}"/>
                </a:ext>
              </a:extLst>
            </p:cNvPr>
            <p:cNvSpPr txBox="1"/>
            <p:nvPr/>
          </p:nvSpPr>
          <p:spPr>
            <a:xfrm>
              <a:off x="994128" y="3445702"/>
              <a:ext cx="571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3F6B538-2ED2-604C-0E48-5DF506DECBE5}"/>
                </a:ext>
              </a:extLst>
            </p:cNvPr>
            <p:cNvSpPr txBox="1"/>
            <p:nvPr/>
          </p:nvSpPr>
          <p:spPr>
            <a:xfrm>
              <a:off x="6772228" y="1349915"/>
              <a:ext cx="32249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Euclidean Distance sampling</a:t>
              </a: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BCE8849-D7D9-64CF-C559-FE7E45DBEEF5}"/>
              </a:ext>
            </a:extLst>
          </p:cNvPr>
          <p:cNvCxnSpPr>
            <a:cxnSpLocks/>
          </p:cNvCxnSpPr>
          <p:nvPr/>
        </p:nvCxnSpPr>
        <p:spPr>
          <a:xfrm>
            <a:off x="378784" y="730737"/>
            <a:ext cx="6418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E9AFE0-4552-A042-B6D5-B575E084DF98}"/>
              </a:ext>
            </a:extLst>
          </p:cNvPr>
          <p:cNvCxnSpPr/>
          <p:nvPr/>
        </p:nvCxnSpPr>
        <p:spPr>
          <a:xfrm>
            <a:off x="446476" y="710858"/>
            <a:ext cx="0" cy="5059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0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620ECB14-CD12-0F51-8485-7F447198DA3F}"/>
              </a:ext>
            </a:extLst>
          </p:cNvPr>
          <p:cNvSpPr/>
          <p:nvPr/>
        </p:nvSpPr>
        <p:spPr>
          <a:xfrm>
            <a:off x="10791663" y="4293600"/>
            <a:ext cx="741600" cy="1826147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7C8D7A-C855-C4DA-AD8B-94223F0F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F27232-A483-BB1A-F58E-DBE2E7DE6557}"/>
              </a:ext>
            </a:extLst>
          </p:cNvPr>
          <p:cNvSpPr txBox="1"/>
          <p:nvPr/>
        </p:nvSpPr>
        <p:spPr>
          <a:xfrm>
            <a:off x="0" y="0"/>
            <a:ext cx="29642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Figure 2---</a:t>
            </a:r>
            <a:r>
              <a:rPr lang="zh-CN" altLang="en-US" sz="1600" b="1"/>
              <a:t>二</a:t>
            </a:r>
            <a:r>
              <a:rPr lang="zh-CN" altLang="en-US" sz="1600" b="1">
                <a:solidFill>
                  <a:schemeClr val="tx1"/>
                </a:solidFill>
              </a:rPr>
              <a:t>维函数</a:t>
            </a:r>
            <a:r>
              <a:rPr lang="en-US" altLang="zh-CN" sz="1600" b="1">
                <a:solidFill>
                  <a:schemeClr val="tx1"/>
                </a:solidFill>
              </a:rPr>
              <a:t>SE</a:t>
            </a:r>
            <a:r>
              <a:rPr lang="zh-CN" altLang="en-US" sz="1600" b="1"/>
              <a:t>采样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279764EE-456E-E0D0-C333-4954DB13734F}"/>
              </a:ext>
            </a:extLst>
          </p:cNvPr>
          <p:cNvSpPr/>
          <p:nvPr/>
        </p:nvSpPr>
        <p:spPr>
          <a:xfrm>
            <a:off x="14946915" y="2501494"/>
            <a:ext cx="371105" cy="20862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E014ACD-66ED-4961-EB01-FB4C96389AEC}"/>
              </a:ext>
            </a:extLst>
          </p:cNvPr>
          <p:cNvCxnSpPr/>
          <p:nvPr/>
        </p:nvCxnSpPr>
        <p:spPr>
          <a:xfrm>
            <a:off x="10240381" y="828139"/>
            <a:ext cx="0" cy="5059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0CD82DD0-9D20-C768-FA26-07CF6D14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273" y="3228160"/>
            <a:ext cx="676006" cy="225336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BCCC489-CA1F-D1F6-2E25-2037C39ED0D9}"/>
              </a:ext>
            </a:extLst>
          </p:cNvPr>
          <p:cNvCxnSpPr>
            <a:cxnSpLocks/>
          </p:cNvCxnSpPr>
          <p:nvPr/>
        </p:nvCxnSpPr>
        <p:spPr>
          <a:xfrm>
            <a:off x="3199481" y="332229"/>
            <a:ext cx="6418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7E48220F-74EA-90AD-DEF8-5FD9BF3B1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9248" y="1290480"/>
            <a:ext cx="960805" cy="18450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686985C-9A45-BFDA-8925-FA270C085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1067" y="1922242"/>
            <a:ext cx="668315" cy="20049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881A035-313B-2D41-489C-6C92F608D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1615" y="2499597"/>
            <a:ext cx="668315" cy="17407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8241AC-C211-A4A7-AA34-D4710F293265}"/>
              </a:ext>
            </a:extLst>
          </p:cNvPr>
          <p:cNvGrpSpPr/>
          <p:nvPr/>
        </p:nvGrpSpPr>
        <p:grpSpPr>
          <a:xfrm>
            <a:off x="2494674" y="379103"/>
            <a:ext cx="6775431" cy="6260844"/>
            <a:chOff x="2494674" y="379103"/>
            <a:chExt cx="6775431" cy="62608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9F68709-8E41-34FB-1F4B-83051D00E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403" y="4448563"/>
              <a:ext cx="2743200" cy="2191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68CC0EC-9D24-5324-F3BD-DD613C356EF9}"/>
                </a:ext>
              </a:extLst>
            </p:cNvPr>
            <p:cNvGrpSpPr/>
            <p:nvPr/>
          </p:nvGrpSpPr>
          <p:grpSpPr>
            <a:xfrm>
              <a:off x="2494674" y="379103"/>
              <a:ext cx="6775431" cy="6241980"/>
              <a:chOff x="2494674" y="379103"/>
              <a:chExt cx="6775431" cy="6241980"/>
            </a:xfrm>
          </p:grpSpPr>
          <p:pic>
            <p:nvPicPr>
              <p:cNvPr id="1042" name="Picture 18">
                <a:extLst>
                  <a:ext uri="{FF2B5EF4-FFF2-40B4-BE49-F238E27FC236}">
                    <a16:creationId xmlns:a16="http://schemas.microsoft.com/office/drawing/2014/main" id="{35F261C6-78BB-F12E-653B-D1D74ACD8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2403" y="4448563"/>
                <a:ext cx="2743200" cy="2172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94F5119-1A8A-8E81-E206-44CAE7E851BA}"/>
                  </a:ext>
                </a:extLst>
              </p:cNvPr>
              <p:cNvSpPr txBox="1"/>
              <p:nvPr/>
            </p:nvSpPr>
            <p:spPr>
              <a:xfrm>
                <a:off x="2497630" y="379103"/>
                <a:ext cx="5712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D456AA-52E9-275E-B6E8-7E393389B33F}"/>
                  </a:ext>
                </a:extLst>
              </p:cNvPr>
              <p:cNvSpPr txBox="1"/>
              <p:nvPr/>
            </p:nvSpPr>
            <p:spPr>
              <a:xfrm>
                <a:off x="2494674" y="2049801"/>
                <a:ext cx="61331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3AD1928-B0C5-1924-0337-9DB4A7BCB521}"/>
                  </a:ext>
                </a:extLst>
              </p:cNvPr>
              <p:cNvSpPr txBox="1"/>
              <p:nvPr/>
            </p:nvSpPr>
            <p:spPr>
              <a:xfrm>
                <a:off x="6023276" y="2049586"/>
                <a:ext cx="5348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 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B82BA1-3932-8FD5-5B07-64A5BE88D33C}"/>
                  </a:ext>
                </a:extLst>
              </p:cNvPr>
              <p:cNvSpPr txBox="1"/>
              <p:nvPr/>
            </p:nvSpPr>
            <p:spPr>
              <a:xfrm>
                <a:off x="4890800" y="436934"/>
                <a:ext cx="11253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Random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CDEA22D-7885-3072-2F85-A1787640318F}"/>
                  </a:ext>
                </a:extLst>
              </p:cNvPr>
              <p:cNvSpPr txBox="1"/>
              <p:nvPr/>
            </p:nvSpPr>
            <p:spPr>
              <a:xfrm>
                <a:off x="6611859" y="444179"/>
                <a:ext cx="8957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LHS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CBC607F-E8A7-31E0-2E03-E987B704DA9E}"/>
                  </a:ext>
                </a:extLst>
              </p:cNvPr>
              <p:cNvSpPr txBox="1"/>
              <p:nvPr/>
            </p:nvSpPr>
            <p:spPr>
              <a:xfrm>
                <a:off x="8306931" y="459063"/>
                <a:ext cx="7556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EDS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F689E27-9707-D27D-BC73-307B0659059B}"/>
                  </a:ext>
                </a:extLst>
              </p:cNvPr>
              <p:cNvSpPr txBox="1"/>
              <p:nvPr/>
            </p:nvSpPr>
            <p:spPr>
              <a:xfrm>
                <a:off x="3485618" y="433457"/>
                <a:ext cx="8957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Truth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FC36193C-2ADB-5B8B-C01A-475A0DF69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2694" y="5154984"/>
                <a:ext cx="826958" cy="248088"/>
              </a:xfrm>
              <a:prstGeom prst="rect">
                <a:avLst/>
              </a:prstGeom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FBA993E9-4EF9-452E-EC06-F8B94B24EB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7579" y="690470"/>
                <a:ext cx="1440000" cy="1321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" name="Picture 6">
                <a:extLst>
                  <a:ext uri="{FF2B5EF4-FFF2-40B4-BE49-F238E27FC236}">
                    <a16:creationId xmlns:a16="http://schemas.microsoft.com/office/drawing/2014/main" id="{02C89FC8-8B5D-BEBC-AD44-2B6593AE72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9157" y="693505"/>
                <a:ext cx="1440000" cy="1321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0680975B-87DD-DFF3-A596-1F2DB8686B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4573" y="701387"/>
                <a:ext cx="1440000" cy="1321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10">
                <a:extLst>
                  <a:ext uri="{FF2B5EF4-FFF2-40B4-BE49-F238E27FC236}">
                    <a16:creationId xmlns:a16="http://schemas.microsoft.com/office/drawing/2014/main" id="{35C123B2-6FAB-317E-F913-CE652A6998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9499" y="689908"/>
                <a:ext cx="1440000" cy="1321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D1B1E81-DC48-34BB-1A69-F98044A592DD}"/>
                  </a:ext>
                </a:extLst>
              </p:cNvPr>
              <p:cNvSpPr txBox="1"/>
              <p:nvPr/>
            </p:nvSpPr>
            <p:spPr>
              <a:xfrm>
                <a:off x="2526916" y="4280128"/>
                <a:ext cx="5348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D 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927E8C-7323-3155-75EF-3ADF616A8E77}"/>
                  </a:ext>
                </a:extLst>
              </p:cNvPr>
              <p:cNvSpPr txBox="1"/>
              <p:nvPr/>
            </p:nvSpPr>
            <p:spPr>
              <a:xfrm>
                <a:off x="6027110" y="4262495"/>
                <a:ext cx="5348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E </a:t>
                </a:r>
              </a:p>
            </p:txBody>
          </p: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73E7CE17-A1B9-713B-89C7-6B0366F2C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6552" y="5775982"/>
                <a:ext cx="780399" cy="203267"/>
              </a:xfrm>
              <a:prstGeom prst="rect">
                <a:avLst/>
              </a:prstGeom>
            </p:spPr>
          </p:pic>
          <p:pic>
            <p:nvPicPr>
              <p:cNvPr id="1046" name="Picture 22">
                <a:extLst>
                  <a:ext uri="{FF2B5EF4-FFF2-40B4-BE49-F238E27FC236}">
                    <a16:creationId xmlns:a16="http://schemas.microsoft.com/office/drawing/2014/main" id="{A1F6D724-168B-BFD7-65C3-9A54D123B3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6905" y="2114256"/>
                <a:ext cx="2743200" cy="2188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2D55071D-2851-88D4-CA90-144411AE6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45213" y="4561049"/>
                <a:ext cx="1150995" cy="221024"/>
              </a:xfrm>
              <a:prstGeom prst="rect">
                <a:avLst/>
              </a:prstGeom>
            </p:spPr>
          </p:pic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6AD6284-B855-5305-6F3A-30BFAA08828C}"/>
                </a:ext>
              </a:extLst>
            </p:cNvPr>
            <p:cNvSpPr/>
            <p:nvPr/>
          </p:nvSpPr>
          <p:spPr>
            <a:xfrm>
              <a:off x="3670300" y="4537075"/>
              <a:ext cx="711079" cy="173767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204B7F5-0536-683E-9AF9-064A6EB9EFC8}"/>
                </a:ext>
              </a:extLst>
            </p:cNvPr>
            <p:cNvSpPr txBox="1"/>
            <p:nvPr/>
          </p:nvSpPr>
          <p:spPr>
            <a:xfrm>
              <a:off x="3611273" y="4633444"/>
              <a:ext cx="829131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>
                  <a:solidFill>
                    <a:schemeClr val="tx1"/>
                  </a:solidFill>
                </a:rPr>
                <a:t>Initial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>
                  <a:solidFill>
                    <a:schemeClr val="tx1"/>
                  </a:solidFill>
                </a:rPr>
                <a:t>samples</a:t>
              </a:r>
              <a:endParaRPr lang="zh-CN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CA5853A-1895-FD33-4B4C-4B17173BB5CF}"/>
                </a:ext>
              </a:extLst>
            </p:cNvPr>
            <p:cNvSpPr txBox="1"/>
            <p:nvPr/>
          </p:nvSpPr>
          <p:spPr>
            <a:xfrm>
              <a:off x="3577208" y="5893387"/>
              <a:ext cx="89726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>
                  <a:solidFill>
                    <a:schemeClr val="tx1"/>
                  </a:solidFill>
                </a:rPr>
                <a:t>Best</a:t>
              </a:r>
              <a:r>
                <a:rPr lang="zh-CN" altLang="en-US" sz="1050" b="1"/>
                <a:t> </a:t>
              </a:r>
              <a:r>
                <a:rPr lang="en-US" altLang="zh-CN" sz="1050" b="1"/>
                <a:t>value</a:t>
              </a:r>
              <a:endParaRPr lang="en-US" altLang="zh-CN" sz="1050" b="1">
                <a:solidFill>
                  <a:schemeClr val="tx1"/>
                </a:solidFill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B84CA20-712C-243C-1D67-AC0ADFC0C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9019" y="2117632"/>
              <a:ext cx="2743200" cy="221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353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292238-DAED-9A15-2BA2-D02ADC78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A75A03-F812-803F-ED28-E7304E7FFF6E}"/>
              </a:ext>
            </a:extLst>
          </p:cNvPr>
          <p:cNvSpPr txBox="1"/>
          <p:nvPr/>
        </p:nvSpPr>
        <p:spPr>
          <a:xfrm>
            <a:off x="78617" y="0"/>
            <a:ext cx="30223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Figure 3---</a:t>
            </a:r>
            <a:r>
              <a:rPr lang="zh-CN" altLang="en-US" sz="1600" b="1"/>
              <a:t>二</a:t>
            </a:r>
            <a:r>
              <a:rPr lang="zh-CN" altLang="en-US" sz="1600" b="1">
                <a:solidFill>
                  <a:schemeClr val="tx1"/>
                </a:solidFill>
              </a:rPr>
              <a:t>维函数</a:t>
            </a:r>
            <a:r>
              <a:rPr lang="zh-CN" altLang="en-US" sz="1600" b="1"/>
              <a:t>迁移优化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C9864A-6089-A5B1-BBBD-B39857047142}"/>
              </a:ext>
            </a:extLst>
          </p:cNvPr>
          <p:cNvSpPr txBox="1"/>
          <p:nvPr/>
        </p:nvSpPr>
        <p:spPr>
          <a:xfrm>
            <a:off x="2421739" y="5966716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经过相关知识迁移，迁移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BO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更快找到全局最优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1B58582-2868-D408-0F83-17CF35A11F6C}"/>
              </a:ext>
            </a:extLst>
          </p:cNvPr>
          <p:cNvGrpSpPr/>
          <p:nvPr/>
        </p:nvGrpSpPr>
        <p:grpSpPr>
          <a:xfrm>
            <a:off x="2610871" y="934481"/>
            <a:ext cx="6440041" cy="4162867"/>
            <a:chOff x="2610871" y="934481"/>
            <a:chExt cx="6440041" cy="416286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F323310-9EDA-9D35-EDBC-7E36EBD64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9144" y="2880296"/>
              <a:ext cx="2743200" cy="221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C56F8A3-08C6-D6D6-0EDE-203309989F43}"/>
                </a:ext>
              </a:extLst>
            </p:cNvPr>
            <p:cNvSpPr txBox="1"/>
            <p:nvPr/>
          </p:nvSpPr>
          <p:spPr>
            <a:xfrm>
              <a:off x="3560947" y="1005378"/>
              <a:ext cx="8311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latin typeface="+mj-lt"/>
                </a:rPr>
                <a:t>Target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7CF6E9-44B3-821D-63D4-76B3B9FD5023}"/>
                </a:ext>
              </a:extLst>
            </p:cNvPr>
            <p:cNvSpPr txBox="1"/>
            <p:nvPr/>
          </p:nvSpPr>
          <p:spPr>
            <a:xfrm>
              <a:off x="4865924" y="1004054"/>
              <a:ext cx="130615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latin typeface="+mj-lt"/>
                </a:rPr>
                <a:t>Source 1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52ACFFA-B9A2-F9A1-6F7F-88FCF2B39AD2}"/>
                </a:ext>
              </a:extLst>
            </p:cNvPr>
            <p:cNvSpPr txBox="1"/>
            <p:nvPr/>
          </p:nvSpPr>
          <p:spPr>
            <a:xfrm>
              <a:off x="6334725" y="1004054"/>
              <a:ext cx="12576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latin typeface="+mj-lt"/>
                </a:rPr>
                <a:t>Source</a:t>
              </a:r>
              <a:r>
                <a:rPr lang="zh-CN" altLang="en-US" sz="1400">
                  <a:latin typeface="+mj-lt"/>
                </a:rPr>
                <a:t> </a:t>
              </a:r>
              <a:r>
                <a:rPr lang="en-US" altLang="zh-CN" sz="1400">
                  <a:latin typeface="+mj-lt"/>
                </a:rPr>
                <a:t>2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4233531-8DB2-A7DD-8DCC-EAA5A6450888}"/>
                </a:ext>
              </a:extLst>
            </p:cNvPr>
            <p:cNvSpPr txBox="1"/>
            <p:nvPr/>
          </p:nvSpPr>
          <p:spPr>
            <a:xfrm>
              <a:off x="7803288" y="1004054"/>
              <a:ext cx="124762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latin typeface="+mj-lt"/>
                </a:rPr>
                <a:t>Source</a:t>
              </a:r>
              <a:r>
                <a:rPr lang="zh-CN" altLang="en-US" sz="1400">
                  <a:latin typeface="+mj-lt"/>
                </a:rPr>
                <a:t> </a:t>
              </a:r>
              <a:r>
                <a:rPr lang="en-US" altLang="zh-CN" sz="1400">
                  <a:latin typeface="+mj-lt"/>
                </a:rPr>
                <a:t>3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E03051E-4018-8845-A74A-8FD3DB550386}"/>
                </a:ext>
              </a:extLst>
            </p:cNvPr>
            <p:cNvSpPr txBox="1"/>
            <p:nvPr/>
          </p:nvSpPr>
          <p:spPr>
            <a:xfrm>
              <a:off x="2636121" y="934481"/>
              <a:ext cx="55865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9F1F2C3-EEA8-47F7-D962-B020FEF1E714}"/>
                </a:ext>
              </a:extLst>
            </p:cNvPr>
            <p:cNvSpPr txBox="1"/>
            <p:nvPr/>
          </p:nvSpPr>
          <p:spPr>
            <a:xfrm>
              <a:off x="2610871" y="2546201"/>
              <a:ext cx="60915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B 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431677C-FEFB-3EEB-5B36-CC4EF6AE4EA2}"/>
                </a:ext>
              </a:extLst>
            </p:cNvPr>
            <p:cNvSpPr txBox="1"/>
            <p:nvPr/>
          </p:nvSpPr>
          <p:spPr>
            <a:xfrm>
              <a:off x="3498876" y="4329881"/>
              <a:ext cx="89726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>
                  <a:solidFill>
                    <a:schemeClr val="tx1"/>
                  </a:solidFill>
                </a:rPr>
                <a:t>Best</a:t>
              </a:r>
              <a:r>
                <a:rPr lang="zh-CN" altLang="en-US" sz="1050" b="1"/>
                <a:t> </a:t>
              </a:r>
              <a:r>
                <a:rPr lang="en-US" altLang="zh-CN" sz="1050" b="1"/>
                <a:t>value</a:t>
              </a:r>
              <a:endParaRPr lang="en-US" altLang="zh-CN" sz="1050" b="1">
                <a:solidFill>
                  <a:schemeClr val="tx1"/>
                </a:solidFill>
              </a:endParaRPr>
            </a:p>
          </p:txBody>
        </p:sp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79233D04-07AC-A845-66EA-0C36F2D9D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969" y="1250230"/>
              <a:ext cx="1440000" cy="1321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F1FCDA6D-8536-44DE-14FD-755EED2A3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609" y="1273035"/>
              <a:ext cx="1440000" cy="1321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7B636C59-E34F-2D33-A365-3338DE5B2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6441" y="1273035"/>
              <a:ext cx="1440000" cy="1321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E7D53B9B-DE5B-F04B-6008-27FBD38B1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4525" y="1250228"/>
              <a:ext cx="1440000" cy="1321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571802F-EF0B-62E5-5B33-DF8D2B71BA0A}"/>
                </a:ext>
              </a:extLst>
            </p:cNvPr>
            <p:cNvSpPr txBox="1"/>
            <p:nvPr/>
          </p:nvSpPr>
          <p:spPr>
            <a:xfrm>
              <a:off x="5720237" y="2571559"/>
              <a:ext cx="60915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C 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4231C7E-7E10-D363-0F32-ABB4172C3F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2556" y="2890235"/>
              <a:ext cx="2743200" cy="2200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441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E37321BB-DEE7-C775-5B92-2DB7C1FB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7" y="182000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98036E-A3C2-BA41-8BB6-2CDA169A78B2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7A830-A632-5682-F59F-AAD0B390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351" y="101873"/>
            <a:ext cx="3134319" cy="78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催化反应数据集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B7766C3-C12C-FD62-BF5B-9729D6DFA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14927"/>
              </p:ext>
            </p:extLst>
          </p:nvPr>
        </p:nvGraphicFramePr>
        <p:xfrm>
          <a:off x="1670666" y="1517567"/>
          <a:ext cx="8850667" cy="32659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5628">
                  <a:extLst>
                    <a:ext uri="{9D8B030D-6E8A-4147-A177-3AD203B41FA5}">
                      <a16:colId xmlns:a16="http://schemas.microsoft.com/office/drawing/2014/main" val="3069946215"/>
                    </a:ext>
                  </a:extLst>
                </a:gridCol>
                <a:gridCol w="836858">
                  <a:extLst>
                    <a:ext uri="{9D8B030D-6E8A-4147-A177-3AD203B41FA5}">
                      <a16:colId xmlns:a16="http://schemas.microsoft.com/office/drawing/2014/main" val="271110107"/>
                    </a:ext>
                  </a:extLst>
                </a:gridCol>
                <a:gridCol w="2013889">
                  <a:extLst>
                    <a:ext uri="{9D8B030D-6E8A-4147-A177-3AD203B41FA5}">
                      <a16:colId xmlns:a16="http://schemas.microsoft.com/office/drawing/2014/main" val="378000027"/>
                    </a:ext>
                  </a:extLst>
                </a:gridCol>
                <a:gridCol w="1721791">
                  <a:extLst>
                    <a:ext uri="{9D8B030D-6E8A-4147-A177-3AD203B41FA5}">
                      <a16:colId xmlns:a16="http://schemas.microsoft.com/office/drawing/2014/main" val="3298559093"/>
                    </a:ext>
                  </a:extLst>
                </a:gridCol>
                <a:gridCol w="1111787">
                  <a:extLst>
                    <a:ext uri="{9D8B030D-6E8A-4147-A177-3AD203B41FA5}">
                      <a16:colId xmlns:a16="http://schemas.microsoft.com/office/drawing/2014/main" val="1660430810"/>
                    </a:ext>
                  </a:extLst>
                </a:gridCol>
                <a:gridCol w="966770">
                  <a:extLst>
                    <a:ext uri="{9D8B030D-6E8A-4147-A177-3AD203B41FA5}">
                      <a16:colId xmlns:a16="http://schemas.microsoft.com/office/drawing/2014/main" val="1577436208"/>
                    </a:ext>
                  </a:extLst>
                </a:gridCol>
                <a:gridCol w="1053944">
                  <a:extLst>
                    <a:ext uri="{9D8B030D-6E8A-4147-A177-3AD203B41FA5}">
                      <a16:colId xmlns:a16="http://schemas.microsoft.com/office/drawing/2014/main" val="1692543605"/>
                    </a:ext>
                  </a:extLst>
                </a:gridCol>
              </a:tblGrid>
              <a:tr h="353632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钯催化交叉偶联反应数据集</a:t>
                      </a:r>
                      <a:endParaRPr lang="en-US" alt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02787"/>
                  </a:ext>
                </a:extLst>
              </a:tr>
              <a:tr h="697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优化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数据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参数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初始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维度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预处理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维度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63950"/>
                  </a:ext>
                </a:extLst>
              </a:tr>
              <a:tr h="790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15</a:t>
                      </a:r>
                      <a:r>
                        <a:rPr lang="zh-CN" altLang="en-US" sz="1400"/>
                        <a:t>种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芳基卤化物</a:t>
                      </a:r>
                      <a:endParaRPr lang="en-US" altLang="zh-C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添加剂（</a:t>
                      </a:r>
                      <a:r>
                        <a:rPr lang="en-US" altLang="zh-CN" sz="1400"/>
                        <a:t>23</a:t>
                      </a:r>
                      <a:r>
                        <a:rPr lang="zh-CN" altLang="en-US" sz="1400"/>
                        <a:t>种）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配体（</a:t>
                      </a:r>
                      <a:r>
                        <a:rPr lang="en-US" altLang="zh-CN" sz="1400"/>
                        <a:t>4</a:t>
                      </a:r>
                      <a:r>
                        <a:rPr lang="zh-CN" altLang="en-US" sz="1400"/>
                        <a:t>种）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碱基（</a:t>
                      </a:r>
                      <a:r>
                        <a:rPr lang="en-US" altLang="zh-CN" sz="1400"/>
                        <a:t>3</a:t>
                      </a:r>
                      <a:r>
                        <a:rPr lang="zh-CN" altLang="en-US" sz="1400"/>
                        <a:t>种）</a:t>
                      </a:r>
                      <a:endParaRPr lang="en-US" altLang="zh-C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PCA</a:t>
                      </a:r>
                    </a:p>
                    <a:p>
                      <a:pPr algn="ctr"/>
                      <a:r>
                        <a:rPr lang="en-US" altLang="zh-CN" sz="1400"/>
                        <a:t>Minmax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反应产率（</a:t>
                      </a:r>
                      <a:r>
                        <a:rPr lang="en-US" altLang="zh-CN" sz="1400"/>
                        <a:t>%</a:t>
                      </a:r>
                      <a:r>
                        <a:rPr lang="zh-CN" altLang="en-US" sz="140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327428"/>
                  </a:ext>
                </a:extLst>
              </a:tr>
              <a:tr h="1412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编号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及表达式</a:t>
                      </a:r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511240"/>
                  </a:ext>
                </a:extLst>
              </a:tr>
            </a:tbl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521214A1-96DA-3C9B-535D-E7275B8247DC}"/>
              </a:ext>
            </a:extLst>
          </p:cNvPr>
          <p:cNvGrpSpPr>
            <a:grpSpLocks noChangeAspect="1"/>
          </p:cNvGrpSpPr>
          <p:nvPr/>
        </p:nvGrpSpPr>
        <p:grpSpPr>
          <a:xfrm>
            <a:off x="2762302" y="3486412"/>
            <a:ext cx="4383258" cy="1170066"/>
            <a:chOff x="3811961" y="5139550"/>
            <a:chExt cx="3700841" cy="947718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D768BDB-AD4D-D431-911E-0011A6EED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0000"/>
            <a:stretch/>
          </p:blipFill>
          <p:spPr>
            <a:xfrm>
              <a:off x="3811961" y="5156576"/>
              <a:ext cx="3240000" cy="930692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871241E-8D93-8891-BB12-69E5B4A5B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0000" r="85776"/>
            <a:stretch/>
          </p:blipFill>
          <p:spPr>
            <a:xfrm>
              <a:off x="7051961" y="5139550"/>
              <a:ext cx="460841" cy="930692"/>
            </a:xfrm>
            <a:prstGeom prst="rect">
              <a:avLst/>
            </a:prstGeom>
          </p:spPr>
        </p:pic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3C923F32-1305-9278-FA20-1CF8A1530B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27" t="50000"/>
          <a:stretch/>
        </p:blipFill>
        <p:spPr>
          <a:xfrm>
            <a:off x="7145560" y="3549473"/>
            <a:ext cx="3333697" cy="114904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DA97555-ED7B-5824-E33B-467980BD5468}"/>
              </a:ext>
            </a:extLst>
          </p:cNvPr>
          <p:cNvSpPr/>
          <p:nvPr/>
        </p:nvSpPr>
        <p:spPr>
          <a:xfrm>
            <a:off x="2742424" y="3486412"/>
            <a:ext cx="557368" cy="1149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080FB1-E8A5-EDD9-760A-E43CD02E85AD}"/>
              </a:ext>
            </a:extLst>
          </p:cNvPr>
          <p:cNvSpPr/>
          <p:nvPr/>
        </p:nvSpPr>
        <p:spPr>
          <a:xfrm>
            <a:off x="6588192" y="3486412"/>
            <a:ext cx="557368" cy="1149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D664E2-CD55-3301-A334-7CF8ACB65D8C}"/>
              </a:ext>
            </a:extLst>
          </p:cNvPr>
          <p:cNvSpPr/>
          <p:nvPr/>
        </p:nvSpPr>
        <p:spPr>
          <a:xfrm>
            <a:off x="9921889" y="3477615"/>
            <a:ext cx="557368" cy="1149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AB21EA-8B35-2FB0-2377-446D7AF82824}"/>
              </a:ext>
            </a:extLst>
          </p:cNvPr>
          <p:cNvSpPr txBox="1"/>
          <p:nvPr/>
        </p:nvSpPr>
        <p:spPr>
          <a:xfrm>
            <a:off x="3118983" y="5519803"/>
            <a:ext cx="6114469" cy="707886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编号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1,9,15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数据集作为优化任务进行算法测试，</a:t>
            </a:r>
            <a:endParaRPr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随机选择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种其他分子进行知识迁移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2985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5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5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5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5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31834</TotalTime>
  <Words>989</Words>
  <Application>Microsoft Office PowerPoint</Application>
  <PresentationFormat>宽屏</PresentationFormat>
  <Paragraphs>268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迷 离</dc:creator>
  <cp:lastModifiedBy>离 迷</cp:lastModifiedBy>
  <cp:revision>738</cp:revision>
  <dcterms:created xsi:type="dcterms:W3CDTF">2023-05-19T02:32:49Z</dcterms:created>
  <dcterms:modified xsi:type="dcterms:W3CDTF">2024-12-18T08:39:57Z</dcterms:modified>
</cp:coreProperties>
</file>