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7" r:id="rId6"/>
    <p:sldMasterId id="2147483684" r:id="rId7"/>
    <p:sldMasterId id="2147483691" r:id="rId8"/>
    <p:sldMasterId id="2147483698" r:id="rId9"/>
    <p:sldMasterId id="2147483705" r:id="rId10"/>
  </p:sldMasterIdLst>
  <p:notesMasterIdLst>
    <p:notesMasterId r:id="rId13"/>
  </p:notesMasterIdLst>
  <p:sldIdLst>
    <p:sldId id="583" r:id="rId11"/>
    <p:sldId id="823" r:id="rId12"/>
    <p:sldId id="824" r:id="rId14"/>
    <p:sldId id="701" r:id="rId15"/>
    <p:sldId id="822" r:id="rId16"/>
    <p:sldId id="866" r:id="rId17"/>
    <p:sldId id="867" r:id="rId18"/>
    <p:sldId id="840" r:id="rId19"/>
    <p:sldId id="842" r:id="rId20"/>
    <p:sldId id="844" r:id="rId21"/>
    <p:sldId id="868" r:id="rId22"/>
    <p:sldId id="852" r:id="rId23"/>
    <p:sldId id="843" r:id="rId24"/>
    <p:sldId id="854" r:id="rId25"/>
    <p:sldId id="855" r:id="rId26"/>
    <p:sldId id="857" r:id="rId27"/>
    <p:sldId id="856" r:id="rId28"/>
    <p:sldId id="859" r:id="rId29"/>
    <p:sldId id="849" r:id="rId30"/>
    <p:sldId id="845" r:id="rId31"/>
    <p:sldId id="869" r:id="rId32"/>
    <p:sldId id="860" r:id="rId33"/>
    <p:sldId id="861" r:id="rId34"/>
    <p:sldId id="862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EE1"/>
    <a:srgbClr val="064BB2"/>
    <a:srgbClr val="FB9708"/>
    <a:srgbClr val="FFCB54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102" y="96"/>
      </p:cViewPr>
      <p:guideLst>
        <p:guide orient="horz" pos="2205"/>
        <p:guide pos="3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E0F930-53EC-4234-8B05-59AF29A978A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BB80D97-50A9-410C-B0A9-05943020C43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5763" y="687388"/>
            <a:ext cx="6091237" cy="3427412"/>
          </a:xfrm>
          <a:ln>
            <a:solidFill>
              <a:srgbClr val="000000"/>
            </a:solidFill>
            <a:miter lim="800000"/>
          </a:ln>
        </p:spPr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797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BF21D-33FE-47BC-B363-BC479C1B4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955A5-C721-480C-81B5-4876BABF14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0C42-3044-41DF-B13F-823D16275C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BEAB7C9-4BAC-4B62-ACF0-4EC5A309F1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798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DA221-1E20-499C-B96B-4E169A4F47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413F2339-8DEC-4109-8FAC-F0BCBF198E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E7D60380-CAD9-4774-A2FF-AA3CB7E8B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B69CB-B44E-4DF2-A579-FC2B3B4EC2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C82EE-ACF8-4F2A-A72C-15E2B49F2E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B4E213D-E641-4DF6-AFE1-EF535EF57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798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B5041-E537-4A50-90BB-9B0F181CFC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64554A9D-3BF1-4928-A72B-6D31B13ECE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CA31486-BAFD-4E36-B91C-8F1F84D86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1403E34-9113-4009-85B6-B68344CC4A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17877-FD04-40C4-A222-C42B0773E2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D99DE-FD28-4F5C-B1BA-A12275068A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EA6975DF-FB80-49E3-8208-6EC09096E7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849F733C-EEE2-4F03-A99E-0B26D368ACFC}" type="slidenum"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</a:rPr>
            </a:fld>
            <a:endParaRPr lang="en-US" altLang="zh-CN" sz="10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0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1524000" y="6343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charset="-122"/>
                <a:ea typeface="仿宋" panose="02010609060101010101" charset="-122"/>
              </a:rPr>
              <a:t>大数据，成就未来</a:t>
            </a:r>
            <a:endParaRPr lang="zh-CN" altLang="en-US" b="1" dirty="0">
              <a:solidFill>
                <a:srgbClr val="064BB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7800" y="6526213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0300" y="6513513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1033" y="263825"/>
            <a:ext cx="10972801" cy="528176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32BF6-99E6-4C1A-803B-C607CA4A67AB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25655-AAAD-4E99-BB66-AEFE9760B7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799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83C7-4C46-4136-BB4A-1EDD8733FA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28C1B97E-3688-4524-85E1-D70B66D5F1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27E1371D-5394-41BB-80C6-7AB40B5222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A6F87-8FAA-480C-9372-4CC206ACCE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ACE542A-4CF8-4B22-9EC8-A9E45CF866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6E06D-8F20-414B-806B-630BA33C29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002504-ED83-466B-8787-6262054E6E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0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A50E3-9F2C-4909-AB67-8E62AADFBB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83D2DA5-8D12-4197-86D4-37B7D3BA4C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459FB757-0AAE-4351-A8BA-3FBE58017F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79760-196C-4701-ADB4-1F338E7E24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16AA3-F066-417A-A4BD-CF53A2F23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47FB52F-2BBD-4228-8698-FCAAF47094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0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6CA6C-84D5-4D96-9730-6188356CC8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AD4643C-0EDC-43DC-A2ED-8E5395CBB9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03C6E-0746-4148-8A72-798BC8B3EB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1C01327-F81C-4031-A862-D55B1F8B0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5E329-6AEA-4FC4-9FCA-B5F4D677E4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C26A-68A5-4B51-9F6F-48765CDA00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1509298-B9CC-4494-9EF4-BE4341EB21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0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F5B82-753E-41A7-90CB-F2A8F903E1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A6CCB1C-3EF8-4BA3-806A-0CBCA951B3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DADAA01-C3DC-4571-B809-668D8F8498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CA084-CECC-4719-BCF7-3778F59090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C75B-C3A8-470C-A630-236657BDC2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E26FBC-0E7F-421D-B473-4AF1B15DB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42897-DBD7-4F90-857E-71F723AB6A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02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134D9-5569-417B-AD34-CFAEA64E4D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0CF5726-83F1-49E7-B917-F4F6EA0968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986DA9F-7A09-4D55-B2F5-E1FEB27C1F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621838" y="876300"/>
            <a:ext cx="1919287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31800" y="887413"/>
            <a:ext cx="9121775" cy="17462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038" y="214065"/>
            <a:ext cx="10243126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181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266C9-D61E-465E-938F-22ECFA463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492" y="359079"/>
            <a:ext cx="10190185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2CEFC-13DC-43BE-8C75-0D003E935F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330F793-089E-4B4A-BF7C-B20F758C98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208" y="359079"/>
            <a:ext cx="10093469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C99E1A8-2817-4181-A7CD-FD55A3CCA3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798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3" y="257175"/>
            <a:ext cx="2389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F475-E5F7-40E8-83CF-0D407B11B8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3" y="359079"/>
            <a:ext cx="10225354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644A08DC-0B94-4106-9462-F8B5A06924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/>
          <p:cNvGrpSpPr/>
          <p:nvPr userDrawn="1"/>
        </p:nvGrpSpPr>
        <p:grpSpPr bwMode="auto">
          <a:xfrm>
            <a:off x="246063" y="915988"/>
            <a:ext cx="11585575" cy="46037"/>
            <a:chOff x="246063" y="915988"/>
            <a:chExt cx="11585575" cy="46037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46063" y="915988"/>
              <a:ext cx="9596437" cy="46037"/>
            </a:xfrm>
            <a:prstGeom prst="rect">
              <a:avLst/>
            </a:prstGeom>
            <a:solidFill>
              <a:srgbClr val="064BB2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842500" y="915988"/>
              <a:ext cx="1989138" cy="46037"/>
            </a:xfrm>
            <a:prstGeom prst="rect">
              <a:avLst/>
            </a:prstGeom>
            <a:solidFill>
              <a:srgbClr val="FB9708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zh-CN" altLang="en-US" sz="950"/>
            </a:p>
          </p:txBody>
        </p:sp>
      </p:grp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54" y="271159"/>
            <a:ext cx="10031923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0929637-E6C3-478B-A9AF-FF85B472CF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44E0588-4BBA-48E7-A322-5E2A89F04886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3A8E73-10DA-4B78-9714-988989016B3B}" type="slidenum">
              <a:rPr lang="zh-CN" altLang="en-US"/>
            </a:fld>
            <a:endParaRPr lang="zh-CN" altLang="en-US"/>
          </a:p>
        </p:txBody>
      </p:sp>
      <p:pic>
        <p:nvPicPr>
          <p:cNvPr id="2055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EBBFB6-3DFC-4195-ADB5-DA619F127602}" type="slidenum">
              <a:rPr lang="zh-CN" altLang="en-US"/>
            </a:fld>
            <a:endParaRPr lang="zh-CN" altLang="en-US"/>
          </a:p>
        </p:txBody>
      </p:sp>
      <p:pic>
        <p:nvPicPr>
          <p:cNvPr id="3079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93F23B-CF07-4C2C-AE91-A78D9DD0043A}" type="slidenum">
              <a:rPr lang="zh-CN" altLang="en-US"/>
            </a:fld>
            <a:endParaRPr lang="zh-CN" altLang="en-US"/>
          </a:p>
        </p:txBody>
      </p:sp>
      <p:pic>
        <p:nvPicPr>
          <p:cNvPr id="4103" name="图片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911694-B99B-491F-B76D-5B301EC06D44}" type="slidenum">
              <a:rPr lang="zh-CN" altLang="en-US"/>
            </a:fld>
            <a:endParaRPr lang="zh-CN" altLang="en-US"/>
          </a:p>
        </p:txBody>
      </p:sp>
      <p:pic>
        <p:nvPicPr>
          <p:cNvPr id="5127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C4A42B2-C697-4DE5-96FC-1DCED9DDD369}" type="slidenum">
              <a:rPr lang="zh-CN" altLang="en-US"/>
            </a:fld>
            <a:endParaRPr lang="zh-CN" altLang="en-US"/>
          </a:p>
        </p:txBody>
      </p:sp>
      <p:pic>
        <p:nvPicPr>
          <p:cNvPr id="6151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05FFA0D-6582-4239-B402-250944F3A8BB}" type="slidenum">
              <a:rPr lang="zh-CN" altLang="en-US"/>
            </a:fld>
            <a:endParaRPr lang="zh-CN" altLang="en-US"/>
          </a:p>
        </p:txBody>
      </p:sp>
      <p:pic>
        <p:nvPicPr>
          <p:cNvPr id="7175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ACE3B9C-FCAD-4E72-A7F4-AE5FE0E6868E}" type="slidenum">
              <a:rPr lang="zh-CN" altLang="en-US"/>
            </a:fld>
            <a:endParaRPr lang="zh-CN" altLang="en-US"/>
          </a:p>
        </p:txBody>
      </p:sp>
      <p:pic>
        <p:nvPicPr>
          <p:cNvPr id="8199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7300" y="195263"/>
            <a:ext cx="9971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B73EC5-0C27-4CC2-8178-F1D867C438B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45B16C-5EAA-4648-AADF-D8817065B39E}" type="slidenum">
              <a:rPr lang="zh-CN" altLang="en-US"/>
            </a:fld>
            <a:endParaRPr lang="zh-CN" altLang="en-US"/>
          </a:p>
        </p:txBody>
      </p:sp>
      <p:pic>
        <p:nvPicPr>
          <p:cNvPr id="9223" name="图片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1590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4"/>
          <p:cNvSpPr>
            <a:spLocks noGrp="1" noChangeArrowheads="1"/>
          </p:cNvSpPr>
          <p:nvPr>
            <p:ph type="title"/>
          </p:nvPr>
        </p:nvSpPr>
        <p:spPr>
          <a:xfrm>
            <a:off x="4944745" y="2707005"/>
            <a:ext cx="6871335" cy="692150"/>
          </a:xfrm>
        </p:spPr>
        <p:txBody>
          <a:bodyPr/>
          <a:lstStyle/>
          <a:p>
            <a:r>
              <a:rPr kumimoji="1" lang="en-US" altLang="zh-CN" sz="4800" dirty="0">
                <a:sym typeface="+mn-ea"/>
              </a:rPr>
              <a:t>lxml</a:t>
            </a:r>
            <a:r>
              <a:rPr kumimoji="1" lang="zh-CN" altLang="zh-CN" sz="4800" dirty="0">
                <a:sym typeface="+mn-ea"/>
              </a:rPr>
              <a:t>  网页解析</a:t>
            </a:r>
            <a:endParaRPr lang="zh-CN" altLang="en-US" sz="4800" b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etree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模块的常用函数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400" smtClean="0">
                <a:latin typeface="+mj-ea"/>
                <a:ea typeface="+mj-ea"/>
                <a:cs typeface="+mj-ea"/>
                <a:sym typeface="+mn-ea"/>
              </a:rPr>
              <a:t>     lxml库的大部分功能都包含在lxml.etree</a:t>
            </a:r>
            <a:r>
              <a:rPr lang="zh-CN" sz="2400" smtClean="0">
                <a:latin typeface="+mj-ea"/>
                <a:ea typeface="+mj-ea"/>
                <a:cs typeface="+mj-ea"/>
                <a:sym typeface="+mn-ea"/>
              </a:rPr>
              <a:t>模块下，</a:t>
            </a:r>
            <a:r>
              <a:rPr sz="2400" smtClean="0">
                <a:latin typeface="+mj-ea"/>
                <a:ea typeface="+mj-ea"/>
                <a:cs typeface="+mj-ea"/>
              </a:rPr>
              <a:t>lxml.etree支持以多种方式来源解析</a:t>
            </a:r>
            <a:r>
              <a:rPr sz="2400" smtClean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XML</a:t>
            </a:r>
            <a:r>
              <a:rPr sz="2400" smtClean="0">
                <a:latin typeface="+mj-ea"/>
                <a:ea typeface="+mj-ea"/>
                <a:cs typeface="+mj-ea"/>
              </a:rPr>
              <a:t>，</a:t>
            </a:r>
            <a:r>
              <a:rPr lang="zh-CN" sz="2400" smtClean="0">
                <a:latin typeface="+mj-ea"/>
                <a:ea typeface="+mj-ea"/>
                <a:cs typeface="+mj-ea"/>
              </a:rPr>
              <a:t>如</a:t>
            </a:r>
            <a:r>
              <a:rPr sz="2400" smtClean="0">
                <a:latin typeface="+mj-ea"/>
                <a:ea typeface="+mj-ea"/>
                <a:cs typeface="+mj-ea"/>
              </a:rPr>
              <a:t>字符串、文件、URL (http/ftp) 和类似文件的对象。主要的解析函数是fromstring()和 parse</a:t>
            </a:r>
            <a:r>
              <a:rPr lang="en-US" sz="2400" smtClean="0">
                <a:latin typeface="+mj-ea"/>
                <a:ea typeface="+mj-ea"/>
                <a:cs typeface="+mj-ea"/>
              </a:rPr>
              <a:t>r</a:t>
            </a:r>
            <a:r>
              <a:rPr sz="2400" smtClean="0">
                <a:latin typeface="+mj-ea"/>
                <a:ea typeface="+mj-ea"/>
                <a:cs typeface="+mj-ea"/>
              </a:rPr>
              <a:t>()</a:t>
            </a:r>
            <a:r>
              <a:rPr lang="zh-CN" sz="2400" smtClean="0">
                <a:latin typeface="+mj-ea"/>
                <a:ea typeface="+mj-ea"/>
                <a:cs typeface="+mj-ea"/>
              </a:rPr>
              <a:t>。</a:t>
            </a:r>
            <a:endParaRPr sz="2400" smtClean="0">
              <a:latin typeface="+mj-ea"/>
              <a:ea typeface="+mj-ea"/>
              <a:cs typeface="+mj-ea"/>
            </a:endParaRPr>
          </a:p>
          <a:p>
            <a:pPr marL="640715" indent="0" eaLnBrk="1">
              <a:lnSpc>
                <a:spcPct val="150000"/>
              </a:lnSpc>
              <a:buClr>
                <a:srgbClr val="00B6E1"/>
              </a:buClr>
              <a:buFont typeface="Wingdings" panose="05000000000000000000" charset="0"/>
              <a:buNone/>
              <a:defRPr sz="1800">
                <a:solidFill>
                  <a:srgbClr val="000000"/>
                </a:solidFill>
              </a:defRPr>
            </a:pPr>
            <a:endParaRPr lang="zh-CN" altLang="en-US" sz="2400" noProof="1">
              <a:latin typeface="+mj-ea"/>
              <a:ea typeface="+mj-ea"/>
              <a:cs typeface="+mj-ea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8380" y="2853690"/>
          <a:ext cx="10098405" cy="36671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3490"/>
                <a:gridCol w="7574915"/>
              </a:tblGrid>
              <a:tr h="6045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方法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描述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Helvetica Light"/>
                        </a:rPr>
                        <a:t>fromstring()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Helvetica Light"/>
                        </a:rPr>
                        <a:t>函数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j-ea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  <a:sym typeface="+mn-ea"/>
                        </a:rPr>
                        <a:t>解析字符串的最简单方法，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将传进去的字符串转变成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+mn-ea"/>
                        </a:rPr>
                        <a:t>_Element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对象。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657860">
                <a:tc>
                  <a:txBody>
                    <a:bodyPr/>
                    <a:lstStyle/>
                    <a:p>
                      <a:pPr marL="93980" marR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Helvetica Light"/>
                        </a:rPr>
                        <a:t>HTML()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Helvetica Light"/>
                        </a:rPr>
                        <a:t>函数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j-ea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用来解析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字符串格式的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+mn-ea"/>
                        </a:rPr>
                        <a:t>HTML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文档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对象，将传进去的字符串转变成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+mn-ea"/>
                        </a:rPr>
                        <a:t>_Element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对象。</a:t>
                      </a:r>
                      <a:endParaRPr lang="zh-CN" alt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618490">
                <a:tc>
                  <a:txBody>
                    <a:bodyPr/>
                    <a:lstStyle/>
                    <a:p>
                      <a:pPr marL="93980"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XML()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函数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用来解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析字符串格式的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  <a:sym typeface="+mn-ea"/>
                        </a:rPr>
                        <a:t>XML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文档对象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617855">
                <a:tc>
                  <a:txBody>
                    <a:bodyPr/>
                    <a:lstStyle/>
                    <a:p>
                      <a:pPr marL="93980"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Parser()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函数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解析本地文件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参数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文件名，参数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2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解析器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  <a:tr h="617855">
                <a:tc>
                  <a:txBody>
                    <a:bodyPr/>
                    <a:lstStyle/>
                    <a:p>
                      <a:pPr marL="93980"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HTMLParser()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j-ea"/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可以解析不完整的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HTML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j-ea"/>
                        </a:rPr>
                        <a:t>文档对象。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etree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模块的常用函数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400" smtClean="0">
                <a:latin typeface="+mj-ea"/>
                <a:ea typeface="+mj-ea"/>
                <a:cs typeface="+mj-ea"/>
                <a:sym typeface="+mn-ea"/>
              </a:rPr>
              <a:t>     </a:t>
            </a:r>
            <a:r>
              <a:rPr lang="zh-CN" sz="2400" smtClean="0">
                <a:latin typeface="+mj-ea"/>
                <a:ea typeface="+mj-ea"/>
                <a:cs typeface="+mj-ea"/>
                <a:sym typeface="+mn-ea"/>
              </a:rPr>
              <a:t>解析数据前需要使用</a:t>
            </a:r>
            <a:r>
              <a:rPr lang="en-US" altLang="zh-CN" sz="2400" smtClean="0">
                <a:latin typeface="+mj-ea"/>
                <a:ea typeface="+mj-ea"/>
                <a:cs typeface="+mj-ea"/>
                <a:sym typeface="+mn-ea"/>
              </a:rPr>
              <a:t>etree.fromstring</a:t>
            </a:r>
            <a:r>
              <a:rPr lang="zh-CN" altLang="en-US" sz="2400" smtClean="0">
                <a:latin typeface="+mj-ea"/>
                <a:ea typeface="+mj-ea"/>
                <a:cs typeface="+mj-ea"/>
                <a:sym typeface="+mn-ea"/>
              </a:rPr>
              <a:t>或者</a:t>
            </a:r>
            <a:r>
              <a:rPr lang="en-US" altLang="zh-CN" sz="2400" smtClean="0">
                <a:latin typeface="+mj-ea"/>
                <a:ea typeface="+mj-ea"/>
                <a:cs typeface="+mj-ea"/>
                <a:sym typeface="+mn-ea"/>
              </a:rPr>
              <a:t>etreeHTML</a:t>
            </a:r>
            <a:r>
              <a:rPr lang="zh-CN" altLang="en-US" sz="2400" smtClean="0">
                <a:latin typeface="+mj-ea"/>
                <a:ea typeface="+mj-ea"/>
                <a:cs typeface="+mj-ea"/>
                <a:sym typeface="+mn-ea"/>
              </a:rPr>
              <a:t>函数初始化，得到一个元素对象，可以对这个对象进行</a:t>
            </a:r>
            <a:r>
              <a:rPr lang="en-US" altLang="zh-CN" sz="2400" smtClean="0">
                <a:latin typeface="+mj-ea"/>
                <a:ea typeface="+mj-ea"/>
                <a:cs typeface="+mj-ea"/>
                <a:sym typeface="+mn-ea"/>
              </a:rPr>
              <a:t>XPath</a:t>
            </a:r>
            <a:r>
              <a:rPr lang="zh-CN" altLang="en-US" sz="2400" smtClean="0">
                <a:latin typeface="+mj-ea"/>
                <a:ea typeface="+mj-ea"/>
                <a:cs typeface="+mj-ea"/>
                <a:sym typeface="+mn-ea"/>
              </a:rPr>
              <a:t>筛选</a:t>
            </a:r>
            <a:r>
              <a:rPr lang="zh-CN" sz="2400" smtClean="0">
                <a:latin typeface="+mj-ea"/>
                <a:ea typeface="+mj-ea"/>
                <a:cs typeface="+mj-ea"/>
              </a:rPr>
              <a:t>。</a:t>
            </a:r>
            <a:endParaRPr sz="2400" smtClean="0">
              <a:latin typeface="+mj-ea"/>
              <a:ea typeface="+mj-ea"/>
              <a:cs typeface="+mj-ea"/>
            </a:endParaRPr>
          </a:p>
          <a:p>
            <a:pPr marL="640715" indent="0" eaLnBrk="1">
              <a:lnSpc>
                <a:spcPct val="150000"/>
              </a:lnSpc>
              <a:buClr>
                <a:srgbClr val="00B6E1"/>
              </a:buClr>
              <a:buFont typeface="Wingdings" panose="05000000000000000000" charset="0"/>
              <a:buNone/>
              <a:defRPr sz="1800">
                <a:solidFill>
                  <a:srgbClr val="000000"/>
                </a:solidFill>
              </a:defRPr>
            </a:pPr>
            <a:endParaRPr lang="zh-CN" altLang="en-US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7410" name="矩形 4"/>
          <p:cNvSpPr/>
          <p:nvPr/>
        </p:nvSpPr>
        <p:spPr>
          <a:xfrm>
            <a:off x="413385" y="809625"/>
            <a:ext cx="11397615" cy="600075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from lxml import etree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html='''&lt;ul class="clearfix lavalamp"&gt;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&lt;div class="lavalamp-object" id="nav"&gt;&lt;/div&gt;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class="navitem-index current" &gt;&lt;a href="/index" class=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"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red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"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首页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href="/guonei"&gt;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国内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href="/guoji"&gt;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国际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href="/mil"&gt;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军事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href="/finance"&gt;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财经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href="/ent"&gt;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娱乐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href="/sports"&gt;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体育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&lt;li class="lavalamp-item"&gt;&lt;a href="/internet"&gt;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互联网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&lt;/a&gt;&lt;/li&gt;</a:t>
            </a:r>
            <a:b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</a:b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&lt;/ul&gt;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'''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  <a:sym typeface="+mn-ea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#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+mn-ea"/>
              </a:rPr>
              <a:t>以下两种方式二选一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  <a:sym typeface="+mn-ea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doc=etree.HTML(html)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doc=etree.formstring(html)</a:t>
            </a:r>
            <a:endParaRPr lang="en-US" altLang="zh-CN" sz="24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2.etree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模块的常用函数</a:t>
            </a:r>
            <a:endParaRPr 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7410" name="矩形 4"/>
          <p:cNvSpPr/>
          <p:nvPr/>
        </p:nvSpPr>
        <p:spPr>
          <a:xfrm>
            <a:off x="328295" y="1144270"/>
            <a:ext cx="11535410" cy="332295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from lxml import etree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#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从本地文件读取，适用于解析调试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#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可以避免重复多次发送请求激活网站反爬虫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doc=etree.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parse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("f.txt",)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print(doc.xpath("//ul"))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635" y="3816985"/>
            <a:ext cx="7169785" cy="27882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使用标签定位</a:t>
            </a:r>
            <a:endParaRPr 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946910"/>
            <a:ext cx="11251565" cy="3908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内容占位符 4"/>
          <p:cNvSpPr/>
          <p:nvPr/>
        </p:nvSpPr>
        <p:spPr bwMode="auto">
          <a:xfrm>
            <a:off x="431165" y="1195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循环遍历节点元素</a:t>
            </a:r>
            <a:endParaRPr lang="zh-CN" altLang="en-US" sz="2400" noProof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使用标签定位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-tostring</a:t>
            </a:r>
            <a:endParaRPr lang="en-US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431165" y="1195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etree.tostring</a:t>
            </a:r>
            <a:r>
              <a:rPr lang="zh-CN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函数查看选中元素</a:t>
            </a:r>
            <a:endParaRPr lang="zh-CN" altLang="en-US" sz="2400" noProof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059940"/>
            <a:ext cx="10424795" cy="4398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使用标签定位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属性提取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431165" y="1195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使用“@”获取属性</a:t>
            </a:r>
            <a:endParaRPr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all_href=doc.xpath("//li/a/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@href</a:t>
            </a:r>
            <a:r>
              <a:rPr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")</a:t>
            </a:r>
            <a:endParaRPr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print(all_href)</a:t>
            </a:r>
            <a:endParaRPr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out</a:t>
            </a:r>
            <a:r>
              <a:rPr lang="zh-CN" altLang="en-US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['/index', '/guonei', '/guoji', '/mil', '/finance', '/ent', '/sports']</a:t>
            </a:r>
            <a:endParaRPr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提问：尝试说明以上语句表达的含义</a:t>
            </a:r>
            <a:endParaRPr lang="zh-CN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使用标签定位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文本提取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431165" y="1195705"/>
            <a:ext cx="12567920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标签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[</a:t>
            </a:r>
            <a:r>
              <a:rPr lang="zh-CN" altLang="en-US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索引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]</a:t>
            </a:r>
            <a:r>
              <a:rPr lang="zh-CN" altLang="en-US"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，提取指定行的元素，</a:t>
            </a:r>
            <a:r>
              <a:rPr lang="zh-CN" altLang="en-US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索引从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开始</a:t>
            </a:r>
            <a:endParaRPr lang="zh-CN" altLang="en-US" sz="2800" dirty="0" err="1" smtClean="0">
              <a:solidFill>
                <a:srgbClr val="FF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text()</a:t>
            </a:r>
            <a:r>
              <a:rPr lang="zh-CN" altLang="en-US"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提取标签中的文本</a:t>
            </a:r>
            <a:endParaRPr sz="2800" dirty="0" err="1" smtClean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first_li=</a:t>
            </a:r>
            <a:r>
              <a:rPr lang="en-US" sz="2800" dirty="0" err="1" smtClean="0">
                <a:latin typeface="+mj-ea"/>
                <a:ea typeface="+mj-ea"/>
                <a:cs typeface="+mj-ea"/>
                <a:sym typeface="+mn-ea"/>
              </a:rPr>
              <a:t>doc</a:t>
            </a: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.xpath("//li[1]/a")[0]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print(etree.tostring(first_li,encoding="utf-8").decode("utf-8"))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a_text=doc.xpath("//li[3]/a/text()")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zh-CN" sz="2800" dirty="0" err="1" smtClean="0">
                <a:latin typeface="+mj-ea"/>
                <a:ea typeface="+mj-ea"/>
                <a:cs typeface="+mj-ea"/>
                <a:sym typeface="+mn-ea"/>
              </a:rPr>
              <a:t>提问：</a:t>
            </a: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说明以上语句表达的含义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zh-CN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75" y="975995"/>
            <a:ext cx="7858125" cy="53054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属性定位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431165" y="1195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   </a:t>
            </a:r>
            <a:r>
              <a:rPr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使用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标签</a:t>
            </a:r>
            <a:r>
              <a:rPr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进行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定位效率低、表达式编写复杂</a:t>
            </a:r>
            <a:r>
              <a:rPr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，如果元素中具有相对能够保持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元素唯一性</a:t>
            </a:r>
            <a:r>
              <a:rPr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的属性，建议使用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属性</a:t>
            </a:r>
            <a:r>
              <a:rPr sz="2800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进行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定位</a:t>
            </a: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endParaRPr sz="2800" dirty="0" err="1" smtClean="0">
              <a:solidFill>
                <a:srgbClr val="FF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   一般格式为“</a:t>
            </a: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标签名[@属性名='属性值']</a:t>
            </a:r>
            <a:r>
              <a:rPr 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”。也可以使用通配符*，代表任意HTML标签，格式为“</a:t>
            </a: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*[@属性名='属性值']</a:t>
            </a:r>
            <a:r>
              <a:rPr 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”</a:t>
            </a:r>
            <a:endParaRPr lang="zh-CN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</a:t>
            </a:r>
            <a:r>
              <a:rPr 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属性定位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88265" y="1205865"/>
            <a:ext cx="1204658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nav_text=doc.xpath("//div[@id='nav']/text()")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lavalamp_text=doc.xpath("//li[@class='lavalamp-item']/a/text()")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zh-CN" sz="2800" dirty="0" err="1" smtClean="0">
                <a:latin typeface="+mj-ea"/>
                <a:ea typeface="+mj-ea"/>
                <a:cs typeface="+mj-ea"/>
                <a:sym typeface="+mn-ea"/>
              </a:rPr>
              <a:t>提问：</a:t>
            </a:r>
            <a:r>
              <a:rPr lang="zh-CN"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说明以上语句表达的含义</a:t>
            </a:r>
            <a:endParaRPr lang="zh-CN" sz="2800" dirty="0" err="1" smtClean="0">
              <a:solidFill>
                <a:srgbClr val="FF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zh-CN"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contains</a:t>
            </a: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函数对属性值进行</a:t>
            </a:r>
            <a:r>
              <a:rPr sz="2800" dirty="0" err="1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模糊匹配</a:t>
            </a: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。语法为“contains(@属性名,属性值)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navitem=selector.xpath("//li[contains(@class,'navitem-index')]/a/text()")</a:t>
            </a:r>
            <a:endParaRPr lang="zh-CN" sz="2800" dirty="0" err="1" smtClean="0">
              <a:latin typeface="+mj-ea"/>
              <a:ea typeface="+mj-ea"/>
              <a:cs typeface="+mj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800" dirty="0" err="1" smtClean="0">
                <a:latin typeface="+mj-ea"/>
                <a:ea typeface="+mj-ea"/>
                <a:cs typeface="+mj-ea"/>
                <a:sym typeface="+mn-ea"/>
              </a:rPr>
              <a:t> </a:t>
            </a:r>
            <a:endParaRPr sz="2800" dirty="0" err="1" smtClean="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9940" y="1906270"/>
            <a:ext cx="7019925" cy="48672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5.fromstring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和H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TML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对比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2745" y="1068705"/>
            <a:ext cx="11251565" cy="341503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BAD6FF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1" latinLnBrk="0" hangingPunct="1">
              <a:lnSpc>
                <a:spcPct val="150000"/>
              </a:lnSpc>
              <a:buNone/>
            </a:pPr>
            <a:r>
              <a:rPr kumimoji="1" lang="en-US" alt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etree.fromstring(html)</a:t>
            </a:r>
            <a:r>
              <a:rPr kumimoji="1" lang="zh-CN" altLang="en-US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和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etree.HTML(html)</a:t>
            </a:r>
            <a:r>
              <a:rPr kumimoji="1" lang="zh-CN" altLang="en-US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对比。</a:t>
            </a:r>
            <a:endParaRPr kumimoji="1" lang="zh-CN" altLang="en-US" sz="2400" b="1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50000"/>
              </a:lnSpc>
              <a:buNone/>
            </a:pPr>
            <a:r>
              <a:rPr kumimoji="1" lang="en-US" alt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1.fromstring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当前输入参数的最外层节点为根节点，如果输入参数为不完整的</a:t>
            </a:r>
            <a:r>
              <a:rPr lang="en-US" altLang="zh-CN" sz="2400" dirty="0" smtClean="0">
                <a:latin typeface="+mj-ea"/>
                <a:ea typeface="+mj-ea"/>
                <a:cs typeface="+mj-ea"/>
                <a:sym typeface="+mn-ea"/>
              </a:rPr>
              <a:t>html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，也不会自动补全</a:t>
            </a:r>
            <a:r>
              <a:rPr lang="en-US" altLang="zh-CN" sz="2400" dirty="0" smtClean="0">
                <a:latin typeface="+mj-ea"/>
                <a:ea typeface="+mj-ea"/>
                <a:cs typeface="+mj-ea"/>
                <a:sym typeface="+mn-ea"/>
              </a:rPr>
              <a:t>.</a:t>
            </a:r>
            <a:endParaRPr lang="zh-CN" altLang="zh-CN" sz="2400" dirty="0" smtClean="0">
              <a:latin typeface="+mj-ea"/>
              <a:ea typeface="+mj-ea"/>
              <a:cs typeface="+mj-ea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buNone/>
            </a:pPr>
            <a:r>
              <a:rPr kumimoji="1" lang="en-US" alt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2.HTML</a:t>
            </a:r>
            <a:r>
              <a:rPr kumimoji="1" lang="zh-CN" altLang="en-US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固定以</a:t>
            </a:r>
            <a:r>
              <a:rPr kumimoji="1"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腾讯体 W7" panose="020C08030202040F0204" charset="-122"/>
              </a:rPr>
              <a:t>&lt;HTML&gt;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腾讯体 W7" panose="020C08030202040F0204" charset="-122"/>
              </a:rPr>
              <a:t>标签</a:t>
            </a:r>
            <a:r>
              <a:rPr kumimoji="1" lang="zh-CN" altLang="en-US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为根节点</a:t>
            </a:r>
            <a:r>
              <a:rPr kumimoji="1" lang="en-US" alt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,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如果以“</a:t>
            </a:r>
            <a:r>
              <a:rPr lang="en-US" altLang="zh-CN" sz="2400" dirty="0" smtClean="0"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”开头代表从</a:t>
            </a:r>
            <a:r>
              <a:rPr lang="en-US" altLang="zh-CN" sz="2400" dirty="0" smtClean="0">
                <a:latin typeface="+mj-ea"/>
                <a:ea typeface="+mj-ea"/>
                <a:cs typeface="+mj-ea"/>
                <a:sym typeface="+mn-ea"/>
              </a:rPr>
              <a:t>&lt;HTML&gt;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标签开始进行查找，并且如果输入的</a:t>
            </a:r>
            <a:r>
              <a:rPr lang="en-US" altLang="zh-CN" sz="2400" dirty="0" smtClean="0">
                <a:latin typeface="+mj-ea"/>
                <a:ea typeface="+mj-ea"/>
                <a:cs typeface="+mj-ea"/>
                <a:sym typeface="+mn-ea"/>
              </a:rPr>
              <a:t>html</a:t>
            </a:r>
            <a:r>
              <a:rPr lang="zh-CN" altLang="zh-CN" sz="2400" dirty="0" smtClean="0">
                <a:latin typeface="+mj-ea"/>
                <a:ea typeface="+mj-ea"/>
                <a:cs typeface="+mj-ea"/>
                <a:sym typeface="+mn-ea"/>
              </a:rPr>
              <a:t>文本不完整会自动补全</a:t>
            </a:r>
            <a:r>
              <a:rPr kumimoji="1" lang="zh-CN" altLang="en-US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。</a:t>
            </a:r>
            <a:endParaRPr kumimoji="1" lang="en-US" altLang="zh-CN" sz="2400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50000"/>
              </a:lnSpc>
              <a:buNone/>
            </a:pPr>
            <a:endParaRPr kumimoji="1" lang="en-US" altLang="zh-CN" sz="2400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3933825"/>
            <a:ext cx="6103620" cy="2966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0245" y="1798320"/>
            <a:ext cx="6421755" cy="2820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386" name="内容占位符 4"/>
          <p:cNvSpPr/>
          <p:nvPr/>
        </p:nvSpPr>
        <p:spPr bwMode="auto">
          <a:xfrm>
            <a:off x="5672455" y="1036320"/>
            <a:ext cx="11626850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noProof="1">
                <a:latin typeface="+mj-ea"/>
                <a:ea typeface="+mj-ea"/>
                <a:cs typeface="+mj-ea"/>
                <a:sym typeface="+mn-ea"/>
              </a:rPr>
              <a:t>2.</a:t>
            </a:r>
            <a:r>
              <a:rPr lang="zh-CN" sz="2400" noProof="1">
                <a:latin typeface="+mj-ea"/>
                <a:ea typeface="+mj-ea"/>
                <a:cs typeface="+mj-ea"/>
                <a:sym typeface="+mn-ea"/>
              </a:rPr>
              <a:t>歌手和歌曲名称如何分割</a:t>
            </a:r>
            <a:endParaRPr lang="zh-CN" altLang="en-US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32535" y="138113"/>
            <a:ext cx="9906000" cy="528637"/>
          </a:xfrm>
        </p:spPr>
        <p:txBody>
          <a:bodyPr/>
          <a:lstStyle/>
          <a:p>
            <a:r>
              <a:rPr lang="zh-CN" altLang="zh-CN" sz="3200" dirty="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3200" dirty="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580" y="4921250"/>
            <a:ext cx="8564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>
                <a:latin typeface="+mj-ea"/>
                <a:ea typeface="+mj-ea"/>
                <a:cs typeface="+mj-ea"/>
                <a:sym typeface="+mn-ea"/>
              </a:rPr>
              <a:t>3.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使用浏览器</a:t>
            </a:r>
            <a:r>
              <a:rPr lang="zh-CN" sz="2400">
                <a:latin typeface="+mj-ea"/>
                <a:ea typeface="+mj-ea"/>
                <a:cs typeface="+mj-ea"/>
                <a:sym typeface="+mn-ea"/>
              </a:rPr>
              <a:t>找到所有要爬取的歌曲数据，并写出</a:t>
            </a:r>
            <a:r>
              <a:rPr lang="en-US" altLang="zh-CN" sz="2400">
                <a:latin typeface="+mj-ea"/>
                <a:ea typeface="+mj-ea"/>
                <a:cs typeface="+mj-ea"/>
                <a:sym typeface="+mn-ea"/>
              </a:rPr>
              <a:t>Css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选择器。</a:t>
            </a:r>
            <a:endParaRPr lang="zh-CN" altLang="en-US" sz="24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" y="5566410"/>
            <a:ext cx="10316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soup.select("#rankWrap &gt; div.pc_temp_songlist &gt; ul &gt; li")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27355" y="989330"/>
            <a:ext cx="414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j-ea"/>
                <a:ea typeface="+mj-ea"/>
                <a:cs typeface="+mj-ea"/>
                <a:sym typeface="+mn-ea"/>
              </a:rPr>
              <a:t>1.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解释以下各个函数的意义。</a:t>
            </a:r>
            <a:endParaRPr lang="zh-CN" altLang="en-US" sz="24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0070" y="1691005"/>
            <a:ext cx="4817745" cy="30340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6" grpId="1"/>
      <p:bldP spid="2" grpId="0"/>
      <p:bldP spid="2" grpId="1"/>
      <p:bldP spid="7" grpId="0"/>
      <p:bldP spid="7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6.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起点小说页面分析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内容占位符 4"/>
          <p:cNvSpPr/>
          <p:nvPr/>
        </p:nvSpPr>
        <p:spPr bwMode="auto">
          <a:xfrm>
            <a:off x="409575" y="952500"/>
            <a:ext cx="11401425" cy="22961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sz="2800" noProof="1">
                <a:latin typeface="+mj-ea"/>
                <a:ea typeface="+mj-ea"/>
                <a:cs typeface="+mj-ea"/>
                <a:sym typeface="+mn-ea"/>
              </a:rPr>
              <a:t>爬取起点中文网原创风云榜所有的榜单小说，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网址：</a:t>
            </a:r>
            <a:r>
              <a:rPr kumimoji="1" lang="en-US" altLang="zh-CN" sz="2800" dirty="0">
                <a:latin typeface="+mj-ea"/>
                <a:ea typeface="+mj-ea"/>
                <a:cs typeface="+mj-ea"/>
                <a:sym typeface="腾讯体 W7" panose="020C08030202040F0204" charset="-122"/>
              </a:rPr>
              <a:t>http://www.bspider.top/qidian</a:t>
            </a:r>
            <a:r>
              <a:rPr kumimoji="1" lang="zh-CN" altLang="en-US" sz="2800" dirty="0">
                <a:latin typeface="+mj-ea"/>
                <a:ea typeface="+mj-ea"/>
                <a:cs typeface="+mj-ea"/>
                <a:sym typeface="腾讯体 W7" panose="020C08030202040F0204" charset="-122"/>
              </a:rPr>
              <a:t>，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要求使用</a:t>
            </a:r>
            <a:r>
              <a:rPr sz="2800" noProof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lxml库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进行数据解析。爬取数据包括小说名称、作者、摘要、更新日期时间。数据保存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为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csv文件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sz="2800" noProof="1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3248660"/>
            <a:ext cx="7260590" cy="3464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6.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起点小说页面分析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60" name="图片 6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04165" y="1215390"/>
            <a:ext cx="7815580" cy="2849880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1" name="图片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23995" y="3185160"/>
            <a:ext cx="8156575" cy="2891155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04165" y="474853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页面分析演示</a:t>
            </a:r>
            <a:endParaRPr lang="zh-CN" altLang="en-US" sz="3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6.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起点小说分（翻）页分析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62" name="图片 5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771650" y="3378200"/>
            <a:ext cx="6859270" cy="1191260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800" y="1305560"/>
            <a:ext cx="11251565" cy="175323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BAD6FF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1" latinLnBrk="0" hangingPunct="1">
              <a:lnSpc>
                <a:spcPct val="150000"/>
              </a:lnSpc>
              <a:buNone/>
            </a:pPr>
            <a:r>
              <a:rPr kumimoji="1" lang="zh-CN" sz="2400" b="1" dirty="0">
                <a:latin typeface="+mj-ea"/>
                <a:ea typeface="+mj-ea"/>
                <a:cs typeface="+mj-ea"/>
                <a:sym typeface="腾讯体 W7" panose="020C08030202040F0204" charset="-122"/>
              </a:rPr>
              <a:t>观察浏览器地址栏的变化，找出分页规律</a:t>
            </a:r>
            <a:endParaRPr kumimoji="1" lang="zh-CN" sz="2400" b="1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50000"/>
              </a:lnSpc>
              <a:buNone/>
            </a:pPr>
            <a:r>
              <a:rPr kumimoji="1" lang="en-US" altLang="zh-CN" sz="2400" dirty="0">
                <a:latin typeface="+mj-ea"/>
                <a:ea typeface="+mj-ea"/>
                <a:cs typeface="+mj-ea"/>
                <a:sym typeface="腾讯体 W7" panose="020C08030202040F0204" charset="-122"/>
              </a:rPr>
              <a:t>http://www.bspider.top/qidian/?page=2</a:t>
            </a:r>
            <a:endParaRPr kumimoji="1" lang="en-US" altLang="zh-CN" sz="2400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50000"/>
              </a:lnSpc>
              <a:buNone/>
            </a:pPr>
            <a:endParaRPr kumimoji="1" lang="en-US" altLang="zh-CN" sz="2400" dirty="0">
              <a:latin typeface="+mj-ea"/>
              <a:ea typeface="+mj-ea"/>
              <a:cs typeface="+mj-ea"/>
              <a:sym typeface="腾讯体 W7" panose="020C08030202040F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6.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起点小说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核心代码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981075"/>
            <a:ext cx="8936990" cy="56724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7.</a:t>
            </a:r>
            <a:r>
              <a:rPr lang="zh-CN" altLang="en-US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练习</a:t>
            </a:r>
            <a:endParaRPr lang="zh-CN" altLang="en-US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800" y="1068705"/>
            <a:ext cx="11251565" cy="119888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BAD6FF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1" latinLnBrk="0" hangingPunct="1">
              <a:lnSpc>
                <a:spcPct val="150000"/>
              </a:lnSpc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爬取人民邮电出版社图书列表，包括书名、作者、价格、详情链接。使用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XPath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数据保存为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。网址：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https://www.ryjiaoyu.com/book</a:t>
            </a:r>
            <a:endParaRPr kumimoji="1" lang="en-US" altLang="zh-CN" sz="24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2326640"/>
            <a:ext cx="9249410" cy="451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184150" y="1068705"/>
            <a:ext cx="11626850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noProof="1">
                <a:latin typeface="+mj-ea"/>
                <a:ea typeface="+mj-ea"/>
                <a:cs typeface="+mj-ea"/>
                <a:sym typeface="+mn-ea"/>
              </a:rPr>
              <a:t>4.</a:t>
            </a:r>
            <a:r>
              <a:rPr sz="2400" noProof="1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zh-CN" sz="2400" noProof="1">
                <a:latin typeface="+mj-ea"/>
                <a:ea typeface="+mj-ea"/>
                <a:cs typeface="+mj-ea"/>
                <a:sym typeface="+mn-ea"/>
              </a:rPr>
              <a:t>请说明下图函数的实现思路</a:t>
            </a:r>
            <a:endParaRPr 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r>
              <a:rPr lang="zh-CN" altLang="zh-CN" sz="3200" dirty="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复习</a:t>
            </a:r>
            <a:endParaRPr lang="zh-CN" altLang="zh-CN" sz="3200" dirty="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690" y="1804670"/>
            <a:ext cx="7169785" cy="4087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7751445" y="1181735"/>
            <a:ext cx="3357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000">
                <a:latin typeface="+mj-ea"/>
                <a:ea typeface="+mj-ea"/>
                <a:cs typeface="+mj-ea"/>
                <a:sym typeface="+mn-ea"/>
              </a:rPr>
              <a:t>将字符串中分数替换为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100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00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000">
                <a:latin typeface="+mj-ea"/>
                <a:ea typeface="+mj-ea"/>
                <a:cs typeface="+mj-ea"/>
                <a:sym typeface="+mn-ea"/>
              </a:rPr>
              <a:t>小李数学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50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，语文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50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altLang="en-US" sz="20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1445" y="2625090"/>
            <a:ext cx="4286250" cy="331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66050" y="2015490"/>
            <a:ext cx="2849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000">
                <a:latin typeface="+mj-ea"/>
                <a:ea typeface="+mj-ea"/>
                <a:cs typeface="+mj-ea"/>
                <a:sym typeface="+mn-ea"/>
              </a:rPr>
              <a:t>小李数学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20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，语文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30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altLang="en-US" sz="20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0" y="2625090"/>
            <a:ext cx="5276850" cy="361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" y="1804670"/>
            <a:ext cx="6705600" cy="171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6" grpId="1"/>
      <p:bldP spid="4" grpId="0"/>
      <p:bldP spid="4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409575" y="952500"/>
            <a:ext cx="11401425" cy="22961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sz="2800" noProof="1">
                <a:latin typeface="+mj-ea"/>
                <a:ea typeface="+mj-ea"/>
                <a:cs typeface="+mj-ea"/>
                <a:sym typeface="+mn-ea"/>
              </a:rPr>
              <a:t>爬取起点中文网原创风云榜所有的榜单小说，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网址：</a:t>
            </a:r>
            <a:r>
              <a:rPr kumimoji="1" lang="en-US" altLang="zh-CN" sz="2800" dirty="0">
                <a:latin typeface="+mj-ea"/>
                <a:ea typeface="+mj-ea"/>
                <a:cs typeface="+mj-ea"/>
                <a:sym typeface="腾讯体 W7" panose="020C08030202040F0204" charset="-122"/>
              </a:rPr>
              <a:t>http://www.bspider.top/qidian</a:t>
            </a:r>
            <a:r>
              <a:rPr kumimoji="1" lang="zh-CN" altLang="en-US" sz="2800" dirty="0">
                <a:latin typeface="+mj-ea"/>
                <a:ea typeface="+mj-ea"/>
                <a:cs typeface="+mj-ea"/>
                <a:sym typeface="腾讯体 W7" panose="020C08030202040F0204" charset="-122"/>
              </a:rPr>
              <a:t>，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要求使用</a:t>
            </a:r>
            <a:r>
              <a:rPr sz="2800" noProof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lxml库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进行数据解析。爬取数据包括小说名称、作者、摘要、更新日期时间。数据保存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为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csv文件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sz="28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导入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本节任务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3248660"/>
            <a:ext cx="7260590" cy="3464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663575" y="1068388"/>
            <a:ext cx="11147425" cy="48656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sz="2800" noProof="1">
                <a:latin typeface="+mj-ea"/>
                <a:ea typeface="+mj-ea"/>
                <a:cs typeface="+mj-ea"/>
                <a:sym typeface="+mn-ea"/>
              </a:rPr>
              <a:t>1.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掌握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XPath路径表达式基本用法</a:t>
            </a:r>
            <a:endParaRPr sz="28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sz="2800" noProof="1">
                <a:latin typeface="+mj-ea"/>
                <a:ea typeface="+mj-ea"/>
                <a:cs typeface="+mj-ea"/>
                <a:sym typeface="+mn-ea"/>
              </a:rPr>
              <a:t>2.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掌握</a:t>
            </a:r>
            <a:r>
              <a:rPr sz="2800" noProof="1">
                <a:latin typeface="+mj-ea"/>
                <a:ea typeface="+mj-ea"/>
                <a:cs typeface="+mj-ea"/>
                <a:sym typeface="+mn-ea"/>
              </a:rPr>
              <a:t>lxml库元素定位</a:t>
            </a:r>
            <a:r>
              <a:rPr lang="zh-CN" sz="2800" noProof="1">
                <a:latin typeface="+mj-ea"/>
                <a:ea typeface="+mj-ea"/>
                <a:cs typeface="+mj-ea"/>
                <a:sym typeface="+mn-ea"/>
              </a:rPr>
              <a:t>方法</a:t>
            </a:r>
            <a:endParaRPr lang="zh-CN" sz="28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800" noProof="1">
                <a:latin typeface="+mj-ea"/>
                <a:ea typeface="+mj-ea"/>
                <a:cs typeface="+mj-ea"/>
                <a:sym typeface="+mn-ea"/>
              </a:rPr>
              <a:t>3.</a:t>
            </a:r>
            <a:r>
              <a:rPr lang="zh-CN" altLang="en-US" sz="2800" noProof="1">
                <a:latin typeface="+mj-ea"/>
                <a:ea typeface="+mj-ea"/>
                <a:cs typeface="+mj-ea"/>
                <a:sym typeface="+mn-ea"/>
              </a:rPr>
              <a:t>掌握</a:t>
            </a:r>
            <a:r>
              <a:rPr lang="en-US" altLang="zh-CN" sz="2800" noProof="1">
                <a:latin typeface="+mj-ea"/>
                <a:ea typeface="+mj-ea"/>
                <a:cs typeface="+mj-ea"/>
                <a:sym typeface="+mn-ea"/>
              </a:rPr>
              <a:t>lxml</a:t>
            </a:r>
            <a:r>
              <a:rPr sz="2800">
                <a:latin typeface="+mj-ea"/>
                <a:ea typeface="+mj-ea"/>
                <a:cs typeface="+mj-ea"/>
                <a:sym typeface="+mn-ea"/>
              </a:rPr>
              <a:t>属性</a:t>
            </a:r>
            <a:r>
              <a:rPr lang="zh-CN" sz="2800">
                <a:latin typeface="+mj-ea"/>
                <a:ea typeface="+mj-ea"/>
                <a:cs typeface="+mj-ea"/>
                <a:sym typeface="+mn-ea"/>
              </a:rPr>
              <a:t>、文本</a:t>
            </a:r>
            <a:r>
              <a:rPr sz="2800">
                <a:latin typeface="+mj-ea"/>
                <a:ea typeface="+mj-ea"/>
                <a:cs typeface="+mj-ea"/>
                <a:sym typeface="+mn-ea"/>
              </a:rPr>
              <a:t>获取方法</a:t>
            </a:r>
            <a:endParaRPr sz="2800" noProof="1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本节课程目标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4"/>
          <p:cNvSpPr>
            <a:spLocks noGrp="1"/>
          </p:cNvSpPr>
          <p:nvPr>
            <p:ph idx="4294967295"/>
          </p:nvPr>
        </p:nvSpPr>
        <p:spPr>
          <a:xfrm>
            <a:off x="618808" y="1291908"/>
            <a:ext cx="10579100" cy="5084762"/>
          </a:xfrm>
        </p:spPr>
        <p:txBody>
          <a:bodyPr/>
          <a:lstStyle/>
          <a:p>
            <a:pPr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lxml库是一种执行效率高并且简单易学的第三方网页解析库，lxml 是 一个HTML/XML的解析器，主要的功能是如何解析和提取 HTML/XML 数据。可以在命令行下使用pip命令安装lxml库。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pip install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lxml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4505" lvl="1" indent="0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X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ath的基本用法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55370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BAE01"/>
              </a:buClr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lang="zh-CN" altLang="en-US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idx="4294967295"/>
          </p:nvPr>
        </p:nvSpPr>
        <p:spPr>
          <a:xfrm>
            <a:off x="658812" y="954310"/>
            <a:ext cx="10728657" cy="50847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Clr>
                <a:srgbClr val="FBAE01"/>
              </a:buClr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，全称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XML Path Language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，是一门在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文档中查找信息的语言。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可用来在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XML/HTML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中对元素和属性进行遍历。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82980" indent="-342265" eaLnBrk="1">
              <a:lnSpc>
                <a:spcPct val="150000"/>
              </a:lnSpc>
              <a:buClr>
                <a:srgbClr val="00B6E1"/>
              </a:buClr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使用路径表达式在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XML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文档中进行导航；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982980" indent="-342265" eaLnBrk="1">
              <a:lnSpc>
                <a:spcPct val="150000"/>
              </a:lnSpc>
              <a:buClr>
                <a:srgbClr val="00B6E1"/>
              </a:buClr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包含一个标准函数库；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982980" indent="-342265" eaLnBrk="1">
              <a:lnSpc>
                <a:spcPct val="150000"/>
              </a:lnSpc>
              <a:buClr>
                <a:srgbClr val="00B6E1"/>
              </a:buClr>
              <a:buFont typeface="Wingdings" panose="05000000000000000000" charset="0"/>
              <a:buChar char="Ø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W3C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标准。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XPath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使用路径表达式来选取XML文档中的节点或节点集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节点是通过沿着路径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或者步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steps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来选取的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X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ath的基本用法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 bwMode="auto">
          <a:xfrm>
            <a:off x="304165" y="1068705"/>
            <a:ext cx="11506835" cy="48653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  <a:buClr>
                <a:srgbClr val="FBAE0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XPath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使用路径表达式在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文档中选取节点，节点是通过沿着路径或者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step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来选取的。常用路径的表达式如下表：</a:t>
            </a:r>
            <a:endParaRPr lang="zh-CN" altLang="en-US" sz="2400" noProof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X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ath的基本用法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98550" y="2448560"/>
          <a:ext cx="9528175" cy="37814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6975"/>
                <a:gridCol w="7061200"/>
              </a:tblGrid>
              <a:tr h="4686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nodename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选取此节点的所有子节点。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481330">
                <a:tc>
                  <a:txBody>
                    <a:bodyPr/>
                    <a:lstStyle/>
                    <a:p>
                      <a:pPr marL="93980" marR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/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从根节点选取。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798830">
                <a:tc>
                  <a:txBody>
                    <a:bodyPr/>
                    <a:lstStyle/>
                    <a:p>
                      <a:pPr marL="93980" marR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//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从匹配选择的当前节点选择文档中的节点，而不考虑它们的位置。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480695">
                <a:tc>
                  <a:txBody>
                    <a:bodyPr/>
                    <a:lstStyle/>
                    <a:p>
                      <a:pPr marL="93980" marR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 eaLnBrk="1" hangingPunct="1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选取当前节点。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481965">
                <a:tc>
                  <a:txBody>
                    <a:bodyPr/>
                    <a:lstStyle/>
                    <a:p>
                      <a:pPr marL="93980" algn="ctr" defTabSz="914400" eaLnBrk="1" hangingPunct="1">
                        <a:spcBef>
                          <a:spcPts val="0"/>
                        </a:spcBef>
                        <a:buClrTx/>
                        <a:buSzTx/>
                        <a:buFontTx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..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1907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选取当前节点的父节点。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480695">
                <a:tc>
                  <a:txBody>
                    <a:bodyPr/>
                    <a:lstStyle/>
                    <a:p>
                      <a:pPr marL="93980" algn="ctr" defTabSz="914400" eaLnBrk="1" hangingPunct="1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@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1907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选取属性。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1292225" y="280988"/>
            <a:ext cx="9906000" cy="528637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X</a:t>
            </a:r>
            <a:r>
              <a:rPr lang="en-US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</a:t>
            </a:r>
            <a:r>
              <a:rPr lang="zh-CN" altLang="zh-CN" sz="3200" smtClean="0">
                <a:solidFill>
                  <a:srgbClr val="064BB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ath的基本用法</a:t>
            </a:r>
            <a:endParaRPr lang="zh-CN" altLang="zh-CN" sz="3200" smtClean="0">
              <a:solidFill>
                <a:srgbClr val="064BB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56922" y="1021921"/>
            <a:ext cx="6351871" cy="258532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BAD6FF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&lt;?xml version="1.0" encoding="ISO-8859-1"?&gt;</a:t>
            </a:r>
            <a:endParaRPr kumimoji="1"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&lt;bookstore&gt;</a:t>
            </a:r>
            <a:endParaRPr kumimoji="1"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&lt;book&gt;</a:t>
            </a:r>
            <a:endParaRPr kumimoji="1"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  &lt;title lang="en"&gt;Harry Potter&lt;/title&gt;</a:t>
            </a:r>
            <a:endParaRPr kumimoji="1" lang="en-US" altLang="zh-CN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  &lt;author&gt;J K. Rowling&lt;/author&gt; </a:t>
            </a:r>
            <a:endParaRPr kumimoji="1" lang="en-US" altLang="zh-CN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  &lt;year&gt;2005&lt;/year&gt;</a:t>
            </a:r>
            <a:endParaRPr kumimoji="1" lang="en-US" altLang="zh-CN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  &lt;price&gt;33&lt;/price&gt;</a:t>
            </a:r>
            <a:endParaRPr kumimoji="1"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&lt;/book&gt;</a:t>
            </a:r>
            <a:endParaRPr kumimoji="1"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  <a:sym typeface="腾讯体 W7" panose="020C08030202040F0204" charset="-122"/>
            </a:endParaRPr>
          </a:p>
          <a:p>
            <a:pPr algn="l" eaLnBrk="1" latinLnBrk="0" hangingPunct="1">
              <a:lnSpc>
                <a:spcPct val="100000"/>
              </a:lnSpc>
              <a:buNone/>
            </a:pPr>
            <a:r>
              <a:rPr kumimoji="1" lang="en-US" altLang="zh-CN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腾讯体 W7" panose="020C08030202040F0204" charset="-122"/>
              </a:rPr>
              <a:t>&lt;/bookstore&gt;</a:t>
            </a:r>
            <a:endParaRPr kumimoji="1" lang="zh-CN" altLang="en-US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3815" y="3799840"/>
          <a:ext cx="9565005" cy="29197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7088505"/>
              </a:tblGrid>
              <a:tr h="3581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路径表达式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80661" marR="80661" marT="40330" marB="40330" anchor="ctr" anchorCtr="1">
                    <a:solidFill>
                      <a:srgbClr val="002F71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9398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bookstore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bookstore </a:t>
                      </a: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元素的所有子节点。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351155">
                <a:tc>
                  <a:txBody>
                    <a:bodyPr/>
                    <a:lstStyle/>
                    <a:p>
                      <a:pPr marL="93980" marR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Light"/>
                        </a:rPr>
                        <a:t>/bookstore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219075"/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选取根元素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bookstore</a:t>
                      </a: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。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8222" marR="48222" marT="24111" marB="24111" anchor="ctr"/>
                </a:tc>
              </a:tr>
              <a:tr h="369570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bookstore/book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选取属于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bookstore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的子元素的所有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元素。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//book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选取所有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子元素，而不管它们在文档中的位置。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4045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bookstore//book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选择属于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bookstore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元素的后代的所有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元素，而不管它们位于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bookstore 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之下的什么位置。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marL="93980"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//@lang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选取名为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的所有属性。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025,&quot;width&quot;:7980}"/>
</p:tagLst>
</file>

<file path=ppt/tags/tag2.xml><?xml version="1.0" encoding="utf-8"?>
<p:tagLst xmlns:p="http://schemas.openxmlformats.org/presentationml/2006/main">
  <p:tag name="KSO_WM_UNIT_PLACING_PICTURE_USER_VIEWPORT" val="{&quot;height&quot;:6437,&quot;width&quot;:11291}"/>
</p:tagLst>
</file>

<file path=ppt/tags/tag3.xml><?xml version="1.0" encoding="utf-8"?>
<p:tagLst xmlns:p="http://schemas.openxmlformats.org/presentationml/2006/main">
  <p:tag name="KSO_WM_UNIT_PLACING_PICTURE_USER_VIEWPORT" val="{&quot;height&quot;:5220,&quot;width&quot;:6750}"/>
</p:tagLst>
</file>

<file path=ppt/tags/tag4.xml><?xml version="1.0" encoding="utf-8"?>
<p:tagLst xmlns:p="http://schemas.openxmlformats.org/presentationml/2006/main">
  <p:tag name="KSO_WM_UNIT_TABLE_BEAUTIFY" val="smartTable{3b46818b-6899-4273-b685-f26e97c7de16}"/>
</p:tagLst>
</file>

<file path=ppt/tags/tag5.xml><?xml version="1.0" encoding="utf-8"?>
<p:tagLst xmlns:p="http://schemas.openxmlformats.org/presentationml/2006/main">
  <p:tag name="KSO_WM_UNIT_TABLE_BEAUTIFY" val="smartTable{2edc0143-e4d6-4f26-8f98-d7752564dc9f}"/>
</p:tagLst>
</file>

<file path=ppt/tags/tag6.xml><?xml version="1.0" encoding="utf-8"?>
<p:tagLst xmlns:p="http://schemas.openxmlformats.org/presentationml/2006/main">
  <p:tag name="KSO_WM_UNIT_TABLE_BEAUTIFY" val="smartTable{2edc0143-e4d6-4f26-8f98-d7752564dc9f}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演示</Application>
  <PresentationFormat>宽屏</PresentationFormat>
  <Paragraphs>246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黑体</vt:lpstr>
      <vt:lpstr>汉仪中黑KW</vt:lpstr>
      <vt:lpstr>Calibri</vt:lpstr>
      <vt:lpstr>Times New Roman</vt:lpstr>
      <vt:lpstr>仿宋</vt:lpstr>
      <vt:lpstr>方正仿宋_GBK</vt:lpstr>
      <vt:lpstr>等线</vt:lpstr>
      <vt:lpstr>汉仪中等线KW</vt:lpstr>
      <vt:lpstr>华文新魏</vt:lpstr>
      <vt:lpstr>宋体-简</vt:lpstr>
      <vt:lpstr>腾讯体 W7</vt:lpstr>
      <vt:lpstr>苹方-简</vt:lpstr>
      <vt:lpstr>Wingdings</vt:lpstr>
      <vt:lpstr>Helvetica Light</vt:lpstr>
      <vt:lpstr>Courier New</vt:lpstr>
      <vt:lpstr>隶书</vt:lpstr>
      <vt:lpstr>宋体</vt:lpstr>
      <vt:lpstr>Arial Unicode MS</vt:lpstr>
      <vt:lpstr>黑体</vt:lpstr>
      <vt:lpstr>报隶-简</vt:lpstr>
      <vt:lpstr>2_Office 主题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lxml  网页解析</vt:lpstr>
      <vt:lpstr>复习</vt:lpstr>
      <vt:lpstr>复习</vt:lpstr>
      <vt:lpstr>导入-本节任务</vt:lpstr>
      <vt:lpstr>本节课程目标</vt:lpstr>
      <vt:lpstr>1.XPath的基本用法</vt:lpstr>
      <vt:lpstr>1.XPath的基本用法</vt:lpstr>
      <vt:lpstr>1.XPath的基本用法</vt:lpstr>
      <vt:lpstr>1.XPath的基本用法</vt:lpstr>
      <vt:lpstr>2.etree模块的常用函数</vt:lpstr>
      <vt:lpstr>2.etree模块的常用函数</vt:lpstr>
      <vt:lpstr>2.etree模块的常用函数</vt:lpstr>
      <vt:lpstr>3.使用标签定位</vt:lpstr>
      <vt:lpstr>3.使用标签定位-tostring</vt:lpstr>
      <vt:lpstr>3.使用标签定位-属性提取</vt:lpstr>
      <vt:lpstr>3.使用标签定位-文本提取</vt:lpstr>
      <vt:lpstr>4.使用属性定位</vt:lpstr>
      <vt:lpstr>4.使用属性定位</vt:lpstr>
      <vt:lpstr>5.fromstring和HTML对比</vt:lpstr>
      <vt:lpstr>6.起点小说页面分析</vt:lpstr>
      <vt:lpstr>6.起点小说页面分析</vt:lpstr>
      <vt:lpstr>6.起点小说分（翻）页分析</vt:lpstr>
      <vt:lpstr>6.起点小说-核心代码</vt:lpstr>
      <vt:lpstr>7.练习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微笑着的司</cp:lastModifiedBy>
  <cp:revision>949</cp:revision>
  <dcterms:created xsi:type="dcterms:W3CDTF">2022-10-13T05:25:54Z</dcterms:created>
  <dcterms:modified xsi:type="dcterms:W3CDTF">2022-10-13T05:25:54Z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2052-4.3.0.7280</vt:lpwstr>
  </property>
  <property fmtid="{D5CDD505-2E9C-101B-9397-08002B2CF9AE}" pid="3" name="ICV">
    <vt:lpwstr>545C8736069D486D944B5E4F5C740DBC</vt:lpwstr>
  </property>
</Properties>
</file>