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919220" y="1019810"/>
            <a:ext cx="3442970" cy="10782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34985" y="3978910"/>
            <a:ext cx="1184275" cy="10782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H="1">
            <a:off x="3145790" y="1939925"/>
            <a:ext cx="1277620" cy="2030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67220" y="1909445"/>
            <a:ext cx="1416685" cy="2150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280535" y="1257935"/>
            <a:ext cx="277177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将约束优化转化为拉格朗日函数优化的insight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 rot="18300000">
            <a:off x="2925445" y="2700655"/>
            <a:ext cx="10807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公式化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 rot="3360000">
            <a:off x="6924040" y="2924810"/>
            <a:ext cx="25539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便于求解的方式</a:t>
            </a:r>
            <a:endParaRPr lang="x-none" altLang="en-US"/>
          </a:p>
        </p:txBody>
      </p:sp>
      <p:pic>
        <p:nvPicPr>
          <p:cNvPr id="13" name="Picture 1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635" y="4225290"/>
            <a:ext cx="2933065" cy="4191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76705" y="3973195"/>
            <a:ext cx="3413125" cy="10096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235950" y="4267200"/>
            <a:ext cx="161671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KKT条件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reeform 7"/>
          <p:cNvSpPr/>
          <p:nvPr/>
        </p:nvSpPr>
        <p:spPr>
          <a:xfrm rot="10800000">
            <a:off x="1429385" y="1649095"/>
            <a:ext cx="3235960" cy="2874010"/>
          </a:xfrm>
          <a:custGeom>
            <a:avLst/>
            <a:gdLst>
              <a:gd name="connisteX0" fmla="*/ 0 w 3235960"/>
              <a:gd name="connsiteY0" fmla="*/ 2756183 h 2874293"/>
              <a:gd name="connisteX1" fmla="*/ 808990 w 3235960"/>
              <a:gd name="connsiteY1" fmla="*/ 52988 h 2874293"/>
              <a:gd name="connisteX2" fmla="*/ 1687195 w 3235960"/>
              <a:gd name="connsiteY2" fmla="*/ 1108993 h 2874293"/>
              <a:gd name="connisteX3" fmla="*/ 2249170 w 3235960"/>
              <a:gd name="connsiteY3" fmla="*/ 418113 h 2874293"/>
              <a:gd name="connisteX4" fmla="*/ 3235960 w 3235960"/>
              <a:gd name="connsiteY4" fmla="*/ 2874293 h 28742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5960" h="2874294">
                <a:moveTo>
                  <a:pt x="0" y="2756184"/>
                </a:moveTo>
                <a:cubicBezTo>
                  <a:pt x="144145" y="2194209"/>
                  <a:pt x="471805" y="382554"/>
                  <a:pt x="808990" y="52989"/>
                </a:cubicBezTo>
                <a:cubicBezTo>
                  <a:pt x="1146175" y="-276576"/>
                  <a:pt x="1398905" y="1035969"/>
                  <a:pt x="1687195" y="1108994"/>
                </a:cubicBezTo>
                <a:cubicBezTo>
                  <a:pt x="1975485" y="1182019"/>
                  <a:pt x="1939290" y="65054"/>
                  <a:pt x="2249170" y="418114"/>
                </a:cubicBezTo>
                <a:cubicBezTo>
                  <a:pt x="2559050" y="771174"/>
                  <a:pt x="3049905" y="2369469"/>
                  <a:pt x="3235960" y="2874294"/>
                </a:cubicBezTo>
              </a:path>
            </a:pathLst>
          </a:custGeom>
          <a:pattFill prst="pct50">
            <a:fgClr>
              <a:schemeClr val="accent4"/>
            </a:fgClr>
            <a:bgClr>
              <a:schemeClr val="bg1"/>
            </a:bgClr>
          </a:pattFill>
          <a:ln w="254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4040" y="2709545"/>
            <a:ext cx="108585" cy="108585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7565" y="705485"/>
            <a:ext cx="0" cy="406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8040" y="4770120"/>
            <a:ext cx="47148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45745" y="340360"/>
            <a:ext cx="1577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L(x,α,β)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581015" y="4540885"/>
            <a:ext cx="1577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</a:t>
            </a:r>
            <a:endParaRPr lang="x-none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61735" y="744220"/>
            <a:ext cx="0" cy="4064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52210" y="4808855"/>
            <a:ext cx="47148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96610" y="339725"/>
            <a:ext cx="1577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L(</a:t>
            </a:r>
            <a:r>
              <a:rPr lang="en-US">
                <a:sym typeface="+mn-ea"/>
              </a:rPr>
              <a:t>x,α,β</a:t>
            </a:r>
            <a:r>
              <a:rPr lang="en-US"/>
              <a:t>)</a:t>
            </a: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765925" y="1741805"/>
            <a:ext cx="4028440" cy="2027555"/>
          </a:xfrm>
          <a:custGeom>
            <a:avLst/>
            <a:gdLst>
              <a:gd name="connisteX0" fmla="*/ 0 w 4028442"/>
              <a:gd name="connsiteY0" fmla="*/ 1775627 h 2027737"/>
              <a:gd name="connisteX1" fmla="*/ 1331595 w 4028442"/>
              <a:gd name="connsiteY1" fmla="*/ 167 h 2027737"/>
              <a:gd name="connisteX2" fmla="*/ 3807460 w 4028442"/>
              <a:gd name="connsiteY2" fmla="*/ 1863892 h 2027737"/>
              <a:gd name="connisteX3" fmla="*/ 3807460 w 4028442"/>
              <a:gd name="connsiteY3" fmla="*/ 1863892 h 2027737"/>
              <a:gd name="connisteX4" fmla="*/ 3787775 w 4028442"/>
              <a:gd name="connsiteY4" fmla="*/ 1903897 h 2027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28442" h="2027738">
                <a:moveTo>
                  <a:pt x="0" y="1775628"/>
                </a:moveTo>
                <a:cubicBezTo>
                  <a:pt x="216535" y="1383198"/>
                  <a:pt x="570230" y="-17612"/>
                  <a:pt x="1331595" y="168"/>
                </a:cubicBezTo>
                <a:cubicBezTo>
                  <a:pt x="2092960" y="17948"/>
                  <a:pt x="3312160" y="1491148"/>
                  <a:pt x="3807460" y="1863893"/>
                </a:cubicBezTo>
                <a:cubicBezTo>
                  <a:pt x="4302760" y="2236638"/>
                  <a:pt x="3811270" y="1855638"/>
                  <a:pt x="3807460" y="1863893"/>
                </a:cubicBezTo>
              </a:path>
            </a:pathLst>
          </a:custGeom>
          <a:pattFill prst="pct50">
            <a:fgClr>
              <a:schemeClr val="accent4"/>
            </a:fgClr>
            <a:bgClr>
              <a:schemeClr val="bg1"/>
            </a:bgClr>
          </a:patt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979150" y="4592320"/>
            <a:ext cx="887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α,β</a:t>
            </a:r>
            <a:endParaRPr lang="x-none" altLang="en-US"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24605" y="4397375"/>
            <a:ext cx="505460" cy="1155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020050" y="1471295"/>
            <a:ext cx="10795" cy="2355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439920" y="4170680"/>
            <a:ext cx="759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866640" y="2730500"/>
            <a:ext cx="102044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d</a:t>
            </a:r>
            <a:endParaRPr lang="x-none" altLang="en-US" baseline="3000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624955" y="1637030"/>
            <a:ext cx="102044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d</a:t>
            </a:r>
            <a:endParaRPr lang="x-none" altLang="en-US">
              <a:sym typeface="+mn-e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87445" y="4450715"/>
            <a:ext cx="108585" cy="108585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1690370"/>
            <a:ext cx="108585" cy="108585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7542530" y="1132840"/>
            <a:ext cx="137287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p</a:t>
            </a:r>
            <a:endParaRPr lang="x-none"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266565" y="4194810"/>
            <a:ext cx="102044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d</a:t>
            </a:r>
            <a:endParaRPr lang="x-none" altLang="en-US">
              <a:sym typeface="+mn-e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497070" y="2757170"/>
            <a:ext cx="369570" cy="165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288530" y="2223770"/>
            <a:ext cx="108585" cy="108585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25" idx="2"/>
          </p:cNvCxnSpPr>
          <p:nvPr/>
        </p:nvCxnSpPr>
        <p:spPr>
          <a:xfrm flipH="1" flipV="1">
            <a:off x="7135495" y="2002790"/>
            <a:ext cx="241935" cy="2368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1625600" y="2008505"/>
            <a:ext cx="4481830" cy="4051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282950" y="3813810"/>
            <a:ext cx="4028440" cy="2027555"/>
          </a:xfrm>
          <a:custGeom>
            <a:avLst/>
            <a:gdLst>
              <a:gd name="connisteX0" fmla="*/ 0 w 4028442"/>
              <a:gd name="connsiteY0" fmla="*/ 1775627 h 2027737"/>
              <a:gd name="connisteX1" fmla="*/ 1331595 w 4028442"/>
              <a:gd name="connsiteY1" fmla="*/ 167 h 2027737"/>
              <a:gd name="connisteX2" fmla="*/ 3807460 w 4028442"/>
              <a:gd name="connsiteY2" fmla="*/ 1863892 h 2027737"/>
              <a:gd name="connisteX3" fmla="*/ 3807460 w 4028442"/>
              <a:gd name="connsiteY3" fmla="*/ 1863892 h 2027737"/>
              <a:gd name="connisteX4" fmla="*/ 3787775 w 4028442"/>
              <a:gd name="connsiteY4" fmla="*/ 1903897 h 2027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28442" h="2027738">
                <a:moveTo>
                  <a:pt x="0" y="1775628"/>
                </a:moveTo>
                <a:cubicBezTo>
                  <a:pt x="216535" y="1383198"/>
                  <a:pt x="570230" y="-17612"/>
                  <a:pt x="1331595" y="168"/>
                </a:cubicBezTo>
                <a:cubicBezTo>
                  <a:pt x="2092960" y="17948"/>
                  <a:pt x="3312160" y="1491148"/>
                  <a:pt x="3807460" y="1863893"/>
                </a:cubicBezTo>
                <a:cubicBezTo>
                  <a:pt x="4302760" y="2236638"/>
                  <a:pt x="3811270" y="1855638"/>
                  <a:pt x="3807460" y="1863893"/>
                </a:cubicBezTo>
              </a:path>
            </a:pathLst>
          </a:custGeom>
          <a:pattFill prst="pct50">
            <a:fgClr>
              <a:schemeClr val="accent4"/>
            </a:fgClr>
            <a:bgClr>
              <a:schemeClr val="bg1"/>
            </a:bgClr>
          </a:pattFill>
          <a:ln w="22225"/>
          <a:scene3d>
            <a:camera prst="orthographicFront">
              <a:rot lat="1200000" lon="1800000" rev="0"/>
            </a:camera>
            <a:lightRig rig="threePt" dir="t">
              <a:rot lat="0" lon="0" rev="0"/>
            </a:lightRig>
          </a:scene3d>
          <a:sp3d extrusionH="101600">
            <a:extrusionClr>
              <a:srgbClr val="FFC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720975" y="711200"/>
            <a:ext cx="3235960" cy="2874010"/>
          </a:xfrm>
          <a:custGeom>
            <a:avLst/>
            <a:gdLst>
              <a:gd name="connisteX0" fmla="*/ 0 w 3235960"/>
              <a:gd name="connsiteY0" fmla="*/ 2756183 h 2874293"/>
              <a:gd name="connisteX1" fmla="*/ 808990 w 3235960"/>
              <a:gd name="connsiteY1" fmla="*/ 52988 h 2874293"/>
              <a:gd name="connisteX2" fmla="*/ 1687195 w 3235960"/>
              <a:gd name="connsiteY2" fmla="*/ 1108993 h 2874293"/>
              <a:gd name="connisteX3" fmla="*/ 2249170 w 3235960"/>
              <a:gd name="connsiteY3" fmla="*/ 418113 h 2874293"/>
              <a:gd name="connisteX4" fmla="*/ 3235960 w 3235960"/>
              <a:gd name="connsiteY4" fmla="*/ 2874293 h 28742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5960" h="2874294">
                <a:moveTo>
                  <a:pt x="0" y="2756184"/>
                </a:moveTo>
                <a:cubicBezTo>
                  <a:pt x="144145" y="2194209"/>
                  <a:pt x="471805" y="382554"/>
                  <a:pt x="808990" y="52989"/>
                </a:cubicBezTo>
                <a:cubicBezTo>
                  <a:pt x="1146175" y="-276576"/>
                  <a:pt x="1398905" y="1035969"/>
                  <a:pt x="1687195" y="1108994"/>
                </a:cubicBezTo>
                <a:cubicBezTo>
                  <a:pt x="1975485" y="1182019"/>
                  <a:pt x="1939290" y="65054"/>
                  <a:pt x="2249170" y="418114"/>
                </a:cubicBezTo>
                <a:cubicBezTo>
                  <a:pt x="2559050" y="771174"/>
                  <a:pt x="3049905" y="2369469"/>
                  <a:pt x="3235960" y="2874294"/>
                </a:cubicBezTo>
              </a:path>
            </a:pathLst>
          </a:custGeom>
          <a:pattFill prst="narVert">
            <a:fgClr>
              <a:schemeClr val="accent4"/>
            </a:fgClr>
            <a:bgClr>
              <a:schemeClr val="bg1"/>
            </a:bgClr>
          </a:pattFill>
          <a:ln w="25400" cmpd="sng">
            <a:solidFill>
              <a:schemeClr val="accent1"/>
            </a:solidFill>
          </a:ln>
          <a:scene3d>
            <a:camera prst="orthographicFront">
              <a:rot lat="1200000" lon="3600000" rev="0"/>
            </a:camera>
            <a:lightRig rig="threePt" dir="t">
              <a:rot lat="0" lon="0" rev="0"/>
            </a:lightRig>
          </a:scene3d>
          <a:sp3d extrusionH="101600" prstMaterial="matte">
            <a:extrusionClr>
              <a:srgbClr val="FFC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9710" y="6085205"/>
            <a:ext cx="6271260" cy="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21510" y="359410"/>
            <a:ext cx="2540" cy="535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89825" y="6413500"/>
            <a:ext cx="6559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>
                <a:sym typeface="+mn-ea"/>
              </a:rPr>
              <a:t>'</a:t>
            </a:r>
            <a:r>
              <a:rPr lang="en-US">
                <a:sym typeface="+mn-ea"/>
              </a:rPr>
              <a:t>,β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814060" y="2306955"/>
            <a:ext cx="3702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403350" y="144780"/>
            <a:ext cx="10648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L(x,α,β)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6130" y="3647440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324612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(x',α',β')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050790" y="1898650"/>
            <a:ext cx="2540000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min</a:t>
            </a:r>
            <a:r>
              <a:rPr lang="x-none" altLang="en-US"/>
              <a:t>_x</a:t>
            </a:r>
            <a:r>
              <a:rPr lang="en-US"/>
              <a:t> L(x,α,β)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39080" y="4659630"/>
            <a:ext cx="315976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max_{α,β;β_i≥0}L(x,α,β)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1625600" y="2008505"/>
            <a:ext cx="4481830" cy="4051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282950" y="4337685"/>
            <a:ext cx="4028440" cy="2027555"/>
          </a:xfrm>
          <a:custGeom>
            <a:avLst/>
            <a:gdLst>
              <a:gd name="connisteX0" fmla="*/ 0 w 4028442"/>
              <a:gd name="connsiteY0" fmla="*/ 1775627 h 2027737"/>
              <a:gd name="connisteX1" fmla="*/ 1331595 w 4028442"/>
              <a:gd name="connsiteY1" fmla="*/ 167 h 2027737"/>
              <a:gd name="connisteX2" fmla="*/ 3807460 w 4028442"/>
              <a:gd name="connsiteY2" fmla="*/ 1863892 h 2027737"/>
              <a:gd name="connisteX3" fmla="*/ 3807460 w 4028442"/>
              <a:gd name="connsiteY3" fmla="*/ 1863892 h 2027737"/>
              <a:gd name="connisteX4" fmla="*/ 3787775 w 4028442"/>
              <a:gd name="connsiteY4" fmla="*/ 1903897 h 2027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28442" h="2027738">
                <a:moveTo>
                  <a:pt x="0" y="1775628"/>
                </a:moveTo>
                <a:cubicBezTo>
                  <a:pt x="216535" y="1383198"/>
                  <a:pt x="570230" y="-17612"/>
                  <a:pt x="1331595" y="168"/>
                </a:cubicBezTo>
                <a:cubicBezTo>
                  <a:pt x="2092960" y="17948"/>
                  <a:pt x="3312160" y="1491148"/>
                  <a:pt x="3807460" y="1863893"/>
                </a:cubicBezTo>
                <a:cubicBezTo>
                  <a:pt x="4302760" y="2236638"/>
                  <a:pt x="3811270" y="1855638"/>
                  <a:pt x="3807460" y="1863893"/>
                </a:cubicBezTo>
              </a:path>
            </a:pathLst>
          </a:custGeom>
          <a:pattFill prst="pct50">
            <a:fgClr>
              <a:schemeClr val="accent4"/>
            </a:fgClr>
            <a:bgClr>
              <a:schemeClr val="bg1"/>
            </a:bgClr>
          </a:pattFill>
          <a:ln w="22225"/>
          <a:scene3d>
            <a:camera prst="orthographicFront">
              <a:rot lat="1200000" lon="1800000" rev="0"/>
            </a:camera>
            <a:lightRig rig="threePt" dir="t">
              <a:rot lat="0" lon="0" rev="0"/>
            </a:lightRig>
          </a:scene3d>
          <a:sp3d extrusionH="101600">
            <a:extrusionClr>
              <a:srgbClr val="FFC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2720975" y="711200"/>
            <a:ext cx="3235960" cy="2874010"/>
          </a:xfrm>
          <a:custGeom>
            <a:avLst/>
            <a:gdLst>
              <a:gd name="connisteX0" fmla="*/ 0 w 3235960"/>
              <a:gd name="connsiteY0" fmla="*/ 2756183 h 2874293"/>
              <a:gd name="connisteX1" fmla="*/ 808990 w 3235960"/>
              <a:gd name="connsiteY1" fmla="*/ 52988 h 2874293"/>
              <a:gd name="connisteX2" fmla="*/ 1687195 w 3235960"/>
              <a:gd name="connsiteY2" fmla="*/ 1108993 h 2874293"/>
              <a:gd name="connisteX3" fmla="*/ 2249170 w 3235960"/>
              <a:gd name="connsiteY3" fmla="*/ 418113 h 2874293"/>
              <a:gd name="connisteX4" fmla="*/ 3235960 w 3235960"/>
              <a:gd name="connsiteY4" fmla="*/ 2874293 h 28742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5960" h="2874294">
                <a:moveTo>
                  <a:pt x="0" y="2756184"/>
                </a:moveTo>
                <a:cubicBezTo>
                  <a:pt x="144145" y="2194209"/>
                  <a:pt x="471805" y="382554"/>
                  <a:pt x="808990" y="52989"/>
                </a:cubicBezTo>
                <a:cubicBezTo>
                  <a:pt x="1146175" y="-276576"/>
                  <a:pt x="1398905" y="1035969"/>
                  <a:pt x="1687195" y="1108994"/>
                </a:cubicBezTo>
                <a:cubicBezTo>
                  <a:pt x="1975485" y="1182019"/>
                  <a:pt x="1939290" y="65054"/>
                  <a:pt x="2249170" y="418114"/>
                </a:cubicBezTo>
                <a:cubicBezTo>
                  <a:pt x="2559050" y="771174"/>
                  <a:pt x="3049905" y="2369469"/>
                  <a:pt x="3235960" y="2874294"/>
                </a:cubicBezTo>
              </a:path>
            </a:pathLst>
          </a:custGeom>
          <a:pattFill prst="narVert">
            <a:fgClr>
              <a:schemeClr val="accent4"/>
            </a:fgClr>
            <a:bgClr>
              <a:schemeClr val="bg1"/>
            </a:bgClr>
          </a:pattFill>
          <a:ln w="25400" cmpd="sng">
            <a:solidFill>
              <a:schemeClr val="accent1"/>
            </a:solidFill>
          </a:ln>
          <a:scene3d>
            <a:camera prst="orthographicFront">
              <a:rot lat="1200000" lon="3600000" rev="0"/>
            </a:camera>
            <a:lightRig rig="threePt" dir="t">
              <a:rot lat="0" lon="0" rev="0"/>
            </a:lightRig>
          </a:scene3d>
          <a:sp3d extrusionH="101600" prstMaterial="matte">
            <a:extrusionClr>
              <a:srgbClr val="FFC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9710" y="6085205"/>
            <a:ext cx="6271260" cy="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21510" y="359410"/>
            <a:ext cx="2540" cy="535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89825" y="6413500"/>
            <a:ext cx="6559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>
                <a:sym typeface="+mn-ea"/>
              </a:rPr>
              <a:t>'</a:t>
            </a:r>
            <a:r>
              <a:rPr lang="en-US">
                <a:sym typeface="+mn-ea"/>
              </a:rPr>
              <a:t>,β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814060" y="2306955"/>
            <a:ext cx="3702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403350" y="144780"/>
            <a:ext cx="10648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L(x,α,β)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85335" y="4192905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324612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(x',α',β')</a:t>
            </a: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73905" y="3624580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/>
          <p:nvPr/>
        </p:nvCxnSpPr>
        <p:spPr>
          <a:xfrm flipV="1">
            <a:off x="1625600" y="2008505"/>
            <a:ext cx="4481830" cy="4051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850005" y="3567430"/>
            <a:ext cx="4028440" cy="2027555"/>
          </a:xfrm>
          <a:custGeom>
            <a:avLst/>
            <a:gdLst>
              <a:gd name="connisteX0" fmla="*/ 0 w 4028442"/>
              <a:gd name="connsiteY0" fmla="*/ 1775627 h 2027737"/>
              <a:gd name="connisteX1" fmla="*/ 1331595 w 4028442"/>
              <a:gd name="connsiteY1" fmla="*/ 167 h 2027737"/>
              <a:gd name="connisteX2" fmla="*/ 3807460 w 4028442"/>
              <a:gd name="connsiteY2" fmla="*/ 1863892 h 2027737"/>
              <a:gd name="connisteX3" fmla="*/ 3807460 w 4028442"/>
              <a:gd name="connsiteY3" fmla="*/ 1863892 h 2027737"/>
              <a:gd name="connisteX4" fmla="*/ 3787775 w 4028442"/>
              <a:gd name="connsiteY4" fmla="*/ 1903897 h 2027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28442" h="2027738">
                <a:moveTo>
                  <a:pt x="0" y="1775628"/>
                </a:moveTo>
                <a:cubicBezTo>
                  <a:pt x="216535" y="1383198"/>
                  <a:pt x="570230" y="-17612"/>
                  <a:pt x="1331595" y="168"/>
                </a:cubicBezTo>
                <a:cubicBezTo>
                  <a:pt x="2092960" y="17948"/>
                  <a:pt x="3312160" y="1491148"/>
                  <a:pt x="3807460" y="1863893"/>
                </a:cubicBezTo>
                <a:cubicBezTo>
                  <a:pt x="4302760" y="2236638"/>
                  <a:pt x="3811270" y="1855638"/>
                  <a:pt x="3807460" y="1863893"/>
                </a:cubicBezTo>
              </a:path>
            </a:pathLst>
          </a:custGeom>
          <a:pattFill prst="pct50">
            <a:fgClr>
              <a:schemeClr val="accent4"/>
            </a:fgClr>
            <a:bgClr>
              <a:schemeClr val="bg1"/>
            </a:bgClr>
          </a:pattFill>
          <a:ln w="22225">
            <a:solidFill>
              <a:schemeClr val="accent1">
                <a:shade val="50000"/>
              </a:schemeClr>
            </a:solidFill>
          </a:ln>
          <a:scene3d>
            <a:camera prst="orthographicFront">
              <a:rot lat="1200000" lon="1800000" rev="0"/>
            </a:camera>
            <a:lightRig rig="threePt" dir="t">
              <a:rot lat="0" lon="0" rev="0"/>
            </a:lightRig>
          </a:scene3d>
          <a:sp3d extrusionH="101600">
            <a:extrusionClr>
              <a:srgbClr val="FFC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>
            <a:off x="3178810" y="569595"/>
            <a:ext cx="3235960" cy="2874010"/>
          </a:xfrm>
          <a:custGeom>
            <a:avLst/>
            <a:gdLst>
              <a:gd name="connisteX0" fmla="*/ 0 w 3235960"/>
              <a:gd name="connsiteY0" fmla="*/ 2756183 h 2874293"/>
              <a:gd name="connisteX1" fmla="*/ 808990 w 3235960"/>
              <a:gd name="connsiteY1" fmla="*/ 52988 h 2874293"/>
              <a:gd name="connisteX2" fmla="*/ 1687195 w 3235960"/>
              <a:gd name="connsiteY2" fmla="*/ 1108993 h 2874293"/>
              <a:gd name="connisteX3" fmla="*/ 2249170 w 3235960"/>
              <a:gd name="connsiteY3" fmla="*/ 418113 h 2874293"/>
              <a:gd name="connisteX4" fmla="*/ 3235960 w 3235960"/>
              <a:gd name="connsiteY4" fmla="*/ 2874293 h 28742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5960" h="2874294">
                <a:moveTo>
                  <a:pt x="0" y="2756184"/>
                </a:moveTo>
                <a:cubicBezTo>
                  <a:pt x="144145" y="2194209"/>
                  <a:pt x="471805" y="382554"/>
                  <a:pt x="808990" y="52989"/>
                </a:cubicBezTo>
                <a:cubicBezTo>
                  <a:pt x="1146175" y="-276576"/>
                  <a:pt x="1398905" y="1035969"/>
                  <a:pt x="1687195" y="1108994"/>
                </a:cubicBezTo>
                <a:cubicBezTo>
                  <a:pt x="1975485" y="1182019"/>
                  <a:pt x="1939290" y="65054"/>
                  <a:pt x="2249170" y="418114"/>
                </a:cubicBezTo>
                <a:cubicBezTo>
                  <a:pt x="2559050" y="771174"/>
                  <a:pt x="3049905" y="2369469"/>
                  <a:pt x="3235960" y="2874294"/>
                </a:cubicBezTo>
              </a:path>
            </a:pathLst>
          </a:custGeom>
          <a:pattFill prst="nar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25400" cmpd="sng">
            <a:solidFill>
              <a:schemeClr val="accent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200000" lon="3600000" rev="0"/>
            </a:camera>
            <a:lightRig rig="threePt" dir="t">
              <a:rot lat="0" lon="0" rev="0"/>
            </a:lightRig>
          </a:scene3d>
          <a:sp3d extrusionH="101600" prstMaterial="matte">
            <a:extrusionClr>
              <a:srgbClr val="FFC000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9710" y="6085205"/>
            <a:ext cx="6271260" cy="44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21510" y="359410"/>
            <a:ext cx="2540" cy="53549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89825" y="6413500"/>
            <a:ext cx="6559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>
                <a:sym typeface="+mn-ea"/>
              </a:rPr>
              <a:t>'</a:t>
            </a:r>
            <a:r>
              <a:rPr lang="en-US">
                <a:sym typeface="+mn-ea"/>
              </a:rPr>
              <a:t>,β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814060" y="2306955"/>
            <a:ext cx="3702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>
                <a:sym typeface="+mn-ea"/>
              </a:rPr>
              <a:t>'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403350" y="144780"/>
            <a:ext cx="10648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L(x,α,β)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76090" y="4867910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17085" y="3722370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39690" y="3411220"/>
            <a:ext cx="151130" cy="151130"/>
          </a:xfrm>
          <a:prstGeom prst="ellipse">
            <a:avLst/>
          </a:prstGeom>
          <a:solidFill>
            <a:schemeClr val="tx1"/>
          </a:solidFill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787140" y="2927350"/>
            <a:ext cx="11074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d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30700" y="3364865"/>
            <a:ext cx="306070" cy="3390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179695" y="3077210"/>
            <a:ext cx="15386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p*: (</a:t>
            </a:r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p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p</a:t>
            </a:r>
            <a:r>
              <a:rPr lang="x-none" altLang="en-US">
                <a:sym typeface="+mn-ea"/>
              </a:rPr>
              <a:t>)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521075" y="5053965"/>
            <a:ext cx="153860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d*: (</a:t>
            </a:r>
            <a:r>
              <a:rPr lang="en-US">
                <a:sym typeface="+mn-ea"/>
              </a:rPr>
              <a:t>x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,α</a:t>
            </a:r>
            <a:r>
              <a:rPr lang="x-none" altLang="en-US" baseline="30000">
                <a:sym typeface="+mn-ea"/>
              </a:rPr>
              <a:t>d</a:t>
            </a:r>
            <a:r>
              <a:rPr lang="en-US">
                <a:sym typeface="+mn-ea"/>
              </a:rPr>
              <a:t>,β</a:t>
            </a:r>
            <a:r>
              <a:rPr lang="x-none" altLang="en-US" baseline="30000">
                <a:sym typeface="+mn-ea"/>
              </a:rPr>
              <a:t>d</a:t>
            </a:r>
            <a:r>
              <a:rPr lang="x-none" altLang="en-US">
                <a:sym typeface="+mn-ea"/>
              </a:rPr>
              <a:t>)</a:t>
            </a:r>
            <a:endParaRPr lang="x-none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Kingsoft Office WPP</Application>
  <PresentationFormat>Widescreen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76</cp:revision>
  <dcterms:created xsi:type="dcterms:W3CDTF">2018-01-31T07:19:39Z</dcterms:created>
  <dcterms:modified xsi:type="dcterms:W3CDTF">2018-01-31T07:19:39Z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