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Freeform 9"/>
          <p:cNvSpPr/>
          <p:nvPr/>
        </p:nvSpPr>
        <p:spPr>
          <a:xfrm rot="1620000">
            <a:off x="4425315" y="1537335"/>
            <a:ext cx="3755390" cy="2308860"/>
          </a:xfrm>
          <a:custGeom>
            <a:avLst/>
            <a:gdLst>
              <a:gd name="connisteX0" fmla="*/ 141743 w 7465567"/>
              <a:gd name="connsiteY0" fmla="*/ 3795289 h 4653812"/>
              <a:gd name="connisteX1" fmla="*/ 2344558 w 7465567"/>
              <a:gd name="connsiteY1" fmla="*/ 554884 h 4653812"/>
              <a:gd name="connisteX2" fmla="*/ 5082678 w 7465567"/>
              <a:gd name="connsiteY2" fmla="*/ 287549 h 4653812"/>
              <a:gd name="connisteX3" fmla="*/ 7402968 w 7465567"/>
              <a:gd name="connsiteY3" fmla="*/ 2597679 h 4653812"/>
              <a:gd name="connisteX4" fmla="*/ 6494283 w 7465567"/>
              <a:gd name="connsiteY4" fmla="*/ 3442864 h 4653812"/>
              <a:gd name="connisteX5" fmla="*/ 5146813 w 7465567"/>
              <a:gd name="connsiteY5" fmla="*/ 2202074 h 4653812"/>
              <a:gd name="connisteX6" fmla="*/ 3360558 w 7465567"/>
              <a:gd name="connsiteY6" fmla="*/ 2416069 h 4653812"/>
              <a:gd name="connisteX7" fmla="*/ 1734958 w 7465567"/>
              <a:gd name="connsiteY7" fmla="*/ 4105804 h 4653812"/>
              <a:gd name="connisteX8" fmla="*/ 515758 w 7465567"/>
              <a:gd name="connsiteY8" fmla="*/ 4640474 h 4653812"/>
              <a:gd name="connisteX9" fmla="*/ 141743 w 7465567"/>
              <a:gd name="connsiteY9" fmla="*/ 3795289 h 465381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</a:cxnLst>
            <a:rect l="l" t="t" r="r" b="b"/>
            <a:pathLst>
              <a:path w="7465568" h="4653812">
                <a:moveTo>
                  <a:pt x="141743" y="3795290"/>
                </a:moveTo>
                <a:cubicBezTo>
                  <a:pt x="507503" y="2978045"/>
                  <a:pt x="1356498" y="1256560"/>
                  <a:pt x="2344558" y="554885"/>
                </a:cubicBezTo>
                <a:cubicBezTo>
                  <a:pt x="3332618" y="-146790"/>
                  <a:pt x="4071123" y="-120755"/>
                  <a:pt x="5082678" y="287550"/>
                </a:cubicBezTo>
                <a:cubicBezTo>
                  <a:pt x="6094233" y="695855"/>
                  <a:pt x="7120393" y="1966490"/>
                  <a:pt x="7402968" y="2597680"/>
                </a:cubicBezTo>
                <a:cubicBezTo>
                  <a:pt x="7685543" y="3228870"/>
                  <a:pt x="6945768" y="3522240"/>
                  <a:pt x="6494283" y="3442865"/>
                </a:cubicBezTo>
                <a:cubicBezTo>
                  <a:pt x="6042798" y="3363490"/>
                  <a:pt x="5773558" y="2407180"/>
                  <a:pt x="5146813" y="2202075"/>
                </a:cubicBezTo>
                <a:cubicBezTo>
                  <a:pt x="4520068" y="1996970"/>
                  <a:pt x="4043183" y="2035070"/>
                  <a:pt x="3360558" y="2416070"/>
                </a:cubicBezTo>
                <a:cubicBezTo>
                  <a:pt x="2677933" y="2797070"/>
                  <a:pt x="2303918" y="3660670"/>
                  <a:pt x="1734958" y="4105805"/>
                </a:cubicBezTo>
                <a:cubicBezTo>
                  <a:pt x="1165998" y="4550940"/>
                  <a:pt x="834528" y="4702705"/>
                  <a:pt x="515758" y="4640475"/>
                </a:cubicBezTo>
                <a:cubicBezTo>
                  <a:pt x="196988" y="4578245"/>
                  <a:pt x="-224017" y="4612535"/>
                  <a:pt x="141743" y="3795290"/>
                </a:cubicBezTo>
                <a:close/>
              </a:path>
            </a:pathLst>
          </a:custGeom>
          <a:pattFill prst="pct5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945505" y="947420"/>
            <a:ext cx="0" cy="495173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379470" y="4188460"/>
            <a:ext cx="5539740" cy="1079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55490" y="3054350"/>
            <a:ext cx="1379220" cy="0"/>
          </a:xfrm>
          <a:prstGeom prst="line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910580" y="2998470"/>
            <a:ext cx="92075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5977890" y="2893695"/>
            <a:ext cx="81280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P*</a:t>
            </a:r>
            <a:endParaRPr lang="x-none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8945245" y="3953510"/>
            <a:ext cx="317500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ym typeface="+mn-ea"/>
              </a:rPr>
              <a:t>h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5798185" y="595630"/>
            <a:ext cx="257810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f</a:t>
            </a:r>
            <a:endParaRPr lang="x-none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6003925" y="1997075"/>
            <a:ext cx="868680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ym typeface="+mn-ea"/>
              </a:rPr>
              <a:t>可行域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Freeform 16"/>
          <p:cNvSpPr/>
          <p:nvPr/>
        </p:nvSpPr>
        <p:spPr>
          <a:xfrm rot="1620000">
            <a:off x="4425315" y="1537335"/>
            <a:ext cx="3755390" cy="2308860"/>
          </a:xfrm>
          <a:custGeom>
            <a:avLst/>
            <a:gdLst>
              <a:gd name="connisteX0" fmla="*/ 141743 w 7465567"/>
              <a:gd name="connsiteY0" fmla="*/ 3795289 h 4653812"/>
              <a:gd name="connisteX1" fmla="*/ 2344558 w 7465567"/>
              <a:gd name="connsiteY1" fmla="*/ 554884 h 4653812"/>
              <a:gd name="connisteX2" fmla="*/ 5082678 w 7465567"/>
              <a:gd name="connsiteY2" fmla="*/ 287549 h 4653812"/>
              <a:gd name="connisteX3" fmla="*/ 7402968 w 7465567"/>
              <a:gd name="connsiteY3" fmla="*/ 2597679 h 4653812"/>
              <a:gd name="connisteX4" fmla="*/ 6494283 w 7465567"/>
              <a:gd name="connsiteY4" fmla="*/ 3442864 h 4653812"/>
              <a:gd name="connisteX5" fmla="*/ 5146813 w 7465567"/>
              <a:gd name="connsiteY5" fmla="*/ 2202074 h 4653812"/>
              <a:gd name="connisteX6" fmla="*/ 3360558 w 7465567"/>
              <a:gd name="connsiteY6" fmla="*/ 2416069 h 4653812"/>
              <a:gd name="connisteX7" fmla="*/ 1734958 w 7465567"/>
              <a:gd name="connsiteY7" fmla="*/ 4105804 h 4653812"/>
              <a:gd name="connisteX8" fmla="*/ 515758 w 7465567"/>
              <a:gd name="connsiteY8" fmla="*/ 4640474 h 4653812"/>
              <a:gd name="connisteX9" fmla="*/ 141743 w 7465567"/>
              <a:gd name="connsiteY9" fmla="*/ 3795289 h 465381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</a:cxnLst>
            <a:rect l="l" t="t" r="r" b="b"/>
            <a:pathLst>
              <a:path w="7465568" h="4653812">
                <a:moveTo>
                  <a:pt x="141743" y="3795290"/>
                </a:moveTo>
                <a:cubicBezTo>
                  <a:pt x="507503" y="2978045"/>
                  <a:pt x="1356498" y="1256560"/>
                  <a:pt x="2344558" y="554885"/>
                </a:cubicBezTo>
                <a:cubicBezTo>
                  <a:pt x="3332618" y="-146790"/>
                  <a:pt x="4071123" y="-120755"/>
                  <a:pt x="5082678" y="287550"/>
                </a:cubicBezTo>
                <a:cubicBezTo>
                  <a:pt x="6094233" y="695855"/>
                  <a:pt x="7120393" y="1966490"/>
                  <a:pt x="7402968" y="2597680"/>
                </a:cubicBezTo>
                <a:cubicBezTo>
                  <a:pt x="7685543" y="3228870"/>
                  <a:pt x="6945768" y="3522240"/>
                  <a:pt x="6494283" y="3442865"/>
                </a:cubicBezTo>
                <a:cubicBezTo>
                  <a:pt x="6042798" y="3363490"/>
                  <a:pt x="5773558" y="2407180"/>
                  <a:pt x="5146813" y="2202075"/>
                </a:cubicBezTo>
                <a:cubicBezTo>
                  <a:pt x="4520068" y="1996970"/>
                  <a:pt x="4043183" y="2035070"/>
                  <a:pt x="3360558" y="2416070"/>
                </a:cubicBezTo>
                <a:cubicBezTo>
                  <a:pt x="2677933" y="2797070"/>
                  <a:pt x="2303918" y="3660670"/>
                  <a:pt x="1734958" y="4105805"/>
                </a:cubicBezTo>
                <a:cubicBezTo>
                  <a:pt x="1165998" y="4550940"/>
                  <a:pt x="834528" y="4702705"/>
                  <a:pt x="515758" y="4640475"/>
                </a:cubicBezTo>
                <a:cubicBezTo>
                  <a:pt x="196988" y="4578245"/>
                  <a:pt x="-224017" y="4612535"/>
                  <a:pt x="141743" y="3795290"/>
                </a:cubicBezTo>
                <a:close/>
              </a:path>
            </a:pathLst>
          </a:custGeom>
          <a:pattFill prst="pct5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945505" y="947420"/>
            <a:ext cx="0" cy="495173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79470" y="4188460"/>
            <a:ext cx="5539740" cy="1079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55490" y="3054350"/>
            <a:ext cx="1379220" cy="0"/>
          </a:xfrm>
          <a:prstGeom prst="line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910580" y="2998470"/>
            <a:ext cx="92075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5951855" y="2861310"/>
            <a:ext cx="81280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P*</a:t>
            </a:r>
            <a:endParaRPr lang="x-none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8945245" y="3953510"/>
            <a:ext cx="317500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ym typeface="+mn-ea"/>
              </a:rPr>
              <a:t>h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5798185" y="595630"/>
            <a:ext cx="257810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f</a:t>
            </a:r>
            <a:endParaRPr lang="x-none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3742690" y="3364230"/>
            <a:ext cx="4534535" cy="662940"/>
          </a:xfrm>
          <a:prstGeom prst="line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534275" y="3852545"/>
            <a:ext cx="92075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7928610" y="3601085"/>
            <a:ext cx="730885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(h</a:t>
            </a:r>
            <a:r>
              <a:rPr lang="x-none" altLang="en-US" baseline="-25000"/>
              <a:t>0,</a:t>
            </a:r>
            <a:r>
              <a:rPr lang="x-none" altLang="en-US"/>
              <a:t>f</a:t>
            </a:r>
            <a:r>
              <a:rPr lang="x-none" altLang="en-US" baseline="-25000"/>
              <a:t>0</a:t>
            </a:r>
            <a:r>
              <a:rPr lang="x-none" altLang="en-US"/>
              <a:t>)</a:t>
            </a:r>
            <a:endParaRPr lang="x-none" altLang="en-US"/>
          </a:p>
        </p:txBody>
      </p:sp>
      <p:sp>
        <p:nvSpPr>
          <p:cNvPr id="28" name="Text Box 27"/>
          <p:cNvSpPr txBox="1"/>
          <p:nvPr/>
        </p:nvSpPr>
        <p:spPr>
          <a:xfrm>
            <a:off x="1788160" y="3205480"/>
            <a:ext cx="3319780" cy="932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f</a:t>
            </a:r>
            <a:r>
              <a:rPr lang="x-none" altLang="en-US"/>
              <a:t>-f</a:t>
            </a:r>
            <a:r>
              <a:rPr lang="x-none" altLang="en-US" baseline="-25000"/>
              <a:t>0</a:t>
            </a:r>
            <a:r>
              <a:rPr lang="en-US" baseline="-25000"/>
              <a:t> </a:t>
            </a:r>
            <a:r>
              <a:rPr lang="en-US"/>
              <a:t>= -α(h-h</a:t>
            </a:r>
            <a:r>
              <a:rPr lang="x-none" altLang="en-US" baseline="-25000"/>
              <a:t>0</a:t>
            </a:r>
            <a:r>
              <a:rPr lang="en-US"/>
              <a:t>)</a:t>
            </a:r>
            <a:endParaRPr lang="en-US"/>
          </a:p>
          <a:p>
            <a:r>
              <a:rPr lang="en-US"/>
              <a:t>在这条线上的每个点 f',h' 都可以使得</a:t>
            </a:r>
            <a:r>
              <a:rPr lang="x-none" altLang="en-US"/>
              <a:t>: 	</a:t>
            </a:r>
            <a:r>
              <a:rPr lang="en-US">
                <a:sym typeface="+mn-ea"/>
              </a:rPr>
              <a:t>α</a:t>
            </a:r>
            <a:r>
              <a:rPr lang="x-none" altLang="en-US">
                <a:sym typeface="+mn-ea"/>
              </a:rPr>
              <a:t>h'+f'=g(</a:t>
            </a:r>
            <a:r>
              <a:rPr lang="en-US">
                <a:sym typeface="+mn-ea"/>
              </a:rPr>
              <a:t>α</a:t>
            </a:r>
            <a:r>
              <a:rPr lang="x-none" altLang="en-US">
                <a:sym typeface="+mn-ea"/>
              </a:rPr>
              <a:t>)</a:t>
            </a:r>
            <a:endParaRPr lang="x-none" altLang="en-US">
              <a:sym typeface="+mn-ea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896610" y="3615690"/>
            <a:ext cx="92075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5875655" y="3365500"/>
            <a:ext cx="589280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altLang="en-US"/>
              <a:t>g(</a:t>
            </a:r>
            <a:r>
              <a:rPr lang="en-US">
                <a:sym typeface="+mn-ea"/>
              </a:rPr>
              <a:t>α</a:t>
            </a:r>
            <a:r>
              <a:rPr lang="x-none" altLang="en-US"/>
              <a:t>)</a:t>
            </a:r>
            <a:endParaRPr lang="x-none" altLang="en-US"/>
          </a:p>
        </p:txBody>
      </p:sp>
      <p:sp>
        <p:nvSpPr>
          <p:cNvPr id="31" name="Text Box 30"/>
          <p:cNvSpPr txBox="1"/>
          <p:nvPr/>
        </p:nvSpPr>
        <p:spPr>
          <a:xfrm>
            <a:off x="5897245" y="2016125"/>
            <a:ext cx="868680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可行域</a:t>
            </a:r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Freeform 9"/>
          <p:cNvSpPr/>
          <p:nvPr/>
        </p:nvSpPr>
        <p:spPr>
          <a:xfrm rot="1620000">
            <a:off x="4425315" y="1537335"/>
            <a:ext cx="3755390" cy="2308860"/>
          </a:xfrm>
          <a:custGeom>
            <a:avLst/>
            <a:gdLst>
              <a:gd name="connisteX0" fmla="*/ 141743 w 7465567"/>
              <a:gd name="connsiteY0" fmla="*/ 3795289 h 4653812"/>
              <a:gd name="connisteX1" fmla="*/ 2344558 w 7465567"/>
              <a:gd name="connsiteY1" fmla="*/ 554884 h 4653812"/>
              <a:gd name="connisteX2" fmla="*/ 5082678 w 7465567"/>
              <a:gd name="connsiteY2" fmla="*/ 287549 h 4653812"/>
              <a:gd name="connisteX3" fmla="*/ 7402968 w 7465567"/>
              <a:gd name="connsiteY3" fmla="*/ 2597679 h 4653812"/>
              <a:gd name="connisteX4" fmla="*/ 6494283 w 7465567"/>
              <a:gd name="connsiteY4" fmla="*/ 3442864 h 4653812"/>
              <a:gd name="connisteX5" fmla="*/ 5146813 w 7465567"/>
              <a:gd name="connsiteY5" fmla="*/ 2202074 h 4653812"/>
              <a:gd name="connisteX6" fmla="*/ 3360558 w 7465567"/>
              <a:gd name="connsiteY6" fmla="*/ 2416069 h 4653812"/>
              <a:gd name="connisteX7" fmla="*/ 1734958 w 7465567"/>
              <a:gd name="connsiteY7" fmla="*/ 4105804 h 4653812"/>
              <a:gd name="connisteX8" fmla="*/ 515758 w 7465567"/>
              <a:gd name="connsiteY8" fmla="*/ 4640474 h 4653812"/>
              <a:gd name="connisteX9" fmla="*/ 141743 w 7465567"/>
              <a:gd name="connsiteY9" fmla="*/ 3795289 h 465381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</a:cxnLst>
            <a:rect l="l" t="t" r="r" b="b"/>
            <a:pathLst>
              <a:path w="7465568" h="4653812">
                <a:moveTo>
                  <a:pt x="141743" y="3795290"/>
                </a:moveTo>
                <a:cubicBezTo>
                  <a:pt x="507503" y="2978045"/>
                  <a:pt x="1356498" y="1256560"/>
                  <a:pt x="2344558" y="554885"/>
                </a:cubicBezTo>
                <a:cubicBezTo>
                  <a:pt x="3332618" y="-146790"/>
                  <a:pt x="4071123" y="-120755"/>
                  <a:pt x="5082678" y="287550"/>
                </a:cubicBezTo>
                <a:cubicBezTo>
                  <a:pt x="6094233" y="695855"/>
                  <a:pt x="7120393" y="1966490"/>
                  <a:pt x="7402968" y="2597680"/>
                </a:cubicBezTo>
                <a:cubicBezTo>
                  <a:pt x="7685543" y="3228870"/>
                  <a:pt x="6945768" y="3522240"/>
                  <a:pt x="6494283" y="3442865"/>
                </a:cubicBezTo>
                <a:cubicBezTo>
                  <a:pt x="6042798" y="3363490"/>
                  <a:pt x="5773558" y="2407180"/>
                  <a:pt x="5146813" y="2202075"/>
                </a:cubicBezTo>
                <a:cubicBezTo>
                  <a:pt x="4520068" y="1996970"/>
                  <a:pt x="4043183" y="2035070"/>
                  <a:pt x="3360558" y="2416070"/>
                </a:cubicBezTo>
                <a:cubicBezTo>
                  <a:pt x="2677933" y="2797070"/>
                  <a:pt x="2303918" y="3660670"/>
                  <a:pt x="1734958" y="4105805"/>
                </a:cubicBezTo>
                <a:cubicBezTo>
                  <a:pt x="1165998" y="4550940"/>
                  <a:pt x="834528" y="4702705"/>
                  <a:pt x="515758" y="4640475"/>
                </a:cubicBezTo>
                <a:cubicBezTo>
                  <a:pt x="196988" y="4578245"/>
                  <a:pt x="-224017" y="4612535"/>
                  <a:pt x="141743" y="3795290"/>
                </a:cubicBezTo>
                <a:close/>
              </a:path>
            </a:pathLst>
          </a:custGeom>
          <a:pattFill prst="pct5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945505" y="947420"/>
            <a:ext cx="0" cy="495173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379470" y="4188460"/>
            <a:ext cx="5539740" cy="1079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55490" y="3054350"/>
            <a:ext cx="1379220" cy="0"/>
          </a:xfrm>
          <a:prstGeom prst="line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910580" y="2998470"/>
            <a:ext cx="92075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5977890" y="2893695"/>
            <a:ext cx="81280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P*</a:t>
            </a:r>
            <a:endParaRPr lang="x-none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8945245" y="3953510"/>
            <a:ext cx="317500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ym typeface="+mn-ea"/>
              </a:rPr>
              <a:t>h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5798185" y="595630"/>
            <a:ext cx="257810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f</a:t>
            </a:r>
            <a:endParaRPr lang="x-none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6003925" y="1997075"/>
            <a:ext cx="868680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ym typeface="+mn-ea"/>
              </a:rPr>
              <a:t>可行域</a:t>
            </a: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534275" y="3852545"/>
            <a:ext cx="92075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3047365" y="3621405"/>
            <a:ext cx="5786120" cy="384810"/>
          </a:xfrm>
          <a:prstGeom prst="line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3175635" y="2701290"/>
            <a:ext cx="5165725" cy="1433195"/>
          </a:xfrm>
          <a:prstGeom prst="line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399280" y="2995295"/>
            <a:ext cx="92075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677920" y="2315845"/>
            <a:ext cx="3155315" cy="3091180"/>
          </a:xfrm>
          <a:prstGeom prst="line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2940685" y="1900555"/>
            <a:ext cx="1468755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α</a:t>
            </a:r>
            <a:r>
              <a:rPr lang="x-none" altLang="en-US" baseline="30000">
                <a:sym typeface="+mn-ea"/>
              </a:rPr>
              <a:t>1</a:t>
            </a:r>
            <a:r>
              <a:rPr lang="x-none" altLang="en-US">
                <a:sym typeface="+mn-ea"/>
              </a:rPr>
              <a:t>h'+f'=g(</a:t>
            </a:r>
            <a:r>
              <a:rPr lang="en-US">
                <a:sym typeface="+mn-ea"/>
              </a:rPr>
              <a:t>α</a:t>
            </a:r>
            <a:r>
              <a:rPr lang="x-none" altLang="en-US" baseline="30000">
                <a:sym typeface="+mn-ea"/>
              </a:rPr>
              <a:t>1</a:t>
            </a:r>
            <a:r>
              <a:rPr lang="x-none" altLang="en-US">
                <a:sym typeface="+mn-ea"/>
              </a:rPr>
              <a:t>)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655445" y="3406775"/>
            <a:ext cx="1468755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α</a:t>
            </a:r>
            <a:r>
              <a:rPr lang="x-none" altLang="en-US" baseline="30000">
                <a:sym typeface="+mn-ea"/>
              </a:rPr>
              <a:t>2</a:t>
            </a:r>
            <a:r>
              <a:rPr lang="x-none" altLang="en-US">
                <a:sym typeface="+mn-ea"/>
              </a:rPr>
              <a:t>h'+f'=g(</a:t>
            </a:r>
            <a:r>
              <a:rPr lang="en-US">
                <a:sym typeface="+mn-ea"/>
              </a:rPr>
              <a:t>α</a:t>
            </a:r>
            <a:r>
              <a:rPr lang="x-none" altLang="en-US" baseline="30000">
                <a:sym typeface="+mn-ea"/>
              </a:rPr>
              <a:t>2</a:t>
            </a:r>
            <a:r>
              <a:rPr lang="x-none" altLang="en-US">
                <a:sym typeface="+mn-ea"/>
              </a:rPr>
              <a:t>)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793240" y="2442845"/>
            <a:ext cx="1468755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α</a:t>
            </a:r>
            <a:r>
              <a:rPr lang="x-none" altLang="en-US" baseline="30000">
                <a:sym typeface="+mn-ea"/>
              </a:rPr>
              <a:t>*</a:t>
            </a:r>
            <a:r>
              <a:rPr lang="x-none" altLang="en-US">
                <a:sym typeface="+mn-ea"/>
              </a:rPr>
              <a:t>h'+f'=g(</a:t>
            </a:r>
            <a:r>
              <a:rPr lang="en-US">
                <a:sym typeface="+mn-ea"/>
              </a:rPr>
              <a:t>α</a:t>
            </a:r>
            <a:r>
              <a:rPr lang="x-none" altLang="en-US" baseline="30000">
                <a:sym typeface="+mn-ea"/>
              </a:rPr>
              <a:t>*</a:t>
            </a:r>
            <a:r>
              <a:rPr lang="x-none" altLang="en-US">
                <a:sym typeface="+mn-ea"/>
              </a:rPr>
              <a:t>)</a:t>
            </a: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906135" y="3411855"/>
            <a:ext cx="92075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5950585" y="3440430"/>
            <a:ext cx="442595" cy="383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ym typeface="+mn-ea"/>
              </a:rPr>
              <a:t>d*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Kingsoft Office WPP</Application>
  <PresentationFormat>Widescreen</PresentationFormat>
  <Paragraphs>39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dreamer</dc:creator>
  <cp:lastModifiedBy>dreamer</cp:lastModifiedBy>
  <cp:revision>91</cp:revision>
  <dcterms:created xsi:type="dcterms:W3CDTF">2018-01-31T07:50:11Z</dcterms:created>
  <dcterms:modified xsi:type="dcterms:W3CDTF">2018-01-31T07:50:11Z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