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030095" y="1416685"/>
            <a:ext cx="6960235" cy="59499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91055" y="5113020"/>
            <a:ext cx="6960235" cy="59499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71195" y="1123950"/>
            <a:ext cx="109537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layer n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33425" y="5172710"/>
            <a:ext cx="1188720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layer n-1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530475" y="5269230"/>
            <a:ext cx="491490" cy="292735"/>
          </a:xfrm>
          <a:prstGeom prst="roundRect">
            <a:avLst/>
          </a:prstGeom>
          <a:noFill/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980305" y="5282565"/>
            <a:ext cx="491490" cy="292735"/>
          </a:xfrm>
          <a:prstGeom prst="roundRect">
            <a:avLst/>
          </a:prstGeom>
          <a:noFill/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610475" y="5286375"/>
            <a:ext cx="491490" cy="292735"/>
          </a:xfrm>
          <a:prstGeom prst="roundRect">
            <a:avLst/>
          </a:prstGeom>
          <a:noFill/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397125" y="1566545"/>
            <a:ext cx="491490" cy="292735"/>
          </a:xfrm>
          <a:prstGeom prst="roundRect">
            <a:avLst/>
          </a:prstGeom>
          <a:noFill/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081780" y="1551940"/>
            <a:ext cx="491490" cy="292735"/>
          </a:xfrm>
          <a:prstGeom prst="roundRect">
            <a:avLst/>
          </a:prstGeom>
          <a:noFill/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974715" y="1546860"/>
            <a:ext cx="491490" cy="292735"/>
          </a:xfrm>
          <a:prstGeom prst="roundRect">
            <a:avLst/>
          </a:prstGeom>
          <a:noFill/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820660" y="1560195"/>
            <a:ext cx="491490" cy="292735"/>
          </a:xfrm>
          <a:prstGeom prst="roundRect">
            <a:avLst/>
          </a:prstGeom>
          <a:noFill/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966595" y="4034790"/>
            <a:ext cx="1548765" cy="443230"/>
          </a:xfrm>
          <a:prstGeom prst="round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069465" y="4119880"/>
            <a:ext cx="350520" cy="264795"/>
          </a:xfrm>
          <a:prstGeom prst="round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534285" y="4122420"/>
            <a:ext cx="350520" cy="264795"/>
          </a:xfrm>
          <a:prstGeom prst="round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972435" y="4124960"/>
            <a:ext cx="350520" cy="264795"/>
          </a:xfrm>
          <a:prstGeom prst="round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664585" y="4037330"/>
            <a:ext cx="1548765" cy="443230"/>
          </a:xfrm>
          <a:prstGeom prst="round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767455" y="4122420"/>
            <a:ext cx="350520" cy="264795"/>
          </a:xfrm>
          <a:prstGeom prst="round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232275" y="4124960"/>
            <a:ext cx="350520" cy="264795"/>
          </a:xfrm>
          <a:prstGeom prst="round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670425" y="4127500"/>
            <a:ext cx="350520" cy="264795"/>
          </a:xfrm>
          <a:prstGeom prst="round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548630" y="4030345"/>
            <a:ext cx="1548765" cy="443230"/>
          </a:xfrm>
          <a:prstGeom prst="round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651500" y="4115435"/>
            <a:ext cx="350520" cy="264795"/>
          </a:xfrm>
          <a:prstGeom prst="round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116320" y="4117975"/>
            <a:ext cx="350520" cy="264795"/>
          </a:xfrm>
          <a:prstGeom prst="round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554470" y="4120515"/>
            <a:ext cx="350520" cy="264795"/>
          </a:xfrm>
          <a:prstGeom prst="round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432040" y="4044315"/>
            <a:ext cx="1548765" cy="443230"/>
          </a:xfrm>
          <a:prstGeom prst="round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534910" y="4129405"/>
            <a:ext cx="350520" cy="264795"/>
          </a:xfrm>
          <a:prstGeom prst="round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7999730" y="4131945"/>
            <a:ext cx="350520" cy="264795"/>
          </a:xfrm>
          <a:prstGeom prst="round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8437880" y="4134485"/>
            <a:ext cx="350520" cy="264795"/>
          </a:xfrm>
          <a:prstGeom prst="round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416810" y="2844800"/>
            <a:ext cx="586105" cy="443230"/>
          </a:xfrm>
          <a:prstGeom prst="round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102100" y="2830195"/>
            <a:ext cx="586105" cy="443230"/>
          </a:xfrm>
          <a:prstGeom prst="round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009640" y="2830195"/>
            <a:ext cx="586105" cy="443230"/>
          </a:xfrm>
          <a:prstGeom prst="round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7799070" y="2815590"/>
            <a:ext cx="586105" cy="443230"/>
          </a:xfrm>
          <a:prstGeom prst="round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8" idx="0"/>
            <a:endCxn id="19" idx="2"/>
          </p:cNvCxnSpPr>
          <p:nvPr/>
        </p:nvCxnSpPr>
        <p:spPr>
          <a:xfrm flipH="1" flipV="1">
            <a:off x="2244725" y="4384675"/>
            <a:ext cx="531495" cy="8845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23" idx="2"/>
          </p:cNvCxnSpPr>
          <p:nvPr/>
        </p:nvCxnSpPr>
        <p:spPr>
          <a:xfrm flipV="1">
            <a:off x="2776220" y="4387215"/>
            <a:ext cx="1166495" cy="8820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0"/>
            <a:endCxn id="27" idx="2"/>
          </p:cNvCxnSpPr>
          <p:nvPr/>
        </p:nvCxnSpPr>
        <p:spPr>
          <a:xfrm flipV="1">
            <a:off x="2776220" y="4380230"/>
            <a:ext cx="3050540" cy="88900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1" idx="2"/>
          </p:cNvCxnSpPr>
          <p:nvPr/>
        </p:nvCxnSpPr>
        <p:spPr>
          <a:xfrm flipV="1">
            <a:off x="2747645" y="4394200"/>
            <a:ext cx="4962525" cy="87566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434340" y="4070350"/>
            <a:ext cx="234188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o = wx</a:t>
            </a:r>
            <a:r>
              <a:rPr lang="x-none" altLang="en-US" baseline="-25000">
                <a:solidFill>
                  <a:srgbClr val="FF0000"/>
                </a:solidFill>
              </a:rPr>
              <a:t>n-1</a:t>
            </a:r>
            <a:endParaRPr lang="x-none" altLang="en-US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19" idx="0"/>
            <a:endCxn id="34" idx="2"/>
          </p:cNvCxnSpPr>
          <p:nvPr/>
        </p:nvCxnSpPr>
        <p:spPr>
          <a:xfrm flipV="1">
            <a:off x="2244725" y="3288030"/>
            <a:ext cx="465455" cy="8318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0"/>
            <a:endCxn id="11" idx="2"/>
          </p:cNvCxnSpPr>
          <p:nvPr/>
        </p:nvCxnSpPr>
        <p:spPr>
          <a:xfrm flipH="1" flipV="1">
            <a:off x="2642870" y="1859280"/>
            <a:ext cx="67310" cy="9855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1" idx="0"/>
            <a:endCxn id="34" idx="2"/>
          </p:cNvCxnSpPr>
          <p:nvPr/>
        </p:nvCxnSpPr>
        <p:spPr>
          <a:xfrm flipH="1" flipV="1">
            <a:off x="2710180" y="3288030"/>
            <a:ext cx="437515" cy="8369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49"/>
          <p:cNvSpPr txBox="1"/>
          <p:nvPr/>
        </p:nvSpPr>
        <p:spPr>
          <a:xfrm>
            <a:off x="415925" y="2896870"/>
            <a:ext cx="1700530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en-US">
                <a:solidFill>
                  <a:srgbClr val="FF0000"/>
                </a:solidFill>
                <a:sym typeface="+mn-ea"/>
              </a:rPr>
              <a:t>z = o</a:t>
            </a:r>
            <a:r>
              <a:rPr lang="x-none" altLang="en-US" baseline="-25000">
                <a:solidFill>
                  <a:srgbClr val="FF0000"/>
                </a:solidFill>
                <a:sym typeface="+mn-ea"/>
              </a:rPr>
              <a:t>1</a:t>
            </a:r>
            <a:r>
              <a:rPr lang="x-none" altLang="en-US">
                <a:solidFill>
                  <a:srgbClr val="FF0000"/>
                </a:solidFill>
                <a:sym typeface="+mn-ea"/>
              </a:rPr>
              <a:t>+</a:t>
            </a:r>
            <a:r>
              <a:rPr lang="x-none" altLang="en-US">
                <a:solidFill>
                  <a:srgbClr val="FF0000"/>
                </a:solidFill>
                <a:sym typeface="+mn-ea"/>
              </a:rPr>
              <a:t>o</a:t>
            </a:r>
            <a:r>
              <a:rPr lang="x-none" altLang="en-US" baseline="-25000">
                <a:solidFill>
                  <a:srgbClr val="FF0000"/>
                </a:solidFill>
                <a:sym typeface="+mn-ea"/>
              </a:rPr>
              <a:t>2</a:t>
            </a:r>
            <a:r>
              <a:rPr lang="x-none" altLang="en-US">
                <a:solidFill>
                  <a:srgbClr val="FF0000"/>
                </a:solidFill>
                <a:sym typeface="+mn-ea"/>
              </a:rPr>
              <a:t>+o</a:t>
            </a:r>
            <a:r>
              <a:rPr lang="x-none" altLang="en-US" baseline="-25000">
                <a:solidFill>
                  <a:srgbClr val="FF0000"/>
                </a:solidFill>
                <a:sym typeface="+mn-ea"/>
              </a:rPr>
              <a:t>3</a:t>
            </a:r>
            <a:endParaRPr lang="x-none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391795" y="2019300"/>
            <a:ext cx="2237105" cy="6578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en-US">
                <a:solidFill>
                  <a:srgbClr val="FF0000"/>
                </a:solidFill>
              </a:rPr>
              <a:t>x</a:t>
            </a:r>
            <a:r>
              <a:rPr lang="x-none" altLang="en-US" baseline="-25000">
                <a:solidFill>
                  <a:srgbClr val="FF0000"/>
                </a:solidFill>
              </a:rPr>
              <a:t>n </a:t>
            </a:r>
            <a:r>
              <a:rPr lang="x-none" altLang="en-US">
                <a:solidFill>
                  <a:srgbClr val="FF0000"/>
                </a:solidFill>
                <a:sym typeface="+mn-ea"/>
              </a:rPr>
              <a:t>= sigmoid(z+b)</a:t>
            </a:r>
            <a:endParaRPr lang="en-US"/>
          </a:p>
          <a:p>
            <a:pPr algn="l"/>
            <a:endParaRPr lang="x-none" altLang="en-US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710180" y="4394200"/>
            <a:ext cx="2559050" cy="922655"/>
          </a:xfrm>
          <a:prstGeom prst="straightConnector1">
            <a:avLst/>
          </a:prstGeom>
          <a:ln w="28575" cmpd="sng">
            <a:solidFill>
              <a:schemeClr val="accent4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4442460" y="4417060"/>
            <a:ext cx="770255" cy="852805"/>
          </a:xfrm>
          <a:prstGeom prst="straightConnector1">
            <a:avLst/>
          </a:prstGeom>
          <a:ln w="28575" cmpd="sng">
            <a:solidFill>
              <a:schemeClr val="accent4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" idx="0"/>
          </p:cNvCxnSpPr>
          <p:nvPr/>
        </p:nvCxnSpPr>
        <p:spPr>
          <a:xfrm flipV="1">
            <a:off x="5226050" y="4383405"/>
            <a:ext cx="1042670" cy="899160"/>
          </a:xfrm>
          <a:prstGeom prst="straightConnector1">
            <a:avLst/>
          </a:prstGeom>
          <a:ln w="28575" cmpd="sng">
            <a:solidFill>
              <a:schemeClr val="accent4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0"/>
          </p:cNvCxnSpPr>
          <p:nvPr/>
        </p:nvCxnSpPr>
        <p:spPr>
          <a:xfrm flipV="1">
            <a:off x="5226050" y="4387850"/>
            <a:ext cx="2945130" cy="894715"/>
          </a:xfrm>
          <a:prstGeom prst="straightConnector1">
            <a:avLst/>
          </a:prstGeom>
          <a:ln w="28575" cmpd="sng">
            <a:solidFill>
              <a:schemeClr val="accent4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55"/>
          <p:cNvSpPr txBox="1"/>
          <p:nvPr/>
        </p:nvSpPr>
        <p:spPr>
          <a:xfrm>
            <a:off x="1340485" y="6091555"/>
            <a:ext cx="909447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在求导的过程中,可以省略从z到o的这一步,因为从z到x</a:t>
            </a:r>
            <a:r>
              <a:rPr lang="x-none" altLang="en-US" baseline="-25000"/>
              <a:t>n-1</a:t>
            </a:r>
            <a:r>
              <a:rPr lang="x-none" altLang="en-US"/>
              <a:t>的求导过程等于,</a:t>
            </a:r>
            <a:r>
              <a:rPr lang="x-none" altLang="en-US">
                <a:sym typeface="+mn-ea"/>
              </a:rPr>
              <a:t>从z到o,再从o到x</a:t>
            </a:r>
            <a:r>
              <a:rPr lang="x-none" altLang="en-US" baseline="-25000">
                <a:sym typeface="+mn-ea"/>
              </a:rPr>
              <a:t>n-1</a:t>
            </a:r>
            <a:r>
              <a:rPr lang="x-none" altLang="en-US">
                <a:sym typeface="+mn-ea"/>
              </a:rPr>
              <a:t>,因为o里面的其他unit在z到o的过程中全为常数,可以忽略</a:t>
            </a:r>
            <a:endParaRPr lang="x-none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Kingsoft Office WPP</Application>
  <PresentationFormat>Widescreen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dreamer</dc:creator>
  <cp:lastModifiedBy>dreamer</cp:lastModifiedBy>
  <cp:revision>17</cp:revision>
  <dcterms:created xsi:type="dcterms:W3CDTF">2018-03-09T05:22:05Z</dcterms:created>
  <dcterms:modified xsi:type="dcterms:W3CDTF">2018-03-09T05:22:05Z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