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410" r:id="rId3"/>
    <p:sldId id="409" r:id="rId5"/>
    <p:sldId id="415" r:id="rId6"/>
    <p:sldId id="411" r:id="rId7"/>
    <p:sldId id="417" r:id="rId8"/>
    <p:sldId id="429" r:id="rId9"/>
    <p:sldId id="418" r:id="rId10"/>
    <p:sldId id="422" r:id="rId11"/>
    <p:sldId id="433" r:id="rId12"/>
    <p:sldId id="431" r:id="rId13"/>
    <p:sldId id="432" r:id="rId14"/>
    <p:sldId id="434" r:id="rId15"/>
    <p:sldId id="428" r:id="rId16"/>
    <p:sldId id="413"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79.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image" Target="../media/image1.jpeg"/><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谈谈</a:t>
            </a:r>
            <a:r>
              <a:rPr lang="en-US" altLang="zh-CN"/>
              <a:t>“</a:t>
            </a:r>
            <a:r>
              <a:rPr lang="zh-CN" altLang="en-US"/>
              <a:t> </a:t>
            </a:r>
            <a:r>
              <a:rPr lang="zh-CN" altLang="en-US">
                <a:latin typeface="方正姚体" panose="02010601030101010101" charset="-122"/>
                <a:ea typeface="方正姚体" panose="02010601030101010101" charset="-122"/>
              </a:rPr>
              <a:t>新冠</a:t>
            </a:r>
            <a:r>
              <a:rPr lang="en-US" altLang="zh-CN"/>
              <a:t>”</a:t>
            </a:r>
            <a:endParaRPr lang="en-US" altLang="zh-CN"/>
          </a:p>
        </p:txBody>
      </p:sp>
      <p:sp>
        <p:nvSpPr>
          <p:cNvPr id="3" name="副标题 2"/>
          <p:cNvSpPr>
            <a:spLocks noGrp="1"/>
          </p:cNvSpPr>
          <p:nvPr>
            <p:ph type="subTitle" idx="1"/>
          </p:nvPr>
        </p:nvSpPr>
        <p:spPr/>
        <p:txBody>
          <a:bodyPr/>
          <a:p>
            <a:r>
              <a:rPr lang="zh-CN" altLang="en-US" sz="4400">
                <a:latin typeface="黑体" panose="02010609060101010101" charset="-122"/>
                <a:ea typeface="黑体" panose="02010609060101010101" charset="-122"/>
                <a:cs typeface="黑体" panose="02010609060101010101" charset="-122"/>
              </a:rPr>
              <a:t>七二班 张翔文</a:t>
            </a:r>
            <a:endParaRPr lang="zh-CN" altLang="en-US" sz="4400">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29920" y="372745"/>
            <a:ext cx="6750685" cy="1202055"/>
          </a:xfrm>
        </p:spPr>
        <p:txBody>
          <a:bodyPr>
            <a:normAutofit/>
          </a:bodyPr>
          <a:p>
            <a:r>
              <a:rPr lang="zh-CN" altLang="en-US" sz="2665">
                <a:latin typeface="华文宋体" panose="02010600040101010101" charset="-122"/>
                <a:ea typeface="华文宋体" panose="02010600040101010101" charset="-122"/>
                <a:cs typeface="华文宋体" panose="02010600040101010101" charset="-122"/>
              </a:rPr>
              <a:t>我们该如何知道自已有没有“阳性”呢？</a:t>
            </a:r>
            <a:endParaRPr lang="zh-CN" altLang="en-US" sz="2665">
              <a:latin typeface="华文宋体" panose="02010600040101010101" charset="-122"/>
              <a:ea typeface="华文宋体" panose="02010600040101010101" charset="-122"/>
              <a:cs typeface="华文宋体" panose="02010600040101010101" charset="-122"/>
            </a:endParaRPr>
          </a:p>
        </p:txBody>
      </p:sp>
      <p:sp>
        <p:nvSpPr>
          <p:cNvPr id="3" name="副标题 2"/>
          <p:cNvSpPr>
            <a:spLocks noGrp="1"/>
          </p:cNvSpPr>
          <p:nvPr>
            <p:ph type="subTitle" idx="1"/>
          </p:nvPr>
        </p:nvSpPr>
        <p:spPr/>
        <p:txBody>
          <a:bodyPr/>
          <a:p>
            <a:r>
              <a:rPr lang="zh-CN" altLang="en-US">
                <a:solidFill>
                  <a:schemeClr val="accent6">
                    <a:lumMod val="75000"/>
                  </a:schemeClr>
                </a:solidFill>
              </a:rPr>
              <a:t>那肯定是做核酸检测啦！</a:t>
            </a:r>
            <a:endParaRPr lang="zh-CN" altLang="en-US">
              <a:solidFill>
                <a:schemeClr val="accent6">
                  <a:lumMod val="75000"/>
                </a:schemeClr>
              </a:solidFill>
              <a:cs typeface="Arial" panose="020B060402020202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77495" y="304800"/>
            <a:ext cx="5149850" cy="727710"/>
          </a:xfrm>
        </p:spPr>
        <p:txBody>
          <a:bodyPr>
            <a:normAutofit/>
          </a:bodyPr>
          <a:p>
            <a:r>
              <a:rPr lang="zh-CN" altLang="en-US" sz="2800">
                <a:latin typeface="仿宋_GB2312" panose="02010609030101010101" charset="-122"/>
                <a:ea typeface="仿宋_GB2312" panose="02010609030101010101" charset="-122"/>
              </a:rPr>
              <a:t>那做核酸检测的具体流程呢？</a:t>
            </a:r>
            <a:endParaRPr lang="zh-CN" altLang="en-US" sz="2800">
              <a:latin typeface="仿宋_GB2312" panose="02010609030101010101" charset="-122"/>
              <a:ea typeface="仿宋_GB2312" panose="02010609030101010101" charset="-122"/>
            </a:endParaRPr>
          </a:p>
        </p:txBody>
      </p:sp>
      <p:sp>
        <p:nvSpPr>
          <p:cNvPr id="3" name="副标题 2"/>
          <p:cNvSpPr>
            <a:spLocks noGrp="1"/>
          </p:cNvSpPr>
          <p:nvPr>
            <p:ph type="subTitle" idx="1"/>
          </p:nvPr>
        </p:nvSpPr>
        <p:spPr>
          <a:xfrm>
            <a:off x="1198880" y="1853565"/>
            <a:ext cx="9799320" cy="1648460"/>
          </a:xfrm>
        </p:spPr>
        <p:txBody>
          <a:bodyPr>
            <a:noAutofit/>
          </a:bodyPr>
          <a:p>
            <a:r>
              <a:rPr lang="zh-CN" altLang="en-US" sz="3600">
                <a:latin typeface="华文宋体" panose="02010600040101010101" charset="-122"/>
                <a:ea typeface="华文宋体" panose="02010600040101010101" charset="-122"/>
              </a:rPr>
              <a:t>首先，来到核酸采样点，扫码后采样，采样过程中，首先受试者清理口腔，然后医护人员用检测棒取呼吸道粘膜分泌物，送检验科进行化验。</a:t>
            </a:r>
            <a:endParaRPr lang="zh-CN" altLang="en-US" sz="3600">
              <a:latin typeface="华文宋体" panose="02010600040101010101" charset="-122"/>
              <a:ea typeface="华文宋体" panose="0201060004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69925" y="331470"/>
            <a:ext cx="4352290" cy="1364615"/>
          </a:xfrm>
        </p:spPr>
        <p:txBody>
          <a:bodyPr/>
          <a:p>
            <a:r>
              <a:rPr lang="zh-CN" altLang="en-US" sz="5400">
                <a:latin typeface="华文宋体" panose="02010600040101010101" charset="-122"/>
                <a:ea typeface="华文宋体" panose="02010600040101010101" charset="-122"/>
              </a:rPr>
              <a:t>全国病例</a:t>
            </a:r>
            <a:endParaRPr lang="zh-CN" altLang="en-US" sz="5400">
              <a:latin typeface="华文宋体" panose="02010600040101010101" charset="-122"/>
              <a:ea typeface="华文宋体" panose="02010600040101010101" charset="-122"/>
            </a:endParaRPr>
          </a:p>
        </p:txBody>
      </p:sp>
      <p:sp>
        <p:nvSpPr>
          <p:cNvPr id="3" name="副标题 2"/>
          <p:cNvSpPr>
            <a:spLocks noGrp="1"/>
          </p:cNvSpPr>
          <p:nvPr>
            <p:ph type="subTitle" idx="1"/>
          </p:nvPr>
        </p:nvSpPr>
        <p:spPr>
          <a:xfrm>
            <a:off x="1198880" y="2299970"/>
            <a:ext cx="9799320" cy="1960245"/>
          </a:xfrm>
        </p:spPr>
        <p:txBody>
          <a:bodyPr>
            <a:noAutofit/>
          </a:bodyPr>
          <a:p>
            <a:r>
              <a:rPr lang="zh-CN" altLang="en-US" sz="4000">
                <a:latin typeface="华文宋体" panose="02010600040101010101" charset="-122"/>
                <a:ea typeface="华文宋体" panose="02010600040101010101" charset="-122"/>
                <a:cs typeface="华文宋体" panose="02010600040101010101" charset="-122"/>
              </a:rPr>
              <a:t>截至</a:t>
            </a:r>
            <a:r>
              <a:rPr lang="en-US" altLang="zh-CN" sz="4000">
                <a:latin typeface="华文宋体" panose="02010600040101010101" charset="-122"/>
                <a:ea typeface="华文宋体" panose="02010600040101010101" charset="-122"/>
                <a:cs typeface="华文宋体" panose="02010600040101010101" charset="-122"/>
              </a:rPr>
              <a:t>2021</a:t>
            </a:r>
            <a:r>
              <a:rPr lang="zh-CN" altLang="en-US" sz="4000">
                <a:latin typeface="华文宋体" panose="02010600040101010101" charset="-122"/>
                <a:ea typeface="华文宋体" panose="02010600040101010101" charset="-122"/>
                <a:cs typeface="华文宋体" panose="02010600040101010101" charset="-122"/>
              </a:rPr>
              <a:t>年</a:t>
            </a:r>
            <a:r>
              <a:rPr lang="en-US" altLang="zh-CN" sz="4000">
                <a:latin typeface="华文宋体" panose="02010600040101010101" charset="-122"/>
                <a:ea typeface="华文宋体" panose="02010600040101010101" charset="-122"/>
                <a:cs typeface="华文宋体" panose="02010600040101010101" charset="-122"/>
              </a:rPr>
              <a:t>5</a:t>
            </a:r>
            <a:r>
              <a:rPr lang="zh-CN" altLang="en-US" sz="4000">
                <a:latin typeface="华文宋体" panose="02010600040101010101" charset="-122"/>
                <a:ea typeface="华文宋体" panose="02010600040101010101" charset="-122"/>
                <a:cs typeface="华文宋体" panose="02010600040101010101" charset="-122"/>
              </a:rPr>
              <a:t>月</a:t>
            </a:r>
            <a:r>
              <a:rPr lang="en-US" altLang="zh-CN" sz="4000">
                <a:latin typeface="华文宋体" panose="02010600040101010101" charset="-122"/>
                <a:ea typeface="华文宋体" panose="02010600040101010101" charset="-122"/>
                <a:cs typeface="华文宋体" panose="02010600040101010101" charset="-122"/>
              </a:rPr>
              <a:t>24</a:t>
            </a:r>
            <a:r>
              <a:rPr lang="zh-CN" altLang="en-US" sz="4000">
                <a:latin typeface="华文宋体" panose="02010600040101010101" charset="-122"/>
                <a:ea typeface="华文宋体" panose="02010600040101010101" charset="-122"/>
                <a:cs typeface="华文宋体" panose="02010600040101010101" charset="-122"/>
              </a:rPr>
              <a:t>日</a:t>
            </a:r>
            <a:r>
              <a:rPr lang="en-US" altLang="zh-CN" sz="4000">
                <a:latin typeface="华文宋体" panose="02010600040101010101" charset="-122"/>
                <a:ea typeface="华文宋体" panose="02010600040101010101" charset="-122"/>
                <a:cs typeface="华文宋体" panose="02010600040101010101" charset="-122"/>
              </a:rPr>
              <a:t>23:59:59</a:t>
            </a:r>
            <a:r>
              <a:rPr lang="zh-CN" altLang="en-US" sz="4000">
                <a:latin typeface="华文宋体" panose="02010600040101010101" charset="-122"/>
                <a:ea typeface="华文宋体" panose="02010600040101010101" charset="-122"/>
                <a:cs typeface="华文宋体" panose="02010600040101010101" charset="-122"/>
              </a:rPr>
              <a:t>，全球新型冠状病毒感染累计病例</a:t>
            </a:r>
            <a:r>
              <a:rPr lang="en-US" altLang="zh-CN" sz="4000">
                <a:latin typeface="华文宋体" panose="02010600040101010101" charset="-122"/>
                <a:ea typeface="华文宋体" panose="02010600040101010101" charset="-122"/>
                <a:cs typeface="华文宋体" panose="02010600040101010101" charset="-122"/>
              </a:rPr>
              <a:t>1.67</a:t>
            </a:r>
            <a:r>
              <a:rPr lang="zh-CN" altLang="en-US" sz="4000">
                <a:latin typeface="华文宋体" panose="02010600040101010101" charset="-122"/>
                <a:ea typeface="华文宋体" panose="02010600040101010101" charset="-122"/>
                <a:cs typeface="华文宋体" panose="02010600040101010101" charset="-122"/>
              </a:rPr>
              <a:t>亿人，累计死亡病例</a:t>
            </a:r>
            <a:r>
              <a:rPr lang="en-US" altLang="zh-CN" sz="4000">
                <a:latin typeface="华文宋体" panose="02010600040101010101" charset="-122"/>
                <a:ea typeface="华文宋体" panose="02010600040101010101" charset="-122"/>
                <a:cs typeface="华文宋体" panose="02010600040101010101" charset="-122"/>
              </a:rPr>
              <a:t>0.035</a:t>
            </a:r>
            <a:r>
              <a:rPr lang="zh-CN" altLang="en-US" sz="4000">
                <a:latin typeface="华文宋体" panose="02010600040101010101" charset="-122"/>
                <a:ea typeface="华文宋体" panose="02010600040101010101" charset="-122"/>
                <a:cs typeface="华文宋体" panose="02010600040101010101" charset="-122"/>
              </a:rPr>
              <a:t>亿人，</a:t>
            </a:r>
            <a:r>
              <a:rPr lang="en-US" altLang="zh-CN" sz="4000">
                <a:latin typeface="华文宋体" panose="02010600040101010101" charset="-122"/>
                <a:ea typeface="华文宋体" panose="02010600040101010101" charset="-122"/>
                <a:cs typeface="华文宋体" panose="02010600040101010101" charset="-122"/>
              </a:rPr>
              <a:t>5</a:t>
            </a:r>
            <a:r>
              <a:rPr lang="zh-CN" altLang="en-US" sz="4000">
                <a:latin typeface="华文宋体" panose="02010600040101010101" charset="-122"/>
                <a:ea typeface="华文宋体" panose="02010600040101010101" charset="-122"/>
                <a:cs typeface="华文宋体" panose="02010600040101010101" charset="-122"/>
              </a:rPr>
              <a:t>月</a:t>
            </a:r>
            <a:r>
              <a:rPr lang="en-US" altLang="zh-CN" sz="4000">
                <a:latin typeface="华文宋体" panose="02010600040101010101" charset="-122"/>
                <a:ea typeface="华文宋体" panose="02010600040101010101" charset="-122"/>
                <a:cs typeface="华文宋体" panose="02010600040101010101" charset="-122"/>
              </a:rPr>
              <a:t>24</a:t>
            </a:r>
            <a:r>
              <a:rPr lang="zh-CN" altLang="en-US" sz="4000">
                <a:latin typeface="华文宋体" panose="02010600040101010101" charset="-122"/>
                <a:ea typeface="华文宋体" panose="02010600040101010101" charset="-122"/>
                <a:cs typeface="华文宋体" panose="02010600040101010101" charset="-122"/>
              </a:rPr>
              <a:t>日当天新增病例</a:t>
            </a:r>
            <a:r>
              <a:rPr lang="en-US" altLang="zh-CN" sz="4000">
                <a:latin typeface="华文宋体" panose="02010600040101010101" charset="-122"/>
                <a:ea typeface="华文宋体" panose="02010600040101010101" charset="-122"/>
                <a:cs typeface="华文宋体" panose="02010600040101010101" charset="-122"/>
              </a:rPr>
              <a:t>255104</a:t>
            </a:r>
            <a:r>
              <a:rPr lang="zh-CN" altLang="en-US" sz="4000">
                <a:latin typeface="华文宋体" panose="02010600040101010101" charset="-122"/>
                <a:ea typeface="华文宋体" panose="02010600040101010101" charset="-122"/>
                <a:cs typeface="华文宋体" panose="02010600040101010101" charset="-122"/>
              </a:rPr>
              <a:t>例，新增死亡病例</a:t>
            </a:r>
            <a:r>
              <a:rPr lang="en-US" altLang="zh-CN" sz="4000">
                <a:latin typeface="华文宋体" panose="02010600040101010101" charset="-122"/>
                <a:ea typeface="华文宋体" panose="02010600040101010101" charset="-122"/>
                <a:cs typeface="华文宋体" panose="02010600040101010101" charset="-122"/>
              </a:rPr>
              <a:t>5428</a:t>
            </a:r>
            <a:r>
              <a:rPr lang="zh-CN" altLang="en-US" sz="4000">
                <a:latin typeface="华文宋体" panose="02010600040101010101" charset="-122"/>
                <a:ea typeface="华文宋体" panose="02010600040101010101" charset="-122"/>
                <a:cs typeface="华文宋体" panose="02010600040101010101" charset="-122"/>
              </a:rPr>
              <a:t>人。</a:t>
            </a:r>
            <a:endParaRPr lang="zh-CN" altLang="en-US" sz="4000">
              <a:latin typeface="华文宋体" panose="02010600040101010101" charset="-122"/>
              <a:ea typeface="华文宋体" panose="02010600040101010101" charset="-122"/>
              <a:cs typeface="华文宋体" panose="02010600040101010101"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62610" y="290830"/>
            <a:ext cx="4445635" cy="972185"/>
          </a:xfrm>
        </p:spPr>
        <p:txBody>
          <a:bodyPr>
            <a:normAutofit fontScale="90000"/>
          </a:bodyPr>
          <a:p>
            <a:r>
              <a:rPr lang="zh-CN" altLang="en-US">
                <a:latin typeface="仿宋_GB2312" panose="02010609030101010101" charset="-122"/>
                <a:ea typeface="仿宋_GB2312" panose="02010609030101010101" charset="-122"/>
              </a:rPr>
              <a:t>总结</a:t>
            </a:r>
            <a:endParaRPr lang="zh-CN" altLang="en-US">
              <a:latin typeface="仿宋_GB2312" panose="02010609030101010101" charset="-122"/>
              <a:ea typeface="仿宋_GB2312" panose="02010609030101010101" charset="-122"/>
            </a:endParaRPr>
          </a:p>
        </p:txBody>
      </p:sp>
      <p:sp>
        <p:nvSpPr>
          <p:cNvPr id="3" name="副标题 2"/>
          <p:cNvSpPr>
            <a:spLocks noGrp="1"/>
          </p:cNvSpPr>
          <p:nvPr>
            <p:ph type="subTitle" idx="1"/>
          </p:nvPr>
        </p:nvSpPr>
        <p:spPr>
          <a:xfrm>
            <a:off x="1198880" y="2503805"/>
            <a:ext cx="9799320" cy="2529205"/>
          </a:xfrm>
        </p:spPr>
        <p:txBody>
          <a:bodyPr>
            <a:noAutofit/>
          </a:bodyPr>
          <a:p>
            <a:r>
              <a:rPr lang="zh-CN" altLang="en-US" sz="2700">
                <a:latin typeface="华文宋体" panose="02010600040101010101" charset="-122"/>
                <a:ea typeface="华文宋体" panose="02010600040101010101" charset="-122"/>
                <a:cs typeface="华文宋体" panose="02010600040101010101" charset="-122"/>
              </a:rPr>
              <a:t>所以我们应该及时的预防它，身体无小事，在疫情刚开始时，全国各地帮助‚支持武汉，在全国人民和医务人员的努力下，现在的局势才得到了缓和，相比以前，现在已经比以前好了太多了，但是还没有全面胜利，所以我们应该做好防护，在此致敬所有在一线奋斗过的医护人员，你们辛苦了！也终有一天，我们人类会打败新冠病毒的！</a:t>
            </a:r>
            <a:endParaRPr lang="zh-CN" altLang="en-US" sz="2700">
              <a:ea typeface="华文宋体" panose="02010600040101010101" charset="-122"/>
              <a:cs typeface="Arial" panose="020B060402020202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谢谢聆听</a:t>
            </a:r>
            <a:endParaRPr lang="zh-CN" altLang="en-US"/>
          </a:p>
        </p:txBody>
      </p:sp>
      <p:sp>
        <p:nvSpPr>
          <p:cNvPr id="3" name="副标题 2"/>
          <p:cNvSpPr>
            <a:spLocks noGrp="1"/>
          </p:cNvSpPr>
          <p:nvPr>
            <p:ph type="subTitle" idx="1"/>
          </p:nvPr>
        </p:nvSpPr>
        <p:spPr>
          <a:xfrm>
            <a:off x="6443980" y="3959860"/>
            <a:ext cx="5055870" cy="1899285"/>
          </a:xfrm>
        </p:spPr>
        <p:txBody>
          <a:bodyPr/>
          <a:p>
            <a:r>
              <a:rPr lang="zh-CN" altLang="en-US"/>
              <a:t>七二班张翔文</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5910" y="266700"/>
            <a:ext cx="4138295" cy="1238885"/>
          </a:xfrm>
        </p:spPr>
        <p:txBody>
          <a:bodyPr>
            <a:normAutofit/>
          </a:bodyPr>
          <a:p>
            <a:r>
              <a:rPr lang="zh-CN" altLang="en-US" sz="3600"/>
              <a:t>新冠疫苗是什么</a:t>
            </a:r>
            <a:r>
              <a:rPr lang="en-US" altLang="zh-CN" sz="3600"/>
              <a:t>?</a:t>
            </a:r>
            <a:endParaRPr lang="en-US" altLang="zh-CN" sz="3600"/>
          </a:p>
        </p:txBody>
      </p:sp>
      <p:sp>
        <p:nvSpPr>
          <p:cNvPr id="3" name="副标题 2"/>
          <p:cNvSpPr>
            <a:spLocks noGrp="1"/>
          </p:cNvSpPr>
          <p:nvPr>
            <p:ph type="subTitle" idx="1"/>
            <p:custDataLst>
              <p:tags r:id="rId2"/>
            </p:custDataLst>
          </p:nvPr>
        </p:nvSpPr>
        <p:spPr>
          <a:xfrm>
            <a:off x="1198880" y="2336800"/>
            <a:ext cx="8776335" cy="3327400"/>
          </a:xfrm>
        </p:spPr>
        <p:txBody>
          <a:bodyPr/>
          <a:p>
            <a:r>
              <a:rPr lang="zh-CN" altLang="en-US" sz="3600">
                <a:latin typeface="新宋体" panose="02010609030101010101" charset="-122"/>
                <a:ea typeface="新宋体" panose="02010609030101010101" charset="-122"/>
              </a:rPr>
              <a:t>新冠疫苗是用于预防新型冠状病毒感染的疫苗，是一种生物制剂。我国使用的新冠疫苗有三种，分别是新冠病毒灭活疫苗、腺病毒载体疫苗、重组新冠病毒疫苗。</a:t>
            </a:r>
            <a:endParaRPr lang="zh-CN" altLang="en-US" sz="3600">
              <a:latin typeface="新宋体" panose="02010609030101010101" charset="-122"/>
              <a:ea typeface="新宋体" panose="02010609030101010101" charset="-122"/>
            </a:endParaRPr>
          </a:p>
        </p:txBody>
      </p:sp>
      <p:pic>
        <p:nvPicPr>
          <p:cNvPr id="5" name="图片 4" descr="356EDD43F72E813A00A9A74663CA925F"/>
          <p:cNvPicPr>
            <a:picLocks noChangeAspect="1"/>
          </p:cNvPicPr>
          <p:nvPr/>
        </p:nvPicPr>
        <p:blipFill>
          <a:blip r:embed="rId3"/>
          <a:stretch>
            <a:fillRect/>
          </a:stretch>
        </p:blipFill>
        <p:spPr>
          <a:xfrm>
            <a:off x="7733030" y="76200"/>
            <a:ext cx="3392170" cy="226123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13360" y="828040"/>
            <a:ext cx="5614670" cy="408305"/>
          </a:xfrm>
        </p:spPr>
        <p:txBody>
          <a:bodyPr>
            <a:normAutofit fontScale="90000"/>
          </a:bodyPr>
          <a:p>
            <a:r>
              <a:rPr lang="zh-CN" altLang="en-US" sz="3555"/>
              <a:t>新型冠状病毒疫苗的研发</a:t>
            </a:r>
            <a:endParaRPr lang="zh-CN" altLang="en-US" sz="3555"/>
          </a:p>
        </p:txBody>
      </p:sp>
      <p:sp>
        <p:nvSpPr>
          <p:cNvPr id="3" name="副标题 2"/>
          <p:cNvSpPr>
            <a:spLocks noGrp="1"/>
          </p:cNvSpPr>
          <p:nvPr>
            <p:ph type="subTitle" idx="1"/>
          </p:nvPr>
        </p:nvSpPr>
        <p:spPr>
          <a:xfrm>
            <a:off x="680720" y="2574290"/>
            <a:ext cx="10904855" cy="3391535"/>
          </a:xfrm>
        </p:spPr>
        <p:txBody>
          <a:bodyPr>
            <a:normAutofit/>
          </a:bodyPr>
          <a:p>
            <a:r>
              <a:rPr lang="en-US" altLang="zh-CN">
                <a:latin typeface="华文新魏" panose="02010800040101010101" charset="-122"/>
                <a:ea typeface="华文新魏" panose="02010800040101010101" charset="-122"/>
                <a:cs typeface="华文新魏" panose="02010800040101010101" charset="-122"/>
              </a:rPr>
              <a:t>2020</a:t>
            </a:r>
            <a:r>
              <a:rPr lang="zh-CN" altLang="en-US">
                <a:latin typeface="华文新魏" panose="02010800040101010101" charset="-122"/>
                <a:ea typeface="华文新魏" panose="02010800040101010101" charset="-122"/>
                <a:cs typeface="华文新魏" panose="02010800040101010101" charset="-122"/>
              </a:rPr>
              <a:t>年</a:t>
            </a:r>
            <a:r>
              <a:rPr lang="en-US" altLang="zh-CN">
                <a:latin typeface="华文新魏" panose="02010800040101010101" charset="-122"/>
                <a:ea typeface="华文新魏" panose="02010800040101010101" charset="-122"/>
                <a:cs typeface="华文新魏" panose="02010800040101010101" charset="-122"/>
              </a:rPr>
              <a:t>1</a:t>
            </a:r>
            <a:r>
              <a:rPr lang="zh-CN" altLang="en-US">
                <a:latin typeface="华文新魏" panose="02010800040101010101" charset="-122"/>
                <a:ea typeface="华文新魏" panose="02010800040101010101" charset="-122"/>
                <a:cs typeface="华文新魏" panose="02010800040101010101" charset="-122"/>
              </a:rPr>
              <a:t>月</a:t>
            </a:r>
            <a:r>
              <a:rPr lang="en-US" altLang="zh-CN">
                <a:latin typeface="华文新魏" panose="02010800040101010101" charset="-122"/>
                <a:ea typeface="华文新魏" panose="02010800040101010101" charset="-122"/>
                <a:cs typeface="华文新魏" panose="02010800040101010101" charset="-122"/>
              </a:rPr>
              <a:t>24</a:t>
            </a:r>
            <a:r>
              <a:rPr lang="zh-CN" altLang="en-US">
                <a:latin typeface="华文新魏" panose="02010800040101010101" charset="-122"/>
                <a:ea typeface="华文新魏" panose="02010800040101010101" charset="-122"/>
                <a:cs typeface="华文新魏" panose="02010800040101010101" charset="-122"/>
              </a:rPr>
              <a:t>日，中国疾控中心成功分离中国首株新型冠状病毒毒种。</a:t>
            </a:r>
            <a:r>
              <a:rPr lang="en-US" altLang="zh-CN">
                <a:latin typeface="华文新魏" panose="02010800040101010101" charset="-122"/>
                <a:ea typeface="华文新魏" panose="02010800040101010101" charset="-122"/>
                <a:cs typeface="华文新魏" panose="02010800040101010101" charset="-122"/>
              </a:rPr>
              <a:t>3</a:t>
            </a:r>
            <a:r>
              <a:rPr lang="zh-CN" altLang="en-US">
                <a:latin typeface="华文新魏" panose="02010800040101010101" charset="-122"/>
                <a:ea typeface="华文新魏" panose="02010800040101010101" charset="-122"/>
                <a:cs typeface="华文新魏" panose="02010800040101010101" charset="-122"/>
              </a:rPr>
              <a:t>月</a:t>
            </a:r>
            <a:r>
              <a:rPr lang="en-US" altLang="zh-CN">
                <a:latin typeface="华文新魏" panose="02010800040101010101" charset="-122"/>
                <a:ea typeface="华文新魏" panose="02010800040101010101" charset="-122"/>
                <a:cs typeface="华文新魏" panose="02010800040101010101" charset="-122"/>
              </a:rPr>
              <a:t>16</a:t>
            </a:r>
            <a:r>
              <a:rPr lang="zh-CN" altLang="en-US">
                <a:latin typeface="华文新魏" panose="02010800040101010101" charset="-122"/>
                <a:ea typeface="华文新魏" panose="02010800040101010101" charset="-122"/>
                <a:cs typeface="华文新魏" panose="02010800040101010101" charset="-122"/>
              </a:rPr>
              <a:t>日</a:t>
            </a:r>
            <a:r>
              <a:rPr lang="en-US" altLang="zh-CN">
                <a:latin typeface="华文新魏" panose="02010800040101010101" charset="-122"/>
                <a:ea typeface="华文新魏" panose="02010800040101010101" charset="-122"/>
                <a:cs typeface="华文新魏" panose="02010800040101010101" charset="-122"/>
              </a:rPr>
              <a:t>20</a:t>
            </a:r>
            <a:r>
              <a:rPr lang="zh-CN" altLang="en-US">
                <a:latin typeface="华文新魏" panose="02010800040101010101" charset="-122"/>
                <a:ea typeface="华文新魏" panose="02010800040101010101" charset="-122"/>
                <a:cs typeface="华文新魏" panose="02010800040101010101" charset="-122"/>
              </a:rPr>
              <a:t>时</a:t>
            </a:r>
            <a:r>
              <a:rPr lang="en-US" altLang="zh-CN">
                <a:latin typeface="华文新魏" panose="02010800040101010101" charset="-122"/>
                <a:ea typeface="华文新魏" panose="02010800040101010101" charset="-122"/>
                <a:cs typeface="华文新魏" panose="02010800040101010101" charset="-122"/>
              </a:rPr>
              <a:t>18</a:t>
            </a:r>
            <a:r>
              <a:rPr lang="zh-CN" altLang="en-US">
                <a:latin typeface="华文新魏" panose="02010800040101010101" charset="-122"/>
                <a:ea typeface="华文新魏" panose="02010800040101010101" charset="-122"/>
                <a:cs typeface="华文新魏" panose="02010800040101010101" charset="-122"/>
              </a:rPr>
              <a:t>分，重组新冠疫苗获批启动临床试验。</a:t>
            </a:r>
            <a:r>
              <a:rPr lang="en-US" altLang="zh-CN">
                <a:latin typeface="华文新魏" panose="02010800040101010101" charset="-122"/>
                <a:ea typeface="华文新魏" panose="02010800040101010101" charset="-122"/>
                <a:cs typeface="华文新魏" panose="02010800040101010101" charset="-122"/>
              </a:rPr>
              <a:t>4</a:t>
            </a:r>
            <a:r>
              <a:rPr lang="zh-CN" altLang="en-US">
                <a:latin typeface="华文新魏" panose="02010800040101010101" charset="-122"/>
                <a:ea typeface="华文新魏" panose="02010800040101010101" charset="-122"/>
                <a:cs typeface="华文新魏" panose="02010800040101010101" charset="-122"/>
              </a:rPr>
              <a:t>月</a:t>
            </a:r>
            <a:r>
              <a:rPr lang="en-US" altLang="zh-CN">
                <a:latin typeface="华文新魏" panose="02010800040101010101" charset="-122"/>
                <a:ea typeface="华文新魏" panose="02010800040101010101" charset="-122"/>
                <a:cs typeface="华文新魏" panose="02010800040101010101" charset="-122"/>
              </a:rPr>
              <a:t>13</a:t>
            </a:r>
            <a:r>
              <a:rPr lang="zh-CN" altLang="en-US">
                <a:latin typeface="华文新魏" panose="02010800040101010101" charset="-122"/>
                <a:ea typeface="华文新魏" panose="02010800040101010101" charset="-122"/>
                <a:cs typeface="华文新魏" panose="02010800040101010101" charset="-122"/>
              </a:rPr>
              <a:t>日，中国新冠病毒疫苗进入</a:t>
            </a:r>
            <a:r>
              <a:rPr lang="en-US" altLang="zh-CN">
                <a:latin typeface="华文新魏" panose="02010800040101010101" charset="-122"/>
                <a:ea typeface="华文新魏" panose="02010800040101010101" charset="-122"/>
                <a:cs typeface="华文新魏" panose="02010800040101010101" charset="-122"/>
              </a:rPr>
              <a:t>||</a:t>
            </a:r>
            <a:r>
              <a:rPr lang="zh-CN" altLang="en-US">
                <a:latin typeface="华文新魏" panose="02010800040101010101" charset="-122"/>
                <a:ea typeface="华文新魏" panose="02010800040101010101" charset="-122"/>
                <a:cs typeface="华文新魏" panose="02010800040101010101" charset="-122"/>
              </a:rPr>
              <a:t>期临床试验；同日，一个由全球</a:t>
            </a:r>
            <a:r>
              <a:rPr lang="en-US" altLang="zh-CN">
                <a:latin typeface="华文新魏" panose="02010800040101010101" charset="-122"/>
                <a:ea typeface="华文新魏" panose="02010800040101010101" charset="-122"/>
                <a:cs typeface="华文新魏" panose="02010800040101010101" charset="-122"/>
              </a:rPr>
              <a:t>120</a:t>
            </a:r>
            <a:r>
              <a:rPr lang="zh-CN" altLang="en-US">
                <a:latin typeface="华文新魏" panose="02010800040101010101" charset="-122"/>
                <a:ea typeface="华文新魏" panose="02010800040101010101" charset="-122"/>
                <a:cs typeface="华文新魏" panose="02010800040101010101" charset="-122"/>
              </a:rPr>
              <a:t>多名科学家、医生、资助者和生产商组成的专家组发表公开宣言，承诺在世界卫生组织协调下，共同努力加快新冠疫苗的研发。</a:t>
            </a:r>
            <a:r>
              <a:rPr lang="en-US" altLang="zh-CN">
                <a:latin typeface="华文新魏" panose="02010800040101010101" charset="-122"/>
                <a:ea typeface="华文新魏" panose="02010800040101010101" charset="-122"/>
                <a:cs typeface="华文新魏" panose="02010800040101010101" charset="-122"/>
              </a:rPr>
              <a:t>6</a:t>
            </a:r>
            <a:r>
              <a:rPr lang="zh-CN" altLang="en-US">
                <a:latin typeface="华文新魏" panose="02010800040101010101" charset="-122"/>
                <a:ea typeface="华文新魏" panose="02010800040101010101" charset="-122"/>
                <a:cs typeface="华文新魏" panose="02010800040101010101" charset="-122"/>
              </a:rPr>
              <a:t>月</a:t>
            </a:r>
            <a:r>
              <a:rPr lang="en-US" altLang="zh-CN">
                <a:latin typeface="华文新魏" panose="02010800040101010101" charset="-122"/>
                <a:ea typeface="华文新魏" panose="02010800040101010101" charset="-122"/>
                <a:cs typeface="华文新魏" panose="02010800040101010101" charset="-122"/>
              </a:rPr>
              <a:t>19</a:t>
            </a:r>
            <a:r>
              <a:rPr lang="zh-CN" altLang="en-US">
                <a:latin typeface="华文新魏" panose="02010800040101010101" charset="-122"/>
                <a:ea typeface="华文新魏" panose="02010800040101010101" charset="-122"/>
                <a:cs typeface="华文新魏" panose="02010800040101010101" charset="-122"/>
              </a:rPr>
              <a:t>日，中国首个新冠</a:t>
            </a:r>
            <a:r>
              <a:rPr lang="en-US" altLang="zh-CN">
                <a:latin typeface="华文新魏" panose="02010800040101010101" charset="-122"/>
                <a:ea typeface="华文新魏" panose="02010800040101010101" charset="-122"/>
                <a:cs typeface="华文新魏" panose="02010800040101010101" charset="-122"/>
              </a:rPr>
              <a:t>mRNA</a:t>
            </a:r>
            <a:r>
              <a:rPr lang="zh-CN" altLang="en-US">
                <a:latin typeface="华文新魏" panose="02010800040101010101" charset="-122"/>
                <a:ea typeface="华文新魏" panose="02010800040101010101" charset="-122"/>
                <a:cs typeface="华文新魏" panose="02010800040101010101" charset="-122"/>
              </a:rPr>
              <a:t>疫苗获批启动临床试验。</a:t>
            </a:r>
            <a:r>
              <a:rPr lang="en-US" altLang="zh-CN">
                <a:latin typeface="华文新魏" panose="02010800040101010101" charset="-122"/>
                <a:ea typeface="华文新魏" panose="02010800040101010101" charset="-122"/>
                <a:cs typeface="华文新魏" panose="02010800040101010101" charset="-122"/>
              </a:rPr>
              <a:t>10</a:t>
            </a:r>
            <a:r>
              <a:rPr lang="zh-CN" altLang="en-US">
                <a:latin typeface="华文新魏" panose="02010800040101010101" charset="-122"/>
                <a:ea typeface="华文新魏" panose="02010800040101010101" charset="-122"/>
                <a:cs typeface="华文新魏" panose="02010800040101010101" charset="-122"/>
              </a:rPr>
              <a:t>月</a:t>
            </a:r>
            <a:r>
              <a:rPr lang="en-US" altLang="zh-CN">
                <a:latin typeface="华文新魏" panose="02010800040101010101" charset="-122"/>
                <a:ea typeface="华文新魏" panose="02010800040101010101" charset="-122"/>
                <a:cs typeface="华文新魏" panose="02010800040101010101" charset="-122"/>
              </a:rPr>
              <a:t>8</a:t>
            </a:r>
            <a:r>
              <a:rPr lang="zh-CN" altLang="en-US">
                <a:latin typeface="华文新魏" panose="02010800040101010101" charset="-122"/>
                <a:ea typeface="华文新魏" panose="02010800040101010101" charset="-122"/>
                <a:cs typeface="华文新魏" panose="02010800040101010101" charset="-122"/>
              </a:rPr>
              <a:t>日，中国通全球疫苗免疫联盟签署协议，正式加入</a:t>
            </a:r>
            <a:r>
              <a:rPr lang="zh-CN" altLang="en-US">
                <a:ea typeface="华文新魏" panose="02010800040101010101" charset="-122"/>
                <a:cs typeface="Arial" panose="020B0604020202020204" pitchFamily="34" charset="0"/>
              </a:rPr>
              <a:t>“</a:t>
            </a:r>
            <a:r>
              <a:rPr lang="zh-CN" altLang="en-US">
                <a:latin typeface="华文新魏" panose="02010800040101010101" charset="-122"/>
                <a:ea typeface="华文新魏" panose="02010800040101010101" charset="-122"/>
                <a:cs typeface="华文新魏" panose="02010800040101010101" charset="-122"/>
              </a:rPr>
              <a:t>新冠肺炎疫苗实施计划</a:t>
            </a:r>
            <a:r>
              <a:rPr lang="en-US" altLang="zh-CN">
                <a:latin typeface="华文新魏" panose="02010800040101010101" charset="-122"/>
                <a:ea typeface="华文新魏" panose="02010800040101010101" charset="-122"/>
                <a:cs typeface="华文新魏" panose="02010800040101010101" charset="-122"/>
              </a:rPr>
              <a:t>”</a:t>
            </a:r>
            <a:r>
              <a:rPr lang="zh-CN" altLang="en-US">
                <a:latin typeface="华文新魏" panose="02010800040101010101" charset="-122"/>
                <a:ea typeface="华文新魏" panose="02010800040101010101" charset="-122"/>
                <a:cs typeface="华文新魏" panose="02010800040101010101" charset="-122"/>
              </a:rPr>
              <a:t>。</a:t>
            </a:r>
            <a:endParaRPr lang="zh-CN" altLang="en-US">
              <a:latin typeface="华文新魏" panose="02010800040101010101" charset="-122"/>
              <a:ea typeface="华文新魏" panose="02010800040101010101" charset="-122"/>
              <a:cs typeface="华文新魏" panose="02010800040101010101" charset="-122"/>
            </a:endParaRPr>
          </a:p>
        </p:txBody>
      </p:sp>
      <p:pic>
        <p:nvPicPr>
          <p:cNvPr id="4" name="图片 3"/>
          <p:cNvPicPr>
            <a:picLocks noChangeAspect="1"/>
          </p:cNvPicPr>
          <p:nvPr/>
        </p:nvPicPr>
        <p:blipFill>
          <a:blip r:embed="rId1"/>
          <a:stretch>
            <a:fillRect/>
          </a:stretch>
        </p:blipFill>
        <p:spPr>
          <a:xfrm>
            <a:off x="7354570" y="77470"/>
            <a:ext cx="4231640" cy="254127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93675" y="164465"/>
            <a:ext cx="5791835" cy="1479550"/>
          </a:xfrm>
        </p:spPr>
        <p:txBody>
          <a:bodyPr>
            <a:normAutofit/>
          </a:bodyPr>
          <a:p>
            <a:r>
              <a:rPr lang="zh-CN" altLang="en-US">
                <a:latin typeface="黑体" panose="02010609060101010101" charset="-122"/>
                <a:ea typeface="黑体" panose="02010609060101010101" charset="-122"/>
              </a:rPr>
              <a:t>新冠灭活疫苗</a:t>
            </a:r>
            <a:endParaRPr lang="zh-CN" altLang="en-US">
              <a:latin typeface="黑体" panose="02010609060101010101" charset="-122"/>
              <a:ea typeface="黑体" panose="02010609060101010101" charset="-122"/>
            </a:endParaRPr>
          </a:p>
        </p:txBody>
      </p:sp>
      <p:sp>
        <p:nvSpPr>
          <p:cNvPr id="3" name="副标题 2"/>
          <p:cNvSpPr>
            <a:spLocks noGrp="1"/>
          </p:cNvSpPr>
          <p:nvPr>
            <p:ph type="subTitle" idx="1"/>
          </p:nvPr>
        </p:nvSpPr>
        <p:spPr>
          <a:xfrm>
            <a:off x="472440" y="1644015"/>
            <a:ext cx="5699760" cy="4529455"/>
          </a:xfrm>
        </p:spPr>
        <p:txBody>
          <a:bodyPr>
            <a:normAutofit/>
          </a:bodyPr>
          <a:p>
            <a:r>
              <a:rPr lang="zh-CN" altLang="en-US"/>
              <a:t>新冠灭活疫苗，是中国医药集团有限公司中国武汉生物制品研究所生产的新型冠状病毒灭活疫苗，与</a:t>
            </a:r>
            <a:r>
              <a:rPr lang="en-US" altLang="zh-CN"/>
              <a:t>2021</a:t>
            </a:r>
            <a:r>
              <a:rPr lang="zh-CN" altLang="en-US"/>
              <a:t>年</a:t>
            </a:r>
            <a:r>
              <a:rPr lang="en-US" altLang="zh-CN"/>
              <a:t>2</a:t>
            </a:r>
            <a:r>
              <a:rPr lang="zh-CN" altLang="en-US"/>
              <a:t>月</a:t>
            </a:r>
            <a:r>
              <a:rPr lang="en-US" altLang="zh-CN"/>
              <a:t>28</a:t>
            </a:r>
            <a:r>
              <a:rPr lang="zh-CN" altLang="en-US"/>
              <a:t>日正式上市。而我们一般打的都是新冠灭活疫苗。</a:t>
            </a:r>
            <a:endParaRPr lang="zh-CN" altLang="en-US"/>
          </a:p>
        </p:txBody>
      </p:sp>
      <p:pic>
        <p:nvPicPr>
          <p:cNvPr id="4" name="图片 3"/>
          <p:cNvPicPr>
            <a:picLocks noChangeAspect="1"/>
          </p:cNvPicPr>
          <p:nvPr/>
        </p:nvPicPr>
        <p:blipFill>
          <a:blip r:embed="rId1"/>
          <a:stretch>
            <a:fillRect/>
          </a:stretch>
        </p:blipFill>
        <p:spPr>
          <a:xfrm>
            <a:off x="8418195" y="34290"/>
            <a:ext cx="3307080" cy="3329940"/>
          </a:xfrm>
          <a:prstGeom prst="rect">
            <a:avLst/>
          </a:prstGeom>
        </p:spPr>
      </p:pic>
      <p:sp>
        <p:nvSpPr>
          <p:cNvPr id="6" name="文本框 5"/>
          <p:cNvSpPr txBox="1"/>
          <p:nvPr/>
        </p:nvSpPr>
        <p:spPr>
          <a:xfrm>
            <a:off x="542290" y="3836670"/>
            <a:ext cx="8986520" cy="706755"/>
          </a:xfrm>
          <a:prstGeom prst="rect">
            <a:avLst/>
          </a:prstGeom>
          <a:noFill/>
        </p:spPr>
        <p:txBody>
          <a:bodyPr wrap="square" rtlCol="0">
            <a:spAutoFit/>
          </a:bodyPr>
          <a:p>
            <a:r>
              <a:rPr lang="zh-CN" altLang="en-US" sz="4000"/>
              <a:t>重组新型冠状病毒疫苗【</a:t>
            </a:r>
            <a:r>
              <a:rPr lang="en-US" altLang="zh-CN" sz="4000"/>
              <a:t>CHO</a:t>
            </a:r>
            <a:r>
              <a:rPr lang="zh-CN" altLang="en-US" sz="4000"/>
              <a:t>细胞】</a:t>
            </a:r>
            <a:endParaRPr lang="zh-CN" altLang="en-US" sz="4000"/>
          </a:p>
        </p:txBody>
      </p:sp>
      <p:sp>
        <p:nvSpPr>
          <p:cNvPr id="7" name="文本框 6"/>
          <p:cNvSpPr txBox="1"/>
          <p:nvPr/>
        </p:nvSpPr>
        <p:spPr>
          <a:xfrm>
            <a:off x="605790" y="4974590"/>
            <a:ext cx="6000750" cy="1814830"/>
          </a:xfrm>
          <a:prstGeom prst="rect">
            <a:avLst/>
          </a:prstGeom>
          <a:noFill/>
        </p:spPr>
        <p:txBody>
          <a:bodyPr wrap="square" rtlCol="0">
            <a:spAutoFit/>
          </a:bodyPr>
          <a:p>
            <a:r>
              <a:rPr lang="zh-CN" altLang="en-US" sz="2800">
                <a:latin typeface="华文细黑" panose="02010600040101010101" charset="-122"/>
                <a:ea typeface="华文细黑" panose="02010600040101010101" charset="-122"/>
                <a:cs typeface="华文细黑" panose="02010600040101010101" charset="-122"/>
              </a:rPr>
              <a:t>重组新型冠状病毒疫苗【</a:t>
            </a:r>
            <a:r>
              <a:rPr lang="en-US" altLang="zh-CN" sz="2800">
                <a:latin typeface="华文细黑" panose="02010600040101010101" charset="-122"/>
                <a:ea typeface="华文细黑" panose="02010600040101010101" charset="-122"/>
                <a:cs typeface="华文细黑" panose="02010600040101010101" charset="-122"/>
              </a:rPr>
              <a:t>CHO</a:t>
            </a:r>
            <a:r>
              <a:rPr lang="zh-CN" altLang="en-US" sz="2800">
                <a:latin typeface="华文细黑" panose="02010600040101010101" charset="-122"/>
                <a:ea typeface="华文细黑" panose="02010600040101010101" charset="-122"/>
                <a:cs typeface="华文细黑" panose="02010600040101010101" charset="-122"/>
              </a:rPr>
              <a:t>细胞】是由中国科学微生物研究所和安徽智飞龙科马生物制药有限公司联合研发的新冠病毒疫苗</a:t>
            </a:r>
            <a:endParaRPr lang="zh-CN" altLang="en-US" sz="2800">
              <a:latin typeface="华文细黑" panose="02010600040101010101" charset="-122"/>
              <a:ea typeface="华文细黑" panose="02010600040101010101" charset="-122"/>
              <a:cs typeface="华文细黑" panose="02010600040101010101" charset="-122"/>
            </a:endParaRPr>
          </a:p>
        </p:txBody>
      </p:sp>
      <p:pic>
        <p:nvPicPr>
          <p:cNvPr id="8" name="图片 7"/>
          <p:cNvPicPr>
            <a:picLocks noChangeAspect="1"/>
          </p:cNvPicPr>
          <p:nvPr/>
        </p:nvPicPr>
        <p:blipFill>
          <a:blip r:embed="rId2"/>
          <a:stretch>
            <a:fillRect/>
          </a:stretch>
        </p:blipFill>
        <p:spPr>
          <a:xfrm>
            <a:off x="9038590" y="3837305"/>
            <a:ext cx="2712720" cy="295148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腺病毒载体疫苗</a:t>
            </a:r>
            <a:endParaRPr lang="zh-CN" altLang="en-US"/>
          </a:p>
        </p:txBody>
      </p:sp>
      <p:sp>
        <p:nvSpPr>
          <p:cNvPr id="3" name="内容占位符 2"/>
          <p:cNvSpPr>
            <a:spLocks noGrp="1"/>
          </p:cNvSpPr>
          <p:nvPr>
            <p:ph idx="1"/>
          </p:nvPr>
        </p:nvSpPr>
        <p:spPr>
          <a:xfrm>
            <a:off x="246380" y="1884045"/>
            <a:ext cx="7516495" cy="4798695"/>
          </a:xfrm>
        </p:spPr>
        <p:txBody>
          <a:bodyPr>
            <a:normAutofit fontScale="90000" lnSpcReduction="20000"/>
          </a:bodyPr>
          <a:p>
            <a:pPr algn="l">
              <a:lnSpc>
                <a:spcPct val="130000"/>
              </a:lnSpc>
            </a:pPr>
            <a:r>
              <a:rPr lang="zh-CN" altLang="en-US" sz="4800">
                <a:latin typeface="Dotum" panose="020B0600000101010101" charset="-127"/>
                <a:ea typeface="Dotum" panose="020B0600000101010101" charset="-127"/>
              </a:rPr>
              <a:t>腺病毒载体疫苗，是英国阿斯利康制药公司和牛津大学联合研发的新冠疫苗以及美国强生公司旗下杨森制药公司研发的新冠疫苗等都属于腺病毒载体疫苗。</a:t>
            </a:r>
            <a:endParaRPr lang="zh-CN" altLang="en-US" sz="4800">
              <a:latin typeface="Dotum" panose="020B0600000101010101" charset="-127"/>
              <a:ea typeface="Dotum" panose="020B0600000101010101" charset="-127"/>
            </a:endParaRPr>
          </a:p>
        </p:txBody>
      </p:sp>
      <p:pic>
        <p:nvPicPr>
          <p:cNvPr id="4" name="图片 3"/>
          <p:cNvPicPr>
            <a:picLocks noChangeAspect="1"/>
          </p:cNvPicPr>
          <p:nvPr/>
        </p:nvPicPr>
        <p:blipFill>
          <a:blip r:embed="rId1"/>
          <a:stretch>
            <a:fillRect/>
          </a:stretch>
        </p:blipFill>
        <p:spPr>
          <a:xfrm>
            <a:off x="7762875" y="72390"/>
            <a:ext cx="4220845" cy="286829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37490" y="467995"/>
            <a:ext cx="7574915" cy="742950"/>
          </a:xfrm>
        </p:spPr>
        <p:txBody>
          <a:bodyPr>
            <a:normAutofit fontScale="90000"/>
          </a:bodyPr>
          <a:p>
            <a:r>
              <a:rPr lang="zh-CN" altLang="en-US" sz="3110">
                <a:latin typeface="华文宋体" panose="02010600040101010101" charset="-122"/>
                <a:ea typeface="华文宋体" panose="02010600040101010101" charset="-122"/>
              </a:rPr>
              <a:t>打完疫苗的我们该间隔多长时间去打第二针呢？</a:t>
            </a:r>
            <a:endParaRPr lang="zh-CN" altLang="en-US" sz="3110">
              <a:latin typeface="华文宋体" panose="02010600040101010101" charset="-122"/>
              <a:ea typeface="华文宋体" panose="02010600040101010101" charset="-122"/>
            </a:endParaRPr>
          </a:p>
        </p:txBody>
      </p:sp>
      <p:sp>
        <p:nvSpPr>
          <p:cNvPr id="3" name="副标题 2"/>
          <p:cNvSpPr>
            <a:spLocks noGrp="1"/>
          </p:cNvSpPr>
          <p:nvPr>
            <p:ph type="subTitle" idx="1"/>
          </p:nvPr>
        </p:nvSpPr>
        <p:spPr>
          <a:xfrm>
            <a:off x="521335" y="1514475"/>
            <a:ext cx="7088505" cy="605155"/>
          </a:xfrm>
        </p:spPr>
        <p:txBody>
          <a:bodyPr/>
          <a:p>
            <a:r>
              <a:rPr lang="zh-CN" altLang="en-US"/>
              <a:t>应该间隔为</a:t>
            </a:r>
            <a:r>
              <a:rPr lang="en-US" altLang="zh-CN"/>
              <a:t>21</a:t>
            </a:r>
            <a:r>
              <a:rPr lang="zh-CN" altLang="en-US"/>
              <a:t>天以上，需要在八周内完成注射。</a:t>
            </a:r>
            <a:endParaRPr lang="zh-CN" altLang="en-US"/>
          </a:p>
        </p:txBody>
      </p:sp>
      <p:sp>
        <p:nvSpPr>
          <p:cNvPr id="4" name="文本框 3"/>
          <p:cNvSpPr txBox="1"/>
          <p:nvPr/>
        </p:nvSpPr>
        <p:spPr>
          <a:xfrm>
            <a:off x="776605" y="2940685"/>
            <a:ext cx="9864090" cy="1568450"/>
          </a:xfrm>
          <a:prstGeom prst="rect">
            <a:avLst/>
          </a:prstGeom>
          <a:noFill/>
        </p:spPr>
        <p:txBody>
          <a:bodyPr wrap="square" rtlCol="0">
            <a:spAutoFit/>
          </a:bodyPr>
          <a:p>
            <a:r>
              <a:rPr lang="zh-CN" altLang="en-US" sz="4800"/>
              <a:t>所以我们应该在</a:t>
            </a:r>
            <a:r>
              <a:rPr lang="en-US" altLang="zh-CN" sz="4800"/>
              <a:t>21</a:t>
            </a:r>
            <a:r>
              <a:rPr lang="zh-CN" altLang="en-US" sz="4800"/>
              <a:t>多天的时候尽快去接种新冠疫苗</a:t>
            </a:r>
            <a:r>
              <a:rPr lang="zh-CN" altLang="en-US" sz="4800">
                <a:latin typeface="Arial" panose="020B0604020202020204" pitchFamily="34" charset="0"/>
                <a:cs typeface="Arial" panose="020B0604020202020204" pitchFamily="34" charset="0"/>
              </a:rPr>
              <a:t>Ị Ị Ị</a:t>
            </a:r>
            <a:endParaRPr lang="zh-CN" altLang="en-US" sz="4800">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什么是新型冠状病毒</a:t>
            </a:r>
            <a:r>
              <a:rPr lang="en-US" altLang="zh-CN"/>
              <a:t>?</a:t>
            </a:r>
            <a:endParaRPr lang="en-US" altLang="zh-CN"/>
          </a:p>
        </p:txBody>
      </p:sp>
      <p:sp>
        <p:nvSpPr>
          <p:cNvPr id="3" name="内容占位符 2"/>
          <p:cNvSpPr>
            <a:spLocks noGrp="1"/>
          </p:cNvSpPr>
          <p:nvPr>
            <p:ph idx="1"/>
          </p:nvPr>
        </p:nvSpPr>
        <p:spPr/>
        <p:txBody>
          <a:bodyPr/>
          <a:p>
            <a:r>
              <a:rPr sz="4400">
                <a:latin typeface="仿宋_GB2312" panose="02010609030101010101" charset="-122"/>
                <a:ea typeface="仿宋_GB2312" panose="02010609030101010101" charset="-122"/>
                <a:cs typeface="仿宋_GB2312" panose="02010609030101010101" charset="-122"/>
              </a:rPr>
              <a:t>它是一种变异的冠状病毒，新冠病毒和非典冠状病毒都属于冠状病毒，有</a:t>
            </a:r>
            <a:r>
              <a:rPr lang="en-US" altLang="zh-CN" sz="4400">
                <a:latin typeface="仿宋_GB2312" panose="02010609030101010101" charset="-122"/>
                <a:ea typeface="仿宋_GB2312" panose="02010609030101010101" charset="-122"/>
                <a:cs typeface="仿宋_GB2312" panose="02010609030101010101" charset="-122"/>
              </a:rPr>
              <a:t>85%</a:t>
            </a:r>
            <a:r>
              <a:rPr sz="4400">
                <a:latin typeface="仿宋_GB2312" panose="02010609030101010101" charset="-122"/>
                <a:ea typeface="仿宋_GB2312" panose="02010609030101010101" charset="-122"/>
                <a:cs typeface="仿宋_GB2312" panose="02010609030101010101" charset="-122"/>
              </a:rPr>
              <a:t>相似性，但是不完全相同，所以被称为新型冠状病毒感染性肺炎。</a:t>
            </a:r>
            <a:endParaRPr sz="4400">
              <a:latin typeface="仿宋_GB2312" panose="02010609030101010101" charset="-122"/>
              <a:ea typeface="仿宋_GB2312" panose="02010609030101010101" charset="-122"/>
              <a:cs typeface="仿宋_GB2312" panose="0201060903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如何预防它呢？</a:t>
            </a:r>
            <a:endParaRPr altLang="zh-CN"/>
          </a:p>
        </p:txBody>
      </p:sp>
      <p:sp>
        <p:nvSpPr>
          <p:cNvPr id="3" name="内容占位符 2"/>
          <p:cNvSpPr>
            <a:spLocks noGrp="1"/>
          </p:cNvSpPr>
          <p:nvPr>
            <p:ph idx="1"/>
          </p:nvPr>
        </p:nvSpPr>
        <p:spPr/>
        <p:txBody>
          <a:bodyPr>
            <a:normAutofit lnSpcReduction="10000"/>
          </a:bodyPr>
          <a:p>
            <a:r>
              <a:rPr lang="en-US" altLang="zh-CN"/>
              <a:t>1.</a:t>
            </a:r>
            <a:r>
              <a:t>需要切断传播途径，由于主要是通过飞沫传播和接触传播，所以要戴好口罩，避免飞沫传播，要勤洗手，避免接触感染，要按时把接触到的物品进行消毒。</a:t>
            </a:r>
          </a:p>
          <a:p/>
          <a:p>
            <a:r>
              <a:rPr lang="en-US" altLang="zh-CN"/>
              <a:t>2.</a:t>
            </a:r>
            <a:r>
              <a:t>提高自身的抵抗力</a:t>
            </a:r>
          </a:p>
          <a:p>
            <a:r>
              <a:t>我们该如何洗手：</a:t>
            </a:r>
          </a:p>
          <a:p>
            <a:r>
              <a:rPr lang="en-US" altLang="zh-CN"/>
              <a:t>1 </a:t>
            </a:r>
            <a:r>
              <a:t>将手和手腕用清水打湿，涂上洗手液或肥皂。</a:t>
            </a:r>
          </a:p>
          <a:p>
            <a:r>
              <a:rPr lang="en-US" altLang="zh-CN"/>
              <a:t>2 </a:t>
            </a:r>
            <a:r>
              <a:t>洗双手内部，来回揉搓五次。</a:t>
            </a:r>
            <a:endParaRPr lang="en-US" altLang="zh-CN"/>
          </a:p>
          <a:p>
            <a:r>
              <a:rPr lang="en-US" altLang="zh-CN"/>
              <a:t>3 </a:t>
            </a:r>
            <a:r>
              <a:t>洗双手外侧，将一个手掌放在另一手背上，指缝相互揉搓，依次交替五次。</a:t>
            </a:r>
          </a:p>
          <a:p>
            <a:r>
              <a:rPr lang="en-US" altLang="zh-CN"/>
              <a:t>4 </a:t>
            </a:r>
            <a:r>
              <a:t>洗手指缝，双手交叉揉搓，来回交替。</a:t>
            </a:r>
          </a:p>
          <a:p>
            <a:r>
              <a:rPr lang="en-US" altLang="zh-CN"/>
              <a:t>5 </a:t>
            </a:r>
            <a:r>
              <a:t>洗手指弓部，手指关节弯曲，两手相握进行揉搓。</a:t>
            </a:r>
          </a:p>
          <a:p>
            <a:r>
              <a:rPr lang="en-US" altLang="zh-CN"/>
              <a:t>6 </a:t>
            </a:r>
            <a:r>
              <a:t>洗大拇指，一手握住大拇指旋转揉搓，两个拇指都要进行。</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16585" y="344805"/>
            <a:ext cx="6221095" cy="1135380"/>
          </a:xfrm>
        </p:spPr>
        <p:txBody>
          <a:bodyPr>
            <a:normAutofit fontScale="90000"/>
          </a:bodyPr>
          <a:p>
            <a:r>
              <a:rPr lang="zh-CN" altLang="en-US" sz="3555">
                <a:latin typeface="华文宋体" panose="02010600040101010101" charset="-122"/>
                <a:ea typeface="华文宋体" panose="02010600040101010101" charset="-122"/>
                <a:cs typeface="华文宋体" panose="02010600040101010101" charset="-122"/>
              </a:rPr>
              <a:t>去外省回来还需要隔离</a:t>
            </a:r>
            <a:r>
              <a:rPr lang="en-US" altLang="zh-CN" sz="3555">
                <a:latin typeface="华文宋体" panose="02010600040101010101" charset="-122"/>
                <a:ea typeface="华文宋体" panose="02010600040101010101" charset="-122"/>
                <a:cs typeface="华文宋体" panose="02010600040101010101" charset="-122"/>
              </a:rPr>
              <a:t>14</a:t>
            </a:r>
            <a:r>
              <a:rPr lang="zh-CN" altLang="en-US" sz="3555">
                <a:latin typeface="华文宋体" panose="02010600040101010101" charset="-122"/>
                <a:ea typeface="华文宋体" panose="02010600040101010101" charset="-122"/>
                <a:cs typeface="华文宋体" panose="02010600040101010101" charset="-122"/>
              </a:rPr>
              <a:t>天吗？</a:t>
            </a:r>
            <a:endParaRPr lang="zh-CN" altLang="en-US" sz="3555">
              <a:latin typeface="华文宋体" panose="02010600040101010101" charset="-122"/>
              <a:ea typeface="华文宋体" panose="02010600040101010101" charset="-122"/>
              <a:cs typeface="华文宋体" panose="02010600040101010101" charset="-122"/>
            </a:endParaRPr>
          </a:p>
        </p:txBody>
      </p:sp>
      <p:sp>
        <p:nvSpPr>
          <p:cNvPr id="3" name="副标题 2"/>
          <p:cNvSpPr>
            <a:spLocks noGrp="1"/>
          </p:cNvSpPr>
          <p:nvPr>
            <p:ph type="subTitle" idx="1"/>
          </p:nvPr>
        </p:nvSpPr>
        <p:spPr>
          <a:xfrm>
            <a:off x="617220" y="2368550"/>
            <a:ext cx="10353675" cy="3274695"/>
          </a:xfrm>
        </p:spPr>
        <p:txBody>
          <a:bodyPr>
            <a:normAutofit/>
          </a:bodyPr>
          <a:p>
            <a:r>
              <a:rPr lang="zh-CN" altLang="en-US" sz="2800">
                <a:latin typeface="华文细黑" panose="02010600040101010101" charset="-122"/>
                <a:ea typeface="华文细黑" panose="02010600040101010101" charset="-122"/>
                <a:cs typeface="华文细黑" panose="02010600040101010101" charset="-122"/>
              </a:rPr>
              <a:t>如果在中高风险地区的话，原则上是不能随意出行的，如果一定要出行，需要核酸阴性证明，尤其是比较严重的城市，可能当地人离开的话都需要核酸阴性证明。离开当地一般不需要隔离，不过进入新的城市就会需要隔离，各个城市的隔离要求也是不一样的，有的是</a:t>
            </a:r>
            <a:r>
              <a:rPr lang="en-US" altLang="zh-CN" sz="2800">
                <a:latin typeface="华文细黑" panose="02010600040101010101" charset="-122"/>
                <a:ea typeface="华文细黑" panose="02010600040101010101" charset="-122"/>
                <a:cs typeface="华文细黑" panose="02010600040101010101" charset="-122"/>
              </a:rPr>
              <a:t>7</a:t>
            </a:r>
            <a:r>
              <a:rPr lang="zh-CN" altLang="en-US" sz="2800">
                <a:latin typeface="华文细黑" panose="02010600040101010101" charset="-122"/>
                <a:ea typeface="华文细黑" panose="02010600040101010101" charset="-122"/>
                <a:cs typeface="华文细黑" panose="02010600040101010101" charset="-122"/>
              </a:rPr>
              <a:t>天，有的则是</a:t>
            </a:r>
            <a:r>
              <a:rPr lang="en-US" altLang="zh-CN" sz="2800">
                <a:latin typeface="华文细黑" panose="02010600040101010101" charset="-122"/>
                <a:ea typeface="华文细黑" panose="02010600040101010101" charset="-122"/>
                <a:cs typeface="华文细黑" panose="02010600040101010101" charset="-122"/>
              </a:rPr>
              <a:t>14</a:t>
            </a:r>
            <a:r>
              <a:rPr lang="zh-CN" altLang="en-US" sz="2800">
                <a:latin typeface="华文细黑" panose="02010600040101010101" charset="-122"/>
                <a:ea typeface="华文细黑" panose="02010600040101010101" charset="-122"/>
                <a:cs typeface="华文细黑" panose="02010600040101010101" charset="-122"/>
              </a:rPr>
              <a:t>天。</a:t>
            </a:r>
            <a:endParaRPr lang="zh-CN" altLang="en-US" sz="2800">
              <a:latin typeface="华文细黑" panose="02010600040101010101" charset="-122"/>
              <a:ea typeface="华文细黑" panose="02010600040101010101" charset="-122"/>
              <a:cs typeface="华文细黑" panose="02010600040101010101"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6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PECIAL_SOURCE" val="bdnull"/>
</p:tagLst>
</file>

<file path=ppt/tags/tag67.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3.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4.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5.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6.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7.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8.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79.xml><?xml version="1.0" encoding="utf-8"?>
<p:tagLst xmlns:p="http://schemas.openxmlformats.org/presentationml/2006/main">
  <p:tag name="KSO_DOCER_TEMPLATE_OPEN_ONCE_MARK"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1432</Words>
  <Application>WPS 演示</Application>
  <PresentationFormat>宽屏</PresentationFormat>
  <Paragraphs>71</Paragraphs>
  <Slides>14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微软雅黑</vt:lpstr>
      <vt:lpstr>方正姚体</vt:lpstr>
      <vt:lpstr>黑体</vt:lpstr>
      <vt:lpstr>华文新魏</vt:lpstr>
      <vt:lpstr>新宋体</vt:lpstr>
      <vt:lpstr>华文细黑</vt:lpstr>
      <vt:lpstr>Dotum</vt:lpstr>
      <vt:lpstr>华文宋体</vt:lpstr>
      <vt:lpstr>仿宋_GB2312</vt:lpstr>
      <vt:lpstr>仿宋</vt:lpstr>
      <vt:lpstr>Arial Unicode MS</vt:lpstr>
      <vt:lpstr>楷体</vt:lpstr>
      <vt:lpstr>方正粗黑宋简体</vt:lpstr>
      <vt:lpstr>Office 主题​​</vt:lpstr>
      <vt:lpstr>谈谈“ 新冠疫苗”</vt:lpstr>
      <vt:lpstr>新冠疫苗是什么?</vt:lpstr>
      <vt:lpstr>新型冠状病毒疫苗的研发</vt:lpstr>
      <vt:lpstr>新冠灭活疫苗</vt:lpstr>
      <vt:lpstr>腺病毒载体疫苗</vt:lpstr>
      <vt:lpstr>打完疫苗的我们该间隔多长时间去打第二针呢？</vt:lpstr>
      <vt:lpstr>什么是新型冠状病毒?</vt:lpstr>
      <vt:lpstr>如何预防它呢？</vt:lpstr>
      <vt:lpstr>去外省回来还需要隔离14天吗？</vt:lpstr>
      <vt:lpstr>我们该如何知道自已有没有“阳性”呢？</vt:lpstr>
      <vt:lpstr>那核酸的具体流程呢？</vt:lpstr>
      <vt:lpstr>全国病例</vt:lpstr>
      <vt:lpstr>总结</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王武金</cp:lastModifiedBy>
  <cp:revision>159</cp:revision>
  <dcterms:created xsi:type="dcterms:W3CDTF">2019-06-19T02:08:00Z</dcterms:created>
  <dcterms:modified xsi:type="dcterms:W3CDTF">2022-03-18T05:26:11Z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B18B8A11CB53426D8789A63D92F42116</vt:lpwstr>
  </property>
</Properties>
</file>