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39800" y="2008584"/>
            <a:ext cx="10464800" cy="2055416"/>
          </a:xfrm>
          <a:prstGeom prst="rect">
            <a:avLst/>
          </a:prstGeom>
        </p:spPr>
        <p:txBody>
          <a:bodyPr/>
          <a:lstStyle/>
          <a:p>
            <a:pPr/>
            <a:r>
              <a:t>前端开发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60500" y="5219700"/>
            <a:ext cx="10464800" cy="762001"/>
          </a:xfrm>
          <a:prstGeom prst="rect">
            <a:avLst/>
          </a:prstGeom>
        </p:spPr>
        <p:txBody>
          <a:bodyPr/>
          <a:lstStyle/>
          <a:p>
            <a:pPr lvl="1" algn="r"/>
            <a:r>
              <a:t>——蓝鸥科技前端技术系列课程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952500" y="254000"/>
            <a:ext cx="10524729" cy="1160463"/>
          </a:xfrm>
          <a:prstGeom prst="rect">
            <a:avLst/>
          </a:prstGeom>
        </p:spPr>
        <p:txBody>
          <a:bodyPr/>
          <a:lstStyle>
            <a:lvl1pPr marL="444500" indent="-444500" algn="l">
              <a:spcBef>
                <a:spcPts val="4200"/>
              </a:spcBef>
              <a:buSzPct val="75000"/>
              <a:buChar char="•"/>
              <a:defRPr sz="3800"/>
            </a:lvl1pPr>
          </a:lstStyle>
          <a:p>
            <a:pPr/>
            <a:r>
              <a:t>常见样式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495300" y="918145"/>
            <a:ext cx="12554199" cy="7917310"/>
          </a:xfrm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2318"/>
            </a:pP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常见17个</a:t>
            </a: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width 宽度                                    height 高度</a:t>
            </a: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background 背景                         border 边框</a:t>
            </a: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padding 内边距                            margin 外边距</a:t>
            </a: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font-size  文字大小                	    font-family 字体</a:t>
            </a: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color 文字颜色                	             line-height 行高</a:t>
            </a: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text-align 文本对齐方式         	text-indent 首行缩进</a:t>
            </a: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font-weight 文字着重                font-style 文字样式</a:t>
            </a: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text-decoration 文本修饰          letter-spacing 字母间距</a:t>
            </a:r>
          </a:p>
          <a:p>
            <a:pPr marL="271145" indent="-271145" defTabSz="356362">
              <a:spcBef>
                <a:spcPts val="2500"/>
              </a:spcBef>
              <a:defRPr b="1" sz="2318">
                <a:latin typeface="Helvetica"/>
                <a:ea typeface="Helvetica"/>
                <a:cs typeface="Helvetica"/>
                <a:sym typeface="Helvetica"/>
              </a:defRPr>
            </a:pPr>
            <a:r>
              <a:t>word-spacing 单词间距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75108" y="1562100"/>
            <a:ext cx="12854584" cy="5596484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“雌” 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413" y="2749900"/>
            <a:ext cx="8813974" cy="425380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950" y="1174750"/>
            <a:ext cx="7454900" cy="740410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 advClick="1" p14:dur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9409" y="1499262"/>
            <a:ext cx="10445982" cy="6755076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1436" y="2718395"/>
            <a:ext cx="7048501" cy="426720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一大波儿CSS样式来袭！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419100" y="88900"/>
            <a:ext cx="9151293" cy="1011585"/>
          </a:xfrm>
          <a:prstGeom prst="rect">
            <a:avLst/>
          </a:prstGeom>
        </p:spPr>
        <p:txBody>
          <a:bodyPr/>
          <a:lstStyle>
            <a:lvl1pPr marL="444500" indent="-444500" algn="l">
              <a:spcBef>
                <a:spcPts val="4200"/>
              </a:spcBef>
              <a:buSzPct val="75000"/>
              <a:buChar char="•"/>
              <a:defRPr sz="3800"/>
            </a:lvl1pPr>
          </a:lstStyle>
          <a:p>
            <a:pPr/>
            <a:r>
              <a:t>常见样式 —文本设置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549324" y="1136600"/>
            <a:ext cx="11906152" cy="8155088"/>
          </a:xfrm>
          <a:prstGeom prst="rect">
            <a:avLst/>
          </a:prstGeom>
        </p:spPr>
        <p:txBody>
          <a:bodyPr/>
          <a:lstStyle/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font-size                  文字大小（一般均为偶数）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font-family             </a:t>
            </a:r>
          </a:p>
          <a:p>
            <a:pPr lvl="1" marL="471169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中文 SimSun (宋体) SimHei (黑体) Microsoft YaHei (微软雅黑) STKaiti (华文楷体) </a:t>
            </a:r>
          </a:p>
          <a:p>
            <a:pPr lvl="1" marL="471169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英文 Arial Georgia Helvetica sans-Serif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color                        文字颜色（英文、rgb、十六位进制色彩值）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line-height               行高 (具体的数值)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text-align                 文本对齐方式 （left center right）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text-indent               首行缩进（em缩进字符或者是具体的数值）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font-weight              文字着重 （normal bold bolder 100~900）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font-style                 文字倾斜  (normal italic oblique)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text-decoration        文本修饰 (none underline overline line-through)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letter-spacing          字母间距 (具体的数值)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word-spacing          单词间距（以空格为解析单位）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825500" y="177800"/>
            <a:ext cx="11099801" cy="1201242"/>
          </a:xfrm>
          <a:prstGeom prst="rect">
            <a:avLst/>
          </a:prstGeom>
        </p:spPr>
        <p:txBody>
          <a:bodyPr/>
          <a:lstStyle>
            <a:lvl1pPr marL="444500" indent="-444500" algn="l">
              <a:spcBef>
                <a:spcPts val="4200"/>
              </a:spcBef>
              <a:buSzPct val="75000"/>
              <a:buChar char="•"/>
              <a:defRPr sz="3800"/>
            </a:lvl1pPr>
          </a:lstStyle>
          <a:p>
            <a:pPr/>
            <a:r>
              <a:t>常见复合属性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711200" y="603250"/>
            <a:ext cx="11857633" cy="8547100"/>
          </a:xfrm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2700"/>
              </a:spcBef>
              <a:defRPr sz="2470"/>
            </a:pPr>
          </a:p>
          <a:p>
            <a:pPr marL="288925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常见复合属性</a:t>
            </a:r>
          </a:p>
          <a:p>
            <a:pPr marL="288925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复合属性：</a:t>
            </a:r>
          </a:p>
          <a:p>
            <a:pPr marL="288925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background:</a:t>
            </a:r>
          </a:p>
          <a:p>
            <a:pPr lvl="1" marL="577850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background-color background-image background-position background-repeat</a:t>
            </a:r>
          </a:p>
          <a:p>
            <a:pPr marL="288925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border</a:t>
            </a:r>
          </a:p>
          <a:p>
            <a:pPr lvl="1" marL="577850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border-width border-style border-color</a:t>
            </a:r>
          </a:p>
          <a:p>
            <a:pPr marL="288925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padding (四种情况)</a:t>
            </a:r>
          </a:p>
          <a:p>
            <a:pPr marL="288925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margin （四种情况）</a:t>
            </a:r>
          </a:p>
          <a:p>
            <a:pPr marL="288925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font：</a:t>
            </a:r>
          </a:p>
          <a:p>
            <a:pPr lvl="1" marL="577850" indent="-288925" defTabSz="379729">
              <a:spcBef>
                <a:spcPts val="2700"/>
              </a:spcBef>
              <a:defRPr b="1" sz="2470">
                <a:latin typeface="Helvetica"/>
                <a:ea typeface="Helvetica"/>
                <a:cs typeface="Helvetica"/>
                <a:sym typeface="Helvetica"/>
              </a:defRPr>
            </a:pPr>
            <a:r>
              <a:t>font-style | font-weight | font-size/line-height | font-family；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952500" y="254000"/>
            <a:ext cx="10524729" cy="1160463"/>
          </a:xfrm>
          <a:prstGeom prst="rect">
            <a:avLst/>
          </a:prstGeom>
        </p:spPr>
        <p:txBody>
          <a:bodyPr/>
          <a:lstStyle>
            <a:lvl1pPr marL="444500" indent="-444500" algn="l">
              <a:spcBef>
                <a:spcPts val="4200"/>
              </a:spcBef>
              <a:buSzPct val="75000"/>
              <a:buChar char="•"/>
              <a:defRPr sz="3800"/>
            </a:lvl1pPr>
          </a:lstStyle>
          <a:p>
            <a:pPr/>
            <a:r>
              <a:t>css样式继承之文本样式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495300" y="918145"/>
            <a:ext cx="12554199" cy="7917310"/>
          </a:xfrm>
          <a:prstGeom prst="rect">
            <a:avLst/>
          </a:prstGeom>
        </p:spPr>
        <p:txBody>
          <a:bodyPr/>
          <a:lstStyle/>
          <a:p>
            <a:pPr marL="235584" indent="-235584" defTabSz="309625">
              <a:spcBef>
                <a:spcPts val="2200"/>
              </a:spcBef>
              <a:defRPr sz="2014"/>
            </a:pP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font-size                  文字大小（一般均为偶数）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font-family               字体（中文默认宋体）SimHei (黑体) Microsoft YaHei (微软雅黑) SimSun (宋体) STKaiti (华文楷体)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color                        文字颜色（英文、rgb、十六位进制色彩值）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line-height               行高 (具体的数值)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text-align                 文本对齐方式 （left center right）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text-indent               首行缩进（em缩进字符或者是具体的数值）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font-weight              文字着重 （normal bold bolder 100~900）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font-style                 文字倾斜  (normal italic oblique)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text-decoration        文本修饰 (none underline overline line-through)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letter-spacing          字母间距 (具体的数值)</a:t>
            </a:r>
          </a:p>
          <a:p>
            <a:pPr marL="235584" indent="-235584" defTabSz="309625">
              <a:spcBef>
                <a:spcPts val="2200"/>
              </a:spcBef>
              <a:defRPr b="1" sz="2014">
                <a:latin typeface="Helvetica"/>
                <a:ea typeface="Helvetica"/>
                <a:cs typeface="Helvetica"/>
                <a:sym typeface="Helvetica"/>
              </a:defRPr>
            </a:pPr>
            <a:r>
              <a:t>word-spacing          单词间距（以空格为解析单位）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