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7" r:id="rId14"/>
    <p:sldId id="258" r:id="rId15"/>
    <p:sldId id="259" r:id="rId16"/>
    <p:sldId id="260" r:id="rId17"/>
    <p:sldId id="261" r:id="rId18"/>
    <p:sldId id="26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0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9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9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C3EA-9A08-4706-998C-97DA1FB0FF45}" type="datetimeFigureOut">
              <a:rPr lang="zh-CN" altLang="en-US" smtClean="0"/>
              <a:t>2015-6-18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D877-7661-4DAC-9FE7-C9767123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69269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8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7784" y="228600"/>
            <a:ext cx="6049108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200" dirty="0" smtClean="0">
                <a:latin typeface="Times New Roman" pitchFamily="18" charset="0"/>
              </a:rPr>
              <a:t>一元多项式的相加算法</a:t>
            </a:r>
            <a:r>
              <a:rPr lang="zh-CN" altLang="en-US" sz="2200" dirty="0" smtClean="0">
                <a:solidFill>
                  <a:srgbClr val="FFFFAF"/>
                </a:solidFill>
                <a:latin typeface="Times New Roman" pitchFamily="18" charset="0"/>
              </a:rPr>
              <a:t>（算法）</a:t>
            </a:r>
            <a:endParaRPr lang="zh-CN" altLang="en-US" sz="2200" dirty="0" smtClean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562708" y="914400"/>
            <a:ext cx="8088923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polyadd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(NODE *ah, NODE *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bh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{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NODE *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*p, *q, *temp;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 comp;</a:t>
            </a: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=ah; p=ah-&gt;next; q=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bh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-&gt;next;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while ((p!=NULL)&amp;&amp;(q!=NULL))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{ comp=compare(p-&gt;index, q-&gt;index)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switch(comp)</a:t>
            </a: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endParaRPr lang="zh-CN" altLang="en-US" sz="32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（接下页）</a:t>
            </a:r>
          </a:p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4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5077" y="457200"/>
            <a:ext cx="49236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>
                <a:ea typeface="幼圆" pitchFamily="49" charset="-122"/>
              </a:rPr>
              <a:t>续</a:t>
            </a:r>
            <a:endParaRPr lang="zh-CN" altLang="en-US" smtClean="0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914400" y="228601"/>
            <a:ext cx="8229600" cy="674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case ‘&lt;‘:   //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多项式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中当前结点的指数值小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=p;  p=p-&gt;next;  break;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case ‘=‘: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两者的指数值相等</a:t>
            </a:r>
            <a:b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p-&gt;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coef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+=q-&gt;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coef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if (p-&gt;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coef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=0. 0)  {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合并后系数为0</a:t>
            </a:r>
            <a:b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-&gt;next=p-&gt;next; free(p); }   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else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=p;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-&gt;next; temp=q; q=q-&gt;next;     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free(temp);   break;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case ‘&gt;’: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多项式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中当前结点的指数值大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temp=q-&gt;next; q-&gt;next=p;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-&gt;next=q;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pre_p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=q; q=temp; 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}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515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1631" y="0"/>
            <a:ext cx="49236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>
                <a:ea typeface="幼圆" pitchFamily="49" charset="-122"/>
              </a:rPr>
              <a:t>续</a:t>
            </a:r>
            <a:endParaRPr lang="zh-CN" altLang="en-US" smtClean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2031" y="1066800"/>
            <a:ext cx="7948246" cy="433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(q!=NULL) pre_p-&gt;next=q; 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free(bh);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}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char compare ( int n1, int n2 )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 if (n1&lt;n2) return(‘ &lt;‘);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else if (n1==n2)return(‘=’);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else return(‘&gt;’);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09739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3FB1BB2E-52A5-4D54-B749-92369462948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05559" y="754063"/>
            <a:ext cx="832045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）要正确求值，首先了解算术四则运算的规则：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en-US" altLang="zh-CN">
                <a:solidFill>
                  <a:srgbClr val="FF0000"/>
                </a:solidFill>
              </a:rPr>
              <a:t>a.  </a:t>
            </a:r>
            <a:r>
              <a:rPr lang="zh-CN" altLang="en-US">
                <a:solidFill>
                  <a:srgbClr val="FF0000"/>
                </a:solidFill>
              </a:rPr>
              <a:t>从左算到右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en-US" altLang="zh-CN">
                <a:solidFill>
                  <a:srgbClr val="FF0000"/>
                </a:solidFill>
              </a:rPr>
              <a:t>b. </a:t>
            </a:r>
            <a:r>
              <a:rPr lang="zh-CN" altLang="en-US">
                <a:solidFill>
                  <a:srgbClr val="FF0000"/>
                </a:solidFill>
              </a:rPr>
              <a:t>先乘除，后加减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en-US" altLang="zh-CN">
                <a:solidFill>
                  <a:srgbClr val="FF0000"/>
                </a:solidFill>
              </a:rPr>
              <a:t>c. </a:t>
            </a:r>
            <a:r>
              <a:rPr lang="zh-CN" altLang="en-US">
                <a:solidFill>
                  <a:srgbClr val="FF0000"/>
                </a:solidFill>
              </a:rPr>
              <a:t>先括号内，后括号外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）根据上述三条运算规则，在运算的每一步中，对任意相继出现的算符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c1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c2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，都要比较优先权关系。</a:t>
            </a:r>
          </a:p>
          <a:p>
            <a:r>
              <a:rPr lang="zh-CN" altLang="en-US">
                <a:solidFill>
                  <a:srgbClr val="FF0000"/>
                </a:solidFill>
              </a:rPr>
              <a:t>由表可看出，右括号 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zh-CN" altLang="en-US">
                <a:solidFill>
                  <a:srgbClr val="FF0000"/>
                </a:solidFill>
              </a:rPr>
              <a:t>和井号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作为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c2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时</a:t>
            </a:r>
            <a:r>
              <a:rPr lang="zh-CN" altLang="en-US">
                <a:solidFill>
                  <a:srgbClr val="FF0000"/>
                </a:solidFill>
              </a:rPr>
              <a:t>级别最低；</a:t>
            </a:r>
          </a:p>
          <a:p>
            <a:pPr>
              <a:buFont typeface="Arial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由</a:t>
            </a:r>
            <a:r>
              <a:rPr lang="en-US" altLang="zh-CN">
                <a:solidFill>
                  <a:srgbClr val="FF0000"/>
                </a:solidFill>
              </a:rPr>
              <a:t>c.</a:t>
            </a:r>
            <a:r>
              <a:rPr lang="zh-CN" altLang="en-US">
                <a:solidFill>
                  <a:srgbClr val="FF0000"/>
                </a:solidFill>
              </a:rPr>
              <a:t>规则得出： * ，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， </a:t>
            </a:r>
            <a:r>
              <a:rPr lang="en-US" altLang="zh-CN">
                <a:solidFill>
                  <a:srgbClr val="FF0000"/>
                </a:solidFill>
              </a:rPr>
              <a:t>+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c1</a:t>
            </a:r>
            <a:r>
              <a:rPr lang="zh-CN" altLang="en-US">
                <a:solidFill>
                  <a:srgbClr val="FF0000"/>
                </a:solidFill>
              </a:rPr>
              <a:t>时的优先权低于‘（’，高于‘）’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rgbClr val="FF0000"/>
                </a:solidFill>
              </a:rPr>
              <a:t> 由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规则得出：‘（’</a:t>
            </a:r>
            <a:r>
              <a:rPr lang="en-US" altLang="zh-CN">
                <a:solidFill>
                  <a:srgbClr val="FF0000"/>
                </a:solidFill>
              </a:rPr>
              <a:t>=‘</a:t>
            </a:r>
            <a:r>
              <a:rPr lang="zh-CN" altLang="en-US">
                <a:solidFill>
                  <a:srgbClr val="FF0000"/>
                </a:solidFill>
              </a:rPr>
              <a:t>）’  表明括号内运算，已算完。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     ‘ </a:t>
            </a:r>
            <a:r>
              <a:rPr lang="en-US" altLang="zh-CN">
                <a:solidFill>
                  <a:srgbClr val="FF0000"/>
                </a:solidFill>
              </a:rPr>
              <a:t># ’=‘ # ’   </a:t>
            </a:r>
            <a:r>
              <a:rPr lang="zh-CN" altLang="en-US">
                <a:solidFill>
                  <a:srgbClr val="FF0000"/>
                </a:solidFill>
              </a:rPr>
              <a:t>表明表达式求值完毕。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栈的应用（表达式求值）</a:t>
            </a:r>
          </a:p>
        </p:txBody>
      </p:sp>
    </p:spTree>
    <p:extLst>
      <p:ext uri="{BB962C8B-B14F-4D97-AF65-F5344CB8AC3E}">
        <p14:creationId xmlns:p14="http://schemas.microsoft.com/office/powerpoint/2010/main" val="11875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30" name="Group 2"/>
          <p:cNvGrpSpPr>
            <a:grpSpLocks/>
          </p:cNvGrpSpPr>
          <p:nvPr/>
        </p:nvGrpSpPr>
        <p:grpSpPr bwMode="auto">
          <a:xfrm>
            <a:off x="773723" y="4953000"/>
            <a:ext cx="4501662" cy="381000"/>
            <a:chOff x="528" y="3120"/>
            <a:chExt cx="3072" cy="240"/>
          </a:xfrm>
        </p:grpSpPr>
        <p:grpSp>
          <p:nvGrpSpPr>
            <p:cNvPr id="31759" name="Group 3"/>
            <p:cNvGrpSpPr>
              <a:grpSpLocks/>
            </p:cNvGrpSpPr>
            <p:nvPr/>
          </p:nvGrpSpPr>
          <p:grpSpPr bwMode="auto">
            <a:xfrm>
              <a:off x="528" y="3120"/>
              <a:ext cx="3072" cy="240"/>
              <a:chOff x="528" y="3456"/>
              <a:chExt cx="3072" cy="240"/>
            </a:xfrm>
          </p:grpSpPr>
          <p:sp>
            <p:nvSpPr>
              <p:cNvPr id="31761" name="Rectangle 4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3072" cy="240"/>
              </a:xfrm>
              <a:prstGeom prst="rect">
                <a:avLst/>
              </a:prstGeom>
              <a:solidFill>
                <a:srgbClr val="99CCFF"/>
              </a:solidFill>
              <a:ln w="12700" cap="rnd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2" name="Line 5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3" name="Line 6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4" name="Line 7"/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0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5" name="Line 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0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6" name="Line 9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0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60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0" cy="24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4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532185" y="381000"/>
            <a:ext cx="288387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栈</a:t>
            </a:r>
            <a:r>
              <a:rPr lang="zh-CN" altLang="en-US" sz="2400" dirty="0" smtClean="0">
                <a:latin typeface="Times New Roman" pitchFamily="18" charset="0"/>
              </a:rPr>
              <a:t>的应用举例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984739" y="990601"/>
            <a:ext cx="7033846" cy="41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算符优先算法       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0941" name="Line 13"/>
          <p:cNvSpPr>
            <a:spLocks noChangeShapeType="1"/>
          </p:cNvSpPr>
          <p:nvPr/>
        </p:nvSpPr>
        <p:spPr bwMode="auto">
          <a:xfrm flipV="1">
            <a:off x="1406769" y="1981200"/>
            <a:ext cx="0" cy="228600"/>
          </a:xfrm>
          <a:prstGeom prst="line">
            <a:avLst/>
          </a:prstGeom>
          <a:noFill/>
          <a:ln w="12700" cap="rnd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0942" name="Text Box 14"/>
          <p:cNvSpPr txBox="1">
            <a:spLocks noChangeArrowheads="1"/>
          </p:cNvSpPr>
          <p:nvPr/>
        </p:nvSpPr>
        <p:spPr bwMode="auto">
          <a:xfrm>
            <a:off x="422031" y="2209800"/>
            <a:ext cx="837027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  从左向右扫描表达式：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 遇操作数——保存；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 遇运算符号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与前面的刚扫描过的运算符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比较</a:t>
            </a:r>
            <a:b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     若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则保存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，（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因此已保存的运算符的优先关系为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4。。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）</a:t>
            </a:r>
            <a:b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&gt;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则说明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是已扫描的运算符中优先级最高者，可进行运算；</a:t>
            </a:r>
            <a:b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         若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i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为（，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为 ），说明括号内的式子已计算完，需要消去括号；        </a:t>
            </a:r>
          </a:p>
        </p:txBody>
      </p:sp>
      <p:sp>
        <p:nvSpPr>
          <p:cNvPr id="380943" name="Text Box 15"/>
          <p:cNvSpPr txBox="1">
            <a:spLocks noChangeArrowheads="1"/>
          </p:cNvSpPr>
          <p:nvPr/>
        </p:nvSpPr>
        <p:spPr bwMode="auto">
          <a:xfrm>
            <a:off x="1055077" y="1524000"/>
            <a:ext cx="56974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3*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7 – 2 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80944" name="AutoShape 16"/>
          <p:cNvSpPr>
            <a:spLocks/>
          </p:cNvSpPr>
          <p:nvPr/>
        </p:nvSpPr>
        <p:spPr bwMode="auto">
          <a:xfrm>
            <a:off x="5205046" y="2438400"/>
            <a:ext cx="1946031" cy="698500"/>
          </a:xfrm>
          <a:prstGeom prst="borderCallout1">
            <a:avLst>
              <a:gd name="adj1" fmla="val 16366"/>
              <a:gd name="adj2" fmla="val -3616"/>
              <a:gd name="adj3" fmla="val 177273"/>
              <a:gd name="adj4" fmla="val -118523"/>
            </a:avLst>
          </a:prstGeom>
          <a:solidFill>
            <a:srgbClr val="FF99CC"/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后面也许有优先级更高的算符</a:t>
            </a:r>
          </a:p>
        </p:txBody>
      </p:sp>
      <p:sp>
        <p:nvSpPr>
          <p:cNvPr id="380946" name="Text Box 18"/>
          <p:cNvSpPr txBox="1">
            <a:spLocks noChangeArrowheads="1"/>
          </p:cNvSpPr>
          <p:nvPr/>
        </p:nvSpPr>
        <p:spPr bwMode="auto">
          <a:xfrm>
            <a:off x="808892" y="4914900"/>
            <a:ext cx="4923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0947" name="Text Box 19"/>
          <p:cNvSpPr txBox="1">
            <a:spLocks noChangeArrowheads="1"/>
          </p:cNvSpPr>
          <p:nvPr/>
        </p:nvSpPr>
        <p:spPr bwMode="auto">
          <a:xfrm>
            <a:off x="1802423" y="4938713"/>
            <a:ext cx="4923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0948" name="Text Box 20"/>
          <p:cNvSpPr txBox="1">
            <a:spLocks noChangeArrowheads="1"/>
          </p:cNvSpPr>
          <p:nvPr/>
        </p:nvSpPr>
        <p:spPr bwMode="auto">
          <a:xfrm>
            <a:off x="1269023" y="4876800"/>
            <a:ext cx="4923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380949" name="Line 21"/>
          <p:cNvSpPr>
            <a:spLocks noChangeShapeType="1"/>
          </p:cNvSpPr>
          <p:nvPr/>
        </p:nvSpPr>
        <p:spPr bwMode="auto">
          <a:xfrm>
            <a:off x="844062" y="5486400"/>
            <a:ext cx="19694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0950" name="AutoShape 22"/>
          <p:cNvSpPr>
            <a:spLocks/>
          </p:cNvSpPr>
          <p:nvPr/>
        </p:nvSpPr>
        <p:spPr bwMode="auto">
          <a:xfrm>
            <a:off x="4923692" y="5638800"/>
            <a:ext cx="1946031" cy="685800"/>
          </a:xfrm>
          <a:prstGeom prst="borderCallout1">
            <a:avLst>
              <a:gd name="adj1" fmla="val 16667"/>
              <a:gd name="adj2" fmla="val -3616"/>
              <a:gd name="adj3" fmla="val -6944"/>
              <a:gd name="adj4" fmla="val -114384"/>
            </a:avLst>
          </a:prstGeom>
          <a:solidFill>
            <a:srgbClr val="FF99CC"/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后保存的算符有优先级高</a:t>
            </a:r>
          </a:p>
        </p:txBody>
      </p:sp>
      <p:sp>
        <p:nvSpPr>
          <p:cNvPr id="380951" name="Oval 23"/>
          <p:cNvSpPr>
            <a:spLocks noChangeArrowheads="1"/>
          </p:cNvSpPr>
          <p:nvPr/>
        </p:nvSpPr>
        <p:spPr bwMode="auto">
          <a:xfrm>
            <a:off x="4572000" y="956990"/>
            <a:ext cx="4220308" cy="1622971"/>
          </a:xfrm>
          <a:prstGeom prst="ellipse">
            <a:avLst/>
          </a:prstGeom>
          <a:gradFill rotWithShape="0">
            <a:gsLst>
              <a:gs pos="0">
                <a:srgbClr val="FF99FF"/>
              </a:gs>
              <a:gs pos="100000">
                <a:srgbClr val="C375C3"/>
              </a:gs>
            </a:gsLst>
            <a:lin ang="5400000" scaled="1"/>
          </a:gra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>
                <a:latin typeface="Times New Roman" pitchFamily="18" charset="0"/>
              </a:rPr>
              <a:t>用两个栈分别保存扫描过程中遇到的操作数和运算符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450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0" grpId="0" autoUpdateAnimBg="0"/>
      <p:bldP spid="380941" grpId="0" animBg="1"/>
      <p:bldP spid="380942" grpId="0" autoUpdateAnimBg="0"/>
      <p:bldP spid="380943" grpId="0" autoUpdateAnimBg="0"/>
      <p:bldP spid="380944" grpId="0" animBg="1" autoUpdateAnimBg="0"/>
      <p:bldP spid="380946" grpId="0" autoUpdateAnimBg="0"/>
      <p:bldP spid="380947" grpId="0" autoUpdateAnimBg="0"/>
      <p:bldP spid="380948" grpId="0" autoUpdateAnimBg="0"/>
      <p:bldP spid="380949" grpId="0" animBg="1"/>
      <p:bldP spid="380950" grpId="0" animBg="1" autoUpdateAnimBg="0"/>
      <p:bldP spid="38095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7108" y="0"/>
            <a:ext cx="2532185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>
                <a:solidFill>
                  <a:schemeClr val="tx1"/>
                </a:solidFill>
              </a:rPr>
              <a:t>算符比较算法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723" y="457200"/>
            <a:ext cx="7737231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Char Precede( char c1, char c2)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{int c_temp1, c_temp2;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switch(c1)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{case ‘ * ‘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case ‘ / ‘ : c_temp1=4;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case ‘ +‘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case ‘ -‘ : c_temp1=2;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. . . . . .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 switch(c2)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{case ‘ * ‘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case ‘ / ‘ : c_temp2=3;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case ‘ +‘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case ‘ -‘ : c_temp2=1;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. . . . . .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69936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6431" y="228600"/>
            <a:ext cx="98473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>
                <a:solidFill>
                  <a:schemeClr val="tx1"/>
                </a:solidFill>
              </a:rPr>
              <a:t>续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09600"/>
            <a:ext cx="7737231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if (c_temp1&lt;c_temp2) return( ‘ &lt;‘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if (c_temp1=c_temp2) return( ‘ =‘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if (c_temp1&gt;c_temp2) return( ‘ &gt;‘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82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53497B4-E452-473D-AF2F-91FA66A5DCC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62305" y="958851"/>
            <a:ext cx="856517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）算法思想：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设定两栈：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操作符栈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OPTR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，操作数栈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OPND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栈初始化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：设操作数栈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OPND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为空；操作符栈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OPTR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的栈底元素为表达式起始符 ‘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#’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；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依次读入字符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：是操作数则入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OPND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栈，是操作符则要判断：</a:t>
            </a:r>
          </a:p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操作符 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&lt;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栈顶元素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，则退栈、计算，结果压入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OPND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栈； </a:t>
            </a:r>
          </a:p>
          <a:p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 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操作符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栈顶元素且不为‘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#’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，脱括号（弹出左括号）；</a:t>
            </a:r>
          </a:p>
          <a:p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 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操作符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&gt;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栈顶元素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，压入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OPTR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栈。</a:t>
            </a:r>
          </a:p>
        </p:txBody>
      </p:sp>
    </p:spTree>
    <p:extLst>
      <p:ext uri="{BB962C8B-B14F-4D97-AF65-F5344CB8AC3E}">
        <p14:creationId xmlns:p14="http://schemas.microsoft.com/office/powerpoint/2010/main" val="3824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7E23C6D8-13AB-46D4-883C-AADA16D9A4CD}" type="slidenum">
              <a:rPr lang="zh-CN" altLang="en-US"/>
              <a:pPr/>
              <a:t>18</a:t>
            </a:fld>
            <a:endParaRPr lang="en-US" altLang="zh-CN"/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539262" y="784226"/>
            <a:ext cx="8153400" cy="466725"/>
            <a:chOff x="0" y="0"/>
            <a:chExt cx="5136" cy="294"/>
          </a:xfrm>
        </p:grpSpPr>
        <p:sp>
          <p:nvSpPr>
            <p:cNvPr id="358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OPTR</a:t>
              </a:r>
            </a:p>
          </p:txBody>
        </p:sp>
        <p:sp>
          <p:nvSpPr>
            <p:cNvPr id="35895" name="Text Box 5"/>
            <p:cNvSpPr txBox="1">
              <a:spLocks noChangeArrowheads="1"/>
            </p:cNvSpPr>
            <p:nvPr/>
          </p:nvSpPr>
          <p:spPr bwMode="auto">
            <a:xfrm>
              <a:off x="1248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OPND</a:t>
              </a:r>
            </a:p>
          </p:txBody>
        </p:sp>
        <p:sp>
          <p:nvSpPr>
            <p:cNvPr id="35896" name="Text Box 6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INPUT</a:t>
              </a:r>
            </a:p>
          </p:txBody>
        </p:sp>
        <p:sp>
          <p:nvSpPr>
            <p:cNvPr id="35897" name="Text Box 7"/>
            <p:cNvSpPr txBox="1">
              <a:spLocks noChangeArrowheads="1"/>
            </p:cNvSpPr>
            <p:nvPr/>
          </p:nvSpPr>
          <p:spPr bwMode="auto">
            <a:xfrm>
              <a:off x="3840" y="0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OPERATE</a:t>
              </a:r>
            </a:p>
          </p:txBody>
        </p:sp>
      </p:grpSp>
      <p:grpSp>
        <p:nvGrpSpPr>
          <p:cNvPr id="129032" name="Group 8"/>
          <p:cNvGrpSpPr>
            <a:grpSpLocks/>
          </p:cNvGrpSpPr>
          <p:nvPr/>
        </p:nvGrpSpPr>
        <p:grpSpPr bwMode="auto">
          <a:xfrm>
            <a:off x="539262" y="1352551"/>
            <a:ext cx="8418635" cy="466725"/>
            <a:chOff x="0" y="0"/>
            <a:chExt cx="5303" cy="294"/>
          </a:xfrm>
        </p:grpSpPr>
        <p:sp>
          <p:nvSpPr>
            <p:cNvPr id="35890" name="Text Box 9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3*(7-2)#</a:t>
              </a:r>
            </a:p>
          </p:txBody>
        </p:sp>
        <p:sp>
          <p:nvSpPr>
            <p:cNvPr id="35891" name="Text Box 10"/>
            <p:cNvSpPr txBox="1">
              <a:spLocks noChangeArrowheads="1"/>
            </p:cNvSpPr>
            <p:nvPr/>
          </p:nvSpPr>
          <p:spPr bwMode="auto">
            <a:xfrm>
              <a:off x="3736" y="0"/>
              <a:ext cx="156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Push(opnd,’3’)</a:t>
              </a:r>
            </a:p>
          </p:txBody>
        </p:sp>
        <p:sp>
          <p:nvSpPr>
            <p:cNvPr id="35892" name="Text Box 11"/>
            <p:cNvSpPr txBox="1">
              <a:spLocks noChangeArrowheads="1"/>
            </p:cNvSpPr>
            <p:nvPr/>
          </p:nvSpPr>
          <p:spPr bwMode="auto">
            <a:xfrm>
              <a:off x="1248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35893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</a:t>
              </a:r>
            </a:p>
          </p:txBody>
        </p:sp>
      </p:grpSp>
      <p:grpSp>
        <p:nvGrpSpPr>
          <p:cNvPr id="129037" name="Group 13"/>
          <p:cNvGrpSpPr>
            <a:grpSpLocks/>
          </p:cNvGrpSpPr>
          <p:nvPr/>
        </p:nvGrpSpPr>
        <p:grpSpPr bwMode="auto">
          <a:xfrm>
            <a:off x="539262" y="1809751"/>
            <a:ext cx="8418635" cy="466725"/>
            <a:chOff x="0" y="0"/>
            <a:chExt cx="5136" cy="294"/>
          </a:xfrm>
        </p:grpSpPr>
        <p:sp>
          <p:nvSpPr>
            <p:cNvPr id="35886" name="Text Box 14"/>
            <p:cNvSpPr txBox="1">
              <a:spLocks noChangeArrowheads="1"/>
            </p:cNvSpPr>
            <p:nvPr/>
          </p:nvSpPr>
          <p:spPr bwMode="auto">
            <a:xfrm>
              <a:off x="2464" y="0"/>
              <a:ext cx="8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zh-CN" altLang="en-US">
                  <a:solidFill>
                    <a:srgbClr val="FF0000"/>
                  </a:solidFill>
                </a:rPr>
                <a:t>*</a:t>
              </a:r>
              <a:r>
                <a:rPr lang="en-US" altLang="zh-CN">
                  <a:solidFill>
                    <a:srgbClr val="FF0000"/>
                  </a:solidFill>
                </a:rPr>
                <a:t>(7-2)#</a:t>
              </a:r>
            </a:p>
          </p:txBody>
        </p:sp>
        <p:sp>
          <p:nvSpPr>
            <p:cNvPr id="35887" name="Text Box 15"/>
            <p:cNvSpPr txBox="1">
              <a:spLocks noChangeArrowheads="1"/>
            </p:cNvSpPr>
            <p:nvPr/>
          </p:nvSpPr>
          <p:spPr bwMode="auto">
            <a:xfrm>
              <a:off x="1209" y="0"/>
              <a:ext cx="8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588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</a:t>
              </a:r>
            </a:p>
          </p:txBody>
        </p:sp>
        <p:sp>
          <p:nvSpPr>
            <p:cNvPr id="35889" name="Text Box 17"/>
            <p:cNvSpPr txBox="1">
              <a:spLocks noChangeArrowheads="1"/>
            </p:cNvSpPr>
            <p:nvPr/>
          </p:nvSpPr>
          <p:spPr bwMode="auto">
            <a:xfrm>
              <a:off x="3619" y="0"/>
              <a:ext cx="151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Push(optr,’*’)</a:t>
              </a:r>
            </a:p>
          </p:txBody>
        </p:sp>
      </p:grpSp>
      <p:grpSp>
        <p:nvGrpSpPr>
          <p:cNvPr id="129042" name="Group 18"/>
          <p:cNvGrpSpPr>
            <a:grpSpLocks/>
          </p:cNvGrpSpPr>
          <p:nvPr/>
        </p:nvGrpSpPr>
        <p:grpSpPr bwMode="auto">
          <a:xfrm>
            <a:off x="539262" y="2266951"/>
            <a:ext cx="8418635" cy="466725"/>
            <a:chOff x="0" y="0"/>
            <a:chExt cx="5136" cy="294"/>
          </a:xfrm>
        </p:grpSpPr>
        <p:sp>
          <p:nvSpPr>
            <p:cNvPr id="35882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</a:t>
              </a:r>
            </a:p>
          </p:txBody>
        </p:sp>
        <p:sp>
          <p:nvSpPr>
            <p:cNvPr id="35883" name="Text Box 20"/>
            <p:cNvSpPr txBox="1">
              <a:spLocks noChangeArrowheads="1"/>
            </p:cNvSpPr>
            <p:nvPr/>
          </p:nvSpPr>
          <p:spPr bwMode="auto">
            <a:xfrm>
              <a:off x="1209" y="0"/>
              <a:ext cx="8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5884" name="Text Box 21"/>
            <p:cNvSpPr txBox="1">
              <a:spLocks noChangeArrowheads="1"/>
            </p:cNvSpPr>
            <p:nvPr/>
          </p:nvSpPr>
          <p:spPr bwMode="auto">
            <a:xfrm>
              <a:off x="2464" y="0"/>
              <a:ext cx="8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(7-2)#</a:t>
              </a:r>
            </a:p>
          </p:txBody>
        </p:sp>
        <p:sp>
          <p:nvSpPr>
            <p:cNvPr id="35885" name="Text Box 22"/>
            <p:cNvSpPr txBox="1">
              <a:spLocks noChangeArrowheads="1"/>
            </p:cNvSpPr>
            <p:nvPr/>
          </p:nvSpPr>
          <p:spPr bwMode="auto">
            <a:xfrm>
              <a:off x="3619" y="0"/>
              <a:ext cx="151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Push(optr,’(’)</a:t>
              </a:r>
            </a:p>
          </p:txBody>
        </p:sp>
      </p:grpSp>
      <p:grpSp>
        <p:nvGrpSpPr>
          <p:cNvPr id="129047" name="Group 23"/>
          <p:cNvGrpSpPr>
            <a:grpSpLocks/>
          </p:cNvGrpSpPr>
          <p:nvPr/>
        </p:nvGrpSpPr>
        <p:grpSpPr bwMode="auto">
          <a:xfrm>
            <a:off x="539262" y="2724151"/>
            <a:ext cx="8418635" cy="466725"/>
            <a:chOff x="0" y="0"/>
            <a:chExt cx="5136" cy="294"/>
          </a:xfrm>
        </p:grpSpPr>
        <p:sp>
          <p:nvSpPr>
            <p:cNvPr id="35878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#,*,(</a:t>
              </a:r>
            </a:p>
          </p:txBody>
        </p:sp>
        <p:sp>
          <p:nvSpPr>
            <p:cNvPr id="35879" name="Text Box 25"/>
            <p:cNvSpPr txBox="1">
              <a:spLocks noChangeArrowheads="1"/>
            </p:cNvSpPr>
            <p:nvPr/>
          </p:nvSpPr>
          <p:spPr bwMode="auto">
            <a:xfrm>
              <a:off x="1209" y="0"/>
              <a:ext cx="8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5880" name="Text Box 26"/>
            <p:cNvSpPr txBox="1">
              <a:spLocks noChangeArrowheads="1"/>
            </p:cNvSpPr>
            <p:nvPr/>
          </p:nvSpPr>
          <p:spPr bwMode="auto">
            <a:xfrm>
              <a:off x="2464" y="0"/>
              <a:ext cx="8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7-2)#</a:t>
              </a:r>
            </a:p>
          </p:txBody>
        </p:sp>
        <p:sp>
          <p:nvSpPr>
            <p:cNvPr id="35881" name="Text Box 27"/>
            <p:cNvSpPr txBox="1">
              <a:spLocks noChangeArrowheads="1"/>
            </p:cNvSpPr>
            <p:nvPr/>
          </p:nvSpPr>
          <p:spPr bwMode="auto">
            <a:xfrm>
              <a:off x="3619" y="0"/>
              <a:ext cx="151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Push(opnd,’7’)</a:t>
              </a:r>
            </a:p>
          </p:txBody>
        </p:sp>
      </p:grp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539262" y="3181350"/>
            <a:ext cx="8418635" cy="471488"/>
            <a:chOff x="0" y="0"/>
            <a:chExt cx="5091" cy="297"/>
          </a:xfrm>
        </p:grpSpPr>
        <p:sp>
          <p:nvSpPr>
            <p:cNvPr id="35874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#,*,(</a:t>
              </a:r>
            </a:p>
          </p:txBody>
        </p:sp>
        <p:sp>
          <p:nvSpPr>
            <p:cNvPr id="35875" name="Text Box 30"/>
            <p:cNvSpPr txBox="1">
              <a:spLocks noChangeArrowheads="1"/>
            </p:cNvSpPr>
            <p:nvPr/>
          </p:nvSpPr>
          <p:spPr bwMode="auto">
            <a:xfrm>
              <a:off x="1198" y="0"/>
              <a:ext cx="87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3,7</a:t>
              </a:r>
            </a:p>
          </p:txBody>
        </p:sp>
        <p:sp>
          <p:nvSpPr>
            <p:cNvPr id="35876" name="Text Box 31"/>
            <p:cNvSpPr txBox="1">
              <a:spLocks noChangeArrowheads="1"/>
            </p:cNvSpPr>
            <p:nvPr/>
          </p:nvSpPr>
          <p:spPr bwMode="auto">
            <a:xfrm>
              <a:off x="2443" y="0"/>
              <a:ext cx="87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-2)#</a:t>
              </a:r>
            </a:p>
          </p:txBody>
        </p:sp>
        <p:sp>
          <p:nvSpPr>
            <p:cNvPr id="35877" name="Text Box 32"/>
            <p:cNvSpPr txBox="1">
              <a:spLocks noChangeArrowheads="1"/>
            </p:cNvSpPr>
            <p:nvPr/>
          </p:nvSpPr>
          <p:spPr bwMode="auto">
            <a:xfrm>
              <a:off x="3587" y="6"/>
              <a:ext cx="150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Push(optr,’-’)</a:t>
              </a:r>
            </a:p>
          </p:txBody>
        </p:sp>
      </p:grpSp>
      <p:grpSp>
        <p:nvGrpSpPr>
          <p:cNvPr id="129057" name="Group 33"/>
          <p:cNvGrpSpPr>
            <a:grpSpLocks/>
          </p:cNvGrpSpPr>
          <p:nvPr/>
        </p:nvGrpSpPr>
        <p:grpSpPr bwMode="auto">
          <a:xfrm>
            <a:off x="539262" y="3638551"/>
            <a:ext cx="8418635" cy="466725"/>
            <a:chOff x="0" y="0"/>
            <a:chExt cx="5303" cy="294"/>
          </a:xfrm>
        </p:grpSpPr>
        <p:sp>
          <p:nvSpPr>
            <p:cNvPr id="35870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#,*,(,</a:t>
              </a:r>
              <a:r>
                <a:rPr lang="zh-CN" altLang="en-US">
                  <a:solidFill>
                    <a:srgbClr val="FF0000"/>
                  </a:solidFill>
                </a:rPr>
                <a:t>－</a:t>
              </a:r>
            </a:p>
          </p:txBody>
        </p:sp>
        <p:sp>
          <p:nvSpPr>
            <p:cNvPr id="35871" name="Text Box 35"/>
            <p:cNvSpPr txBox="1">
              <a:spLocks noChangeArrowheads="1"/>
            </p:cNvSpPr>
            <p:nvPr/>
          </p:nvSpPr>
          <p:spPr bwMode="auto">
            <a:xfrm>
              <a:off x="1248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3,7</a:t>
              </a:r>
            </a:p>
          </p:txBody>
        </p:sp>
        <p:sp>
          <p:nvSpPr>
            <p:cNvPr id="35872" name="Text Box 36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2)#</a:t>
              </a:r>
            </a:p>
          </p:txBody>
        </p:sp>
        <p:sp>
          <p:nvSpPr>
            <p:cNvPr id="35873" name="Text Box 37"/>
            <p:cNvSpPr txBox="1">
              <a:spLocks noChangeArrowheads="1"/>
            </p:cNvSpPr>
            <p:nvPr/>
          </p:nvSpPr>
          <p:spPr bwMode="auto">
            <a:xfrm>
              <a:off x="3736" y="0"/>
              <a:ext cx="156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Push(opnd,’2’)</a:t>
              </a:r>
            </a:p>
          </p:txBody>
        </p:sp>
      </p:grpSp>
      <p:grpSp>
        <p:nvGrpSpPr>
          <p:cNvPr id="129062" name="Group 38"/>
          <p:cNvGrpSpPr>
            <a:grpSpLocks/>
          </p:cNvGrpSpPr>
          <p:nvPr/>
        </p:nvGrpSpPr>
        <p:grpSpPr bwMode="auto">
          <a:xfrm>
            <a:off x="539262" y="4086225"/>
            <a:ext cx="8604738" cy="476250"/>
            <a:chOff x="0" y="0"/>
            <a:chExt cx="5420" cy="300"/>
          </a:xfrm>
        </p:grpSpPr>
        <p:sp>
          <p:nvSpPr>
            <p:cNvPr id="35866" name="Text Box 39"/>
            <p:cNvSpPr txBox="1">
              <a:spLocks noChangeArrowheads="1"/>
            </p:cNvSpPr>
            <p:nvPr/>
          </p:nvSpPr>
          <p:spPr bwMode="auto">
            <a:xfrm>
              <a:off x="0" y="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#,*,(,</a:t>
              </a:r>
              <a:r>
                <a:rPr lang="zh-CN" altLang="en-US">
                  <a:solidFill>
                    <a:srgbClr val="FF0000"/>
                  </a:solidFill>
                </a:rPr>
                <a:t>－</a:t>
              </a:r>
            </a:p>
          </p:txBody>
        </p:sp>
        <p:sp>
          <p:nvSpPr>
            <p:cNvPr id="35867" name="Text Box 40"/>
            <p:cNvSpPr txBox="1">
              <a:spLocks noChangeArrowheads="1"/>
            </p:cNvSpPr>
            <p:nvPr/>
          </p:nvSpPr>
          <p:spPr bwMode="auto">
            <a:xfrm>
              <a:off x="1248" y="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3,7,2</a:t>
              </a:r>
            </a:p>
          </p:txBody>
        </p:sp>
        <p:sp>
          <p:nvSpPr>
            <p:cNvPr id="35868" name="Text Box 41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)#</a:t>
              </a:r>
            </a:p>
          </p:txBody>
        </p:sp>
        <p:sp>
          <p:nvSpPr>
            <p:cNvPr id="35869" name="Text Box 42"/>
            <p:cNvSpPr txBox="1">
              <a:spLocks noChangeArrowheads="1"/>
            </p:cNvSpPr>
            <p:nvPr/>
          </p:nvSpPr>
          <p:spPr bwMode="auto">
            <a:xfrm>
              <a:off x="3737" y="6"/>
              <a:ext cx="168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Operate(7-2)</a:t>
              </a:r>
            </a:p>
          </p:txBody>
        </p:sp>
      </p:grpSp>
      <p:grpSp>
        <p:nvGrpSpPr>
          <p:cNvPr id="129067" name="Group 43"/>
          <p:cNvGrpSpPr>
            <a:grpSpLocks/>
          </p:cNvGrpSpPr>
          <p:nvPr/>
        </p:nvGrpSpPr>
        <p:grpSpPr bwMode="auto">
          <a:xfrm>
            <a:off x="539262" y="4552951"/>
            <a:ext cx="8418635" cy="466725"/>
            <a:chOff x="0" y="0"/>
            <a:chExt cx="5303" cy="294"/>
          </a:xfrm>
        </p:grpSpPr>
        <p:sp>
          <p:nvSpPr>
            <p:cNvPr id="35862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#,*,(</a:t>
              </a:r>
            </a:p>
          </p:txBody>
        </p:sp>
        <p:sp>
          <p:nvSpPr>
            <p:cNvPr id="35863" name="Text Box 45"/>
            <p:cNvSpPr txBox="1">
              <a:spLocks noChangeArrowheads="1"/>
            </p:cNvSpPr>
            <p:nvPr/>
          </p:nvSpPr>
          <p:spPr bwMode="auto">
            <a:xfrm>
              <a:off x="1248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3,5</a:t>
              </a:r>
            </a:p>
          </p:txBody>
        </p:sp>
        <p:sp>
          <p:nvSpPr>
            <p:cNvPr id="35864" name="Text Box 46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)#</a:t>
              </a:r>
            </a:p>
          </p:txBody>
        </p:sp>
        <p:sp>
          <p:nvSpPr>
            <p:cNvPr id="35865" name="Text Box 47"/>
            <p:cNvSpPr txBox="1">
              <a:spLocks noChangeArrowheads="1"/>
            </p:cNvSpPr>
            <p:nvPr/>
          </p:nvSpPr>
          <p:spPr bwMode="auto">
            <a:xfrm>
              <a:off x="3736" y="0"/>
              <a:ext cx="156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Pop(optr)</a:t>
              </a:r>
            </a:p>
          </p:txBody>
        </p:sp>
      </p:grp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539262" y="5010151"/>
            <a:ext cx="8418635" cy="466725"/>
            <a:chOff x="0" y="0"/>
            <a:chExt cx="5303" cy="294"/>
          </a:xfrm>
        </p:grpSpPr>
        <p:sp>
          <p:nvSpPr>
            <p:cNvPr id="35858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#,*</a:t>
              </a:r>
            </a:p>
          </p:txBody>
        </p: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248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3,5</a:t>
              </a: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#</a:t>
              </a: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3737" y="0"/>
              <a:ext cx="156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Operate(3*5)</a:t>
              </a:r>
            </a:p>
          </p:txBody>
        </p:sp>
      </p:grpSp>
      <p:grpSp>
        <p:nvGrpSpPr>
          <p:cNvPr id="129077" name="Group 53"/>
          <p:cNvGrpSpPr>
            <a:grpSpLocks/>
          </p:cNvGrpSpPr>
          <p:nvPr/>
        </p:nvGrpSpPr>
        <p:grpSpPr bwMode="auto">
          <a:xfrm>
            <a:off x="539262" y="5467351"/>
            <a:ext cx="8418635" cy="466725"/>
            <a:chOff x="0" y="0"/>
            <a:chExt cx="5303" cy="294"/>
          </a:xfrm>
        </p:grpSpPr>
        <p:sp>
          <p:nvSpPr>
            <p:cNvPr id="35854" name="Text Box 54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#</a:t>
              </a:r>
            </a:p>
          </p:txBody>
        </p:sp>
        <p:sp>
          <p:nvSpPr>
            <p:cNvPr id="35855" name="Text Box 55"/>
            <p:cNvSpPr txBox="1">
              <a:spLocks noChangeArrowheads="1"/>
            </p:cNvSpPr>
            <p:nvPr/>
          </p:nvSpPr>
          <p:spPr bwMode="auto">
            <a:xfrm>
              <a:off x="1248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35856" name="Text Box 56"/>
            <p:cNvSpPr txBox="1">
              <a:spLocks noChangeArrowheads="1"/>
            </p:cNvSpPr>
            <p:nvPr/>
          </p:nvSpPr>
          <p:spPr bwMode="auto">
            <a:xfrm>
              <a:off x="2544" y="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</a:rPr>
                <a:t>#</a:t>
              </a:r>
            </a:p>
          </p:txBody>
        </p:sp>
        <p:sp>
          <p:nvSpPr>
            <p:cNvPr id="35857" name="Text Box 57"/>
            <p:cNvSpPr txBox="1">
              <a:spLocks noChangeArrowheads="1"/>
            </p:cNvSpPr>
            <p:nvPr/>
          </p:nvSpPr>
          <p:spPr bwMode="auto">
            <a:xfrm>
              <a:off x="3736" y="0"/>
              <a:ext cx="156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GetTop(opnd)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73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800" dirty="0" smtClean="0">
              <a:solidFill>
                <a:srgbClr val="FFFF66"/>
              </a:solidFill>
              <a:latin typeface="宋体" pitchFamily="2" charset="-122"/>
            </a:endParaRPr>
          </a:p>
        </p:txBody>
      </p:sp>
      <p:grpSp>
        <p:nvGrpSpPr>
          <p:cNvPr id="138243" name="Group 4"/>
          <p:cNvGrpSpPr>
            <a:grpSpLocks/>
          </p:cNvGrpSpPr>
          <p:nvPr/>
        </p:nvGrpSpPr>
        <p:grpSpPr bwMode="auto">
          <a:xfrm>
            <a:off x="6260123" y="5715000"/>
            <a:ext cx="487974" cy="412750"/>
            <a:chOff x="528" y="2640"/>
            <a:chExt cx="333" cy="260"/>
          </a:xfrm>
        </p:grpSpPr>
        <p:sp>
          <p:nvSpPr>
            <p:cNvPr id="138374" name="Oval 5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75" name="Text Box 6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40</a:t>
              </a:r>
            </a:p>
          </p:txBody>
        </p:sp>
      </p:grpSp>
      <p:grpSp>
        <p:nvGrpSpPr>
          <p:cNvPr id="138244" name="Group 8"/>
          <p:cNvGrpSpPr>
            <a:grpSpLocks/>
          </p:cNvGrpSpPr>
          <p:nvPr/>
        </p:nvGrpSpPr>
        <p:grpSpPr bwMode="auto">
          <a:xfrm>
            <a:off x="4079631" y="4495800"/>
            <a:ext cx="487974" cy="412750"/>
            <a:chOff x="528" y="2640"/>
            <a:chExt cx="333" cy="260"/>
          </a:xfrm>
        </p:grpSpPr>
        <p:sp>
          <p:nvSpPr>
            <p:cNvPr id="138372" name="Oval 9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73" name="Text Box 10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138245" name="Group 11"/>
          <p:cNvGrpSpPr>
            <a:grpSpLocks/>
          </p:cNvGrpSpPr>
          <p:nvPr/>
        </p:nvGrpSpPr>
        <p:grpSpPr bwMode="auto">
          <a:xfrm>
            <a:off x="4501661" y="4038600"/>
            <a:ext cx="487974" cy="412750"/>
            <a:chOff x="3456" y="3216"/>
            <a:chExt cx="333" cy="260"/>
          </a:xfrm>
        </p:grpSpPr>
        <p:sp>
          <p:nvSpPr>
            <p:cNvPr id="138370" name="Oval 12"/>
            <p:cNvSpPr>
              <a:spLocks noChangeArrowheads="1"/>
            </p:cNvSpPr>
            <p:nvPr/>
          </p:nvSpPr>
          <p:spPr bwMode="auto">
            <a:xfrm>
              <a:off x="3486" y="3229"/>
              <a:ext cx="247" cy="2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71" name="Text Box 13"/>
            <p:cNvSpPr txBox="1">
              <a:spLocks noChangeArrowheads="1"/>
            </p:cNvSpPr>
            <p:nvPr/>
          </p:nvSpPr>
          <p:spPr bwMode="auto">
            <a:xfrm>
              <a:off x="3456" y="321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60</a:t>
              </a:r>
            </a:p>
          </p:txBody>
        </p:sp>
      </p:grpSp>
      <p:sp>
        <p:nvSpPr>
          <p:cNvPr id="138246" name="Line 14"/>
          <p:cNvSpPr>
            <a:spLocks noChangeShapeType="1"/>
          </p:cNvSpPr>
          <p:nvPr/>
        </p:nvSpPr>
        <p:spPr bwMode="auto">
          <a:xfrm flipH="1">
            <a:off x="4431323" y="44196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8247" name="Group 16"/>
          <p:cNvGrpSpPr>
            <a:grpSpLocks/>
          </p:cNvGrpSpPr>
          <p:nvPr/>
        </p:nvGrpSpPr>
        <p:grpSpPr bwMode="auto">
          <a:xfrm>
            <a:off x="4501661" y="5181600"/>
            <a:ext cx="487974" cy="412750"/>
            <a:chOff x="528" y="2640"/>
            <a:chExt cx="333" cy="260"/>
          </a:xfrm>
        </p:grpSpPr>
        <p:sp>
          <p:nvSpPr>
            <p:cNvPr id="138368" name="Oval 17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69" name="Text Box 18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38248" name="Group 20"/>
          <p:cNvGrpSpPr>
            <a:grpSpLocks/>
          </p:cNvGrpSpPr>
          <p:nvPr/>
        </p:nvGrpSpPr>
        <p:grpSpPr bwMode="auto">
          <a:xfrm>
            <a:off x="4994031" y="5715001"/>
            <a:ext cx="342900" cy="708025"/>
            <a:chOff x="2928" y="3552"/>
            <a:chExt cx="227" cy="446"/>
          </a:xfrm>
        </p:grpSpPr>
        <p:sp>
          <p:nvSpPr>
            <p:cNvPr id="138366" name="Oval 21"/>
            <p:cNvSpPr>
              <a:spLocks noChangeArrowheads="1"/>
            </p:cNvSpPr>
            <p:nvPr/>
          </p:nvSpPr>
          <p:spPr bwMode="auto">
            <a:xfrm>
              <a:off x="2928" y="3568"/>
              <a:ext cx="227" cy="22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67" name="Text Box 22"/>
            <p:cNvSpPr txBox="1">
              <a:spLocks noChangeArrowheads="1"/>
            </p:cNvSpPr>
            <p:nvPr/>
          </p:nvSpPr>
          <p:spPr bwMode="auto">
            <a:xfrm>
              <a:off x="2947" y="3552"/>
              <a:ext cx="20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5 </a:t>
              </a:r>
            </a:p>
          </p:txBody>
        </p:sp>
      </p:grpSp>
      <p:grpSp>
        <p:nvGrpSpPr>
          <p:cNvPr id="138249" name="Group 23"/>
          <p:cNvGrpSpPr>
            <a:grpSpLocks/>
          </p:cNvGrpSpPr>
          <p:nvPr/>
        </p:nvGrpSpPr>
        <p:grpSpPr bwMode="auto">
          <a:xfrm>
            <a:off x="5486400" y="5715000"/>
            <a:ext cx="487974" cy="412750"/>
            <a:chOff x="528" y="2640"/>
            <a:chExt cx="333" cy="260"/>
          </a:xfrm>
        </p:grpSpPr>
        <p:sp>
          <p:nvSpPr>
            <p:cNvPr id="138364" name="Oval 24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65" name="Text Box 25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38250" name="Group 26"/>
          <p:cNvGrpSpPr>
            <a:grpSpLocks/>
          </p:cNvGrpSpPr>
          <p:nvPr/>
        </p:nvGrpSpPr>
        <p:grpSpPr bwMode="auto">
          <a:xfrm>
            <a:off x="5205046" y="5181600"/>
            <a:ext cx="487974" cy="412750"/>
            <a:chOff x="3456" y="3216"/>
            <a:chExt cx="333" cy="260"/>
          </a:xfrm>
        </p:grpSpPr>
        <p:sp>
          <p:nvSpPr>
            <p:cNvPr id="138362" name="Oval 27"/>
            <p:cNvSpPr>
              <a:spLocks noChangeArrowheads="1"/>
            </p:cNvSpPr>
            <p:nvPr/>
          </p:nvSpPr>
          <p:spPr bwMode="auto">
            <a:xfrm>
              <a:off x="3486" y="3229"/>
              <a:ext cx="247" cy="2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63" name="Text Box 28"/>
            <p:cNvSpPr txBox="1">
              <a:spLocks noChangeArrowheads="1"/>
            </p:cNvSpPr>
            <p:nvPr/>
          </p:nvSpPr>
          <p:spPr bwMode="auto">
            <a:xfrm>
              <a:off x="3456" y="321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138251" name="Line 29"/>
          <p:cNvSpPr>
            <a:spLocks noChangeShapeType="1"/>
          </p:cNvSpPr>
          <p:nvPr/>
        </p:nvSpPr>
        <p:spPr bwMode="auto">
          <a:xfrm flipH="1">
            <a:off x="5205046" y="55626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2" name="Line 30"/>
          <p:cNvSpPr>
            <a:spLocks noChangeShapeType="1"/>
          </p:cNvSpPr>
          <p:nvPr/>
        </p:nvSpPr>
        <p:spPr bwMode="auto">
          <a:xfrm>
            <a:off x="5556738" y="55626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3" name="Line 31"/>
          <p:cNvSpPr>
            <a:spLocks noChangeShapeType="1"/>
          </p:cNvSpPr>
          <p:nvPr/>
        </p:nvSpPr>
        <p:spPr bwMode="auto">
          <a:xfrm flipH="1">
            <a:off x="4783016" y="4953000"/>
            <a:ext cx="211015" cy="3048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4" name="Line 32"/>
          <p:cNvSpPr>
            <a:spLocks noChangeShapeType="1"/>
          </p:cNvSpPr>
          <p:nvPr/>
        </p:nvSpPr>
        <p:spPr bwMode="auto">
          <a:xfrm>
            <a:off x="5205046" y="50292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8255" name="Group 33"/>
          <p:cNvGrpSpPr>
            <a:grpSpLocks/>
          </p:cNvGrpSpPr>
          <p:nvPr/>
        </p:nvGrpSpPr>
        <p:grpSpPr bwMode="auto">
          <a:xfrm>
            <a:off x="4853354" y="4572000"/>
            <a:ext cx="487974" cy="412750"/>
            <a:chOff x="3456" y="3216"/>
            <a:chExt cx="333" cy="260"/>
          </a:xfrm>
        </p:grpSpPr>
        <p:sp>
          <p:nvSpPr>
            <p:cNvPr id="138360" name="Oval 34"/>
            <p:cNvSpPr>
              <a:spLocks noChangeArrowheads="1"/>
            </p:cNvSpPr>
            <p:nvPr/>
          </p:nvSpPr>
          <p:spPr bwMode="auto">
            <a:xfrm>
              <a:off x="3486" y="3229"/>
              <a:ext cx="247" cy="2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61" name="Text Box 35"/>
            <p:cNvSpPr txBox="1">
              <a:spLocks noChangeArrowheads="1"/>
            </p:cNvSpPr>
            <p:nvPr/>
          </p:nvSpPr>
          <p:spPr bwMode="auto">
            <a:xfrm>
              <a:off x="3456" y="321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30</a:t>
              </a:r>
            </a:p>
          </p:txBody>
        </p:sp>
      </p:grpSp>
      <p:sp>
        <p:nvSpPr>
          <p:cNvPr id="138256" name="Line 36"/>
          <p:cNvSpPr>
            <a:spLocks noChangeShapeType="1"/>
          </p:cNvSpPr>
          <p:nvPr/>
        </p:nvSpPr>
        <p:spPr bwMode="auto">
          <a:xfrm>
            <a:off x="4783015" y="44196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7" name="Text Box 77"/>
          <p:cNvSpPr txBox="1">
            <a:spLocks noChangeArrowheads="1"/>
          </p:cNvSpPr>
          <p:nvPr/>
        </p:nvSpPr>
        <p:spPr bwMode="auto">
          <a:xfrm>
            <a:off x="0" y="323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例：构造以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W=（5，15，40，30，10）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为权的哈夫曼树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pSp>
        <p:nvGrpSpPr>
          <p:cNvPr id="138258" name="Group 78"/>
          <p:cNvGrpSpPr>
            <a:grpSpLocks/>
          </p:cNvGrpSpPr>
          <p:nvPr/>
        </p:nvGrpSpPr>
        <p:grpSpPr bwMode="auto">
          <a:xfrm>
            <a:off x="492369" y="1447800"/>
            <a:ext cx="2738804" cy="708025"/>
            <a:chOff x="864" y="2736"/>
            <a:chExt cx="1869" cy="446"/>
          </a:xfrm>
        </p:grpSpPr>
        <p:grpSp>
          <p:nvGrpSpPr>
            <p:cNvPr id="138345" name="Group 79"/>
            <p:cNvGrpSpPr>
              <a:grpSpLocks/>
            </p:cNvGrpSpPr>
            <p:nvPr/>
          </p:nvGrpSpPr>
          <p:grpSpPr bwMode="auto">
            <a:xfrm>
              <a:off x="1968" y="2736"/>
              <a:ext cx="333" cy="260"/>
              <a:chOff x="528" y="2640"/>
              <a:chExt cx="333" cy="260"/>
            </a:xfrm>
          </p:grpSpPr>
          <p:sp>
            <p:nvSpPr>
              <p:cNvPr id="138358" name="Oval 80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59" name="Text Box 81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grpSp>
          <p:nvGrpSpPr>
            <p:cNvPr id="138346" name="Group 82"/>
            <p:cNvGrpSpPr>
              <a:grpSpLocks/>
            </p:cNvGrpSpPr>
            <p:nvPr/>
          </p:nvGrpSpPr>
          <p:grpSpPr bwMode="auto">
            <a:xfrm>
              <a:off x="864" y="2736"/>
              <a:ext cx="234" cy="446"/>
              <a:chOff x="2928" y="3552"/>
              <a:chExt cx="227" cy="446"/>
            </a:xfrm>
          </p:grpSpPr>
          <p:sp>
            <p:nvSpPr>
              <p:cNvPr id="138356" name="Oval 83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57" name="Text Box 84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5 </a:t>
                </a:r>
              </a:p>
            </p:txBody>
          </p:sp>
        </p:grpSp>
        <p:grpSp>
          <p:nvGrpSpPr>
            <p:cNvPr id="138347" name="Group 85"/>
            <p:cNvGrpSpPr>
              <a:grpSpLocks/>
            </p:cNvGrpSpPr>
            <p:nvPr/>
          </p:nvGrpSpPr>
          <p:grpSpPr bwMode="auto">
            <a:xfrm>
              <a:off x="2400" y="2736"/>
              <a:ext cx="333" cy="260"/>
              <a:chOff x="528" y="2640"/>
              <a:chExt cx="333" cy="260"/>
            </a:xfrm>
          </p:grpSpPr>
          <p:sp>
            <p:nvSpPr>
              <p:cNvPr id="138354" name="Oval 86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55" name="Text Box 87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38348" name="Group 88"/>
            <p:cNvGrpSpPr>
              <a:grpSpLocks/>
            </p:cNvGrpSpPr>
            <p:nvPr/>
          </p:nvGrpSpPr>
          <p:grpSpPr bwMode="auto">
            <a:xfrm>
              <a:off x="1200" y="2736"/>
              <a:ext cx="333" cy="260"/>
              <a:chOff x="528" y="2640"/>
              <a:chExt cx="333" cy="260"/>
            </a:xfrm>
          </p:grpSpPr>
          <p:sp>
            <p:nvSpPr>
              <p:cNvPr id="138352" name="Oval 89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53" name="Text Box 90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138349" name="Group 91"/>
            <p:cNvGrpSpPr>
              <a:grpSpLocks/>
            </p:cNvGrpSpPr>
            <p:nvPr/>
          </p:nvGrpSpPr>
          <p:grpSpPr bwMode="auto">
            <a:xfrm>
              <a:off x="1584" y="2736"/>
              <a:ext cx="333" cy="260"/>
              <a:chOff x="528" y="2640"/>
              <a:chExt cx="333" cy="260"/>
            </a:xfrm>
          </p:grpSpPr>
          <p:sp>
            <p:nvSpPr>
              <p:cNvPr id="138350" name="Oval 92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51" name="Text Box 93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40</a:t>
                </a:r>
              </a:p>
            </p:txBody>
          </p:sp>
        </p:grpSp>
      </p:grpSp>
      <p:grpSp>
        <p:nvGrpSpPr>
          <p:cNvPr id="138259" name="Group 95"/>
          <p:cNvGrpSpPr>
            <a:grpSpLocks/>
          </p:cNvGrpSpPr>
          <p:nvPr/>
        </p:nvGrpSpPr>
        <p:grpSpPr bwMode="auto">
          <a:xfrm>
            <a:off x="2110154" y="3352800"/>
            <a:ext cx="487974" cy="412750"/>
            <a:chOff x="528" y="2640"/>
            <a:chExt cx="333" cy="260"/>
          </a:xfrm>
        </p:grpSpPr>
        <p:sp>
          <p:nvSpPr>
            <p:cNvPr id="138343" name="Oval 96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44" name="Text Box 97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40</a:t>
              </a:r>
            </a:p>
          </p:txBody>
        </p:sp>
      </p:grpSp>
      <p:grpSp>
        <p:nvGrpSpPr>
          <p:cNvPr id="138260" name="Group 98"/>
          <p:cNvGrpSpPr>
            <a:grpSpLocks/>
          </p:cNvGrpSpPr>
          <p:nvPr/>
        </p:nvGrpSpPr>
        <p:grpSpPr bwMode="auto">
          <a:xfrm>
            <a:off x="2743200" y="3352800"/>
            <a:ext cx="487974" cy="412750"/>
            <a:chOff x="528" y="2640"/>
            <a:chExt cx="333" cy="260"/>
          </a:xfrm>
        </p:grpSpPr>
        <p:sp>
          <p:nvSpPr>
            <p:cNvPr id="138341" name="Oval 99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42" name="Text Box 100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138261" name="Group 101"/>
          <p:cNvGrpSpPr>
            <a:grpSpLocks/>
          </p:cNvGrpSpPr>
          <p:nvPr/>
        </p:nvGrpSpPr>
        <p:grpSpPr bwMode="auto">
          <a:xfrm>
            <a:off x="1547446" y="3352800"/>
            <a:ext cx="487974" cy="412750"/>
            <a:chOff x="528" y="2640"/>
            <a:chExt cx="333" cy="260"/>
          </a:xfrm>
        </p:grpSpPr>
        <p:sp>
          <p:nvSpPr>
            <p:cNvPr id="138339" name="Oval 102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40" name="Text Box 103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38262" name="Group 105"/>
          <p:cNvGrpSpPr>
            <a:grpSpLocks/>
          </p:cNvGrpSpPr>
          <p:nvPr/>
        </p:nvGrpSpPr>
        <p:grpSpPr bwMode="auto">
          <a:xfrm>
            <a:off x="492370" y="3352801"/>
            <a:ext cx="342900" cy="708025"/>
            <a:chOff x="2928" y="3552"/>
            <a:chExt cx="227" cy="446"/>
          </a:xfrm>
        </p:grpSpPr>
        <p:sp>
          <p:nvSpPr>
            <p:cNvPr id="138337" name="Oval 106"/>
            <p:cNvSpPr>
              <a:spLocks noChangeArrowheads="1"/>
            </p:cNvSpPr>
            <p:nvPr/>
          </p:nvSpPr>
          <p:spPr bwMode="auto">
            <a:xfrm>
              <a:off x="2928" y="3568"/>
              <a:ext cx="227" cy="22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38" name="Text Box 107"/>
            <p:cNvSpPr txBox="1">
              <a:spLocks noChangeArrowheads="1"/>
            </p:cNvSpPr>
            <p:nvPr/>
          </p:nvSpPr>
          <p:spPr bwMode="auto">
            <a:xfrm>
              <a:off x="2947" y="3552"/>
              <a:ext cx="20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5 </a:t>
              </a:r>
            </a:p>
          </p:txBody>
        </p:sp>
      </p:grpSp>
      <p:grpSp>
        <p:nvGrpSpPr>
          <p:cNvPr id="138263" name="Group 108"/>
          <p:cNvGrpSpPr>
            <a:grpSpLocks/>
          </p:cNvGrpSpPr>
          <p:nvPr/>
        </p:nvGrpSpPr>
        <p:grpSpPr bwMode="auto">
          <a:xfrm>
            <a:off x="984738" y="3352800"/>
            <a:ext cx="487974" cy="412750"/>
            <a:chOff x="528" y="2640"/>
            <a:chExt cx="333" cy="260"/>
          </a:xfrm>
        </p:grpSpPr>
        <p:sp>
          <p:nvSpPr>
            <p:cNvPr id="138335" name="Oval 109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36" name="Text Box 110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38264" name="Group 111"/>
          <p:cNvGrpSpPr>
            <a:grpSpLocks/>
          </p:cNvGrpSpPr>
          <p:nvPr/>
        </p:nvGrpSpPr>
        <p:grpSpPr bwMode="auto">
          <a:xfrm>
            <a:off x="703384" y="2819400"/>
            <a:ext cx="487974" cy="412750"/>
            <a:chOff x="3456" y="3216"/>
            <a:chExt cx="333" cy="260"/>
          </a:xfrm>
        </p:grpSpPr>
        <p:sp>
          <p:nvSpPr>
            <p:cNvPr id="138333" name="Oval 112"/>
            <p:cNvSpPr>
              <a:spLocks noChangeArrowheads="1"/>
            </p:cNvSpPr>
            <p:nvPr/>
          </p:nvSpPr>
          <p:spPr bwMode="auto">
            <a:xfrm>
              <a:off x="3486" y="3229"/>
              <a:ext cx="247" cy="2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34" name="Text Box 113"/>
            <p:cNvSpPr txBox="1">
              <a:spLocks noChangeArrowheads="1"/>
            </p:cNvSpPr>
            <p:nvPr/>
          </p:nvSpPr>
          <p:spPr bwMode="auto">
            <a:xfrm>
              <a:off x="3456" y="321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138265" name="Line 114"/>
          <p:cNvSpPr>
            <a:spLocks noChangeShapeType="1"/>
          </p:cNvSpPr>
          <p:nvPr/>
        </p:nvSpPr>
        <p:spPr bwMode="auto">
          <a:xfrm flipH="1">
            <a:off x="703385" y="32004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66" name="Line 115"/>
          <p:cNvSpPr>
            <a:spLocks noChangeShapeType="1"/>
          </p:cNvSpPr>
          <p:nvPr/>
        </p:nvSpPr>
        <p:spPr bwMode="auto">
          <a:xfrm>
            <a:off x="1055077" y="32004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8267" name="Group 117"/>
          <p:cNvGrpSpPr>
            <a:grpSpLocks/>
          </p:cNvGrpSpPr>
          <p:nvPr/>
        </p:nvGrpSpPr>
        <p:grpSpPr bwMode="auto">
          <a:xfrm>
            <a:off x="2180492" y="5791200"/>
            <a:ext cx="487974" cy="412750"/>
            <a:chOff x="528" y="2640"/>
            <a:chExt cx="333" cy="260"/>
          </a:xfrm>
        </p:grpSpPr>
        <p:sp>
          <p:nvSpPr>
            <p:cNvPr id="138331" name="Oval 118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32" name="Text Box 119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40</a:t>
              </a:r>
            </a:p>
          </p:txBody>
        </p:sp>
      </p:grpSp>
      <p:grpSp>
        <p:nvGrpSpPr>
          <p:cNvPr id="138268" name="Group 120"/>
          <p:cNvGrpSpPr>
            <a:grpSpLocks/>
          </p:cNvGrpSpPr>
          <p:nvPr/>
        </p:nvGrpSpPr>
        <p:grpSpPr bwMode="auto">
          <a:xfrm>
            <a:off x="2813538" y="5791200"/>
            <a:ext cx="487974" cy="412750"/>
            <a:chOff x="528" y="2640"/>
            <a:chExt cx="333" cy="260"/>
          </a:xfrm>
        </p:grpSpPr>
        <p:sp>
          <p:nvSpPr>
            <p:cNvPr id="138329" name="Oval 121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30" name="Text Box 122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138269" name="Group 124"/>
          <p:cNvGrpSpPr>
            <a:grpSpLocks/>
          </p:cNvGrpSpPr>
          <p:nvPr/>
        </p:nvGrpSpPr>
        <p:grpSpPr bwMode="auto">
          <a:xfrm>
            <a:off x="1125415" y="4724400"/>
            <a:ext cx="487974" cy="412750"/>
            <a:chOff x="3456" y="3216"/>
            <a:chExt cx="333" cy="260"/>
          </a:xfrm>
        </p:grpSpPr>
        <p:sp>
          <p:nvSpPr>
            <p:cNvPr id="138327" name="Oval 125"/>
            <p:cNvSpPr>
              <a:spLocks noChangeArrowheads="1"/>
            </p:cNvSpPr>
            <p:nvPr/>
          </p:nvSpPr>
          <p:spPr bwMode="auto">
            <a:xfrm>
              <a:off x="3486" y="3229"/>
              <a:ext cx="247" cy="2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28" name="Text Box 126"/>
            <p:cNvSpPr txBox="1">
              <a:spLocks noChangeArrowheads="1"/>
            </p:cNvSpPr>
            <p:nvPr/>
          </p:nvSpPr>
          <p:spPr bwMode="auto">
            <a:xfrm>
              <a:off x="3456" y="321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138270" name="Group 127"/>
          <p:cNvGrpSpPr>
            <a:grpSpLocks/>
          </p:cNvGrpSpPr>
          <p:nvPr/>
        </p:nvGrpSpPr>
        <p:grpSpPr bwMode="auto">
          <a:xfrm>
            <a:off x="773723" y="5257800"/>
            <a:ext cx="487974" cy="412750"/>
            <a:chOff x="528" y="2640"/>
            <a:chExt cx="333" cy="260"/>
          </a:xfrm>
        </p:grpSpPr>
        <p:sp>
          <p:nvSpPr>
            <p:cNvPr id="138325" name="Oval 128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26" name="Text Box 129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38271" name="Group 131"/>
          <p:cNvGrpSpPr>
            <a:grpSpLocks/>
          </p:cNvGrpSpPr>
          <p:nvPr/>
        </p:nvGrpSpPr>
        <p:grpSpPr bwMode="auto">
          <a:xfrm>
            <a:off x="1195754" y="5791201"/>
            <a:ext cx="342900" cy="708025"/>
            <a:chOff x="2928" y="3552"/>
            <a:chExt cx="227" cy="446"/>
          </a:xfrm>
        </p:grpSpPr>
        <p:sp>
          <p:nvSpPr>
            <p:cNvPr id="138323" name="Oval 132"/>
            <p:cNvSpPr>
              <a:spLocks noChangeArrowheads="1"/>
            </p:cNvSpPr>
            <p:nvPr/>
          </p:nvSpPr>
          <p:spPr bwMode="auto">
            <a:xfrm>
              <a:off x="2928" y="3568"/>
              <a:ext cx="227" cy="22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24" name="Text Box 133"/>
            <p:cNvSpPr txBox="1">
              <a:spLocks noChangeArrowheads="1"/>
            </p:cNvSpPr>
            <p:nvPr/>
          </p:nvSpPr>
          <p:spPr bwMode="auto">
            <a:xfrm>
              <a:off x="2947" y="3552"/>
              <a:ext cx="20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5 </a:t>
              </a:r>
            </a:p>
          </p:txBody>
        </p:sp>
      </p:grpSp>
      <p:grpSp>
        <p:nvGrpSpPr>
          <p:cNvPr id="138272" name="Group 134"/>
          <p:cNvGrpSpPr>
            <a:grpSpLocks/>
          </p:cNvGrpSpPr>
          <p:nvPr/>
        </p:nvGrpSpPr>
        <p:grpSpPr bwMode="auto">
          <a:xfrm>
            <a:off x="1688123" y="5791200"/>
            <a:ext cx="487974" cy="412750"/>
            <a:chOff x="528" y="2640"/>
            <a:chExt cx="333" cy="260"/>
          </a:xfrm>
        </p:grpSpPr>
        <p:sp>
          <p:nvSpPr>
            <p:cNvPr id="138321" name="Oval 135"/>
            <p:cNvSpPr>
              <a:spLocks noChangeArrowheads="1"/>
            </p:cNvSpPr>
            <p:nvPr/>
          </p:nvSpPr>
          <p:spPr bwMode="auto">
            <a:xfrm>
              <a:off x="558" y="2653"/>
              <a:ext cx="247" cy="247"/>
            </a:xfrm>
            <a:prstGeom prst="ellipse">
              <a:avLst/>
            </a:prstGeom>
            <a:solidFill>
              <a:srgbClr val="FFFFA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22" name="Text Box 136"/>
            <p:cNvSpPr txBox="1">
              <a:spLocks noChangeArrowheads="1"/>
            </p:cNvSpPr>
            <p:nvPr/>
          </p:nvSpPr>
          <p:spPr bwMode="auto">
            <a:xfrm>
              <a:off x="528" y="2640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38273" name="Group 137"/>
          <p:cNvGrpSpPr>
            <a:grpSpLocks/>
          </p:cNvGrpSpPr>
          <p:nvPr/>
        </p:nvGrpSpPr>
        <p:grpSpPr bwMode="auto">
          <a:xfrm>
            <a:off x="1406769" y="5257800"/>
            <a:ext cx="487974" cy="412750"/>
            <a:chOff x="3456" y="3216"/>
            <a:chExt cx="333" cy="260"/>
          </a:xfrm>
        </p:grpSpPr>
        <p:sp>
          <p:nvSpPr>
            <p:cNvPr id="138319" name="Oval 138"/>
            <p:cNvSpPr>
              <a:spLocks noChangeArrowheads="1"/>
            </p:cNvSpPr>
            <p:nvPr/>
          </p:nvSpPr>
          <p:spPr bwMode="auto">
            <a:xfrm>
              <a:off x="3486" y="3229"/>
              <a:ext cx="247" cy="247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8320" name="Text Box 139"/>
            <p:cNvSpPr txBox="1">
              <a:spLocks noChangeArrowheads="1"/>
            </p:cNvSpPr>
            <p:nvPr/>
          </p:nvSpPr>
          <p:spPr bwMode="auto">
            <a:xfrm>
              <a:off x="3456" y="321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138274" name="Line 140"/>
          <p:cNvSpPr>
            <a:spLocks noChangeShapeType="1"/>
          </p:cNvSpPr>
          <p:nvPr/>
        </p:nvSpPr>
        <p:spPr bwMode="auto">
          <a:xfrm flipH="1">
            <a:off x="1406769" y="56388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75" name="Line 141"/>
          <p:cNvSpPr>
            <a:spLocks noChangeShapeType="1"/>
          </p:cNvSpPr>
          <p:nvPr/>
        </p:nvSpPr>
        <p:spPr bwMode="auto">
          <a:xfrm>
            <a:off x="1758462" y="56388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76" name="Line 142"/>
          <p:cNvSpPr>
            <a:spLocks noChangeShapeType="1"/>
          </p:cNvSpPr>
          <p:nvPr/>
        </p:nvSpPr>
        <p:spPr bwMode="auto">
          <a:xfrm flipH="1">
            <a:off x="1055077" y="5105400"/>
            <a:ext cx="211015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77" name="Line 143"/>
          <p:cNvSpPr>
            <a:spLocks noChangeShapeType="1"/>
          </p:cNvSpPr>
          <p:nvPr/>
        </p:nvSpPr>
        <p:spPr bwMode="auto">
          <a:xfrm>
            <a:off x="1477108" y="5105400"/>
            <a:ext cx="140677" cy="228600"/>
          </a:xfrm>
          <a:prstGeom prst="line">
            <a:avLst/>
          </a:prstGeom>
          <a:noFill/>
          <a:ln w="19050" cap="rnd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78" name="AutoShape 144"/>
          <p:cNvSpPr>
            <a:spLocks noChangeArrowheads="1"/>
          </p:cNvSpPr>
          <p:nvPr/>
        </p:nvSpPr>
        <p:spPr bwMode="auto">
          <a:xfrm>
            <a:off x="1758462" y="2057400"/>
            <a:ext cx="211015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 cap="rnd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138279" name="AutoShape 145"/>
          <p:cNvSpPr>
            <a:spLocks noChangeArrowheads="1"/>
          </p:cNvSpPr>
          <p:nvPr/>
        </p:nvSpPr>
        <p:spPr bwMode="auto">
          <a:xfrm>
            <a:off x="1899139" y="3962400"/>
            <a:ext cx="211015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 cap="rnd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138280" name="AutoShape 146"/>
          <p:cNvSpPr>
            <a:spLocks noChangeArrowheads="1"/>
          </p:cNvSpPr>
          <p:nvPr/>
        </p:nvSpPr>
        <p:spPr bwMode="auto">
          <a:xfrm rot="-5382675">
            <a:off x="3402623" y="4487008"/>
            <a:ext cx="228600" cy="703385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12700" cap="rnd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138281" name="AutoShape 147"/>
          <p:cNvSpPr>
            <a:spLocks noChangeArrowheads="1"/>
          </p:cNvSpPr>
          <p:nvPr/>
        </p:nvSpPr>
        <p:spPr bwMode="auto">
          <a:xfrm rot="-10650201">
            <a:off x="5625612" y="3505200"/>
            <a:ext cx="282819" cy="533400"/>
          </a:xfrm>
          <a:prstGeom prst="downArrow">
            <a:avLst>
              <a:gd name="adj1" fmla="val 50000"/>
              <a:gd name="adj2" fmla="val 43523"/>
            </a:avLst>
          </a:prstGeom>
          <a:solidFill>
            <a:schemeClr val="accent1"/>
          </a:solidFill>
          <a:ln w="12700" cap="rnd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501908" name="AutoShape 148"/>
          <p:cNvSpPr>
            <a:spLocks noChangeArrowheads="1"/>
          </p:cNvSpPr>
          <p:nvPr/>
        </p:nvSpPr>
        <p:spPr bwMode="auto">
          <a:xfrm>
            <a:off x="2532185" y="1905000"/>
            <a:ext cx="3024554" cy="1371600"/>
          </a:xfrm>
          <a:prstGeom prst="wedgeRoundRectCallout">
            <a:avLst>
              <a:gd name="adj1" fmla="val 88903"/>
              <a:gd name="adj2" fmla="val 76042"/>
              <a:gd name="adj3" fmla="val 16667"/>
            </a:avLst>
          </a:prstGeom>
          <a:solidFill>
            <a:srgbClr val="FF99CC"/>
          </a:solidFill>
          <a:ln w="12700" cap="rnd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哈夫曼树中</a:t>
            </a:r>
          </a:p>
          <a:p>
            <a:pPr algn="ctr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权值小的结点离根远权值大的结点离根近</a:t>
            </a:r>
          </a:p>
        </p:txBody>
      </p:sp>
      <p:grpSp>
        <p:nvGrpSpPr>
          <p:cNvPr id="138283" name="Group 178"/>
          <p:cNvGrpSpPr>
            <a:grpSpLocks/>
          </p:cNvGrpSpPr>
          <p:nvPr/>
        </p:nvGrpSpPr>
        <p:grpSpPr bwMode="auto">
          <a:xfrm>
            <a:off x="5416061" y="1219200"/>
            <a:ext cx="2316774" cy="2917825"/>
            <a:chOff x="3696" y="768"/>
            <a:chExt cx="1581" cy="1838"/>
          </a:xfrm>
        </p:grpSpPr>
        <p:grpSp>
          <p:nvGrpSpPr>
            <p:cNvPr id="138284" name="Group 38"/>
            <p:cNvGrpSpPr>
              <a:grpSpLocks/>
            </p:cNvGrpSpPr>
            <p:nvPr/>
          </p:nvGrpSpPr>
          <p:grpSpPr bwMode="auto">
            <a:xfrm>
              <a:off x="3696" y="1104"/>
              <a:ext cx="333" cy="260"/>
              <a:chOff x="528" y="2640"/>
              <a:chExt cx="333" cy="260"/>
            </a:xfrm>
          </p:grpSpPr>
          <p:sp>
            <p:nvSpPr>
              <p:cNvPr id="138317" name="Oval 39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18" name="Text Box 40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40</a:t>
                </a:r>
              </a:p>
            </p:txBody>
          </p:sp>
        </p:grpSp>
        <p:sp>
          <p:nvSpPr>
            <p:cNvPr id="138285" name="Line 72"/>
            <p:cNvSpPr>
              <a:spLocks noChangeShapeType="1"/>
            </p:cNvSpPr>
            <p:nvPr/>
          </p:nvSpPr>
          <p:spPr bwMode="auto">
            <a:xfrm>
              <a:off x="4224" y="960"/>
              <a:ext cx="144" cy="192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86" name="Line 73"/>
            <p:cNvSpPr>
              <a:spLocks noChangeShapeType="1"/>
            </p:cNvSpPr>
            <p:nvPr/>
          </p:nvSpPr>
          <p:spPr bwMode="auto">
            <a:xfrm flipH="1">
              <a:off x="3888" y="1008"/>
              <a:ext cx="96" cy="144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87" name="Group 74"/>
            <p:cNvGrpSpPr>
              <a:grpSpLocks/>
            </p:cNvGrpSpPr>
            <p:nvPr/>
          </p:nvGrpSpPr>
          <p:grpSpPr bwMode="auto">
            <a:xfrm>
              <a:off x="3888" y="768"/>
              <a:ext cx="432" cy="270"/>
              <a:chOff x="4534" y="2221"/>
              <a:chExt cx="432" cy="270"/>
            </a:xfrm>
          </p:grpSpPr>
          <p:sp>
            <p:nvSpPr>
              <p:cNvPr id="138315" name="Oval 75"/>
              <p:cNvSpPr>
                <a:spLocks noChangeArrowheads="1"/>
              </p:cNvSpPr>
              <p:nvPr/>
            </p:nvSpPr>
            <p:spPr bwMode="auto">
              <a:xfrm>
                <a:off x="4590" y="2221"/>
                <a:ext cx="292" cy="270"/>
              </a:xfrm>
              <a:prstGeom prst="ellipse">
                <a:avLst/>
              </a:pr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16" name="Text Box 76"/>
              <p:cNvSpPr txBox="1">
                <a:spLocks noChangeArrowheads="1"/>
              </p:cNvSpPr>
              <p:nvPr/>
            </p:nvSpPr>
            <p:spPr bwMode="auto">
              <a:xfrm>
                <a:off x="4534" y="223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100</a:t>
                </a:r>
              </a:p>
            </p:txBody>
          </p:sp>
        </p:grpSp>
        <p:grpSp>
          <p:nvGrpSpPr>
            <p:cNvPr id="138288" name="Group 151"/>
            <p:cNvGrpSpPr>
              <a:grpSpLocks/>
            </p:cNvGrpSpPr>
            <p:nvPr/>
          </p:nvGrpSpPr>
          <p:grpSpPr bwMode="auto">
            <a:xfrm>
              <a:off x="3984" y="1392"/>
              <a:ext cx="333" cy="260"/>
              <a:chOff x="528" y="2640"/>
              <a:chExt cx="333" cy="260"/>
            </a:xfrm>
          </p:grpSpPr>
          <p:sp>
            <p:nvSpPr>
              <p:cNvPr id="138313" name="Oval 152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14" name="Text Box 153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grpSp>
          <p:nvGrpSpPr>
            <p:cNvPr id="138289" name="Group 154"/>
            <p:cNvGrpSpPr>
              <a:grpSpLocks/>
            </p:cNvGrpSpPr>
            <p:nvPr/>
          </p:nvGrpSpPr>
          <p:grpSpPr bwMode="auto">
            <a:xfrm>
              <a:off x="4272" y="1104"/>
              <a:ext cx="333" cy="260"/>
              <a:chOff x="3456" y="3216"/>
              <a:chExt cx="333" cy="260"/>
            </a:xfrm>
          </p:grpSpPr>
          <p:sp>
            <p:nvSpPr>
              <p:cNvPr id="138311" name="Oval 155"/>
              <p:cNvSpPr>
                <a:spLocks noChangeArrowheads="1"/>
              </p:cNvSpPr>
              <p:nvPr/>
            </p:nvSpPr>
            <p:spPr bwMode="auto">
              <a:xfrm>
                <a:off x="3486" y="3229"/>
                <a:ext cx="247" cy="247"/>
              </a:xfrm>
              <a:prstGeom prst="ellipse">
                <a:avLst/>
              </a:pr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12" name="Text Box 156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60</a:t>
                </a:r>
              </a:p>
            </p:txBody>
          </p:sp>
        </p:grpSp>
        <p:sp>
          <p:nvSpPr>
            <p:cNvPr id="138290" name="Line 157"/>
            <p:cNvSpPr>
              <a:spLocks noChangeShapeType="1"/>
            </p:cNvSpPr>
            <p:nvPr/>
          </p:nvSpPr>
          <p:spPr bwMode="auto">
            <a:xfrm flipH="1">
              <a:off x="4224" y="1344"/>
              <a:ext cx="96" cy="144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91" name="Group 158"/>
            <p:cNvGrpSpPr>
              <a:grpSpLocks/>
            </p:cNvGrpSpPr>
            <p:nvPr/>
          </p:nvGrpSpPr>
          <p:grpSpPr bwMode="auto">
            <a:xfrm>
              <a:off x="4272" y="1824"/>
              <a:ext cx="333" cy="260"/>
              <a:chOff x="528" y="2640"/>
              <a:chExt cx="333" cy="260"/>
            </a:xfrm>
          </p:grpSpPr>
          <p:sp>
            <p:nvSpPr>
              <p:cNvPr id="138309" name="Oval 159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10" name="Text Box 160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138292" name="Group 161"/>
            <p:cNvGrpSpPr>
              <a:grpSpLocks/>
            </p:cNvGrpSpPr>
            <p:nvPr/>
          </p:nvGrpSpPr>
          <p:grpSpPr bwMode="auto">
            <a:xfrm>
              <a:off x="4608" y="2160"/>
              <a:ext cx="234" cy="446"/>
              <a:chOff x="2928" y="3552"/>
              <a:chExt cx="227" cy="446"/>
            </a:xfrm>
          </p:grpSpPr>
          <p:sp>
            <p:nvSpPr>
              <p:cNvPr id="138307" name="Oval 162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08" name="Text Box 163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5 </a:t>
                </a:r>
              </a:p>
            </p:txBody>
          </p:sp>
        </p:grpSp>
        <p:grpSp>
          <p:nvGrpSpPr>
            <p:cNvPr id="138293" name="Group 164"/>
            <p:cNvGrpSpPr>
              <a:grpSpLocks/>
            </p:cNvGrpSpPr>
            <p:nvPr/>
          </p:nvGrpSpPr>
          <p:grpSpPr bwMode="auto">
            <a:xfrm>
              <a:off x="4944" y="2160"/>
              <a:ext cx="333" cy="260"/>
              <a:chOff x="528" y="2640"/>
              <a:chExt cx="333" cy="260"/>
            </a:xfrm>
          </p:grpSpPr>
          <p:sp>
            <p:nvSpPr>
              <p:cNvPr id="138305" name="Oval 165"/>
              <p:cNvSpPr>
                <a:spLocks noChangeArrowheads="1"/>
              </p:cNvSpPr>
              <p:nvPr/>
            </p:nvSpPr>
            <p:spPr bwMode="auto">
              <a:xfrm>
                <a:off x="558" y="2653"/>
                <a:ext cx="247" cy="24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06" name="Text Box 166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38294" name="Group 167"/>
            <p:cNvGrpSpPr>
              <a:grpSpLocks/>
            </p:cNvGrpSpPr>
            <p:nvPr/>
          </p:nvGrpSpPr>
          <p:grpSpPr bwMode="auto">
            <a:xfrm>
              <a:off x="4752" y="1824"/>
              <a:ext cx="333" cy="260"/>
              <a:chOff x="3456" y="3216"/>
              <a:chExt cx="333" cy="260"/>
            </a:xfrm>
          </p:grpSpPr>
          <p:sp>
            <p:nvSpPr>
              <p:cNvPr id="138303" name="Oval 168"/>
              <p:cNvSpPr>
                <a:spLocks noChangeArrowheads="1"/>
              </p:cNvSpPr>
              <p:nvPr/>
            </p:nvSpPr>
            <p:spPr bwMode="auto">
              <a:xfrm>
                <a:off x="3486" y="3229"/>
                <a:ext cx="247" cy="247"/>
              </a:xfrm>
              <a:prstGeom prst="ellipse">
                <a:avLst/>
              </a:pr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04" name="Text Box 169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sp>
          <p:nvSpPr>
            <p:cNvPr id="138295" name="Line 170"/>
            <p:cNvSpPr>
              <a:spLocks noChangeShapeType="1"/>
            </p:cNvSpPr>
            <p:nvPr/>
          </p:nvSpPr>
          <p:spPr bwMode="auto">
            <a:xfrm flipH="1">
              <a:off x="4752" y="2064"/>
              <a:ext cx="96" cy="144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96" name="Line 171"/>
            <p:cNvSpPr>
              <a:spLocks noChangeShapeType="1"/>
            </p:cNvSpPr>
            <p:nvPr/>
          </p:nvSpPr>
          <p:spPr bwMode="auto">
            <a:xfrm>
              <a:off x="4992" y="2064"/>
              <a:ext cx="96" cy="144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97" name="Line 172"/>
            <p:cNvSpPr>
              <a:spLocks noChangeShapeType="1"/>
            </p:cNvSpPr>
            <p:nvPr/>
          </p:nvSpPr>
          <p:spPr bwMode="auto">
            <a:xfrm flipH="1">
              <a:off x="4464" y="1680"/>
              <a:ext cx="144" cy="192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98" name="Line 173"/>
            <p:cNvSpPr>
              <a:spLocks noChangeShapeType="1"/>
            </p:cNvSpPr>
            <p:nvPr/>
          </p:nvSpPr>
          <p:spPr bwMode="auto">
            <a:xfrm>
              <a:off x="4752" y="1728"/>
              <a:ext cx="96" cy="144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99" name="Group 174"/>
            <p:cNvGrpSpPr>
              <a:grpSpLocks/>
            </p:cNvGrpSpPr>
            <p:nvPr/>
          </p:nvGrpSpPr>
          <p:grpSpPr bwMode="auto">
            <a:xfrm>
              <a:off x="4512" y="1440"/>
              <a:ext cx="333" cy="260"/>
              <a:chOff x="3456" y="3216"/>
              <a:chExt cx="333" cy="260"/>
            </a:xfrm>
          </p:grpSpPr>
          <p:sp>
            <p:nvSpPr>
              <p:cNvPr id="138301" name="Oval 175"/>
              <p:cNvSpPr>
                <a:spLocks noChangeArrowheads="1"/>
              </p:cNvSpPr>
              <p:nvPr/>
            </p:nvSpPr>
            <p:spPr bwMode="auto">
              <a:xfrm>
                <a:off x="3486" y="3229"/>
                <a:ext cx="247" cy="247"/>
              </a:xfrm>
              <a:prstGeom prst="ellipse">
                <a:avLst/>
              </a:pr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8302" name="Text Box 176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sp>
          <p:nvSpPr>
            <p:cNvPr id="138300" name="Line 177"/>
            <p:cNvSpPr>
              <a:spLocks noChangeShapeType="1"/>
            </p:cNvSpPr>
            <p:nvPr/>
          </p:nvSpPr>
          <p:spPr bwMode="auto">
            <a:xfrm>
              <a:off x="4464" y="1344"/>
              <a:ext cx="96" cy="144"/>
            </a:xfrm>
            <a:prstGeom prst="line">
              <a:avLst/>
            </a:prstGeom>
            <a:noFill/>
            <a:ln w="1905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0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7785" y="0"/>
            <a:ext cx="626012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Times New Roman" pitchFamily="18" charset="0"/>
              </a:rPr>
              <a:t>一元多项式</a:t>
            </a:r>
            <a:r>
              <a:rPr lang="zh-CN" altLang="en-US" sz="3200" dirty="0" smtClean="0">
                <a:latin typeface="Times New Roman" pitchFamily="18" charset="0"/>
              </a:rPr>
              <a:t>的表示及相加</a:t>
            </a:r>
            <a:endParaRPr lang="zh-CN" altLang="en-US" sz="3200" b="0" dirty="0" smtClean="0">
              <a:latin typeface="Times New Roman" pitchFamily="18" charset="0"/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703384" y="3352800"/>
            <a:ext cx="7877908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计算机 领域：</a:t>
            </a:r>
            <a:b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P= (p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Q= (q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>
              <a:lnSpc>
                <a:spcPct val="115000"/>
              </a:lnSpc>
              <a:spcBef>
                <a:spcPct val="25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R= (p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+q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m+1,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…, p</a:t>
            </a:r>
            <a:r>
              <a:rPr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351692" y="1447800"/>
            <a:ext cx="822960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  (x) =  p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p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 + p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…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+ p</a:t>
            </a:r>
            <a:r>
              <a:rPr lang="en-US" altLang="zh-CN" sz="2400" b="1" baseline="-25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 (x) = 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 + 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…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+ q</a:t>
            </a:r>
            <a:r>
              <a:rPr lang="en-US" altLang="zh-CN" sz="2400" b="1" baseline="-25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 </a:t>
            </a:r>
          </a:p>
          <a:p>
            <a:pPr algn="l"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不失一般性，设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m&lt;n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则两个多项式相加可表为</a:t>
            </a:r>
            <a:endParaRPr lang="zh-CN" altLang="en-US" sz="2400" b="1" baseline="300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  (x) = (p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(p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 +  …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+(p</a:t>
            </a:r>
            <a:r>
              <a:rPr lang="en-US" altLang="zh-CN" sz="2400" b="1" baseline="-25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+q</a:t>
            </a:r>
            <a:r>
              <a:rPr lang="en-US" altLang="zh-CN" sz="2400" b="1" baseline="-25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+ p</a:t>
            </a:r>
            <a:r>
              <a:rPr lang="en-US" altLang="zh-CN" sz="2400" b="1" baseline="-25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m+1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 …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+p</a:t>
            </a:r>
            <a:r>
              <a:rPr lang="en-US" altLang="zh-CN" sz="2400" b="1" baseline="-25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400" b="1" baseline="30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703385" y="549276"/>
            <a:ext cx="7948246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一、一元多项式的表示</a:t>
            </a:r>
          </a:p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数学上：</a:t>
            </a:r>
          </a:p>
        </p:txBody>
      </p:sp>
      <p:grpSp>
        <p:nvGrpSpPr>
          <p:cNvPr id="252949" name="Group 21"/>
          <p:cNvGrpSpPr>
            <a:grpSpLocks/>
          </p:cNvGrpSpPr>
          <p:nvPr/>
        </p:nvGrpSpPr>
        <p:grpSpPr bwMode="auto">
          <a:xfrm>
            <a:off x="4853354" y="457200"/>
            <a:ext cx="4290646" cy="1828800"/>
            <a:chOff x="3312" y="624"/>
            <a:chExt cx="2928" cy="1152"/>
          </a:xfrm>
        </p:grpSpPr>
        <p:sp>
          <p:nvSpPr>
            <p:cNvPr id="65543" name="AutoShape 19"/>
            <p:cNvSpPr>
              <a:spLocks noChangeArrowheads="1"/>
            </p:cNvSpPr>
            <p:nvPr/>
          </p:nvSpPr>
          <p:spPr bwMode="auto">
            <a:xfrm>
              <a:off x="3312" y="624"/>
              <a:ext cx="2928" cy="816"/>
            </a:xfrm>
            <a:prstGeom prst="cloudCallout">
              <a:avLst>
                <a:gd name="adj1" fmla="val -19944"/>
                <a:gd name="adj2" fmla="val 79657"/>
              </a:avLst>
            </a:prstGeom>
            <a:solidFill>
              <a:srgbClr val="99FF99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为用计算机实现多项式运算，</a:t>
              </a:r>
            </a:p>
            <a:p>
              <a:pPr>
                <a:spcBef>
                  <a:spcPct val="30000"/>
                </a:spcBef>
              </a:pPr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如何</a:t>
              </a: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表示</a:t>
              </a:r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一元多项式？</a:t>
              </a:r>
            </a:p>
            <a:p>
              <a:pPr>
                <a:spcBef>
                  <a:spcPct val="50000"/>
                </a:spcBef>
              </a:pPr>
              <a:endParaRPr lang="zh-CN" altLang="en-US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44" name="WordArt 20"/>
            <p:cNvSpPr>
              <a:spLocks noChangeArrowheads="1" noChangeShapeType="1"/>
            </p:cNvSpPr>
            <p:nvPr/>
          </p:nvSpPr>
          <p:spPr bwMode="auto">
            <a:xfrm>
              <a:off x="4608" y="1477"/>
              <a:ext cx="672" cy="2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solidFill>
                    <a:srgbClr val="00FF00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8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5" grpId="0" autoUpdateAnimBg="0"/>
      <p:bldP spid="252944" grpId="0" autoUpdateAnimBg="0"/>
      <p:bldP spid="25294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4"/>
          <p:cNvSpPr txBox="1">
            <a:spLocks noChangeArrowheads="1"/>
          </p:cNvSpPr>
          <p:nvPr/>
        </p:nvSpPr>
        <p:spPr bwMode="auto">
          <a:xfrm>
            <a:off x="0" y="449535"/>
            <a:ext cx="91440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哈夫曼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编码</a:t>
            </a:r>
            <a:b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在进行数据通讯时，涉及数据编码问题。所谓数据编码就是数据与二进制字符串的转换。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例如：邮局发电报：   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</a:p>
        </p:txBody>
      </p:sp>
      <p:sp>
        <p:nvSpPr>
          <p:cNvPr id="139268" name="Text Box 7"/>
          <p:cNvSpPr txBox="1">
            <a:spLocks noChangeArrowheads="1"/>
          </p:cNvSpPr>
          <p:nvPr/>
        </p:nvSpPr>
        <p:spPr bwMode="auto">
          <a:xfrm>
            <a:off x="0" y="2971800"/>
            <a:ext cx="9425354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      要传输的原文为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ABACCDA</a:t>
            </a:r>
            <a:b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等长编码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A：00     B：01         C：10      D：11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发送方：将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ABACCDA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转换成   00010010101100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接收方：将 00010010101100  还原为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ABACCDA</a:t>
            </a:r>
          </a:p>
        </p:txBody>
      </p:sp>
      <p:sp>
        <p:nvSpPr>
          <p:cNvPr id="139269" name="Text Box 10"/>
          <p:cNvSpPr txBox="1">
            <a:spLocks noChangeArrowheads="1"/>
          </p:cNvSpPr>
          <p:nvPr/>
        </p:nvSpPr>
        <p:spPr bwMode="auto">
          <a:xfrm>
            <a:off x="0" y="4648201"/>
            <a:ext cx="91440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不等长编码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A：0     B：00         C：1      D：01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发送方：将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ABACCDA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转换成   000011010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接收方：000011010       转换成 </a:t>
            </a:r>
          </a:p>
        </p:txBody>
      </p:sp>
      <p:sp>
        <p:nvSpPr>
          <p:cNvPr id="139270" name="Text Box 14"/>
          <p:cNvSpPr txBox="1">
            <a:spLocks noChangeArrowheads="1"/>
          </p:cNvSpPr>
          <p:nvPr/>
        </p:nvSpPr>
        <p:spPr bwMode="auto">
          <a:xfrm>
            <a:off x="2110154" y="21336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3600"/>
          </a:p>
        </p:txBody>
      </p:sp>
      <p:sp>
        <p:nvSpPr>
          <p:cNvPr id="139271" name="Text Box 16"/>
          <p:cNvSpPr txBox="1">
            <a:spLocks noChangeArrowheads="1"/>
          </p:cNvSpPr>
          <p:nvPr/>
        </p:nvSpPr>
        <p:spPr bwMode="auto">
          <a:xfrm>
            <a:off x="4923692" y="3276600"/>
            <a:ext cx="6330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3600"/>
          </a:p>
        </p:txBody>
      </p:sp>
      <p:grpSp>
        <p:nvGrpSpPr>
          <p:cNvPr id="139272" name="Group 26"/>
          <p:cNvGrpSpPr>
            <a:grpSpLocks/>
          </p:cNvGrpSpPr>
          <p:nvPr/>
        </p:nvGrpSpPr>
        <p:grpSpPr bwMode="auto">
          <a:xfrm>
            <a:off x="0" y="2057400"/>
            <a:ext cx="9144000" cy="990600"/>
            <a:chOff x="0" y="1344"/>
            <a:chExt cx="6240" cy="624"/>
          </a:xfrm>
        </p:grpSpPr>
        <p:grpSp>
          <p:nvGrpSpPr>
            <p:cNvPr id="139277" name="Group 25"/>
            <p:cNvGrpSpPr>
              <a:grpSpLocks/>
            </p:cNvGrpSpPr>
            <p:nvPr/>
          </p:nvGrpSpPr>
          <p:grpSpPr bwMode="auto">
            <a:xfrm>
              <a:off x="0" y="1344"/>
              <a:ext cx="6240" cy="288"/>
              <a:chOff x="0" y="1344"/>
              <a:chExt cx="6240" cy="288"/>
            </a:xfrm>
          </p:grpSpPr>
          <p:sp>
            <p:nvSpPr>
              <p:cNvPr id="139280" name="Text Box 12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1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原文                    电文（二进制字符串）               原文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281" name="Line 5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624" cy="0"/>
              </a:xfrm>
              <a:prstGeom prst="line">
                <a:avLst/>
              </a:prstGeom>
              <a:noFill/>
              <a:ln w="34925" cap="rnd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82" name="Line 6"/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576" cy="0"/>
              </a:xfrm>
              <a:prstGeom prst="line">
                <a:avLst/>
              </a:prstGeom>
              <a:noFill/>
              <a:ln w="34925" cap="rnd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78" name="Text Box 15"/>
            <p:cNvSpPr txBox="1">
              <a:spLocks noChangeArrowheads="1"/>
            </p:cNvSpPr>
            <p:nvPr/>
          </p:nvSpPr>
          <p:spPr bwMode="auto">
            <a:xfrm>
              <a:off x="1200" y="1632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发送方</a:t>
              </a:r>
            </a:p>
          </p:txBody>
        </p:sp>
        <p:sp>
          <p:nvSpPr>
            <p:cNvPr id="139279" name="Text Box 17"/>
            <p:cNvSpPr txBox="1">
              <a:spLocks noChangeArrowheads="1"/>
            </p:cNvSpPr>
            <p:nvPr/>
          </p:nvSpPr>
          <p:spPr bwMode="auto">
            <a:xfrm>
              <a:off x="4032" y="168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接收方</a:t>
              </a:r>
            </a:p>
          </p:txBody>
        </p:sp>
      </p:grpSp>
      <p:grpSp>
        <p:nvGrpSpPr>
          <p:cNvPr id="139273" name="Group 21"/>
          <p:cNvGrpSpPr>
            <a:grpSpLocks/>
          </p:cNvGrpSpPr>
          <p:nvPr/>
        </p:nvGrpSpPr>
        <p:grpSpPr bwMode="auto">
          <a:xfrm>
            <a:off x="4009292" y="5410201"/>
            <a:ext cx="2250831" cy="941388"/>
            <a:chOff x="3696" y="3360"/>
            <a:chExt cx="1536" cy="593"/>
          </a:xfrm>
        </p:grpSpPr>
        <p:sp>
          <p:nvSpPr>
            <p:cNvPr id="139275" name="Text Box 19"/>
            <p:cNvSpPr txBox="1">
              <a:spLocks noChangeArrowheads="1"/>
            </p:cNvSpPr>
            <p:nvPr/>
          </p:nvSpPr>
          <p:spPr bwMode="auto">
            <a:xfrm>
              <a:off x="3792" y="3360"/>
              <a:ext cx="1440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AAAACCDA</a:t>
              </a:r>
            </a:p>
            <a:p>
              <a:pPr>
                <a:spcBef>
                  <a:spcPct val="3000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BBCCDA</a:t>
              </a:r>
            </a:p>
          </p:txBody>
        </p:sp>
        <p:sp>
          <p:nvSpPr>
            <p:cNvPr id="139276" name="AutoShape 20"/>
            <p:cNvSpPr>
              <a:spLocks/>
            </p:cNvSpPr>
            <p:nvPr/>
          </p:nvSpPr>
          <p:spPr bwMode="auto">
            <a:xfrm>
              <a:off x="3696" y="3456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2700" cap="rnd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/>
            </a:p>
          </p:txBody>
        </p:sp>
      </p:grpSp>
      <p:sp>
        <p:nvSpPr>
          <p:cNvPr id="502806" name="AutoShape 22"/>
          <p:cNvSpPr>
            <a:spLocks noChangeArrowheads="1"/>
          </p:cNvSpPr>
          <p:nvPr/>
        </p:nvSpPr>
        <p:spPr bwMode="auto">
          <a:xfrm>
            <a:off x="6471138" y="4572000"/>
            <a:ext cx="2672862" cy="838200"/>
          </a:xfrm>
          <a:prstGeom prst="wedgeRoundRectCallout">
            <a:avLst>
              <a:gd name="adj1" fmla="val -69847"/>
              <a:gd name="adj2" fmla="val 27843"/>
              <a:gd name="adj3" fmla="val 16667"/>
            </a:avLst>
          </a:prstGeom>
          <a:solidFill>
            <a:srgbClr val="FF99CC"/>
          </a:solidFill>
          <a:ln w="12700" cap="rnd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的编码是</a:t>
            </a:r>
          </a:p>
          <a:p>
            <a:pPr algn="ctr"/>
            <a:r>
              <a:rPr lang="en-US" altLang="zh-CN" sz="2400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的前缀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7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0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5"/>
          <p:cNvSpPr txBox="1">
            <a:spLocks noChangeArrowheads="1"/>
          </p:cNvSpPr>
          <p:nvPr/>
        </p:nvSpPr>
        <p:spPr bwMode="auto">
          <a:xfrm>
            <a:off x="0" y="2107057"/>
            <a:ext cx="9144000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spcBef>
                <a:spcPct val="10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A：0     B：110         C：10      D：111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发送方：将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ABACCDA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转换成   0110010101110  总长度是13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所得的译码是唯一的</a:t>
            </a:r>
          </a:p>
        </p:txBody>
      </p:sp>
      <p:sp>
        <p:nvSpPr>
          <p:cNvPr id="140292" name="Text Box 6"/>
          <p:cNvSpPr txBox="1">
            <a:spLocks noChangeArrowheads="1"/>
          </p:cNvSpPr>
          <p:nvPr/>
        </p:nvSpPr>
        <p:spPr bwMode="auto">
          <a:xfrm>
            <a:off x="2110154" y="21336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40293" name="Text Box 7"/>
          <p:cNvSpPr txBox="1">
            <a:spLocks noChangeArrowheads="1"/>
          </p:cNvSpPr>
          <p:nvPr/>
        </p:nvSpPr>
        <p:spPr bwMode="auto">
          <a:xfrm>
            <a:off x="4923692" y="3276600"/>
            <a:ext cx="6330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40294" name="Text Box 19"/>
          <p:cNvSpPr txBox="1">
            <a:spLocks noChangeArrowheads="1"/>
          </p:cNvSpPr>
          <p:nvPr/>
        </p:nvSpPr>
        <p:spPr bwMode="auto">
          <a:xfrm>
            <a:off x="0" y="1319212"/>
            <a:ext cx="85812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前缀编码：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任何字符编码不是其它字符编码的前缀</a:t>
            </a:r>
          </a:p>
        </p:txBody>
      </p:sp>
    </p:spTree>
    <p:extLst>
      <p:ext uri="{BB962C8B-B14F-4D97-AF65-F5344CB8AC3E}">
        <p14:creationId xmlns:p14="http://schemas.microsoft.com/office/powerpoint/2010/main" val="9257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8462" y="0"/>
            <a:ext cx="569741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b="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一元多项式</a:t>
            </a:r>
            <a:r>
              <a:rPr lang="zh-CN" altLang="en-US" sz="2400" dirty="0" smtClean="0">
                <a:latin typeface="Times New Roman" pitchFamily="18" charset="0"/>
              </a:rPr>
              <a:t>的表示及相加</a:t>
            </a:r>
            <a:endParaRPr lang="zh-CN" altLang="en-US" sz="2400" b="0" dirty="0" smtClean="0">
              <a:latin typeface="Times New Roman" pitchFamily="18" charset="0"/>
            </a:endParaRPr>
          </a:p>
        </p:txBody>
      </p:sp>
      <p:sp>
        <p:nvSpPr>
          <p:cNvPr id="254049" name="Text Box 97"/>
          <p:cNvSpPr txBox="1">
            <a:spLocks noChangeArrowheads="1"/>
          </p:cNvSpPr>
          <p:nvPr/>
        </p:nvSpPr>
        <p:spPr bwMode="auto">
          <a:xfrm>
            <a:off x="633046" y="457201"/>
            <a:ext cx="8088923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 (x) = 1 + 3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+ 2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2000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54051" name="Text Box 99"/>
          <p:cNvSpPr txBox="1">
            <a:spLocks noChangeArrowheads="1"/>
          </p:cNvSpPr>
          <p:nvPr/>
        </p:nvSpPr>
        <p:spPr bwMode="auto">
          <a:xfrm>
            <a:off x="844062" y="1447801"/>
            <a:ext cx="7666892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非零系数指数线性表: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((1,0), (3,1000), (2,2000))</a:t>
            </a:r>
          </a:p>
        </p:txBody>
      </p:sp>
      <p:sp>
        <p:nvSpPr>
          <p:cNvPr id="254052" name="Text Box 100"/>
          <p:cNvSpPr txBox="1">
            <a:spLocks noChangeArrowheads="1"/>
          </p:cNvSpPr>
          <p:nvPr/>
        </p:nvSpPr>
        <p:spPr bwMode="auto">
          <a:xfrm>
            <a:off x="914400" y="914400"/>
            <a:ext cx="76668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系数线性表(</a:t>
            </a:r>
            <a:r>
              <a:rPr lang="zh-CN" altLang="en-US" sz="2400" b="1">
                <a:solidFill>
                  <a:schemeClr val="tx1"/>
                </a:solidFill>
              </a:rPr>
              <a:t> 1,0,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…</a:t>
            </a:r>
            <a:r>
              <a:rPr lang="zh-CN" altLang="en-US" sz="2400" b="1">
                <a:solidFill>
                  <a:schemeClr val="tx1"/>
                </a:solidFill>
              </a:rPr>
              <a:t>0,3,0,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…</a:t>
            </a:r>
            <a:r>
              <a:rPr lang="zh-CN" altLang="en-US" sz="2400" b="1">
                <a:solidFill>
                  <a:schemeClr val="tx1"/>
                </a:solidFill>
              </a:rPr>
              <a:t>0,2)</a:t>
            </a:r>
          </a:p>
        </p:txBody>
      </p:sp>
      <p:grpSp>
        <p:nvGrpSpPr>
          <p:cNvPr id="254053" name="Group 101"/>
          <p:cNvGrpSpPr>
            <a:grpSpLocks/>
          </p:cNvGrpSpPr>
          <p:nvPr/>
        </p:nvGrpSpPr>
        <p:grpSpPr bwMode="auto">
          <a:xfrm>
            <a:off x="5416062" y="4114800"/>
            <a:ext cx="3727938" cy="2057400"/>
            <a:chOff x="3216" y="768"/>
            <a:chExt cx="2544" cy="1296"/>
          </a:xfrm>
        </p:grpSpPr>
        <p:sp>
          <p:nvSpPr>
            <p:cNvPr id="66570" name="AutoShape 102"/>
            <p:cNvSpPr>
              <a:spLocks noChangeArrowheads="1"/>
            </p:cNvSpPr>
            <p:nvPr/>
          </p:nvSpPr>
          <p:spPr bwMode="auto">
            <a:xfrm>
              <a:off x="3216" y="768"/>
              <a:ext cx="2544" cy="720"/>
            </a:xfrm>
            <a:prstGeom prst="cloudCallout">
              <a:avLst>
                <a:gd name="adj1" fmla="val -30505"/>
                <a:gd name="adj2" fmla="val 115278"/>
              </a:avLst>
            </a:prstGeom>
            <a:solidFill>
              <a:srgbClr val="99FF99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    如何存储一元多项式？</a:t>
              </a:r>
              <a:endParaRPr lang="zh-CN" altLang="en-US" sz="2800"/>
            </a:p>
          </p:txBody>
        </p:sp>
        <p:sp>
          <p:nvSpPr>
            <p:cNvPr id="66571" name="WordArt 103"/>
            <p:cNvSpPr>
              <a:spLocks noChangeArrowheads="1" noChangeShapeType="1"/>
            </p:cNvSpPr>
            <p:nvPr/>
          </p:nvSpPr>
          <p:spPr bwMode="auto">
            <a:xfrm>
              <a:off x="4128" y="1728"/>
              <a:ext cx="672" cy="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  <p:sp>
        <p:nvSpPr>
          <p:cNvPr id="254056" name="Text Box 104"/>
          <p:cNvSpPr txBox="1">
            <a:spLocks noChangeArrowheads="1"/>
          </p:cNvSpPr>
          <p:nvPr/>
        </p:nvSpPr>
        <p:spPr bwMode="auto">
          <a:xfrm>
            <a:off x="422031" y="1981201"/>
            <a:ext cx="618978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例：求两多项式的和多项式</a:t>
            </a:r>
          </a:p>
          <a:p>
            <a:pPr algn="l">
              <a:spcBef>
                <a:spcPct val="3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(x) = 7 +3 x + 9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+ 5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17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3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B (x) = 8 x + 22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– 9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254057" name="Text Box 105"/>
          <p:cNvSpPr txBox="1">
            <a:spLocks noChangeArrowheads="1"/>
          </p:cNvSpPr>
          <p:nvPr/>
        </p:nvSpPr>
        <p:spPr bwMode="auto">
          <a:xfrm>
            <a:off x="351693" y="3429000"/>
            <a:ext cx="6471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(x) = A (x) + B (x) = 7 + 11x +22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+ 5 x 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17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54058" name="Text Box 106"/>
          <p:cNvSpPr txBox="1">
            <a:spLocks noChangeArrowheads="1"/>
          </p:cNvSpPr>
          <p:nvPr/>
        </p:nvSpPr>
        <p:spPr bwMode="auto">
          <a:xfrm>
            <a:off x="703385" y="4191001"/>
            <a:ext cx="76668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A=( (7,0),(3,1),(9,8),(5,17))</a:t>
            </a:r>
          </a:p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B=( (8,1),(22,7),(-9,8))</a:t>
            </a:r>
          </a:p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C=((7,0),(11,1),(5,17))</a:t>
            </a:r>
          </a:p>
        </p:txBody>
      </p:sp>
    </p:spTree>
    <p:extLst>
      <p:ext uri="{BB962C8B-B14F-4D97-AF65-F5344CB8AC3E}">
        <p14:creationId xmlns:p14="http://schemas.microsoft.com/office/powerpoint/2010/main" val="25403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4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4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49" grpId="0" autoUpdateAnimBg="0"/>
      <p:bldP spid="254051" grpId="0" autoUpdateAnimBg="0"/>
      <p:bldP spid="254052" grpId="0" autoUpdateAnimBg="0"/>
      <p:bldP spid="254056" grpId="0" autoUpdateAnimBg="0"/>
      <p:bldP spid="254057" grpId="0" autoUpdateAnimBg="0"/>
      <p:bldP spid="2540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562707" y="1981201"/>
            <a:ext cx="450166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1）元素的类型定义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struct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node{</a:t>
            </a:r>
            <a:b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coef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;      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存储项系数</a:t>
            </a:r>
            <a:b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    index;      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存储项指数</a:t>
            </a:r>
            <a:b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struct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node * next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} ;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typedef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struct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node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NODE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67588" name="Text Box 14"/>
          <p:cNvSpPr txBox="1">
            <a:spLocks noChangeArrowheads="1"/>
          </p:cNvSpPr>
          <p:nvPr/>
        </p:nvSpPr>
        <p:spPr bwMode="auto">
          <a:xfrm>
            <a:off x="1055077" y="381001"/>
            <a:ext cx="668215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 一元多项式链式存储结构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为用线性链表表示一元多项式，我们要给出数据元素的类型定义</a:t>
            </a:r>
          </a:p>
        </p:txBody>
      </p:sp>
      <p:grpSp>
        <p:nvGrpSpPr>
          <p:cNvPr id="67589" name="Group 19"/>
          <p:cNvGrpSpPr>
            <a:grpSpLocks/>
          </p:cNvGrpSpPr>
          <p:nvPr/>
        </p:nvGrpSpPr>
        <p:grpSpPr bwMode="auto">
          <a:xfrm>
            <a:off x="5416062" y="2133600"/>
            <a:ext cx="3516923" cy="1295400"/>
            <a:chOff x="3696" y="1344"/>
            <a:chExt cx="2400" cy="816"/>
          </a:xfrm>
        </p:grpSpPr>
        <p:sp>
          <p:nvSpPr>
            <p:cNvPr id="67590" name="Text Box 13"/>
            <p:cNvSpPr txBox="1">
              <a:spLocks noChangeArrowheads="1"/>
            </p:cNvSpPr>
            <p:nvPr/>
          </p:nvSpPr>
          <p:spPr bwMode="auto">
            <a:xfrm>
              <a:off x="3696" y="1344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sz="2400" b="1">
                  <a:solidFill>
                    <a:schemeClr val="tx2"/>
                  </a:solidFill>
                </a:rPr>
                <a:t>coef  index  next</a:t>
              </a:r>
            </a:p>
          </p:txBody>
        </p:sp>
        <p:grpSp>
          <p:nvGrpSpPr>
            <p:cNvPr id="67591" name="Group 18"/>
            <p:cNvGrpSpPr>
              <a:grpSpLocks/>
            </p:cNvGrpSpPr>
            <p:nvPr/>
          </p:nvGrpSpPr>
          <p:grpSpPr bwMode="auto">
            <a:xfrm>
              <a:off x="3792" y="1728"/>
              <a:ext cx="1824" cy="432"/>
              <a:chOff x="4080" y="1584"/>
              <a:chExt cx="1824" cy="432"/>
            </a:xfrm>
          </p:grpSpPr>
          <p:sp>
            <p:nvSpPr>
              <p:cNvPr id="67592" name="Rectangle 11"/>
              <p:cNvSpPr>
                <a:spLocks noChangeArrowheads="1"/>
              </p:cNvSpPr>
              <p:nvPr/>
            </p:nvSpPr>
            <p:spPr bwMode="auto">
              <a:xfrm>
                <a:off x="4080" y="1584"/>
                <a:ext cx="1824" cy="384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3" name="Line 12"/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4" name="Line 17"/>
              <p:cNvSpPr>
                <a:spLocks noChangeShapeType="1"/>
              </p:cNvSpPr>
              <p:nvPr/>
            </p:nvSpPr>
            <p:spPr bwMode="auto">
              <a:xfrm>
                <a:off x="5328" y="1584"/>
                <a:ext cx="0" cy="432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5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125416" y="762000"/>
            <a:ext cx="597876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14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一元多项式链式存储结构图示</a:t>
            </a:r>
          </a:p>
        </p:txBody>
      </p:sp>
      <p:grpSp>
        <p:nvGrpSpPr>
          <p:cNvPr id="68612" name="Group 59"/>
          <p:cNvGrpSpPr>
            <a:grpSpLocks/>
          </p:cNvGrpSpPr>
          <p:nvPr/>
        </p:nvGrpSpPr>
        <p:grpSpPr bwMode="auto">
          <a:xfrm>
            <a:off x="281354" y="2057400"/>
            <a:ext cx="8440615" cy="1905000"/>
            <a:chOff x="336" y="2112"/>
            <a:chExt cx="5760" cy="1200"/>
          </a:xfrm>
        </p:grpSpPr>
        <p:sp>
          <p:nvSpPr>
            <p:cNvPr id="68613" name="Text Box 37"/>
            <p:cNvSpPr txBox="1">
              <a:spLocks noChangeArrowheads="1"/>
            </p:cNvSpPr>
            <p:nvPr/>
          </p:nvSpPr>
          <p:spPr bwMode="auto">
            <a:xfrm>
              <a:off x="336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head</a:t>
              </a:r>
            </a:p>
          </p:txBody>
        </p:sp>
        <p:grpSp>
          <p:nvGrpSpPr>
            <p:cNvPr id="68614" name="Group 6"/>
            <p:cNvGrpSpPr>
              <a:grpSpLocks/>
            </p:cNvGrpSpPr>
            <p:nvPr/>
          </p:nvGrpSpPr>
          <p:grpSpPr bwMode="auto">
            <a:xfrm>
              <a:off x="2215" y="2400"/>
              <a:ext cx="857" cy="240"/>
              <a:chOff x="960" y="2544"/>
              <a:chExt cx="768" cy="288"/>
            </a:xfrm>
          </p:grpSpPr>
          <p:sp>
            <p:nvSpPr>
              <p:cNvPr id="68649" name="Rectangle 7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0" name="Line 8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1" name="Line 9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5" name="Group 10"/>
            <p:cNvGrpSpPr>
              <a:grpSpLocks/>
            </p:cNvGrpSpPr>
            <p:nvPr/>
          </p:nvGrpSpPr>
          <p:grpSpPr bwMode="auto">
            <a:xfrm>
              <a:off x="2880" y="2496"/>
              <a:ext cx="416" cy="48"/>
              <a:chOff x="1536" y="1344"/>
              <a:chExt cx="416" cy="48"/>
            </a:xfrm>
          </p:grpSpPr>
          <p:sp>
            <p:nvSpPr>
              <p:cNvPr id="68647" name="AutoShape 11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8" name="Line 12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6" name="Group 14"/>
            <p:cNvGrpSpPr>
              <a:grpSpLocks/>
            </p:cNvGrpSpPr>
            <p:nvPr/>
          </p:nvGrpSpPr>
          <p:grpSpPr bwMode="auto">
            <a:xfrm>
              <a:off x="1200" y="2400"/>
              <a:ext cx="761" cy="446"/>
              <a:chOff x="1255" y="2832"/>
              <a:chExt cx="761" cy="446"/>
            </a:xfrm>
          </p:grpSpPr>
          <p:grpSp>
            <p:nvGrpSpPr>
              <p:cNvPr id="68639" name="Group 15"/>
              <p:cNvGrpSpPr>
                <a:grpSpLocks/>
              </p:cNvGrpSpPr>
              <p:nvPr/>
            </p:nvGrpSpPr>
            <p:grpSpPr bwMode="auto">
              <a:xfrm>
                <a:off x="1255" y="2834"/>
                <a:ext cx="761" cy="238"/>
                <a:chOff x="960" y="2544"/>
                <a:chExt cx="768" cy="288"/>
              </a:xfrm>
            </p:grpSpPr>
            <p:sp>
              <p:nvSpPr>
                <p:cNvPr id="68644" name="Rectangle 16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5" name="Line 17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6" name="Line 18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40" name="Line 19"/>
              <p:cNvSpPr>
                <a:spLocks noChangeShapeType="1"/>
              </p:cNvSpPr>
              <p:nvPr/>
            </p:nvSpPr>
            <p:spPr bwMode="auto">
              <a:xfrm flipH="1">
                <a:off x="1255" y="2834"/>
                <a:ext cx="192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1" name="Line 20"/>
              <p:cNvSpPr>
                <a:spLocks noChangeShapeType="1"/>
              </p:cNvSpPr>
              <p:nvPr/>
            </p:nvSpPr>
            <p:spPr bwMode="auto">
              <a:xfrm flipH="1">
                <a:off x="1255" y="2834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2" name="Line 21"/>
              <p:cNvSpPr>
                <a:spLocks noChangeShapeType="1"/>
              </p:cNvSpPr>
              <p:nvPr/>
            </p:nvSpPr>
            <p:spPr bwMode="auto">
              <a:xfrm flipH="1">
                <a:off x="1351" y="2978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3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-1</a:t>
                </a:r>
              </a:p>
            </p:txBody>
          </p:sp>
        </p:grpSp>
        <p:sp>
          <p:nvSpPr>
            <p:cNvPr id="68617" name="Text Box 23"/>
            <p:cNvSpPr txBox="1">
              <a:spLocks noChangeArrowheads="1"/>
            </p:cNvSpPr>
            <p:nvPr/>
          </p:nvSpPr>
          <p:spPr bwMode="auto">
            <a:xfrm>
              <a:off x="2167" y="240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 1  0</a:t>
              </a:r>
            </a:p>
          </p:txBody>
        </p:sp>
        <p:grpSp>
          <p:nvGrpSpPr>
            <p:cNvPr id="68618" name="Group 24"/>
            <p:cNvGrpSpPr>
              <a:grpSpLocks/>
            </p:cNvGrpSpPr>
            <p:nvPr/>
          </p:nvGrpSpPr>
          <p:grpSpPr bwMode="auto">
            <a:xfrm>
              <a:off x="3312" y="2400"/>
              <a:ext cx="1200" cy="252"/>
              <a:chOff x="3031" y="2832"/>
              <a:chExt cx="1200" cy="252"/>
            </a:xfrm>
          </p:grpSpPr>
          <p:grpSp>
            <p:nvGrpSpPr>
              <p:cNvPr id="68634" name="Group 25"/>
              <p:cNvGrpSpPr>
                <a:grpSpLocks/>
              </p:cNvGrpSpPr>
              <p:nvPr/>
            </p:nvGrpSpPr>
            <p:grpSpPr bwMode="auto">
              <a:xfrm>
                <a:off x="3031" y="2832"/>
                <a:ext cx="1200" cy="242"/>
                <a:chOff x="960" y="2544"/>
                <a:chExt cx="768" cy="288"/>
              </a:xfrm>
            </p:grpSpPr>
            <p:sp>
              <p:nvSpPr>
                <p:cNvPr id="68636" name="Rectangle 26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7" name="Line 27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8" name="Line 28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35" name="Text Box 29"/>
              <p:cNvSpPr txBox="1">
                <a:spLocks noChangeArrowheads="1"/>
              </p:cNvSpPr>
              <p:nvPr/>
            </p:nvSpPr>
            <p:spPr bwMode="auto">
              <a:xfrm>
                <a:off x="3031" y="283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 3  1000</a:t>
                </a:r>
              </a:p>
            </p:txBody>
          </p:sp>
        </p:grpSp>
        <p:grpSp>
          <p:nvGrpSpPr>
            <p:cNvPr id="68619" name="Group 30"/>
            <p:cNvGrpSpPr>
              <a:grpSpLocks/>
            </p:cNvGrpSpPr>
            <p:nvPr/>
          </p:nvGrpSpPr>
          <p:grpSpPr bwMode="auto">
            <a:xfrm>
              <a:off x="4752" y="2400"/>
              <a:ext cx="1344" cy="250"/>
              <a:chOff x="4519" y="3362"/>
              <a:chExt cx="1344" cy="250"/>
            </a:xfrm>
          </p:grpSpPr>
          <p:grpSp>
            <p:nvGrpSpPr>
              <p:cNvPr id="68628" name="Group 31"/>
              <p:cNvGrpSpPr>
                <a:grpSpLocks/>
              </p:cNvGrpSpPr>
              <p:nvPr/>
            </p:nvGrpSpPr>
            <p:grpSpPr bwMode="auto">
              <a:xfrm>
                <a:off x="4519" y="3362"/>
                <a:ext cx="1344" cy="240"/>
                <a:chOff x="960" y="2544"/>
                <a:chExt cx="768" cy="288"/>
              </a:xfrm>
            </p:grpSpPr>
            <p:sp>
              <p:nvSpPr>
                <p:cNvPr id="68631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2" name="Line 33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3" name="Line 34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29" name="Text Box 35"/>
              <p:cNvSpPr txBox="1">
                <a:spLocks noChangeArrowheads="1"/>
              </p:cNvSpPr>
              <p:nvPr/>
            </p:nvSpPr>
            <p:spPr bwMode="auto">
              <a:xfrm>
                <a:off x="4615" y="3362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2   2000</a:t>
                </a:r>
              </a:p>
            </p:txBody>
          </p:sp>
          <p:sp>
            <p:nvSpPr>
              <p:cNvPr id="68630" name="Text Box 36"/>
              <p:cNvSpPr txBox="1">
                <a:spLocks noChangeArrowheads="1"/>
              </p:cNvSpPr>
              <p:nvPr/>
            </p:nvSpPr>
            <p:spPr bwMode="auto">
              <a:xfrm>
                <a:off x="5575" y="336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3300"/>
                    </a:solidFill>
                  </a:rPr>
                  <a:t>∧</a:t>
                </a:r>
              </a:p>
            </p:txBody>
          </p:sp>
        </p:grpSp>
        <p:grpSp>
          <p:nvGrpSpPr>
            <p:cNvPr id="68620" name="Group 38"/>
            <p:cNvGrpSpPr>
              <a:grpSpLocks/>
            </p:cNvGrpSpPr>
            <p:nvPr/>
          </p:nvGrpSpPr>
          <p:grpSpPr bwMode="auto">
            <a:xfrm>
              <a:off x="4320" y="2496"/>
              <a:ext cx="416" cy="48"/>
              <a:chOff x="1536" y="1344"/>
              <a:chExt cx="416" cy="48"/>
            </a:xfrm>
          </p:grpSpPr>
          <p:sp>
            <p:nvSpPr>
              <p:cNvPr id="68626" name="AutoShape 39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7" name="Line 40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21" name="Group 41"/>
            <p:cNvGrpSpPr>
              <a:grpSpLocks/>
            </p:cNvGrpSpPr>
            <p:nvPr/>
          </p:nvGrpSpPr>
          <p:grpSpPr bwMode="auto">
            <a:xfrm>
              <a:off x="1776" y="2496"/>
              <a:ext cx="416" cy="48"/>
              <a:chOff x="1536" y="1344"/>
              <a:chExt cx="416" cy="48"/>
            </a:xfrm>
          </p:grpSpPr>
          <p:sp>
            <p:nvSpPr>
              <p:cNvPr id="68624" name="AutoShape 4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Line 43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2" name="AutoShape 54"/>
            <p:cNvSpPr>
              <a:spLocks noChangeArrowheads="1"/>
            </p:cNvSpPr>
            <p:nvPr/>
          </p:nvSpPr>
          <p:spPr bwMode="auto">
            <a:xfrm>
              <a:off x="1872" y="2928"/>
              <a:ext cx="528" cy="384"/>
            </a:xfrm>
            <a:prstGeom prst="wedgeEllipseCallout">
              <a:avLst>
                <a:gd name="adj1" fmla="val -93940"/>
                <a:gd name="adj2" fmla="val -125523"/>
              </a:avLst>
            </a:prstGeom>
            <a:solidFill>
              <a:srgbClr val="FF99CC"/>
            </a:solidFill>
            <a:ln w="12700" cap="rnd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头结点</a:t>
              </a:r>
              <a:endParaRPr lang="zh-CN" altLang="en-US" b="1"/>
            </a:p>
          </p:txBody>
        </p:sp>
        <p:sp>
          <p:nvSpPr>
            <p:cNvPr id="68623" name="Line 58"/>
            <p:cNvSpPr>
              <a:spLocks noChangeShapeType="1"/>
            </p:cNvSpPr>
            <p:nvPr/>
          </p:nvSpPr>
          <p:spPr bwMode="auto">
            <a:xfrm flipV="1">
              <a:off x="768" y="2544"/>
              <a:ext cx="43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4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195754" y="1981201"/>
            <a:ext cx="618978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例：求两多项式的和多项式</a:t>
            </a:r>
          </a:p>
          <a:p>
            <a:pPr algn="l"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(x) = 7 +3 x + 9 x 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+ 5 x 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17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B (x) = 8 x + 22 x 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– 9 x 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773723" y="1066800"/>
            <a:ext cx="44313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三、一元多项式的相加算法</a:t>
            </a:r>
            <a:endParaRPr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1266093" y="3352801"/>
            <a:ext cx="647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(x) = A (x) + B (x) = 7 + 11x +22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 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+ 5 x </a:t>
            </a:r>
            <a:r>
              <a:rPr lang="en-US" altLang="zh-CN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055077" y="15240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一元多项式的相加</a:t>
            </a:r>
          </a:p>
        </p:txBody>
      </p:sp>
    </p:spTree>
    <p:extLst>
      <p:ext uri="{BB962C8B-B14F-4D97-AF65-F5344CB8AC3E}">
        <p14:creationId xmlns:p14="http://schemas.microsoft.com/office/powerpoint/2010/main" val="31552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845" grpId="0" autoUpdateAnimBg="0"/>
      <p:bldP spid="419847" grpId="0" autoUpdateAnimBg="0"/>
      <p:bldP spid="4198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30"/>
          <p:cNvGrpSpPr>
            <a:grpSpLocks/>
          </p:cNvGrpSpPr>
          <p:nvPr/>
        </p:nvGrpSpPr>
        <p:grpSpPr bwMode="auto">
          <a:xfrm>
            <a:off x="1055077" y="1524000"/>
            <a:ext cx="7020658" cy="2387600"/>
            <a:chOff x="1008" y="1344"/>
            <a:chExt cx="4791" cy="1504"/>
          </a:xfrm>
        </p:grpSpPr>
        <p:sp>
          <p:nvSpPr>
            <p:cNvPr id="70712" name="Text Box 46"/>
            <p:cNvSpPr txBox="1">
              <a:spLocks noChangeArrowheads="1"/>
            </p:cNvSpPr>
            <p:nvPr/>
          </p:nvSpPr>
          <p:spPr bwMode="auto">
            <a:xfrm>
              <a:off x="1008" y="13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ah</a:t>
              </a:r>
            </a:p>
          </p:txBody>
        </p:sp>
        <p:grpSp>
          <p:nvGrpSpPr>
            <p:cNvPr id="70713" name="Group 136"/>
            <p:cNvGrpSpPr>
              <a:grpSpLocks/>
            </p:cNvGrpSpPr>
            <p:nvPr/>
          </p:nvGrpSpPr>
          <p:grpSpPr bwMode="auto">
            <a:xfrm>
              <a:off x="1680" y="1632"/>
              <a:ext cx="4119" cy="448"/>
              <a:chOff x="1440" y="1342"/>
              <a:chExt cx="4119" cy="448"/>
            </a:xfrm>
          </p:grpSpPr>
          <p:grpSp>
            <p:nvGrpSpPr>
              <p:cNvPr id="70751" name="Group 3"/>
              <p:cNvGrpSpPr>
                <a:grpSpLocks/>
              </p:cNvGrpSpPr>
              <p:nvPr/>
            </p:nvGrpSpPr>
            <p:grpSpPr bwMode="auto">
              <a:xfrm>
                <a:off x="3216" y="1342"/>
                <a:ext cx="576" cy="240"/>
                <a:chOff x="960" y="2544"/>
                <a:chExt cx="768" cy="288"/>
              </a:xfrm>
            </p:grpSpPr>
            <p:sp>
              <p:nvSpPr>
                <p:cNvPr id="70789" name="Rectangle 4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90" name="Line 5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91" name="Line 6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2" name="Group 7"/>
              <p:cNvGrpSpPr>
                <a:grpSpLocks/>
              </p:cNvGrpSpPr>
              <p:nvPr/>
            </p:nvGrpSpPr>
            <p:grpSpPr bwMode="auto">
              <a:xfrm>
                <a:off x="2304" y="1342"/>
                <a:ext cx="576" cy="240"/>
                <a:chOff x="960" y="2544"/>
                <a:chExt cx="768" cy="288"/>
              </a:xfrm>
            </p:grpSpPr>
            <p:sp>
              <p:nvSpPr>
                <p:cNvPr id="70786" name="Rectangle 8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87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88" name="Line 10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3" name="Group 11"/>
              <p:cNvGrpSpPr>
                <a:grpSpLocks/>
              </p:cNvGrpSpPr>
              <p:nvPr/>
            </p:nvGrpSpPr>
            <p:grpSpPr bwMode="auto">
              <a:xfrm>
                <a:off x="4128" y="1342"/>
                <a:ext cx="576" cy="240"/>
                <a:chOff x="960" y="2544"/>
                <a:chExt cx="768" cy="288"/>
              </a:xfrm>
            </p:grpSpPr>
            <p:sp>
              <p:nvSpPr>
                <p:cNvPr id="70783" name="Rectangle 12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84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85" name="Line 14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4" name="Group 15"/>
              <p:cNvGrpSpPr>
                <a:grpSpLocks/>
              </p:cNvGrpSpPr>
              <p:nvPr/>
            </p:nvGrpSpPr>
            <p:grpSpPr bwMode="auto">
              <a:xfrm>
                <a:off x="1440" y="1344"/>
                <a:ext cx="576" cy="240"/>
                <a:chOff x="960" y="2544"/>
                <a:chExt cx="768" cy="288"/>
              </a:xfrm>
            </p:grpSpPr>
            <p:sp>
              <p:nvSpPr>
                <p:cNvPr id="70780" name="Rectangle 16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81" name="Line 17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82" name="Line 18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5" name="Group 19"/>
              <p:cNvGrpSpPr>
                <a:grpSpLocks/>
              </p:cNvGrpSpPr>
              <p:nvPr/>
            </p:nvGrpSpPr>
            <p:grpSpPr bwMode="auto">
              <a:xfrm>
                <a:off x="4983" y="1344"/>
                <a:ext cx="576" cy="240"/>
                <a:chOff x="960" y="2544"/>
                <a:chExt cx="768" cy="288"/>
              </a:xfrm>
            </p:grpSpPr>
            <p:sp>
              <p:nvSpPr>
                <p:cNvPr id="70777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78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79" name="Line 22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6" name="Group 30"/>
              <p:cNvGrpSpPr>
                <a:grpSpLocks/>
              </p:cNvGrpSpPr>
              <p:nvPr/>
            </p:nvGrpSpPr>
            <p:grpSpPr bwMode="auto">
              <a:xfrm>
                <a:off x="1872" y="1440"/>
                <a:ext cx="416" cy="48"/>
                <a:chOff x="1536" y="1344"/>
                <a:chExt cx="416" cy="48"/>
              </a:xfrm>
            </p:grpSpPr>
            <p:sp>
              <p:nvSpPr>
                <p:cNvPr id="70775" name="AutoShape 31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76" name="Line 32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7" name="Group 33"/>
              <p:cNvGrpSpPr>
                <a:grpSpLocks/>
              </p:cNvGrpSpPr>
              <p:nvPr/>
            </p:nvGrpSpPr>
            <p:grpSpPr bwMode="auto">
              <a:xfrm>
                <a:off x="2784" y="1440"/>
                <a:ext cx="416" cy="48"/>
                <a:chOff x="1536" y="1344"/>
                <a:chExt cx="416" cy="48"/>
              </a:xfrm>
            </p:grpSpPr>
            <p:sp>
              <p:nvSpPr>
                <p:cNvPr id="70773" name="AutoShape 34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74" name="Line 35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8" name="Group 36"/>
              <p:cNvGrpSpPr>
                <a:grpSpLocks/>
              </p:cNvGrpSpPr>
              <p:nvPr/>
            </p:nvGrpSpPr>
            <p:grpSpPr bwMode="auto">
              <a:xfrm>
                <a:off x="3696" y="1440"/>
                <a:ext cx="416" cy="48"/>
                <a:chOff x="1536" y="1344"/>
                <a:chExt cx="416" cy="48"/>
              </a:xfrm>
            </p:grpSpPr>
            <p:sp>
              <p:nvSpPr>
                <p:cNvPr id="70771" name="AutoShape 37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72" name="Line 38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9" name="Group 39"/>
              <p:cNvGrpSpPr>
                <a:grpSpLocks/>
              </p:cNvGrpSpPr>
              <p:nvPr/>
            </p:nvGrpSpPr>
            <p:grpSpPr bwMode="auto">
              <a:xfrm>
                <a:off x="4560" y="1440"/>
                <a:ext cx="416" cy="48"/>
                <a:chOff x="1536" y="1344"/>
                <a:chExt cx="416" cy="48"/>
              </a:xfrm>
            </p:grpSpPr>
            <p:sp>
              <p:nvSpPr>
                <p:cNvPr id="70769" name="AutoShape 40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70" name="Line 41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760" name="Line 42"/>
              <p:cNvSpPr>
                <a:spLocks noChangeShapeType="1"/>
              </p:cNvSpPr>
              <p:nvPr/>
            </p:nvSpPr>
            <p:spPr bwMode="auto">
              <a:xfrm flipH="1">
                <a:off x="1440" y="1344"/>
                <a:ext cx="192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1" name="Line 43"/>
              <p:cNvSpPr>
                <a:spLocks noChangeShapeType="1"/>
              </p:cNvSpPr>
              <p:nvPr/>
            </p:nvSpPr>
            <p:spPr bwMode="auto">
              <a:xfrm flipH="1">
                <a:off x="1440" y="1344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2" name="Line 44"/>
              <p:cNvSpPr>
                <a:spLocks noChangeShapeType="1"/>
              </p:cNvSpPr>
              <p:nvPr/>
            </p:nvSpPr>
            <p:spPr bwMode="auto">
              <a:xfrm flipH="1">
                <a:off x="1536" y="1488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3" name="Text Box 47"/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-1</a:t>
                </a:r>
              </a:p>
            </p:txBody>
          </p:sp>
          <p:sp>
            <p:nvSpPr>
              <p:cNvPr id="70764" name="Text Box 48"/>
              <p:cNvSpPr txBox="1">
                <a:spLocks noChangeArrowheads="1"/>
              </p:cNvSpPr>
              <p:nvPr/>
            </p:nvSpPr>
            <p:spPr bwMode="auto">
              <a:xfrm>
                <a:off x="2304" y="1344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7 0</a:t>
                </a:r>
              </a:p>
            </p:txBody>
          </p:sp>
          <p:sp>
            <p:nvSpPr>
              <p:cNvPr id="70765" name="Text Box 49"/>
              <p:cNvSpPr txBox="1">
                <a:spLocks noChangeArrowheads="1"/>
              </p:cNvSpPr>
              <p:nvPr/>
            </p:nvSpPr>
            <p:spPr bwMode="auto">
              <a:xfrm>
                <a:off x="3216" y="1344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3 1</a:t>
                </a:r>
              </a:p>
            </p:txBody>
          </p:sp>
          <p:sp>
            <p:nvSpPr>
              <p:cNvPr id="70766" name="Text Box 50"/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9 8</a:t>
                </a:r>
              </a:p>
            </p:txBody>
          </p:sp>
          <p:sp>
            <p:nvSpPr>
              <p:cNvPr id="70767" name="Text Box 51"/>
              <p:cNvSpPr txBox="1">
                <a:spLocks noChangeArrowheads="1"/>
              </p:cNvSpPr>
              <p:nvPr/>
            </p:nvSpPr>
            <p:spPr bwMode="auto">
              <a:xfrm>
                <a:off x="4944" y="134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5 17</a:t>
                </a:r>
              </a:p>
            </p:txBody>
          </p:sp>
          <p:sp>
            <p:nvSpPr>
              <p:cNvPr id="70768" name="Text Box 52"/>
              <p:cNvSpPr txBox="1">
                <a:spLocks noChangeArrowheads="1"/>
              </p:cNvSpPr>
              <p:nvPr/>
            </p:nvSpPr>
            <p:spPr bwMode="auto">
              <a:xfrm>
                <a:off x="5346" y="13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3300"/>
                    </a:solidFill>
                  </a:rPr>
                  <a:t>∧</a:t>
                </a:r>
              </a:p>
            </p:txBody>
          </p:sp>
        </p:grpSp>
        <p:sp>
          <p:nvSpPr>
            <p:cNvPr id="70714" name="Text Box 82"/>
            <p:cNvSpPr txBox="1">
              <a:spLocks noChangeArrowheads="1"/>
            </p:cNvSpPr>
            <p:nvPr/>
          </p:nvSpPr>
          <p:spPr bwMode="auto">
            <a:xfrm>
              <a:off x="1056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bh</a:t>
              </a:r>
            </a:p>
          </p:txBody>
        </p:sp>
        <p:grpSp>
          <p:nvGrpSpPr>
            <p:cNvPr id="70715" name="Group 139"/>
            <p:cNvGrpSpPr>
              <a:grpSpLocks/>
            </p:cNvGrpSpPr>
            <p:nvPr/>
          </p:nvGrpSpPr>
          <p:grpSpPr bwMode="auto">
            <a:xfrm>
              <a:off x="1824" y="2400"/>
              <a:ext cx="3237" cy="448"/>
              <a:chOff x="2599" y="1968"/>
              <a:chExt cx="3237" cy="448"/>
            </a:xfrm>
          </p:grpSpPr>
          <p:grpSp>
            <p:nvGrpSpPr>
              <p:cNvPr id="70718" name="Group 53"/>
              <p:cNvGrpSpPr>
                <a:grpSpLocks/>
              </p:cNvGrpSpPr>
              <p:nvPr/>
            </p:nvGrpSpPr>
            <p:grpSpPr bwMode="auto">
              <a:xfrm>
                <a:off x="4375" y="1968"/>
                <a:ext cx="576" cy="240"/>
                <a:chOff x="960" y="2544"/>
                <a:chExt cx="768" cy="288"/>
              </a:xfrm>
            </p:grpSpPr>
            <p:sp>
              <p:nvSpPr>
                <p:cNvPr id="70748" name="Rectangle 54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49" name="Line 55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50" name="Line 56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19" name="Group 57"/>
              <p:cNvGrpSpPr>
                <a:grpSpLocks/>
              </p:cNvGrpSpPr>
              <p:nvPr/>
            </p:nvGrpSpPr>
            <p:grpSpPr bwMode="auto">
              <a:xfrm>
                <a:off x="3463" y="1968"/>
                <a:ext cx="576" cy="240"/>
                <a:chOff x="960" y="2544"/>
                <a:chExt cx="768" cy="288"/>
              </a:xfrm>
            </p:grpSpPr>
            <p:sp>
              <p:nvSpPr>
                <p:cNvPr id="70745" name="Rectangle 58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46" name="Line 59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47" name="Line 60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20" name="Group 61"/>
              <p:cNvGrpSpPr>
                <a:grpSpLocks/>
              </p:cNvGrpSpPr>
              <p:nvPr/>
            </p:nvGrpSpPr>
            <p:grpSpPr bwMode="auto">
              <a:xfrm>
                <a:off x="2599" y="1970"/>
                <a:ext cx="576" cy="240"/>
                <a:chOff x="960" y="2544"/>
                <a:chExt cx="768" cy="288"/>
              </a:xfrm>
            </p:grpSpPr>
            <p:sp>
              <p:nvSpPr>
                <p:cNvPr id="70742" name="Rectangle 62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43" name="Line 63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44" name="Line 64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21" name="Group 65"/>
              <p:cNvGrpSpPr>
                <a:grpSpLocks/>
              </p:cNvGrpSpPr>
              <p:nvPr/>
            </p:nvGrpSpPr>
            <p:grpSpPr bwMode="auto">
              <a:xfrm>
                <a:off x="5260" y="1970"/>
                <a:ext cx="576" cy="240"/>
                <a:chOff x="960" y="2544"/>
                <a:chExt cx="768" cy="288"/>
              </a:xfrm>
            </p:grpSpPr>
            <p:sp>
              <p:nvSpPr>
                <p:cNvPr id="70739" name="Rectangle 66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40" name="Line 67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41" name="Line 68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22" name="Group 69"/>
              <p:cNvGrpSpPr>
                <a:grpSpLocks/>
              </p:cNvGrpSpPr>
              <p:nvPr/>
            </p:nvGrpSpPr>
            <p:grpSpPr bwMode="auto">
              <a:xfrm>
                <a:off x="3031" y="2066"/>
                <a:ext cx="416" cy="48"/>
                <a:chOff x="1536" y="1344"/>
                <a:chExt cx="416" cy="48"/>
              </a:xfrm>
            </p:grpSpPr>
            <p:sp>
              <p:nvSpPr>
                <p:cNvPr id="70737" name="AutoShape 70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38" name="Line 71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23" name="Group 72"/>
              <p:cNvGrpSpPr>
                <a:grpSpLocks/>
              </p:cNvGrpSpPr>
              <p:nvPr/>
            </p:nvGrpSpPr>
            <p:grpSpPr bwMode="auto">
              <a:xfrm>
                <a:off x="3943" y="2066"/>
                <a:ext cx="416" cy="48"/>
                <a:chOff x="1536" y="1344"/>
                <a:chExt cx="416" cy="48"/>
              </a:xfrm>
            </p:grpSpPr>
            <p:sp>
              <p:nvSpPr>
                <p:cNvPr id="70735" name="AutoShape 73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36" name="Line 74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24" name="Group 75"/>
              <p:cNvGrpSpPr>
                <a:grpSpLocks/>
              </p:cNvGrpSpPr>
              <p:nvPr/>
            </p:nvGrpSpPr>
            <p:grpSpPr bwMode="auto">
              <a:xfrm>
                <a:off x="4855" y="2066"/>
                <a:ext cx="416" cy="48"/>
                <a:chOff x="1536" y="1344"/>
                <a:chExt cx="416" cy="48"/>
              </a:xfrm>
            </p:grpSpPr>
            <p:sp>
              <p:nvSpPr>
                <p:cNvPr id="70733" name="AutoShape 76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34" name="Line 77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725" name="Line 78"/>
              <p:cNvSpPr>
                <a:spLocks noChangeShapeType="1"/>
              </p:cNvSpPr>
              <p:nvPr/>
            </p:nvSpPr>
            <p:spPr bwMode="auto">
              <a:xfrm flipH="1">
                <a:off x="2599" y="1970"/>
                <a:ext cx="192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6" name="Line 79"/>
              <p:cNvSpPr>
                <a:spLocks noChangeShapeType="1"/>
              </p:cNvSpPr>
              <p:nvPr/>
            </p:nvSpPr>
            <p:spPr bwMode="auto">
              <a:xfrm flipH="1">
                <a:off x="2599" y="1970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7" name="Line 80"/>
              <p:cNvSpPr>
                <a:spLocks noChangeShapeType="1"/>
              </p:cNvSpPr>
              <p:nvPr/>
            </p:nvSpPr>
            <p:spPr bwMode="auto">
              <a:xfrm flipH="1">
                <a:off x="2695" y="2114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8" name="Text Box 83"/>
              <p:cNvSpPr txBox="1">
                <a:spLocks noChangeArrowheads="1"/>
              </p:cNvSpPr>
              <p:nvPr/>
            </p:nvSpPr>
            <p:spPr bwMode="auto">
              <a:xfrm>
                <a:off x="2743" y="1970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-1</a:t>
                </a:r>
              </a:p>
            </p:txBody>
          </p:sp>
          <p:sp>
            <p:nvSpPr>
              <p:cNvPr id="70729" name="Text Box 84"/>
              <p:cNvSpPr txBox="1">
                <a:spLocks noChangeArrowheads="1"/>
              </p:cNvSpPr>
              <p:nvPr/>
            </p:nvSpPr>
            <p:spPr bwMode="auto">
              <a:xfrm>
                <a:off x="3463" y="1970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8 1</a:t>
                </a:r>
              </a:p>
            </p:txBody>
          </p:sp>
          <p:sp>
            <p:nvSpPr>
              <p:cNvPr id="70730" name="Text Box 85"/>
              <p:cNvSpPr txBox="1">
                <a:spLocks noChangeArrowheads="1"/>
              </p:cNvSpPr>
              <p:nvPr/>
            </p:nvSpPr>
            <p:spPr bwMode="auto">
              <a:xfrm>
                <a:off x="4327" y="197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22 7</a:t>
                </a:r>
              </a:p>
            </p:txBody>
          </p:sp>
          <p:sp>
            <p:nvSpPr>
              <p:cNvPr id="70731" name="Text Box 86"/>
              <p:cNvSpPr txBox="1">
                <a:spLocks noChangeArrowheads="1"/>
              </p:cNvSpPr>
              <p:nvPr/>
            </p:nvSpPr>
            <p:spPr bwMode="auto">
              <a:xfrm>
                <a:off x="5191" y="1970"/>
                <a:ext cx="6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-9 8</a:t>
                </a:r>
              </a:p>
            </p:txBody>
          </p:sp>
          <p:sp>
            <p:nvSpPr>
              <p:cNvPr id="70732" name="Text Box 87"/>
              <p:cNvSpPr txBox="1">
                <a:spLocks noChangeArrowheads="1"/>
              </p:cNvSpPr>
              <p:nvPr/>
            </p:nvSpPr>
            <p:spPr bwMode="auto">
              <a:xfrm>
                <a:off x="5623" y="1970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3300"/>
                    </a:solidFill>
                  </a:rPr>
                  <a:t>∧</a:t>
                </a:r>
              </a:p>
            </p:txBody>
          </p:sp>
        </p:grpSp>
        <p:sp>
          <p:nvSpPr>
            <p:cNvPr id="70716" name="Line 227"/>
            <p:cNvSpPr>
              <a:spLocks noChangeShapeType="1"/>
            </p:cNvSpPr>
            <p:nvPr/>
          </p:nvSpPr>
          <p:spPr bwMode="auto">
            <a:xfrm>
              <a:off x="1344" y="1776"/>
              <a:ext cx="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7" name="Line 228"/>
            <p:cNvSpPr>
              <a:spLocks noChangeShapeType="1"/>
            </p:cNvSpPr>
            <p:nvPr/>
          </p:nvSpPr>
          <p:spPr bwMode="auto">
            <a:xfrm>
              <a:off x="1440" y="2544"/>
              <a:ext cx="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0" name="Text Box 130"/>
          <p:cNvSpPr txBox="1">
            <a:spLocks noChangeArrowheads="1"/>
          </p:cNvSpPr>
          <p:nvPr/>
        </p:nvSpPr>
        <p:spPr bwMode="auto">
          <a:xfrm>
            <a:off x="633046" y="4038600"/>
            <a:ext cx="23211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和多项式链表</a:t>
            </a:r>
          </a:p>
        </p:txBody>
      </p:sp>
      <p:sp>
        <p:nvSpPr>
          <p:cNvPr id="70661" name="Text Box 220"/>
          <p:cNvSpPr txBox="1">
            <a:spLocks noChangeArrowheads="1"/>
          </p:cNvSpPr>
          <p:nvPr/>
        </p:nvSpPr>
        <p:spPr bwMode="auto">
          <a:xfrm>
            <a:off x="914400" y="533401"/>
            <a:ext cx="78075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设多项式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(x) ，B (x)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分别用带表头结点的线性链表</a:t>
            </a:r>
            <a:r>
              <a:rPr lang="en-US" altLang="zh-CN" sz="2400" b="1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ah,bh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表示，和多项式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(x)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用带表头结点的线性链表</a:t>
            </a:r>
            <a:r>
              <a:rPr lang="en-US" altLang="zh-CN" sz="2400" b="1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grpSp>
        <p:nvGrpSpPr>
          <p:cNvPr id="377055" name="Group 223"/>
          <p:cNvGrpSpPr>
            <a:grpSpLocks/>
          </p:cNvGrpSpPr>
          <p:nvPr/>
        </p:nvGrpSpPr>
        <p:grpSpPr bwMode="auto">
          <a:xfrm>
            <a:off x="3938954" y="1752600"/>
            <a:ext cx="4431323" cy="1981200"/>
            <a:chOff x="2688" y="1104"/>
            <a:chExt cx="3024" cy="1248"/>
          </a:xfrm>
        </p:grpSpPr>
        <p:sp>
          <p:nvSpPr>
            <p:cNvPr id="70710" name="AutoShape 221"/>
            <p:cNvSpPr>
              <a:spLocks noChangeArrowheads="1"/>
            </p:cNvSpPr>
            <p:nvPr/>
          </p:nvSpPr>
          <p:spPr bwMode="auto">
            <a:xfrm>
              <a:off x="2688" y="1104"/>
              <a:ext cx="3024" cy="816"/>
            </a:xfrm>
            <a:prstGeom prst="cloudCallout">
              <a:avLst>
                <a:gd name="adj1" fmla="val -15708"/>
                <a:gd name="adj2" fmla="val 76472"/>
              </a:avLst>
            </a:prstGeom>
            <a:solidFill>
              <a:srgbClr val="99FF99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    如何实现用这种线性链表表示的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多项式的加法运算？</a:t>
              </a:r>
              <a:endParaRPr lang="zh-CN" altLang="en-US" sz="2800">
                <a:solidFill>
                  <a:srgbClr val="FFFF00"/>
                </a:solidFill>
              </a:endParaRPr>
            </a:p>
          </p:txBody>
        </p:sp>
        <p:sp>
          <p:nvSpPr>
            <p:cNvPr id="70711" name="WordArt 222"/>
            <p:cNvSpPr>
              <a:spLocks noChangeArrowheads="1" noChangeShapeType="1"/>
            </p:cNvSpPr>
            <p:nvPr/>
          </p:nvSpPr>
          <p:spPr bwMode="auto">
            <a:xfrm>
              <a:off x="4080" y="2016"/>
              <a:ext cx="672" cy="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solidFill>
                    <a:srgbClr val="00FF00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  <p:grpSp>
        <p:nvGrpSpPr>
          <p:cNvPr id="70664" name="Group 231"/>
          <p:cNvGrpSpPr>
            <a:grpSpLocks/>
          </p:cNvGrpSpPr>
          <p:nvPr/>
        </p:nvGrpSpPr>
        <p:grpSpPr bwMode="auto">
          <a:xfrm>
            <a:off x="1055077" y="4648200"/>
            <a:ext cx="6994281" cy="1244600"/>
            <a:chOff x="1152" y="3168"/>
            <a:chExt cx="4773" cy="784"/>
          </a:xfrm>
        </p:grpSpPr>
        <p:grpSp>
          <p:nvGrpSpPr>
            <p:cNvPr id="70665" name="Group 165"/>
            <p:cNvGrpSpPr>
              <a:grpSpLocks/>
            </p:cNvGrpSpPr>
            <p:nvPr/>
          </p:nvGrpSpPr>
          <p:grpSpPr bwMode="auto">
            <a:xfrm>
              <a:off x="3456" y="3504"/>
              <a:ext cx="576" cy="240"/>
              <a:chOff x="960" y="2544"/>
              <a:chExt cx="768" cy="288"/>
            </a:xfrm>
          </p:grpSpPr>
          <p:sp>
            <p:nvSpPr>
              <p:cNvPr id="70707" name="Rectangle 166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8" name="Line 167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9" name="Line 168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66" name="Group 169"/>
            <p:cNvGrpSpPr>
              <a:grpSpLocks/>
            </p:cNvGrpSpPr>
            <p:nvPr/>
          </p:nvGrpSpPr>
          <p:grpSpPr bwMode="auto">
            <a:xfrm>
              <a:off x="2544" y="3504"/>
              <a:ext cx="576" cy="240"/>
              <a:chOff x="960" y="2544"/>
              <a:chExt cx="768" cy="288"/>
            </a:xfrm>
          </p:grpSpPr>
          <p:sp>
            <p:nvSpPr>
              <p:cNvPr id="70704" name="Rectangle 170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5" name="Line 171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6" name="Line 172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67" name="Group 173"/>
            <p:cNvGrpSpPr>
              <a:grpSpLocks/>
            </p:cNvGrpSpPr>
            <p:nvPr/>
          </p:nvGrpSpPr>
          <p:grpSpPr bwMode="auto">
            <a:xfrm>
              <a:off x="1680" y="3506"/>
              <a:ext cx="576" cy="240"/>
              <a:chOff x="960" y="2544"/>
              <a:chExt cx="768" cy="288"/>
            </a:xfrm>
          </p:grpSpPr>
          <p:sp>
            <p:nvSpPr>
              <p:cNvPr id="70701" name="Rectangle 174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2" name="Line 175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3" name="Line 176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68" name="Group 177"/>
            <p:cNvGrpSpPr>
              <a:grpSpLocks/>
            </p:cNvGrpSpPr>
            <p:nvPr/>
          </p:nvGrpSpPr>
          <p:grpSpPr bwMode="auto">
            <a:xfrm>
              <a:off x="2112" y="3600"/>
              <a:ext cx="416" cy="48"/>
              <a:chOff x="1536" y="1344"/>
              <a:chExt cx="416" cy="48"/>
            </a:xfrm>
          </p:grpSpPr>
          <p:sp>
            <p:nvSpPr>
              <p:cNvPr id="70699" name="AutoShape 178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0" name="Line 179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69" name="Group 180"/>
            <p:cNvGrpSpPr>
              <a:grpSpLocks/>
            </p:cNvGrpSpPr>
            <p:nvPr/>
          </p:nvGrpSpPr>
          <p:grpSpPr bwMode="auto">
            <a:xfrm>
              <a:off x="3024" y="3602"/>
              <a:ext cx="416" cy="48"/>
              <a:chOff x="1536" y="1344"/>
              <a:chExt cx="416" cy="48"/>
            </a:xfrm>
          </p:grpSpPr>
          <p:sp>
            <p:nvSpPr>
              <p:cNvPr id="70697" name="AutoShape 181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8" name="Line 182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70" name="Line 183"/>
            <p:cNvSpPr>
              <a:spLocks noChangeShapeType="1"/>
            </p:cNvSpPr>
            <p:nvPr/>
          </p:nvSpPr>
          <p:spPr bwMode="auto">
            <a:xfrm flipH="1">
              <a:off x="1680" y="3506"/>
              <a:ext cx="192" cy="24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184"/>
            <p:cNvSpPr>
              <a:spLocks noChangeShapeType="1"/>
            </p:cNvSpPr>
            <p:nvPr/>
          </p:nvSpPr>
          <p:spPr bwMode="auto">
            <a:xfrm flipH="1">
              <a:off x="1680" y="3506"/>
              <a:ext cx="96" cy="9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185"/>
            <p:cNvSpPr>
              <a:spLocks noChangeShapeType="1"/>
            </p:cNvSpPr>
            <p:nvPr/>
          </p:nvSpPr>
          <p:spPr bwMode="auto">
            <a:xfrm flipH="1">
              <a:off x="1776" y="3650"/>
              <a:ext cx="96" cy="9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Text Box 186"/>
            <p:cNvSpPr txBox="1">
              <a:spLocks noChangeArrowheads="1"/>
            </p:cNvSpPr>
            <p:nvPr/>
          </p:nvSpPr>
          <p:spPr bwMode="auto">
            <a:xfrm>
              <a:off x="1824" y="3506"/>
              <a:ext cx="2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-1</a:t>
              </a:r>
            </a:p>
          </p:txBody>
        </p:sp>
        <p:sp>
          <p:nvSpPr>
            <p:cNvPr id="70674" name="Text Box 187"/>
            <p:cNvSpPr txBox="1">
              <a:spLocks noChangeArrowheads="1"/>
            </p:cNvSpPr>
            <p:nvPr/>
          </p:nvSpPr>
          <p:spPr bwMode="auto">
            <a:xfrm>
              <a:off x="2544" y="3506"/>
              <a:ext cx="38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7 0</a:t>
              </a:r>
            </a:p>
          </p:txBody>
        </p:sp>
        <p:sp>
          <p:nvSpPr>
            <p:cNvPr id="70675" name="Text Box 188"/>
            <p:cNvSpPr txBox="1">
              <a:spLocks noChangeArrowheads="1"/>
            </p:cNvSpPr>
            <p:nvPr/>
          </p:nvSpPr>
          <p:spPr bwMode="auto">
            <a:xfrm>
              <a:off x="3408" y="350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11 1</a:t>
              </a:r>
            </a:p>
          </p:txBody>
        </p:sp>
        <p:grpSp>
          <p:nvGrpSpPr>
            <p:cNvPr id="70676" name="Group 189"/>
            <p:cNvGrpSpPr>
              <a:grpSpLocks/>
            </p:cNvGrpSpPr>
            <p:nvPr/>
          </p:nvGrpSpPr>
          <p:grpSpPr bwMode="auto">
            <a:xfrm>
              <a:off x="5328" y="3504"/>
              <a:ext cx="597" cy="250"/>
              <a:chOff x="5472" y="2834"/>
              <a:chExt cx="597" cy="250"/>
            </a:xfrm>
          </p:grpSpPr>
          <p:grpSp>
            <p:nvGrpSpPr>
              <p:cNvPr id="70691" name="Group 190"/>
              <p:cNvGrpSpPr>
                <a:grpSpLocks/>
              </p:cNvGrpSpPr>
              <p:nvPr/>
            </p:nvGrpSpPr>
            <p:grpSpPr bwMode="auto">
              <a:xfrm>
                <a:off x="5493" y="2834"/>
                <a:ext cx="576" cy="240"/>
                <a:chOff x="960" y="2544"/>
                <a:chExt cx="768" cy="288"/>
              </a:xfrm>
            </p:grpSpPr>
            <p:sp>
              <p:nvSpPr>
                <p:cNvPr id="70694" name="Rectangle 191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95" name="Line 192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6" name="Line 193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92" name="Text Box 194"/>
              <p:cNvSpPr txBox="1">
                <a:spLocks noChangeArrowheads="1"/>
              </p:cNvSpPr>
              <p:nvPr/>
            </p:nvSpPr>
            <p:spPr bwMode="auto">
              <a:xfrm>
                <a:off x="5472" y="283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5 17</a:t>
                </a:r>
              </a:p>
            </p:txBody>
          </p:sp>
          <p:sp>
            <p:nvSpPr>
              <p:cNvPr id="70693" name="Text Box 195"/>
              <p:cNvSpPr txBox="1">
                <a:spLocks noChangeArrowheads="1"/>
              </p:cNvSpPr>
              <p:nvPr/>
            </p:nvSpPr>
            <p:spPr bwMode="auto">
              <a:xfrm>
                <a:off x="5856" y="283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3300"/>
                    </a:solidFill>
                  </a:rPr>
                  <a:t>∧</a:t>
                </a:r>
              </a:p>
            </p:txBody>
          </p:sp>
        </p:grpSp>
        <p:grpSp>
          <p:nvGrpSpPr>
            <p:cNvPr id="70677" name="Group 196"/>
            <p:cNvGrpSpPr>
              <a:grpSpLocks/>
            </p:cNvGrpSpPr>
            <p:nvPr/>
          </p:nvGrpSpPr>
          <p:grpSpPr bwMode="auto">
            <a:xfrm>
              <a:off x="4368" y="3504"/>
              <a:ext cx="624" cy="252"/>
              <a:chOff x="3936" y="3312"/>
              <a:chExt cx="624" cy="252"/>
            </a:xfrm>
          </p:grpSpPr>
          <p:grpSp>
            <p:nvGrpSpPr>
              <p:cNvPr id="70686" name="Group 197"/>
              <p:cNvGrpSpPr>
                <a:grpSpLocks/>
              </p:cNvGrpSpPr>
              <p:nvPr/>
            </p:nvGrpSpPr>
            <p:grpSpPr bwMode="auto">
              <a:xfrm>
                <a:off x="3984" y="3312"/>
                <a:ext cx="576" cy="240"/>
                <a:chOff x="960" y="2544"/>
                <a:chExt cx="768" cy="288"/>
              </a:xfrm>
            </p:grpSpPr>
            <p:sp>
              <p:nvSpPr>
                <p:cNvPr id="70688" name="Rectangle 198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89" name="Line 199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0" name="Line 200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87" name="Text Box 201"/>
              <p:cNvSpPr txBox="1">
                <a:spLocks noChangeArrowheads="1"/>
              </p:cNvSpPr>
              <p:nvPr/>
            </p:nvSpPr>
            <p:spPr bwMode="auto">
              <a:xfrm>
                <a:off x="3936" y="331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22 7</a:t>
                </a:r>
              </a:p>
            </p:txBody>
          </p:sp>
        </p:grpSp>
        <p:sp>
          <p:nvSpPr>
            <p:cNvPr id="70678" name="Text Box 202"/>
            <p:cNvSpPr txBox="1">
              <a:spLocks noChangeArrowheads="1"/>
            </p:cNvSpPr>
            <p:nvPr/>
          </p:nvSpPr>
          <p:spPr bwMode="auto">
            <a:xfrm>
              <a:off x="1152" y="31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ch</a:t>
              </a:r>
            </a:p>
          </p:txBody>
        </p:sp>
        <p:grpSp>
          <p:nvGrpSpPr>
            <p:cNvPr id="70679" name="Group 209"/>
            <p:cNvGrpSpPr>
              <a:grpSpLocks/>
            </p:cNvGrpSpPr>
            <p:nvPr/>
          </p:nvGrpSpPr>
          <p:grpSpPr bwMode="auto">
            <a:xfrm>
              <a:off x="3936" y="3600"/>
              <a:ext cx="416" cy="48"/>
              <a:chOff x="1536" y="1344"/>
              <a:chExt cx="416" cy="48"/>
            </a:xfrm>
          </p:grpSpPr>
          <p:sp>
            <p:nvSpPr>
              <p:cNvPr id="70684" name="AutoShape 21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5" name="Line 211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0" name="Group 212"/>
            <p:cNvGrpSpPr>
              <a:grpSpLocks/>
            </p:cNvGrpSpPr>
            <p:nvPr/>
          </p:nvGrpSpPr>
          <p:grpSpPr bwMode="auto">
            <a:xfrm>
              <a:off x="4896" y="3600"/>
              <a:ext cx="416" cy="48"/>
              <a:chOff x="1536" y="1344"/>
              <a:chExt cx="416" cy="48"/>
            </a:xfrm>
          </p:grpSpPr>
          <p:sp>
            <p:nvSpPr>
              <p:cNvPr id="70682" name="AutoShape 213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3" name="Line 214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81" name="Line 229"/>
            <p:cNvSpPr>
              <a:spLocks noChangeShapeType="1"/>
            </p:cNvSpPr>
            <p:nvPr/>
          </p:nvSpPr>
          <p:spPr bwMode="auto">
            <a:xfrm>
              <a:off x="1344" y="3648"/>
              <a:ext cx="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248"/>
          <p:cNvSpPr txBox="1">
            <a:spLocks noChangeArrowheads="1"/>
          </p:cNvSpPr>
          <p:nvPr/>
        </p:nvSpPr>
        <p:spPr bwMode="auto">
          <a:xfrm>
            <a:off x="914400" y="1066801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一元多项式的相加算法图示</a:t>
            </a:r>
          </a:p>
        </p:txBody>
      </p:sp>
      <p:grpSp>
        <p:nvGrpSpPr>
          <p:cNvPr id="71684" name="Group 344"/>
          <p:cNvGrpSpPr>
            <a:grpSpLocks/>
          </p:cNvGrpSpPr>
          <p:nvPr/>
        </p:nvGrpSpPr>
        <p:grpSpPr bwMode="auto">
          <a:xfrm>
            <a:off x="1055077" y="1600200"/>
            <a:ext cx="7174523" cy="1016000"/>
            <a:chOff x="720" y="1008"/>
            <a:chExt cx="4896" cy="640"/>
          </a:xfrm>
        </p:grpSpPr>
        <p:sp>
          <p:nvSpPr>
            <p:cNvPr id="71772" name="Text Box 4"/>
            <p:cNvSpPr txBox="1">
              <a:spLocks noChangeArrowheads="1"/>
            </p:cNvSpPr>
            <p:nvPr/>
          </p:nvSpPr>
          <p:spPr bwMode="auto">
            <a:xfrm>
              <a:off x="720" y="1200"/>
              <a:ext cx="48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71773" name="Text Box 156"/>
            <p:cNvSpPr txBox="1">
              <a:spLocks noChangeArrowheads="1"/>
            </p:cNvSpPr>
            <p:nvPr/>
          </p:nvSpPr>
          <p:spPr bwMode="auto">
            <a:xfrm>
              <a:off x="912" y="10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ah</a:t>
              </a:r>
            </a:p>
          </p:txBody>
        </p:sp>
        <p:grpSp>
          <p:nvGrpSpPr>
            <p:cNvPr id="71774" name="Group 157"/>
            <p:cNvGrpSpPr>
              <a:grpSpLocks/>
            </p:cNvGrpSpPr>
            <p:nvPr/>
          </p:nvGrpSpPr>
          <p:grpSpPr bwMode="auto">
            <a:xfrm>
              <a:off x="1296" y="1200"/>
              <a:ext cx="4119" cy="448"/>
              <a:chOff x="1440" y="1342"/>
              <a:chExt cx="4119" cy="448"/>
            </a:xfrm>
          </p:grpSpPr>
          <p:grpSp>
            <p:nvGrpSpPr>
              <p:cNvPr id="71776" name="Group 158"/>
              <p:cNvGrpSpPr>
                <a:grpSpLocks/>
              </p:cNvGrpSpPr>
              <p:nvPr/>
            </p:nvGrpSpPr>
            <p:grpSpPr bwMode="auto">
              <a:xfrm>
                <a:off x="3216" y="1342"/>
                <a:ext cx="576" cy="240"/>
                <a:chOff x="960" y="2544"/>
                <a:chExt cx="768" cy="288"/>
              </a:xfrm>
            </p:grpSpPr>
            <p:sp>
              <p:nvSpPr>
                <p:cNvPr id="71814" name="Rectangle 159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15" name="Line 160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16" name="Line 161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77" name="Group 162"/>
              <p:cNvGrpSpPr>
                <a:grpSpLocks/>
              </p:cNvGrpSpPr>
              <p:nvPr/>
            </p:nvGrpSpPr>
            <p:grpSpPr bwMode="auto">
              <a:xfrm>
                <a:off x="2304" y="1342"/>
                <a:ext cx="576" cy="240"/>
                <a:chOff x="960" y="2544"/>
                <a:chExt cx="768" cy="288"/>
              </a:xfrm>
            </p:grpSpPr>
            <p:sp>
              <p:nvSpPr>
                <p:cNvPr id="71811" name="Rectangle 163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12" name="Line 164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13" name="Line 165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78" name="Group 166"/>
              <p:cNvGrpSpPr>
                <a:grpSpLocks/>
              </p:cNvGrpSpPr>
              <p:nvPr/>
            </p:nvGrpSpPr>
            <p:grpSpPr bwMode="auto">
              <a:xfrm>
                <a:off x="4128" y="1342"/>
                <a:ext cx="576" cy="240"/>
                <a:chOff x="960" y="2544"/>
                <a:chExt cx="768" cy="288"/>
              </a:xfrm>
            </p:grpSpPr>
            <p:sp>
              <p:nvSpPr>
                <p:cNvPr id="71808" name="Rectangle 167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09" name="Line 168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10" name="Line 169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79" name="Group 170"/>
              <p:cNvGrpSpPr>
                <a:grpSpLocks/>
              </p:cNvGrpSpPr>
              <p:nvPr/>
            </p:nvGrpSpPr>
            <p:grpSpPr bwMode="auto">
              <a:xfrm>
                <a:off x="1440" y="1344"/>
                <a:ext cx="576" cy="240"/>
                <a:chOff x="960" y="2544"/>
                <a:chExt cx="768" cy="288"/>
              </a:xfrm>
            </p:grpSpPr>
            <p:sp>
              <p:nvSpPr>
                <p:cNvPr id="71805" name="Rectangle 171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06" name="Line 172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07" name="Line 173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80" name="Group 174"/>
              <p:cNvGrpSpPr>
                <a:grpSpLocks/>
              </p:cNvGrpSpPr>
              <p:nvPr/>
            </p:nvGrpSpPr>
            <p:grpSpPr bwMode="auto">
              <a:xfrm>
                <a:off x="4983" y="1344"/>
                <a:ext cx="576" cy="240"/>
                <a:chOff x="960" y="2544"/>
                <a:chExt cx="768" cy="288"/>
              </a:xfrm>
            </p:grpSpPr>
            <p:sp>
              <p:nvSpPr>
                <p:cNvPr id="71802" name="Rectangle 175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03" name="Line 176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04" name="Line 177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81" name="Group 178"/>
              <p:cNvGrpSpPr>
                <a:grpSpLocks/>
              </p:cNvGrpSpPr>
              <p:nvPr/>
            </p:nvGrpSpPr>
            <p:grpSpPr bwMode="auto">
              <a:xfrm>
                <a:off x="1872" y="1440"/>
                <a:ext cx="416" cy="48"/>
                <a:chOff x="1536" y="1344"/>
                <a:chExt cx="416" cy="48"/>
              </a:xfrm>
            </p:grpSpPr>
            <p:sp>
              <p:nvSpPr>
                <p:cNvPr id="71800" name="AutoShape 179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01" name="Line 180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82" name="Group 181"/>
              <p:cNvGrpSpPr>
                <a:grpSpLocks/>
              </p:cNvGrpSpPr>
              <p:nvPr/>
            </p:nvGrpSpPr>
            <p:grpSpPr bwMode="auto">
              <a:xfrm>
                <a:off x="2784" y="1440"/>
                <a:ext cx="416" cy="48"/>
                <a:chOff x="1536" y="1344"/>
                <a:chExt cx="416" cy="48"/>
              </a:xfrm>
            </p:grpSpPr>
            <p:sp>
              <p:nvSpPr>
                <p:cNvPr id="71798" name="AutoShape 182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99" name="Line 183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83" name="Group 184"/>
              <p:cNvGrpSpPr>
                <a:grpSpLocks/>
              </p:cNvGrpSpPr>
              <p:nvPr/>
            </p:nvGrpSpPr>
            <p:grpSpPr bwMode="auto">
              <a:xfrm>
                <a:off x="3696" y="1440"/>
                <a:ext cx="416" cy="48"/>
                <a:chOff x="1536" y="1344"/>
                <a:chExt cx="416" cy="48"/>
              </a:xfrm>
            </p:grpSpPr>
            <p:sp>
              <p:nvSpPr>
                <p:cNvPr id="71796" name="AutoShape 185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97" name="Line 186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84" name="Group 187"/>
              <p:cNvGrpSpPr>
                <a:grpSpLocks/>
              </p:cNvGrpSpPr>
              <p:nvPr/>
            </p:nvGrpSpPr>
            <p:grpSpPr bwMode="auto">
              <a:xfrm>
                <a:off x="4560" y="1440"/>
                <a:ext cx="416" cy="48"/>
                <a:chOff x="1536" y="1344"/>
                <a:chExt cx="416" cy="48"/>
              </a:xfrm>
            </p:grpSpPr>
            <p:sp>
              <p:nvSpPr>
                <p:cNvPr id="71794" name="AutoShape 188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95" name="Line 189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785" name="Line 190"/>
              <p:cNvSpPr>
                <a:spLocks noChangeShapeType="1"/>
              </p:cNvSpPr>
              <p:nvPr/>
            </p:nvSpPr>
            <p:spPr bwMode="auto">
              <a:xfrm flipH="1">
                <a:off x="1440" y="1344"/>
                <a:ext cx="192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6" name="Line 191"/>
              <p:cNvSpPr>
                <a:spLocks noChangeShapeType="1"/>
              </p:cNvSpPr>
              <p:nvPr/>
            </p:nvSpPr>
            <p:spPr bwMode="auto">
              <a:xfrm flipH="1">
                <a:off x="1440" y="1344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7" name="Line 192"/>
              <p:cNvSpPr>
                <a:spLocks noChangeShapeType="1"/>
              </p:cNvSpPr>
              <p:nvPr/>
            </p:nvSpPr>
            <p:spPr bwMode="auto">
              <a:xfrm flipH="1">
                <a:off x="1536" y="1488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8" name="Text Box 193"/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-1</a:t>
                </a:r>
              </a:p>
            </p:txBody>
          </p:sp>
          <p:sp>
            <p:nvSpPr>
              <p:cNvPr id="71789" name="Text Box 194"/>
              <p:cNvSpPr txBox="1">
                <a:spLocks noChangeArrowheads="1"/>
              </p:cNvSpPr>
              <p:nvPr/>
            </p:nvSpPr>
            <p:spPr bwMode="auto">
              <a:xfrm>
                <a:off x="2304" y="1344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7 0</a:t>
                </a:r>
              </a:p>
            </p:txBody>
          </p:sp>
          <p:sp>
            <p:nvSpPr>
              <p:cNvPr id="71790" name="Text Box 195"/>
              <p:cNvSpPr txBox="1">
                <a:spLocks noChangeArrowheads="1"/>
              </p:cNvSpPr>
              <p:nvPr/>
            </p:nvSpPr>
            <p:spPr bwMode="auto">
              <a:xfrm>
                <a:off x="3216" y="1344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3 1</a:t>
                </a:r>
              </a:p>
            </p:txBody>
          </p:sp>
          <p:sp>
            <p:nvSpPr>
              <p:cNvPr id="71791" name="Text Box 196"/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9 8</a:t>
                </a:r>
              </a:p>
            </p:txBody>
          </p:sp>
          <p:sp>
            <p:nvSpPr>
              <p:cNvPr id="71792" name="Text Box 197"/>
              <p:cNvSpPr txBox="1">
                <a:spLocks noChangeArrowheads="1"/>
              </p:cNvSpPr>
              <p:nvPr/>
            </p:nvSpPr>
            <p:spPr bwMode="auto">
              <a:xfrm>
                <a:off x="4944" y="134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5 17</a:t>
                </a:r>
              </a:p>
            </p:txBody>
          </p:sp>
          <p:sp>
            <p:nvSpPr>
              <p:cNvPr id="71793" name="Text Box 198"/>
              <p:cNvSpPr txBox="1">
                <a:spLocks noChangeArrowheads="1"/>
              </p:cNvSpPr>
              <p:nvPr/>
            </p:nvSpPr>
            <p:spPr bwMode="auto">
              <a:xfrm>
                <a:off x="5346" y="13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3300"/>
                    </a:solidFill>
                  </a:rPr>
                  <a:t>∧</a:t>
                </a:r>
              </a:p>
            </p:txBody>
          </p:sp>
        </p:grpSp>
        <p:sp>
          <p:nvSpPr>
            <p:cNvPr id="71775" name="Line 340"/>
            <p:cNvSpPr>
              <a:spLocks noChangeShapeType="1"/>
            </p:cNvSpPr>
            <p:nvPr/>
          </p:nvSpPr>
          <p:spPr bwMode="auto">
            <a:xfrm>
              <a:off x="1008" y="1344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5" name="Group 345"/>
          <p:cNvGrpSpPr>
            <a:grpSpLocks/>
          </p:cNvGrpSpPr>
          <p:nvPr/>
        </p:nvGrpSpPr>
        <p:grpSpPr bwMode="auto">
          <a:xfrm>
            <a:off x="1406769" y="2819400"/>
            <a:ext cx="5306158" cy="1016000"/>
            <a:chOff x="960" y="1776"/>
            <a:chExt cx="3621" cy="640"/>
          </a:xfrm>
        </p:grpSpPr>
        <p:sp>
          <p:nvSpPr>
            <p:cNvPr id="71736" name="Text Box 206"/>
            <p:cNvSpPr txBox="1">
              <a:spLocks noChangeArrowheads="1"/>
            </p:cNvSpPr>
            <p:nvPr/>
          </p:nvSpPr>
          <p:spPr bwMode="auto">
            <a:xfrm>
              <a:off x="960" y="17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bh</a:t>
              </a:r>
            </a:p>
          </p:txBody>
        </p:sp>
        <p:grpSp>
          <p:nvGrpSpPr>
            <p:cNvPr id="71737" name="Group 207"/>
            <p:cNvGrpSpPr>
              <a:grpSpLocks/>
            </p:cNvGrpSpPr>
            <p:nvPr/>
          </p:nvGrpSpPr>
          <p:grpSpPr bwMode="auto">
            <a:xfrm>
              <a:off x="1344" y="1968"/>
              <a:ext cx="3237" cy="448"/>
              <a:chOff x="2599" y="1968"/>
              <a:chExt cx="3237" cy="448"/>
            </a:xfrm>
          </p:grpSpPr>
          <p:grpSp>
            <p:nvGrpSpPr>
              <p:cNvPr id="71739" name="Group 208"/>
              <p:cNvGrpSpPr>
                <a:grpSpLocks/>
              </p:cNvGrpSpPr>
              <p:nvPr/>
            </p:nvGrpSpPr>
            <p:grpSpPr bwMode="auto">
              <a:xfrm>
                <a:off x="4375" y="1968"/>
                <a:ext cx="576" cy="240"/>
                <a:chOff x="960" y="2544"/>
                <a:chExt cx="768" cy="288"/>
              </a:xfrm>
            </p:grpSpPr>
            <p:sp>
              <p:nvSpPr>
                <p:cNvPr id="71769" name="Rectangle 209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0" name="Line 210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71" name="Line 211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40" name="Group 212"/>
              <p:cNvGrpSpPr>
                <a:grpSpLocks/>
              </p:cNvGrpSpPr>
              <p:nvPr/>
            </p:nvGrpSpPr>
            <p:grpSpPr bwMode="auto">
              <a:xfrm>
                <a:off x="3463" y="1968"/>
                <a:ext cx="576" cy="240"/>
                <a:chOff x="960" y="2544"/>
                <a:chExt cx="768" cy="288"/>
              </a:xfrm>
            </p:grpSpPr>
            <p:sp>
              <p:nvSpPr>
                <p:cNvPr id="71766" name="Rectangle 213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67" name="Line 214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68" name="Line 215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41" name="Group 216"/>
              <p:cNvGrpSpPr>
                <a:grpSpLocks/>
              </p:cNvGrpSpPr>
              <p:nvPr/>
            </p:nvGrpSpPr>
            <p:grpSpPr bwMode="auto">
              <a:xfrm>
                <a:off x="2599" y="1970"/>
                <a:ext cx="576" cy="240"/>
                <a:chOff x="960" y="2544"/>
                <a:chExt cx="768" cy="288"/>
              </a:xfrm>
            </p:grpSpPr>
            <p:sp>
              <p:nvSpPr>
                <p:cNvPr id="71763" name="Rectangle 217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64" name="Line 218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65" name="Line 219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42" name="Group 220"/>
              <p:cNvGrpSpPr>
                <a:grpSpLocks/>
              </p:cNvGrpSpPr>
              <p:nvPr/>
            </p:nvGrpSpPr>
            <p:grpSpPr bwMode="auto">
              <a:xfrm>
                <a:off x="5260" y="1970"/>
                <a:ext cx="576" cy="240"/>
                <a:chOff x="960" y="2544"/>
                <a:chExt cx="768" cy="288"/>
              </a:xfrm>
            </p:grpSpPr>
            <p:sp>
              <p:nvSpPr>
                <p:cNvPr id="71760" name="Rectangle 221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61" name="Line 222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62" name="Line 223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43" name="Group 224"/>
              <p:cNvGrpSpPr>
                <a:grpSpLocks/>
              </p:cNvGrpSpPr>
              <p:nvPr/>
            </p:nvGrpSpPr>
            <p:grpSpPr bwMode="auto">
              <a:xfrm>
                <a:off x="3031" y="2066"/>
                <a:ext cx="416" cy="48"/>
                <a:chOff x="1536" y="1344"/>
                <a:chExt cx="416" cy="48"/>
              </a:xfrm>
            </p:grpSpPr>
            <p:sp>
              <p:nvSpPr>
                <p:cNvPr id="71758" name="AutoShape 225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59" name="Line 226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44" name="Group 227"/>
              <p:cNvGrpSpPr>
                <a:grpSpLocks/>
              </p:cNvGrpSpPr>
              <p:nvPr/>
            </p:nvGrpSpPr>
            <p:grpSpPr bwMode="auto">
              <a:xfrm>
                <a:off x="3943" y="2066"/>
                <a:ext cx="416" cy="48"/>
                <a:chOff x="1536" y="1344"/>
                <a:chExt cx="416" cy="48"/>
              </a:xfrm>
            </p:grpSpPr>
            <p:sp>
              <p:nvSpPr>
                <p:cNvPr id="71756" name="AutoShape 228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57" name="Line 229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45" name="Group 230"/>
              <p:cNvGrpSpPr>
                <a:grpSpLocks/>
              </p:cNvGrpSpPr>
              <p:nvPr/>
            </p:nvGrpSpPr>
            <p:grpSpPr bwMode="auto">
              <a:xfrm>
                <a:off x="4855" y="2066"/>
                <a:ext cx="416" cy="48"/>
                <a:chOff x="1536" y="1344"/>
                <a:chExt cx="416" cy="48"/>
              </a:xfrm>
            </p:grpSpPr>
            <p:sp>
              <p:nvSpPr>
                <p:cNvPr id="71754" name="AutoShape 231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48" cy="48"/>
                </a:xfrm>
                <a:prstGeom prst="flowChartConnector">
                  <a:avLst/>
                </a:prstGeom>
                <a:solidFill>
                  <a:srgbClr val="CC0000"/>
                </a:solidFill>
                <a:ln w="12700" cap="rnd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55" name="Line 232"/>
                <p:cNvSpPr>
                  <a:spLocks noChangeShapeType="1"/>
                </p:cNvSpPr>
                <p:nvPr/>
              </p:nvSpPr>
              <p:spPr bwMode="auto">
                <a:xfrm>
                  <a:off x="1584" y="1360"/>
                  <a:ext cx="368" cy="0"/>
                </a:xfrm>
                <a:prstGeom prst="line">
                  <a:avLst/>
                </a:prstGeom>
                <a:noFill/>
                <a:ln w="127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746" name="Line 233"/>
              <p:cNvSpPr>
                <a:spLocks noChangeShapeType="1"/>
              </p:cNvSpPr>
              <p:nvPr/>
            </p:nvSpPr>
            <p:spPr bwMode="auto">
              <a:xfrm flipH="1">
                <a:off x="2599" y="1970"/>
                <a:ext cx="192" cy="24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7" name="Line 234"/>
              <p:cNvSpPr>
                <a:spLocks noChangeShapeType="1"/>
              </p:cNvSpPr>
              <p:nvPr/>
            </p:nvSpPr>
            <p:spPr bwMode="auto">
              <a:xfrm flipH="1">
                <a:off x="2599" y="1970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8" name="Line 235"/>
              <p:cNvSpPr>
                <a:spLocks noChangeShapeType="1"/>
              </p:cNvSpPr>
              <p:nvPr/>
            </p:nvSpPr>
            <p:spPr bwMode="auto">
              <a:xfrm flipH="1">
                <a:off x="2695" y="2114"/>
                <a:ext cx="96" cy="9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9" name="Text Box 236"/>
              <p:cNvSpPr txBox="1">
                <a:spLocks noChangeArrowheads="1"/>
              </p:cNvSpPr>
              <p:nvPr/>
            </p:nvSpPr>
            <p:spPr bwMode="auto">
              <a:xfrm>
                <a:off x="2743" y="1970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-1</a:t>
                </a:r>
              </a:p>
            </p:txBody>
          </p:sp>
          <p:sp>
            <p:nvSpPr>
              <p:cNvPr id="71750" name="Text Box 237"/>
              <p:cNvSpPr txBox="1">
                <a:spLocks noChangeArrowheads="1"/>
              </p:cNvSpPr>
              <p:nvPr/>
            </p:nvSpPr>
            <p:spPr bwMode="auto">
              <a:xfrm>
                <a:off x="3463" y="1970"/>
                <a:ext cx="38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8 1</a:t>
                </a:r>
              </a:p>
            </p:txBody>
          </p:sp>
          <p:sp>
            <p:nvSpPr>
              <p:cNvPr id="71751" name="Text Box 238"/>
              <p:cNvSpPr txBox="1">
                <a:spLocks noChangeArrowheads="1"/>
              </p:cNvSpPr>
              <p:nvPr/>
            </p:nvSpPr>
            <p:spPr bwMode="auto">
              <a:xfrm>
                <a:off x="4327" y="197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22 7</a:t>
                </a:r>
              </a:p>
            </p:txBody>
          </p:sp>
          <p:sp>
            <p:nvSpPr>
              <p:cNvPr id="71752" name="Text Box 239"/>
              <p:cNvSpPr txBox="1">
                <a:spLocks noChangeArrowheads="1"/>
              </p:cNvSpPr>
              <p:nvPr/>
            </p:nvSpPr>
            <p:spPr bwMode="auto">
              <a:xfrm>
                <a:off x="5191" y="1970"/>
                <a:ext cx="6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3300"/>
                    </a:solidFill>
                  </a:rPr>
                  <a:t>-9 8</a:t>
                </a:r>
              </a:p>
            </p:txBody>
          </p:sp>
          <p:sp>
            <p:nvSpPr>
              <p:cNvPr id="71753" name="Text Box 240"/>
              <p:cNvSpPr txBox="1">
                <a:spLocks noChangeArrowheads="1"/>
              </p:cNvSpPr>
              <p:nvPr/>
            </p:nvSpPr>
            <p:spPr bwMode="auto">
              <a:xfrm>
                <a:off x="5623" y="1970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bg2"/>
                    </a:solidFill>
                    <a:latin typeface="隶书" pitchFamily="49" charset="-122"/>
                    <a:ea typeface="隶书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3300"/>
                    </a:solidFill>
                  </a:rPr>
                  <a:t>∧</a:t>
                </a:r>
              </a:p>
            </p:txBody>
          </p:sp>
        </p:grpSp>
        <p:sp>
          <p:nvSpPr>
            <p:cNvPr id="71738" name="Line 341"/>
            <p:cNvSpPr>
              <a:spLocks noChangeShapeType="1"/>
            </p:cNvSpPr>
            <p:nvPr/>
          </p:nvSpPr>
          <p:spPr bwMode="auto">
            <a:xfrm>
              <a:off x="1056" y="2112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6" name="Group 343"/>
          <p:cNvGrpSpPr>
            <a:grpSpLocks/>
          </p:cNvGrpSpPr>
          <p:nvPr/>
        </p:nvGrpSpPr>
        <p:grpSpPr bwMode="auto">
          <a:xfrm>
            <a:off x="1547446" y="4267201"/>
            <a:ext cx="6923943" cy="1463675"/>
            <a:chOff x="1056" y="2688"/>
            <a:chExt cx="4725" cy="922"/>
          </a:xfrm>
        </p:grpSpPr>
        <p:grpSp>
          <p:nvGrpSpPr>
            <p:cNvPr id="71687" name="Group 334"/>
            <p:cNvGrpSpPr>
              <a:grpSpLocks/>
            </p:cNvGrpSpPr>
            <p:nvPr/>
          </p:nvGrpSpPr>
          <p:grpSpPr bwMode="auto">
            <a:xfrm>
              <a:off x="3551" y="2982"/>
              <a:ext cx="1640" cy="616"/>
              <a:chOff x="3839" y="3176"/>
              <a:chExt cx="1640" cy="616"/>
            </a:xfrm>
          </p:grpSpPr>
          <p:grpSp>
            <p:nvGrpSpPr>
              <p:cNvPr id="71729" name="Group 138"/>
              <p:cNvGrpSpPr>
                <a:grpSpLocks/>
              </p:cNvGrpSpPr>
              <p:nvPr/>
            </p:nvGrpSpPr>
            <p:grpSpPr bwMode="auto">
              <a:xfrm>
                <a:off x="3984" y="3552"/>
                <a:ext cx="576" cy="240"/>
                <a:chOff x="960" y="2544"/>
                <a:chExt cx="768" cy="288"/>
              </a:xfrm>
            </p:grpSpPr>
            <p:sp>
              <p:nvSpPr>
                <p:cNvPr id="71733" name="Rectangle 139"/>
                <p:cNvSpPr>
                  <a:spLocks noChangeArrowheads="1"/>
                </p:cNvSpPr>
                <p:nvPr/>
              </p:nvSpPr>
              <p:spPr bwMode="auto">
                <a:xfrm>
                  <a:off x="960" y="2544"/>
                  <a:ext cx="768" cy="288"/>
                </a:xfrm>
                <a:prstGeom prst="rect">
                  <a:avLst/>
                </a:prstGeom>
                <a:solidFill>
                  <a:srgbClr val="66CCFF"/>
                </a:solidFill>
                <a:ln w="12700" cap="rnd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4" name="Line 140"/>
                <p:cNvSpPr>
                  <a:spLocks noChangeShapeType="1"/>
                </p:cNvSpPr>
                <p:nvPr/>
              </p:nvSpPr>
              <p:spPr bwMode="auto">
                <a:xfrm>
                  <a:off x="1200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5" name="Line 141"/>
                <p:cNvSpPr>
                  <a:spLocks noChangeShapeType="1"/>
                </p:cNvSpPr>
                <p:nvPr/>
              </p:nvSpPr>
              <p:spPr bwMode="auto">
                <a:xfrm>
                  <a:off x="1488" y="2544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730" name="Freeform 144"/>
              <p:cNvSpPr>
                <a:spLocks/>
              </p:cNvSpPr>
              <p:nvPr/>
            </p:nvSpPr>
            <p:spPr bwMode="auto">
              <a:xfrm>
                <a:off x="3839" y="3176"/>
                <a:ext cx="461" cy="530"/>
              </a:xfrm>
              <a:custGeom>
                <a:avLst/>
                <a:gdLst>
                  <a:gd name="T0" fmla="*/ 97 w 461"/>
                  <a:gd name="T1" fmla="*/ 10 h 530"/>
                  <a:gd name="T2" fmla="*/ 402 w 461"/>
                  <a:gd name="T3" fmla="*/ 40 h 530"/>
                  <a:gd name="T4" fmla="*/ 402 w 461"/>
                  <a:gd name="T5" fmla="*/ 248 h 530"/>
                  <a:gd name="T6" fmla="*/ 47 w 461"/>
                  <a:gd name="T7" fmla="*/ 285 h 530"/>
                  <a:gd name="T8" fmla="*/ 120 w 461"/>
                  <a:gd name="T9" fmla="*/ 530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1" h="530">
                    <a:moveTo>
                      <a:pt x="97" y="10"/>
                    </a:moveTo>
                    <a:cubicBezTo>
                      <a:pt x="97" y="10"/>
                      <a:pt x="351" y="0"/>
                      <a:pt x="402" y="40"/>
                    </a:cubicBezTo>
                    <a:cubicBezTo>
                      <a:pt x="453" y="84"/>
                      <a:pt x="461" y="207"/>
                      <a:pt x="402" y="248"/>
                    </a:cubicBezTo>
                    <a:cubicBezTo>
                      <a:pt x="343" y="289"/>
                      <a:pt x="94" y="238"/>
                      <a:pt x="47" y="285"/>
                    </a:cubicBezTo>
                    <a:cubicBezTo>
                      <a:pt x="0" y="332"/>
                      <a:pt x="105" y="479"/>
                      <a:pt x="120" y="530"/>
                    </a:cubicBezTo>
                  </a:path>
                </a:pathLst>
              </a:cu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1" name="AutoShape 145"/>
              <p:cNvSpPr>
                <a:spLocks noChangeArrowheads="1"/>
              </p:cNvSpPr>
              <p:nvPr/>
            </p:nvSpPr>
            <p:spPr bwMode="auto">
              <a:xfrm>
                <a:off x="4464" y="3650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2" name="Freeform 146"/>
              <p:cNvSpPr>
                <a:spLocks/>
              </p:cNvSpPr>
              <p:nvPr/>
            </p:nvSpPr>
            <p:spPr bwMode="auto">
              <a:xfrm>
                <a:off x="4512" y="3204"/>
                <a:ext cx="967" cy="462"/>
              </a:xfrm>
              <a:custGeom>
                <a:avLst/>
                <a:gdLst>
                  <a:gd name="T0" fmla="*/ 0 w 967"/>
                  <a:gd name="T1" fmla="*/ 462 h 462"/>
                  <a:gd name="T2" fmla="*/ 183 w 967"/>
                  <a:gd name="T3" fmla="*/ 269 h 462"/>
                  <a:gd name="T4" fmla="*/ 857 w 967"/>
                  <a:gd name="T5" fmla="*/ 269 h 462"/>
                  <a:gd name="T6" fmla="*/ 967 w 967"/>
                  <a:gd name="T7" fmla="*/ 0 h 4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7" h="462">
                    <a:moveTo>
                      <a:pt x="0" y="462"/>
                    </a:moveTo>
                    <a:lnTo>
                      <a:pt x="183" y="269"/>
                    </a:lnTo>
                    <a:lnTo>
                      <a:pt x="857" y="269"/>
                    </a:lnTo>
                    <a:lnTo>
                      <a:pt x="967" y="0"/>
                    </a:lnTo>
                  </a:path>
                </a:pathLst>
              </a:cu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688" name="Rectangle 101"/>
            <p:cNvSpPr>
              <a:spLocks noChangeArrowheads="1"/>
            </p:cNvSpPr>
            <p:nvPr/>
          </p:nvSpPr>
          <p:spPr bwMode="auto">
            <a:xfrm>
              <a:off x="1824" y="3358"/>
              <a:ext cx="576" cy="240"/>
            </a:xfrm>
            <a:prstGeom prst="rect">
              <a:avLst/>
            </a:prstGeom>
            <a:solidFill>
              <a:srgbClr val="C0C0C0"/>
            </a:solidFill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Rectangle 106"/>
            <p:cNvSpPr>
              <a:spLocks noChangeArrowheads="1"/>
            </p:cNvSpPr>
            <p:nvPr/>
          </p:nvSpPr>
          <p:spPr bwMode="auto">
            <a:xfrm>
              <a:off x="4656" y="3357"/>
              <a:ext cx="576" cy="240"/>
            </a:xfrm>
            <a:prstGeom prst="rect">
              <a:avLst/>
            </a:prstGeom>
            <a:solidFill>
              <a:srgbClr val="C0C0C0"/>
            </a:solidFill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Rectangle 107"/>
            <p:cNvSpPr>
              <a:spLocks noChangeArrowheads="1"/>
            </p:cNvSpPr>
            <p:nvPr/>
          </p:nvSpPr>
          <p:spPr bwMode="auto">
            <a:xfrm>
              <a:off x="2784" y="3357"/>
              <a:ext cx="576" cy="240"/>
            </a:xfrm>
            <a:prstGeom prst="rect">
              <a:avLst/>
            </a:prstGeom>
            <a:solidFill>
              <a:srgbClr val="C0C0C0"/>
            </a:solidFill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132"/>
            <p:cNvSpPr>
              <a:spLocks noChangeShapeType="1"/>
            </p:cNvSpPr>
            <p:nvPr/>
          </p:nvSpPr>
          <p:spPr bwMode="auto">
            <a:xfrm flipH="1">
              <a:off x="1488" y="3022"/>
              <a:ext cx="96" cy="9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Text Box 142"/>
            <p:cNvSpPr txBox="1">
              <a:spLocks noChangeArrowheads="1"/>
            </p:cNvSpPr>
            <p:nvPr/>
          </p:nvSpPr>
          <p:spPr bwMode="auto">
            <a:xfrm>
              <a:off x="3648" y="336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22 7</a:t>
              </a:r>
            </a:p>
          </p:txBody>
        </p:sp>
        <p:grpSp>
          <p:nvGrpSpPr>
            <p:cNvPr id="71693" name="Group 102"/>
            <p:cNvGrpSpPr>
              <a:grpSpLocks/>
            </p:cNvGrpSpPr>
            <p:nvPr/>
          </p:nvGrpSpPr>
          <p:grpSpPr bwMode="auto">
            <a:xfrm>
              <a:off x="4176" y="2880"/>
              <a:ext cx="576" cy="240"/>
              <a:chOff x="960" y="2544"/>
              <a:chExt cx="768" cy="288"/>
            </a:xfrm>
          </p:grpSpPr>
          <p:sp>
            <p:nvSpPr>
              <p:cNvPr id="71726" name="Rectangle 103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C0C0C0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7" name="Line 104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8" name="Line 10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4" name="Group 108"/>
            <p:cNvGrpSpPr>
              <a:grpSpLocks/>
            </p:cNvGrpSpPr>
            <p:nvPr/>
          </p:nvGrpSpPr>
          <p:grpSpPr bwMode="auto">
            <a:xfrm>
              <a:off x="3168" y="2878"/>
              <a:ext cx="576" cy="240"/>
              <a:chOff x="960" y="2544"/>
              <a:chExt cx="768" cy="288"/>
            </a:xfrm>
          </p:grpSpPr>
          <p:sp>
            <p:nvSpPr>
              <p:cNvPr id="71723" name="Rectangle 109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4" name="Line 110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5" name="Line 111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5" name="Group 112"/>
            <p:cNvGrpSpPr>
              <a:grpSpLocks/>
            </p:cNvGrpSpPr>
            <p:nvPr/>
          </p:nvGrpSpPr>
          <p:grpSpPr bwMode="auto">
            <a:xfrm>
              <a:off x="2256" y="2878"/>
              <a:ext cx="576" cy="240"/>
              <a:chOff x="960" y="2544"/>
              <a:chExt cx="768" cy="288"/>
            </a:xfrm>
          </p:grpSpPr>
          <p:sp>
            <p:nvSpPr>
              <p:cNvPr id="71720" name="Rectangle 113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1" name="Line 114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2" name="Line 11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6" name="Group 116"/>
            <p:cNvGrpSpPr>
              <a:grpSpLocks/>
            </p:cNvGrpSpPr>
            <p:nvPr/>
          </p:nvGrpSpPr>
          <p:grpSpPr bwMode="auto">
            <a:xfrm>
              <a:off x="1392" y="2880"/>
              <a:ext cx="576" cy="240"/>
              <a:chOff x="960" y="2544"/>
              <a:chExt cx="768" cy="288"/>
            </a:xfrm>
          </p:grpSpPr>
          <p:sp>
            <p:nvSpPr>
              <p:cNvPr id="71717" name="Rectangle 117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8" name="Line 118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Line 119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7" name="Group 120"/>
            <p:cNvGrpSpPr>
              <a:grpSpLocks/>
            </p:cNvGrpSpPr>
            <p:nvPr/>
          </p:nvGrpSpPr>
          <p:grpSpPr bwMode="auto">
            <a:xfrm>
              <a:off x="5205" y="2880"/>
              <a:ext cx="576" cy="240"/>
              <a:chOff x="960" y="2544"/>
              <a:chExt cx="768" cy="288"/>
            </a:xfrm>
          </p:grpSpPr>
          <p:sp>
            <p:nvSpPr>
              <p:cNvPr id="71714" name="Rectangle 121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768" cy="288"/>
              </a:xfrm>
              <a:prstGeom prst="rect">
                <a:avLst/>
              </a:prstGeom>
              <a:solidFill>
                <a:srgbClr val="66CCFF"/>
              </a:soli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5" name="Line 122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6" name="Line 123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8" name="Group 124"/>
            <p:cNvGrpSpPr>
              <a:grpSpLocks/>
            </p:cNvGrpSpPr>
            <p:nvPr/>
          </p:nvGrpSpPr>
          <p:grpSpPr bwMode="auto">
            <a:xfrm>
              <a:off x="1824" y="2976"/>
              <a:ext cx="416" cy="48"/>
              <a:chOff x="1536" y="1344"/>
              <a:chExt cx="416" cy="48"/>
            </a:xfrm>
          </p:grpSpPr>
          <p:sp>
            <p:nvSpPr>
              <p:cNvPr id="71712" name="AutoShape 125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3" name="Line 126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9" name="Group 127"/>
            <p:cNvGrpSpPr>
              <a:grpSpLocks/>
            </p:cNvGrpSpPr>
            <p:nvPr/>
          </p:nvGrpSpPr>
          <p:grpSpPr bwMode="auto">
            <a:xfrm>
              <a:off x="2736" y="2976"/>
              <a:ext cx="416" cy="48"/>
              <a:chOff x="1536" y="1344"/>
              <a:chExt cx="416" cy="48"/>
            </a:xfrm>
          </p:grpSpPr>
          <p:sp>
            <p:nvSpPr>
              <p:cNvPr id="71710" name="AutoShape 128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48" cy="48"/>
              </a:xfrm>
              <a:prstGeom prst="flowChartConnector">
                <a:avLst/>
              </a:prstGeom>
              <a:solidFill>
                <a:srgbClr val="CC0000"/>
              </a:solidFill>
              <a:ln w="127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1" name="Line 129"/>
              <p:cNvSpPr>
                <a:spLocks noChangeShapeType="1"/>
              </p:cNvSpPr>
              <p:nvPr/>
            </p:nvSpPr>
            <p:spPr bwMode="auto">
              <a:xfrm>
                <a:off x="1584" y="1360"/>
                <a:ext cx="368" cy="0"/>
              </a:xfrm>
              <a:prstGeom prst="line">
                <a:avLst/>
              </a:prstGeom>
              <a:noFill/>
              <a:ln w="12700" cap="rnd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00" name="Line 130"/>
            <p:cNvSpPr>
              <a:spLocks noChangeShapeType="1"/>
            </p:cNvSpPr>
            <p:nvPr/>
          </p:nvSpPr>
          <p:spPr bwMode="auto">
            <a:xfrm flipH="1">
              <a:off x="1392" y="2880"/>
              <a:ext cx="192" cy="24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131"/>
            <p:cNvSpPr>
              <a:spLocks noChangeShapeType="1"/>
            </p:cNvSpPr>
            <p:nvPr/>
          </p:nvSpPr>
          <p:spPr bwMode="auto">
            <a:xfrm flipH="1">
              <a:off x="1392" y="2880"/>
              <a:ext cx="96" cy="9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Text Box 133"/>
            <p:cNvSpPr txBox="1">
              <a:spLocks noChangeArrowheads="1"/>
            </p:cNvSpPr>
            <p:nvPr/>
          </p:nvSpPr>
          <p:spPr bwMode="auto">
            <a:xfrm>
              <a:off x="1536" y="2880"/>
              <a:ext cx="2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-1</a:t>
              </a:r>
            </a:p>
          </p:txBody>
        </p:sp>
        <p:sp>
          <p:nvSpPr>
            <p:cNvPr id="71703" name="Text Box 134"/>
            <p:cNvSpPr txBox="1">
              <a:spLocks noChangeArrowheads="1"/>
            </p:cNvSpPr>
            <p:nvPr/>
          </p:nvSpPr>
          <p:spPr bwMode="auto">
            <a:xfrm>
              <a:off x="2256" y="2880"/>
              <a:ext cx="38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7 0</a:t>
              </a:r>
            </a:p>
          </p:txBody>
        </p:sp>
        <p:sp>
          <p:nvSpPr>
            <p:cNvPr id="71704" name="Text Box 135"/>
            <p:cNvSpPr txBox="1">
              <a:spLocks noChangeArrowheads="1"/>
            </p:cNvSpPr>
            <p:nvPr/>
          </p:nvSpPr>
          <p:spPr bwMode="auto">
            <a:xfrm>
              <a:off x="3120" y="288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11 1</a:t>
              </a:r>
            </a:p>
          </p:txBody>
        </p:sp>
        <p:sp>
          <p:nvSpPr>
            <p:cNvPr id="71705" name="Text Box 136"/>
            <p:cNvSpPr txBox="1">
              <a:spLocks noChangeArrowheads="1"/>
            </p:cNvSpPr>
            <p:nvPr/>
          </p:nvSpPr>
          <p:spPr bwMode="auto">
            <a:xfrm>
              <a:off x="5184" y="288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3300"/>
                  </a:solidFill>
                </a:rPr>
                <a:t>5 17</a:t>
              </a:r>
            </a:p>
          </p:txBody>
        </p:sp>
        <p:sp>
          <p:nvSpPr>
            <p:cNvPr id="71706" name="Text Box 137"/>
            <p:cNvSpPr txBox="1">
              <a:spLocks noChangeArrowheads="1"/>
            </p:cNvSpPr>
            <p:nvPr/>
          </p:nvSpPr>
          <p:spPr bwMode="auto">
            <a:xfrm>
              <a:off x="5568" y="288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3300"/>
                  </a:solidFill>
                </a:rPr>
                <a:t>∧</a:t>
              </a:r>
            </a:p>
          </p:txBody>
        </p:sp>
        <p:sp>
          <p:nvSpPr>
            <p:cNvPr id="71707" name="AutoShape 143"/>
            <p:cNvSpPr>
              <a:spLocks noChangeArrowheads="1"/>
            </p:cNvSpPr>
            <p:nvPr/>
          </p:nvSpPr>
          <p:spPr bwMode="auto">
            <a:xfrm>
              <a:off x="3600" y="2976"/>
              <a:ext cx="48" cy="48"/>
            </a:xfrm>
            <a:prstGeom prst="flowChartConnector">
              <a:avLst/>
            </a:prstGeom>
            <a:solidFill>
              <a:srgbClr val="CC0000"/>
            </a:solidFill>
            <a:ln w="12700" cap="rnd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8" name="Text Box 337"/>
            <p:cNvSpPr txBox="1">
              <a:spLocks noChangeArrowheads="1"/>
            </p:cNvSpPr>
            <p:nvPr/>
          </p:nvSpPr>
          <p:spPr bwMode="auto">
            <a:xfrm>
              <a:off x="1056" y="2688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</a:rPr>
                <a:t>ah</a:t>
              </a:r>
            </a:p>
          </p:txBody>
        </p:sp>
        <p:sp>
          <p:nvSpPr>
            <p:cNvPr id="71709" name="Line 342"/>
            <p:cNvSpPr>
              <a:spLocks noChangeShapeType="1"/>
            </p:cNvSpPr>
            <p:nvPr/>
          </p:nvSpPr>
          <p:spPr bwMode="auto">
            <a:xfrm>
              <a:off x="1152" y="3022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8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81354" y="914401"/>
            <a:ext cx="858129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一元多项式加法算法主要步骤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分别对两个链表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ah </a:t>
            </a:r>
            <a:r>
              <a:rPr lang="en-US" altLang="zh-CN" sz="28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bh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进行扫描，设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 </a:t>
            </a:r>
            <a:r>
              <a:rPr lang="en-US" altLang="zh-CN" sz="28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分别指向线性链表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ah </a:t>
            </a:r>
            <a:r>
              <a:rPr lang="en-US" altLang="zh-CN" sz="28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bh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的当前进行比较的某个结点：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p-&gt;index &lt; q-&gt;index ： p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所指结点应为和多项式中的结点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p-&gt;index = q-&gt;index 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所指结点的系数“加”到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所指结				点的系数上相加；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p-&gt;index &gt; q-&gt;index ：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从表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bh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中删除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所指结点，并将其				插入到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ah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所指结点之前；</a:t>
            </a:r>
          </a:p>
        </p:txBody>
      </p:sp>
    </p:spTree>
    <p:extLst>
      <p:ext uri="{BB962C8B-B14F-4D97-AF65-F5344CB8AC3E}">
        <p14:creationId xmlns:p14="http://schemas.microsoft.com/office/powerpoint/2010/main" val="305617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1393</Words>
  <Application>Microsoft Office PowerPoint</Application>
  <PresentationFormat>全屏显示(4:3)</PresentationFormat>
  <Paragraphs>277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一元多项式的表示及相加</vt:lpstr>
      <vt:lpstr> 一元多项式的表示及相加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一元多项式的相加算法（算法）</vt:lpstr>
      <vt:lpstr>续</vt:lpstr>
      <vt:lpstr>续</vt:lpstr>
      <vt:lpstr>PowerPoint 演示文稿</vt:lpstr>
      <vt:lpstr>栈的应用举例</vt:lpstr>
      <vt:lpstr>算符比较算法</vt:lpstr>
      <vt:lpstr>续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yuan</cp:lastModifiedBy>
  <cp:revision>2</cp:revision>
  <dcterms:created xsi:type="dcterms:W3CDTF">2015-06-18T00:52:09Z</dcterms:created>
  <dcterms:modified xsi:type="dcterms:W3CDTF">2015-06-18T01:04:56Z</dcterms:modified>
</cp:coreProperties>
</file>