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89" r:id="rId8"/>
    <p:sldId id="293" r:id="rId9"/>
    <p:sldId id="297" r:id="rId10"/>
    <p:sldId id="290" r:id="rId11"/>
    <p:sldId id="291" r:id="rId12"/>
    <p:sldId id="292" r:id="rId13"/>
    <p:sldId id="294" r:id="rId14"/>
    <p:sldId id="295" r:id="rId15"/>
    <p:sldId id="296" r:id="rId16"/>
    <p:sldId id="300" r:id="rId17"/>
    <p:sldId id="298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5487C-35FD-4937-9F90-C22B8002CE79}" v="3" dt="2020-10-22T03:40:58.308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422" autoAdjust="0"/>
  </p:normalViewPr>
  <p:slideViewPr>
    <p:cSldViewPr snapToGrid="0" showGuides="1">
      <p:cViewPr varScale="1">
        <p:scale>
          <a:sx n="149" d="100"/>
          <a:sy n="14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zaiken" userId="7cc404f58fe9ccbc" providerId="LiveId" clId="{E135487C-35FD-4937-9F90-C22B8002CE79}"/>
    <pc:docChg chg="undo custSel modSld">
      <pc:chgData name="zach zaiken" userId="7cc404f58fe9ccbc" providerId="LiveId" clId="{E135487C-35FD-4937-9F90-C22B8002CE79}" dt="2020-10-22T03:48:45.128" v="295" actId="108"/>
      <pc:docMkLst>
        <pc:docMk/>
      </pc:docMkLst>
      <pc:sldChg chg="modSp mod">
        <pc:chgData name="zach zaiken" userId="7cc404f58fe9ccbc" providerId="LiveId" clId="{E135487C-35FD-4937-9F90-C22B8002CE79}" dt="2020-10-22T03:48:45.128" v="295" actId="108"/>
        <pc:sldMkLst>
          <pc:docMk/>
          <pc:sldMk cId="340677678" sldId="287"/>
        </pc:sldMkLst>
        <pc:spChg chg="mod">
          <ac:chgData name="zach zaiken" userId="7cc404f58fe9ccbc" providerId="LiveId" clId="{E135487C-35FD-4937-9F90-C22B8002CE79}" dt="2020-10-22T03:48:45.128" v="295" actId="108"/>
          <ac:spMkLst>
            <pc:docMk/>
            <pc:sldMk cId="340677678" sldId="287"/>
            <ac:spMk id="2" creationId="{A1952D4A-D839-428E-AF66-AB156A319ABB}"/>
          </ac:spMkLst>
        </pc:spChg>
      </pc:sldChg>
      <pc:sldChg chg="modSp mod">
        <pc:chgData name="zach zaiken" userId="7cc404f58fe9ccbc" providerId="LiveId" clId="{E135487C-35FD-4937-9F90-C22B8002CE79}" dt="2020-10-22T02:09:21.392" v="272" actId="20577"/>
        <pc:sldMkLst>
          <pc:docMk/>
          <pc:sldMk cId="1413071863" sldId="296"/>
        </pc:sldMkLst>
        <pc:spChg chg="mod">
          <ac:chgData name="zach zaiken" userId="7cc404f58fe9ccbc" providerId="LiveId" clId="{E135487C-35FD-4937-9F90-C22B8002CE79}" dt="2020-10-22T02:09:21.392" v="272" actId="20577"/>
          <ac:spMkLst>
            <pc:docMk/>
            <pc:sldMk cId="1413071863" sldId="296"/>
            <ac:spMk id="3" creationId="{167EC038-9402-4845-8B8D-7A870D919E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10/21/2020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96" r:id="rId10"/>
    <p:sldLayoutId id="2147483693" r:id="rId11"/>
    <p:sldLayoutId id="2147483692" r:id="rId12"/>
    <p:sldLayoutId id="2147483694" r:id="rId13"/>
    <p:sldLayoutId id="2147483686" r:id="rId14"/>
    <p:sldLayoutId id="2147483695" r:id="rId15"/>
    <p:sldLayoutId id="2147483690" r:id="rId16"/>
    <p:sldLayoutId id="214748368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z415.github.io/SMU_DS_6306_Case1/10.20.20-Budweiser_Data_Analysis_knit_file.html" TargetMode="External"/><Relationship Id="rId2" Type="http://schemas.openxmlformats.org/officeDocument/2006/relationships/hyperlink" Target="https://github.com/zz415/SMU_DS_6306_Case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TNZINIqev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close up of a bottle&#10;&#10;Description automatically generated">
            <a:extLst>
              <a:ext uri="{FF2B5EF4-FFF2-40B4-BE49-F238E27FC236}">
                <a16:creationId xmlns:a16="http://schemas.microsoft.com/office/drawing/2014/main" id="{3A70B703-5FE6-474D-BC80-AE774A2188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40" b="314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71" y="4960892"/>
            <a:ext cx="11274552" cy="1348720"/>
          </a:xfrm>
        </p:spPr>
        <p:txBody>
          <a:bodyPr>
            <a:normAutofit/>
          </a:bodyPr>
          <a:lstStyle/>
          <a:p>
            <a:r>
              <a:rPr lang="en-US" sz="4400" dirty="0"/>
              <a:t>Budweiser Data Analysis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Summary Statistics &amp; Distribution of ABV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1EC22-FDF9-400B-9224-21FF920D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0" y="2821619"/>
            <a:ext cx="4201413" cy="274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0050D-E141-4FD4-9994-993D3C94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85" y="1417077"/>
            <a:ext cx="3285630" cy="214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E10-B256-4B39-9AD3-C1BC34E7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85" y="3358119"/>
            <a:ext cx="3380295" cy="220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024E-5B05-4950-8102-EB01E4A5F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9" y="1639185"/>
            <a:ext cx="4520003" cy="1024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76C9A-253D-4E18-9FE9-6AA25415088D}"/>
              </a:ext>
            </a:extLst>
          </p:cNvPr>
          <p:cNvSpPr txBox="1"/>
          <p:nvPr/>
        </p:nvSpPr>
        <p:spPr>
          <a:xfrm>
            <a:off x="2076357" y="5724515"/>
            <a:ext cx="7274229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data appears to be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Avg and Median ABV content are .059 &amp; .056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beers between the .04 and .07 ABV 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9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45BAB-95FC-4847-8D68-B26F6A18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586346"/>
            <a:ext cx="5368270" cy="3507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9943-9705-4CC0-949B-F939805E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6" y="1586346"/>
            <a:ext cx="4321847" cy="351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6F00A-6DBB-418B-AEE3-9A8303699129}"/>
              </a:ext>
            </a:extLst>
          </p:cNvPr>
          <p:cNvSpPr txBox="1"/>
          <p:nvPr/>
        </p:nvSpPr>
        <p:spPr>
          <a:xfrm>
            <a:off x="458788" y="5264946"/>
            <a:ext cx="72742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and IBU have similar right skewed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Correlation can be explained easily from a brewing perspective, more hops are used to create more bitter beers, to offset or balance the taste brewers add more sugar.  Sugar will ferment to create a higher alcoholic content.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339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pPr algn="ctr"/>
            <a:r>
              <a:rPr lang="en-US" dirty="0"/>
              <a:t>Ale vs IPA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BE816-5328-472A-883B-0E3120CD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734027"/>
            <a:ext cx="4388162" cy="2863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681912" y="5101792"/>
            <a:ext cx="8014480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evidence of clustering between IPA and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KNN Analysis: Clustering association based off number of nearest neighboring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Naive-Bayes: Clustering association based off conditional probabilities and Bayes </a:t>
            </a:r>
            <a:r>
              <a:rPr lang="en-US" sz="1400" dirty="0" err="1"/>
              <a:t>Theorm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 of Clustering across multiple statistical models (KNN-TT: 85%, KNN-LO:86%, NB:84.3%)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46C96-0351-439E-A4CD-E730DA9D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29" y="1715141"/>
            <a:ext cx="2470582" cy="1852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F3AA9-11C4-4567-9086-6253F49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15" y="3866079"/>
            <a:ext cx="2582041" cy="933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AF66B-E428-4BF9-B2D7-90BD0709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51" y="1715140"/>
            <a:ext cx="2931334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577" y="181428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Brewery Density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6237518" y="4615074"/>
            <a:ext cx="4846321" cy="1908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States with the highest populations have low brewery density (State Population rankings 1 &amp;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Lower population states (VT ,MT ,WY ,AK) have high brewery count relative to state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Recommendation would be for Budweiser to expand Brewery additions in states like CA, TX, FL, NY where Brewery density is relatively 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D5070-08C0-421A-B555-F5EE888B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7" y="1134983"/>
            <a:ext cx="5680577" cy="486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69D15-25E7-49C8-A5ED-C56FA62B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8" y="2819161"/>
            <a:ext cx="4575730" cy="1499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ED74B-B2C2-48C7-A8BB-F59D3FF39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8" y="1134983"/>
            <a:ext cx="2813385" cy="15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Most Popular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21D6E-F6F5-4F0B-AFE1-6F0D5971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7" y="1499648"/>
            <a:ext cx="5724310" cy="368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2EAAA-7E31-4763-B5EC-444339E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28" y="1536335"/>
            <a:ext cx="5878225" cy="3785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458788" y="5306949"/>
            <a:ext cx="7962644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IPA/Pale Ale style of beer is the most popular and across the country (76%)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market expansions of breweries, changes to existing selections, or development of new beers should focus on IPA/Pale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 attention should be given to states like CT, OK, GA where IPA/Pale ale is not the most popular, product offerings can be curtailed to their individual tastes.</a:t>
            </a:r>
          </a:p>
        </p:txBody>
      </p:sp>
    </p:spTree>
    <p:extLst>
      <p:ext uri="{BB962C8B-B14F-4D97-AF65-F5344CB8AC3E}">
        <p14:creationId xmlns:p14="http://schemas.microsoft.com/office/powerpoint/2010/main" val="81623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Least Popular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541234" y="5442750"/>
            <a:ext cx="9018401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American Amber/Red Ale &amp; Altbier style of beer are least popular across the country (41%)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consider phasing this beer out of existing markets and not include in any brewery or beer 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competition in CA from established wineries, perhaps American </a:t>
            </a:r>
            <a:r>
              <a:rPr lang="en-US" sz="1400" dirty="0" err="1"/>
              <a:t>Barleywine</a:t>
            </a:r>
            <a:r>
              <a:rPr lang="en-US" sz="1400" dirty="0"/>
              <a:t> should be phased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4DD80-2ED5-4A78-8DA5-C375B7C8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7" y="1536335"/>
            <a:ext cx="5719704" cy="368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B1F4C-FD39-465B-9167-F27D10C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40" y="1556059"/>
            <a:ext cx="5507622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Carlos Brito - CEO</a:t>
            </a:r>
            <a:br>
              <a:rPr lang="en-US" sz="3200" dirty="0"/>
            </a:br>
            <a:r>
              <a:rPr lang="en-US" sz="3200" dirty="0"/>
              <a:t>Fernando </a:t>
            </a:r>
            <a:r>
              <a:rPr lang="en-US" sz="3200" dirty="0" err="1"/>
              <a:t>Tennenbaum</a:t>
            </a:r>
            <a:r>
              <a:rPr lang="en-US" sz="3200" dirty="0"/>
              <a:t> 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</a:t>
            </a:r>
          </a:p>
          <a:p>
            <a:pPr marL="342900" indent="-342900">
              <a:buAutoNum type="arabicPeriod"/>
            </a:pPr>
            <a:r>
              <a:rPr lang="en-US" sz="1400" b="0" dirty="0"/>
              <a:t>Zach Zaiken, Data Scientist @ SMU</a:t>
            </a:r>
          </a:p>
          <a:p>
            <a:pPr marL="342900" indent="-342900">
              <a:buAutoNum type="arabicPeriod"/>
            </a:pPr>
            <a:r>
              <a:rPr lang="en-US" sz="1400" b="0" dirty="0"/>
              <a:t>Rinku Lichti, Data Scientist @ SMU </a:t>
            </a:r>
          </a:p>
          <a:p>
            <a:pPr marL="342900" indent="-342900">
              <a:buAutoNum type="arabicPeriod"/>
            </a:pPr>
            <a:r>
              <a:rPr lang="en-US" sz="1400" b="0" dirty="0"/>
              <a:t>Feby Thomas, Data Scientist @ SMU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1952D4A-D839-428E-AF66-AB156A319ABB}"/>
              </a:ext>
            </a:extLst>
          </p:cNvPr>
          <p:cNvSpPr txBox="1">
            <a:spLocks/>
          </p:cNvSpPr>
          <p:nvPr/>
        </p:nvSpPr>
        <p:spPr>
          <a:xfrm>
            <a:off x="0" y="5181463"/>
            <a:ext cx="5997952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Documentation:</a:t>
            </a:r>
          </a:p>
          <a:p>
            <a:r>
              <a:rPr lang="en-US" sz="1400" b="0" dirty="0"/>
              <a:t>Link to </a:t>
            </a:r>
            <a:r>
              <a:rPr lang="en-US" sz="1400" b="0" dirty="0" err="1"/>
              <a:t>Github</a:t>
            </a:r>
            <a:r>
              <a:rPr lang="en-US" sz="1400" b="0" dirty="0"/>
              <a:t>: </a:t>
            </a:r>
            <a:r>
              <a:rPr lang="en-US" sz="1400" b="0" dirty="0">
                <a:hlinkClick r:id="rId2"/>
              </a:rPr>
              <a:t>https://github.com/zz415/SMU_DS_6306_Case1</a:t>
            </a:r>
            <a:endParaRPr lang="en-US" sz="1400" b="0" dirty="0"/>
          </a:p>
          <a:p>
            <a:endParaRPr lang="en-US" sz="1400" b="0" dirty="0"/>
          </a:p>
          <a:p>
            <a:r>
              <a:rPr lang="en-US" sz="1400" b="0" dirty="0"/>
              <a:t>Link to Knit File: </a:t>
            </a:r>
            <a:r>
              <a:rPr lang="en-US" sz="1400" b="0" dirty="0">
                <a:hlinkClick r:id="rId3"/>
              </a:rPr>
              <a:t>https://zz415.github.io/SMU_DS_6306_Case1/10.20.20-Budweiser_Data_Analysis_knit_file.html</a:t>
            </a:r>
            <a:endParaRPr lang="en-US" sz="1400" b="0" dirty="0"/>
          </a:p>
          <a:p>
            <a:endParaRPr lang="en-US" sz="1400" b="0" dirty="0"/>
          </a:p>
          <a:p>
            <a:r>
              <a:rPr lang="en-US" sz="1400" b="0" dirty="0"/>
              <a:t>Link to </a:t>
            </a:r>
            <a:r>
              <a:rPr lang="en-US" sz="1400" b="0" dirty="0" err="1"/>
              <a:t>Youtube</a:t>
            </a:r>
            <a:r>
              <a:rPr lang="en-US" sz="1400" b="0" dirty="0"/>
              <a:t>: </a:t>
            </a:r>
            <a:r>
              <a:rPr lang="en-US" sz="14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https://youtu.be/TNZINIqevhw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85192" y="2969703"/>
            <a:ext cx="4696533" cy="4484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Breweries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Impact of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ABV &amp; IBU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and Statistics of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 between ABV &amp; IBU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IPA vs 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Opportunities for 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Breweries by States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7D259-73ED-43DC-B002-D3C0411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488111"/>
            <a:ext cx="6368010" cy="5369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7216588" y="2695727"/>
            <a:ext cx="4688541" cy="2339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need to consider the cost of operating costs and supply chain fees in states with low brewery count.  Money better spent in regions with established brewery presence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r>
              <a:rPr lang="en-US" dirty="0"/>
              <a:t>Breweries by State &amp; Regions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72A1F-EA3D-4EE8-B3F9-13B6AEF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93" y="922852"/>
            <a:ext cx="4225209" cy="286771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7C96D-9FBE-4373-AB3E-57D118B1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922852"/>
            <a:ext cx="6290301" cy="5280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6899993" y="4036519"/>
            <a:ext cx="4688541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need to consider the cost of operating costs and supply chain fees in states with low brewery count.  Money better spent in regions with established brewery presence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7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32AE2249-B7DB-45AE-A1DA-03CF9E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BDA9C29-DD8E-4518-B4D3-44806885A5F9}" type="datetime1">
              <a:rPr lang="en-US" noProof="0" smtClean="0"/>
              <a:pPr>
                <a:spcAft>
                  <a:spcPts val="600"/>
                </a:spcAft>
              </a:pPr>
              <a:t>10/21/2020</a:t>
            </a:fld>
            <a:endParaRPr lang="en-US" noProof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61EE53F-279E-4DF1-BB07-FCF1000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0599" y="6057923"/>
            <a:ext cx="41148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FOOADDTER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0E4D361-42C7-4CCB-9A11-A3DB887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8" y="6057923"/>
            <a:ext cx="394063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CE5352E-9B9F-4EDC-8769-7FA3D3F814C7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5B9A94C-3ADE-496A-939D-C0954C1C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407" y="282611"/>
            <a:ext cx="7402050" cy="566931"/>
          </a:xfrm>
        </p:spPr>
        <p:txBody>
          <a:bodyPr>
            <a:normAutofit/>
          </a:bodyPr>
          <a:lstStyle/>
          <a:p>
            <a:r>
              <a:rPr lang="en-US" dirty="0"/>
              <a:t>Heat Map of Breweries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DB517-2B88-4BA8-B3C6-6998CA24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3" y="963183"/>
            <a:ext cx="8997218" cy="57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Missing Data : Analysis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0E9-A0DB-4F70-8829-14842E23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596418"/>
            <a:ext cx="1997261" cy="33603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ED990-4880-448F-B935-BA13152B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7" y="1623313"/>
            <a:ext cx="4133850" cy="18383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C24C7-7870-4662-9079-C4E825BE00B3}"/>
              </a:ext>
            </a:extLst>
          </p:cNvPr>
          <p:cNvSpPr txBox="1"/>
          <p:nvPr/>
        </p:nvSpPr>
        <p:spPr>
          <a:xfrm>
            <a:off x="1850719" y="5274747"/>
            <a:ext cx="91937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data for ABV and Style is 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amount of IBU data missing (41.7%)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Distribution of ABV variable remains largely unchanged based on inclusion/exclusion of beer with missing IBU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% missing for ALE/IPA based on exclusion of missing IBU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IBU data will be removed when looking at IBU vs ABV relationship and using IBU/ABV data to classify Ale vs IPA.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4A68B-07B1-4FFF-92DE-74378FB7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98" y="1557920"/>
            <a:ext cx="4021017" cy="3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Median ABV &amp;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0D75A-385E-4845-A6A4-F6A24420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" y="1415250"/>
            <a:ext cx="3987704" cy="401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3ED96-ED91-4650-8A03-D11AB9BF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36" y="3997240"/>
            <a:ext cx="1092962" cy="137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9582-3AA1-4D6F-B3AA-0A302B0CDD81}"/>
              </a:ext>
            </a:extLst>
          </p:cNvPr>
          <p:cNvSpPr txBox="1"/>
          <p:nvPr/>
        </p:nvSpPr>
        <p:spPr>
          <a:xfrm>
            <a:off x="2623205" y="5858120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Median ABV and IBU seen in South East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Brewery regions (Pacific &amp; Midwest Region) have lower median ABV &amp; IBU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C72EB-E2E6-4229-AC77-B61BDFCF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42" y="1420906"/>
            <a:ext cx="3157693" cy="40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503" y="98301"/>
            <a:ext cx="7720478" cy="728663"/>
          </a:xfrm>
        </p:spPr>
        <p:txBody>
          <a:bodyPr/>
          <a:lstStyle/>
          <a:p>
            <a:r>
              <a:rPr lang="en-US" dirty="0"/>
              <a:t>Max ABV &amp; IBU by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A52C1-20C0-4F8D-8B8C-969D525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971744"/>
            <a:ext cx="3299012" cy="4161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29E9E-2F69-4459-840C-58B66E5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38" y="970154"/>
            <a:ext cx="3298336" cy="423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413F2-84F9-4D7E-91D0-748B475A1A2B}"/>
              </a:ext>
            </a:extLst>
          </p:cNvPr>
          <p:cNvSpPr txBox="1"/>
          <p:nvPr/>
        </p:nvSpPr>
        <p:spPr>
          <a:xfrm>
            <a:off x="150503" y="5410617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CO, KY, IN have the beers with the highest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&amp; VA have the beers with the highest IBU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78546-0551-4071-8E86-33D4057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80" y="1068295"/>
            <a:ext cx="1092962" cy="1373792"/>
          </a:xfrm>
          <a:prstGeom prst="rect">
            <a:avLst/>
          </a:prstGeom>
        </p:spPr>
      </p:pic>
      <p:pic>
        <p:nvPicPr>
          <p:cNvPr id="1026" name="Picture 2" descr="Lee Hill Series Vol 5 - Belgian Style Quadrupel Ale - Upslope Brewing  Company | Photos - Untappd">
            <a:extLst>
              <a:ext uri="{FF2B5EF4-FFF2-40B4-BE49-F238E27FC236}">
                <a16:creationId xmlns:a16="http://schemas.microsoft.com/office/drawing/2014/main" id="{0459ED59-BE0D-4ED4-8D8F-030EA5A3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28" y="624221"/>
            <a:ext cx="1525821" cy="15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ndon Balling Amburana Wood - Against the Grain Brewery - Untappd">
            <a:extLst>
              <a:ext uri="{FF2B5EF4-FFF2-40B4-BE49-F238E27FC236}">
                <a16:creationId xmlns:a16="http://schemas.microsoft.com/office/drawing/2014/main" id="{5EE7010D-E934-4CFD-A856-32865E42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07" y="625250"/>
            <a:ext cx="1709126" cy="14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35662-116E-4273-B7A5-11E3AC0104D0}"/>
              </a:ext>
            </a:extLst>
          </p:cNvPr>
          <p:cNvSpPr txBox="1"/>
          <p:nvPr/>
        </p:nvSpPr>
        <p:spPr>
          <a:xfrm>
            <a:off x="8052431" y="203301"/>
            <a:ext cx="19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CO: Lee Hill Series Vol. 5 - Belgian Style </a:t>
            </a:r>
            <a:r>
              <a:rPr lang="en-US" sz="800" dirty="0" err="1"/>
              <a:t>Quadrupel</a:t>
            </a:r>
            <a:r>
              <a:rPr lang="en-US" sz="800" dirty="0"/>
              <a:t> Ale (12.8% ABV)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FD3CB-6124-498C-BF02-D5B23EC378C6}"/>
              </a:ext>
            </a:extLst>
          </p:cNvPr>
          <p:cNvSpPr txBox="1"/>
          <p:nvPr/>
        </p:nvSpPr>
        <p:spPr>
          <a:xfrm>
            <a:off x="10138626" y="203301"/>
            <a:ext cx="190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KY: London Balling (12.5% ABV)</a:t>
            </a:r>
          </a:p>
        </p:txBody>
      </p:sp>
      <p:pic>
        <p:nvPicPr>
          <p:cNvPr id="1030" name="Picture 6" descr="Csar">
            <a:extLst>
              <a:ext uri="{FF2B5EF4-FFF2-40B4-BE49-F238E27FC236}">
                <a16:creationId xmlns:a16="http://schemas.microsoft.com/office/drawing/2014/main" id="{05CBB7E4-07F2-4576-BEE7-E20939D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50" y="2734431"/>
            <a:ext cx="663151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863C9-5858-418B-85FF-AE3CAD76B7A8}"/>
              </a:ext>
            </a:extLst>
          </p:cNvPr>
          <p:cNvSpPr txBox="1"/>
          <p:nvPr/>
        </p:nvSpPr>
        <p:spPr>
          <a:xfrm>
            <a:off x="7908088" y="2385378"/>
            <a:ext cx="204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IN: </a:t>
            </a:r>
            <a:r>
              <a:rPr lang="en-US" sz="800" dirty="0" err="1"/>
              <a:t>Csar</a:t>
            </a:r>
            <a:r>
              <a:rPr lang="en-US" sz="800" dirty="0"/>
              <a:t> Russian Imperial Stout (12.0% ABV)</a:t>
            </a:r>
          </a:p>
        </p:txBody>
      </p:sp>
      <p:pic>
        <p:nvPicPr>
          <p:cNvPr id="11" name="Picture 2" descr="Beer Guy PDX: Astoria Brewing Company - Bitter Bitch IIPA">
            <a:extLst>
              <a:ext uri="{FF2B5EF4-FFF2-40B4-BE49-F238E27FC236}">
                <a16:creationId xmlns:a16="http://schemas.microsoft.com/office/drawing/2014/main" id="{CB0819C7-182C-489B-83CE-2CA2625A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47" y="2659989"/>
            <a:ext cx="1308798" cy="17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A9644-6976-4068-A592-BDC246F230DD}"/>
              </a:ext>
            </a:extLst>
          </p:cNvPr>
          <p:cNvSpPr txBox="1"/>
          <p:nvPr/>
        </p:nvSpPr>
        <p:spPr>
          <a:xfrm>
            <a:off x="10210086" y="2385378"/>
            <a:ext cx="183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: Bitter Bitch Imperial IPA (138 IBU)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305C8-449F-4D99-81D9-927C50062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64" y="4976604"/>
            <a:ext cx="889721" cy="1764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E25BF-6D64-4BF8-AFCE-3C4EE484D6C1}"/>
              </a:ext>
            </a:extLst>
          </p:cNvPr>
          <p:cNvSpPr txBox="1"/>
          <p:nvPr/>
        </p:nvSpPr>
        <p:spPr>
          <a:xfrm>
            <a:off x="10387447" y="4741367"/>
            <a:ext cx="1585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 : Trooper Valley IPA (135 IBU)</a:t>
            </a:r>
          </a:p>
        </p:txBody>
      </p:sp>
    </p:spTree>
    <p:extLst>
      <p:ext uri="{BB962C8B-B14F-4D97-AF65-F5344CB8AC3E}">
        <p14:creationId xmlns:p14="http://schemas.microsoft.com/office/powerpoint/2010/main" val="20513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862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Budweiser Data Analysis </vt:lpstr>
      <vt:lpstr> Carlos Brito - CEO Fernando Tennenbaum - CFO </vt:lpstr>
      <vt:lpstr>PowerPoint Presentation</vt:lpstr>
      <vt:lpstr>PowerPoint Presentation</vt:lpstr>
      <vt:lpstr>PowerPoint Presentation</vt:lpstr>
      <vt:lpstr>Heat Map of Breweries by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Data Analysis</dc:title>
  <dc:creator>Christopher and Rinku Lichti</dc:creator>
  <cp:lastModifiedBy>zach zaiken</cp:lastModifiedBy>
  <cp:revision>5</cp:revision>
  <dcterms:created xsi:type="dcterms:W3CDTF">2020-10-13T05:04:05Z</dcterms:created>
  <dcterms:modified xsi:type="dcterms:W3CDTF">2020-10-22T03:49:08Z</dcterms:modified>
</cp:coreProperties>
</file>