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422" r:id="rId6"/>
    <p:sldId id="392" r:id="rId7"/>
    <p:sldId id="383" r:id="rId8"/>
    <p:sldId id="394" r:id="rId9"/>
    <p:sldId id="421" r:id="rId10"/>
    <p:sldId id="384" r:id="rId11"/>
    <p:sldId id="411" r:id="rId12"/>
    <p:sldId id="423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81933" autoAdjust="0"/>
  </p:normalViewPr>
  <p:slideViewPr>
    <p:cSldViewPr snapToGrid="0">
      <p:cViewPr varScale="1">
        <p:scale>
          <a:sx n="95" d="100"/>
          <a:sy n="95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 smtClean="0"/>
              <a:t>, o </a:t>
            </a:r>
            <a:r>
              <a:rPr lang="en-US" dirty="0" err="1" smtClean="0"/>
              <a:t>algoritmo</a:t>
            </a:r>
            <a:r>
              <a:rPr lang="en-US" dirty="0" smtClean="0"/>
              <a:t> do </a:t>
            </a:r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r>
              <a:rPr lang="en-US" dirty="0" smtClean="0"/>
              <a:t> </a:t>
            </a:r>
            <a:r>
              <a:rPr lang="en-US" dirty="0" err="1" smtClean="0"/>
              <a:t>tenderá</a:t>
            </a:r>
            <a:r>
              <a:rPr lang="en-US" dirty="0" smtClean="0"/>
              <a:t> a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r>
              <a:rPr lang="en-US" dirty="0" smtClean="0"/>
              <a:t> à </a:t>
            </a:r>
            <a:r>
              <a:rPr lang="en-US" dirty="0" err="1" smtClean="0"/>
              <a:t>medida</a:t>
            </a:r>
            <a:r>
              <a:rPr lang="en-US" dirty="0" smtClean="0"/>
              <a:t> que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 smtClean="0"/>
              <a:t>aumenta</a:t>
            </a:r>
            <a:r>
              <a:rPr lang="en-US" dirty="0" smtClean="0"/>
              <a:t>.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regularizar</a:t>
            </a:r>
            <a:r>
              <a:rPr lang="en-US" dirty="0" smtClean="0"/>
              <a:t> no tempo, a </a:t>
            </a:r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controlada</a:t>
            </a:r>
            <a:r>
              <a:rPr lang="en-US" dirty="0" smtClean="0"/>
              <a:t>, </a:t>
            </a:r>
            <a:r>
              <a:rPr lang="en-US" dirty="0" err="1" smtClean="0"/>
              <a:t>melhorando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generalização</a:t>
            </a:r>
            <a:r>
              <a:rPr lang="en-US" dirty="0" smtClean="0"/>
              <a:t>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95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sz="1200" dirty="0" smtClean="0"/>
          </a:p>
          <a:p>
            <a:r>
              <a:rPr lang="pt-BR" sz="1200" dirty="0" smtClean="0"/>
              <a:t>Exemplo: </a:t>
            </a:r>
            <a:r>
              <a:rPr lang="pt-BR" baseline="0" dirty="0" smtClean="0"/>
              <a:t>https://colab.research.google.com/github/zz4fap/t319_aprendizado_de_maquina/blob/main/notebooks/regression/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baseline="0" dirty="0" smtClean="0"/>
              <a:t>https://colab.research.google.com/github/zz4fap/t319_aprendizado_de_maquina/blob/main/projeto/projeto_final_T319_1S2022.ipynb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</a:t>
            </a:r>
            <a:r>
              <a:rPr lang="pt-BR" dirty="0" smtClean="0"/>
              <a:t>mybinder.org/v2/gh/zz4fap/t319_aprendizado_de_maquina/main?filepath=projeto%2Fprojeto_final_T319_1S2022.ipynb</a:t>
            </a: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="1" baseline="0" dirty="0" smtClean="0"/>
                  <a:t>Referência</a:t>
                </a:r>
                <a:r>
                  <a:rPr lang="pt-BR" baseline="0" dirty="0" smtClean="0"/>
                  <a:t>: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[1] https://machinelearningmastery.com/weight-regularization-to-reduce-overfitting-of-deep-learning-models/</a:t>
                </a:r>
                <a:endParaRPr lang="pt-BR" baseline="0" dirty="0" smtClean="0"/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dirty="0" smtClean="0"/>
                  <a:t>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</a:t>
                </a:r>
                <a:r>
                  <a:rPr lang="pt-BR" dirty="0" err="1" smtClean="0"/>
                  <a:t>Ridge</a:t>
                </a:r>
                <a:r>
                  <a:rPr lang="pt-BR" dirty="0" smtClean="0"/>
                  <a:t>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colab.research.google.com/github/zz4fap/t319_aprendizado_de_maquina/blob/main/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notebooks/regression/early_stopv2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projeto/projeto_final_T319_1S202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0.png"/><Relationship Id="rId4" Type="http://schemas.openxmlformats.org/officeDocument/2006/relationships/hyperlink" Target="https://colab.research.google.com/github/zz4fap/t319_aprendizado_de_maquina/blob/main/notebooks/regression/ridge_regression.ipynb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olab.research.google.com/github/zz4fap/t319_aprendizado_de_maquina/blob/main/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É uma </a:t>
                </a:r>
                <a:r>
                  <a:rPr lang="pt-BR" b="1" i="1" dirty="0" smtClean="0"/>
                  <a:t>combinação linear </a:t>
                </a:r>
                <a:r>
                  <a:rPr lang="pt-BR" dirty="0" smtClean="0"/>
                  <a:t>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a </a:t>
                </a:r>
                <a:r>
                  <a:rPr lang="pt-BR" dirty="0" smtClean="0"/>
                  <a:t>regressão </a:t>
                </a:r>
                <a:r>
                  <a:rPr lang="pt-BR" dirty="0"/>
                  <a:t>Ridge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</a:t>
                </a:r>
                <a:r>
                  <a:rPr lang="pt-BR" dirty="0" smtClean="0"/>
                  <a:t>egressão LASSO.</a:t>
                </a:r>
                <a:endParaRPr lang="pt-BR" dirty="0"/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 Isso também se aplica ao dois outros métodos </a:t>
                </a:r>
                <a:r>
                  <a:rPr lang="pt-BR" dirty="0" smtClean="0"/>
                  <a:t>anteriores.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Regressão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</a:t>
                </a:r>
                <a:r>
                  <a:rPr lang="pt-BR" dirty="0" smtClean="0"/>
                  <a:t>atributos </a:t>
                </a:r>
                <a:r>
                  <a:rPr lang="pt-BR" dirty="0"/>
                  <a:t>são </a:t>
                </a:r>
                <a:r>
                  <a:rPr lang="pt-BR" dirty="0" smtClean="0"/>
                  <a:t>realmente úteis</a:t>
                </a:r>
                <a:r>
                  <a:rPr lang="pt-BR" dirty="0"/>
                  <a:t>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,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2788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ea typeface="+mn-lt"/>
                <a:cs typeface="+mn-lt"/>
              </a:rPr>
              <a:t>O algoritmo </a:t>
            </a:r>
            <a:r>
              <a:rPr lang="pt-BR" dirty="0">
                <a:ea typeface="+mn-lt"/>
                <a:cs typeface="+mn-lt"/>
              </a:rPr>
              <a:t>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smtClean="0">
                <a:ea typeface="+mn-lt"/>
                <a:cs typeface="+mn-lt"/>
              </a:rPr>
              <a:t>tende a </a:t>
            </a:r>
            <a:r>
              <a:rPr lang="pt-BR" dirty="0">
                <a:ea typeface="+mn-lt"/>
                <a:cs typeface="+mn-lt"/>
              </a:rPr>
              <a:t>aprender modelos cada vez mais </a:t>
            </a:r>
            <a:r>
              <a:rPr lang="pt-BR" b="1" i="1" dirty="0">
                <a:ea typeface="+mn-lt"/>
                <a:cs typeface="+mn-lt"/>
              </a:rPr>
              <a:t>complexos</a:t>
            </a:r>
            <a:r>
              <a:rPr lang="pt-BR" dirty="0">
                <a:ea typeface="+mn-lt"/>
                <a:cs typeface="+mn-lt"/>
              </a:rPr>
              <a:t> à medida que o número de épocas </a:t>
            </a:r>
            <a:r>
              <a:rPr lang="pt-BR" dirty="0" smtClean="0">
                <a:ea typeface="+mn-lt"/>
                <a:cs typeface="+mn-lt"/>
              </a:rPr>
              <a:t>aumenta.</a:t>
            </a:r>
          </a:p>
          <a:p>
            <a:r>
              <a:rPr lang="pt-BR" dirty="0">
                <a:ea typeface="+mn-lt"/>
                <a:cs typeface="+mn-lt"/>
              </a:rPr>
              <a:t>O</a:t>
            </a:r>
            <a:r>
              <a:rPr lang="pt-BR" dirty="0" smtClean="0">
                <a:ea typeface="+mn-lt"/>
                <a:cs typeface="+mn-lt"/>
              </a:rPr>
              <a:t>u seja, ele se </a:t>
            </a:r>
            <a:r>
              <a:rPr lang="pt-BR" b="1" i="1" dirty="0" smtClean="0">
                <a:ea typeface="+mn-lt"/>
                <a:cs typeface="+mn-lt"/>
              </a:rPr>
              <a:t>sobreajusta</a:t>
            </a:r>
            <a:r>
              <a:rPr lang="pt-BR" dirty="0" smtClean="0">
                <a:ea typeface="+mn-lt"/>
                <a:cs typeface="+mn-lt"/>
              </a:rPr>
              <a:t> ao conjunto de treinamento ao longo do tempo. </a:t>
            </a:r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/>
              <a:t>forma de 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/>
              <a:t>comece a crescer sistematicamente.</a:t>
            </a:r>
          </a:p>
          <a:p>
            <a:r>
              <a:rPr lang="pt-BR" dirty="0"/>
              <a:t>Essa abordagem é chamada de </a:t>
            </a:r>
            <a:r>
              <a:rPr lang="pt-BR" b="1" i="1" dirty="0"/>
              <a:t>early-stop </a:t>
            </a:r>
            <a:r>
              <a:rPr lang="pt-BR" dirty="0"/>
              <a:t>e pode </a:t>
            </a:r>
            <a:r>
              <a:rPr lang="pt-BR" dirty="0">
                <a:cs typeface="Calibri"/>
              </a:rPr>
              <a:t>ser vista como uma </a:t>
            </a:r>
            <a:r>
              <a:rPr lang="pt-BR" b="1" i="1" dirty="0">
                <a:cs typeface="Calibri"/>
              </a:rPr>
              <a:t>regularização temporal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 smtClean="0">
                <a:ea typeface="+mn-lt"/>
                <a:cs typeface="+mn-lt"/>
              </a:rPr>
              <a:t>Ao </a:t>
            </a:r>
            <a:r>
              <a:rPr lang="pt-BR" dirty="0">
                <a:ea typeface="+mn-lt"/>
                <a:cs typeface="+mn-lt"/>
              </a:rPr>
              <a:t>se 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dirty="0">
                <a:ea typeface="+mn-lt"/>
                <a:cs typeface="+mn-lt"/>
              </a:rPr>
              <a:t>Mas como saber quando interromper o treinamento? Ou seja, qual é o critério de parada</a:t>
            </a:r>
            <a:r>
              <a:rPr lang="pt-BR" dirty="0" smtClean="0">
                <a:ea typeface="+mn-lt"/>
                <a:cs typeface="+mn-lt"/>
              </a:rPr>
              <a:t>?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3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 smtClean="0"/>
              <a:t>Exemplo: Early-stop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6242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</a:t>
            </a:r>
            <a:r>
              <a:rPr lang="pt-BR" dirty="0" smtClean="0"/>
              <a:t>erro no </a:t>
            </a:r>
            <a:r>
              <a:rPr lang="pt-BR" dirty="0"/>
              <a:t>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9428833" y="6367833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4033888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86602" y="1716440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10018208" y="950500"/>
            <a:ext cx="1379914" cy="30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</a:t>
            </a:r>
            <a:r>
              <a:rPr lang="pt-BR" b="1" dirty="0" err="1" smtClean="0">
                <a:solidFill>
                  <a:srgbClr val="FF0000"/>
                </a:solidFill>
              </a:rPr>
              <a:t>Teams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smtClean="0">
                <a:solidFill>
                  <a:srgbClr val="FF0000"/>
                </a:solidFill>
              </a:rPr>
              <a:t>26</a:t>
            </a:r>
            <a:r>
              <a:rPr lang="pt-BR" b="1" dirty="0" smtClean="0">
                <a:solidFill>
                  <a:srgbClr val="FF0000"/>
                </a:solidFill>
              </a:rPr>
              <a:t>/06/2022). </a:t>
            </a: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38647" cy="503237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</a:t>
            </a:r>
            <a:r>
              <a:rPr lang="pt-BR" b="1" i="1" dirty="0" smtClean="0"/>
              <a:t>validação cruzada</a:t>
            </a:r>
            <a:r>
              <a:rPr lang="pt-BR" dirty="0" smtClean="0"/>
              <a:t>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</a:t>
            </a:r>
            <a:r>
              <a:rPr lang="pt-BR" dirty="0" smtClean="0"/>
              <a:t>erros, </a:t>
            </a:r>
            <a:r>
              <a:rPr lang="pt-BR" dirty="0" smtClean="0"/>
              <a:t>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b="1" i="1" dirty="0" smtClean="0"/>
              <a:t>minimizar conjuntamente</a:t>
            </a:r>
            <a:r>
              <a:rPr lang="pt-BR" dirty="0" smtClean="0"/>
              <a:t>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</a:t>
            </a:r>
            <a:r>
              <a:rPr lang="pt-BR" b="1" i="1" dirty="0" smtClean="0"/>
              <a:t>hipótese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</a:t>
            </a:r>
            <a:r>
              <a:rPr lang="pt-BR" b="1" i="1" dirty="0" smtClean="0"/>
              <a:t>em uma única função de erro</a:t>
            </a:r>
            <a:r>
              <a:rPr lang="pt-BR" dirty="0" smtClean="0"/>
              <a:t>, possibilitando que encontremos a melhor </a:t>
            </a:r>
            <a:r>
              <a:rPr lang="pt-BR" b="1" i="1" dirty="0" smtClean="0"/>
              <a:t>função hipótese </a:t>
            </a:r>
            <a:r>
              <a:rPr lang="pt-BR" dirty="0" smtClean="0"/>
              <a:t>de uma só vez.</a:t>
            </a:r>
          </a:p>
          <a:p>
            <a:r>
              <a:rPr lang="pt-BR" dirty="0" smtClean="0"/>
              <a:t>Portanto, hoje, veremos as seguintes abordagens para se </a:t>
            </a:r>
            <a:r>
              <a:rPr lang="pt-BR" dirty="0" smtClean="0"/>
              <a:t>encontrar o </a:t>
            </a:r>
            <a:r>
              <a:rPr lang="pt-BR" dirty="0" smtClean="0"/>
              <a:t>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</a:t>
            </a:r>
            <a:r>
              <a:rPr lang="pt-BR" b="1" i="1" dirty="0" smtClean="0"/>
              <a:t>algoritmos iterativos </a:t>
            </a:r>
            <a:r>
              <a:rPr lang="pt-BR" dirty="0" smtClean="0"/>
              <a:t>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99403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Grandes magnitudes dos pesos de um modelo são um claro sinal de um modelo mais complexo que sobreajustou os dados de treinamento.</a:t>
            </a:r>
          </a:p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menos flexível (ou seja, complexo).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funções hipótese</a:t>
            </a:r>
            <a:r>
              <a:rPr lang="pt-BR" dirty="0" smtClean="0"/>
              <a:t> complexas.</a:t>
            </a:r>
          </a:p>
          <a:p>
            <a:r>
              <a:rPr lang="pt-BR" dirty="0" smtClean="0"/>
              <a:t>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reduzem o risco de </a:t>
            </a:r>
            <a:r>
              <a:rPr lang="pt-BR" b="1" i="1" dirty="0" err="1" smtClean="0"/>
              <a:t>sobreajuste</a:t>
            </a:r>
            <a:r>
              <a:rPr lang="pt-BR" dirty="0" smtClean="0"/>
              <a:t> do modelo ao conjunto de treinamento, aumentando sua capacidade de </a:t>
            </a:r>
            <a:r>
              <a:rPr lang="pt-BR" b="1" i="1" dirty="0" smtClean="0"/>
              <a:t>generalização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Quanto menos graus de liberdade o modelo tiver, mais difícil será para ele se </a:t>
            </a:r>
            <a:r>
              <a:rPr lang="pt-BR" b="1" i="1" dirty="0" err="1" smtClean="0"/>
              <a:t>sobreajustar</a:t>
            </a:r>
            <a:r>
              <a:rPr lang="pt-BR" dirty="0" smtClean="0"/>
              <a:t> aos dados de treinamento.</a:t>
            </a:r>
          </a:p>
          <a:p>
            <a:r>
              <a:rPr lang="pt-BR" dirty="0" smtClean="0"/>
              <a:t>O risco de </a:t>
            </a:r>
            <a:r>
              <a:rPr lang="pt-BR" b="1" i="1" dirty="0" err="1" smtClean="0"/>
              <a:t>sobreajuste</a:t>
            </a:r>
            <a:r>
              <a:rPr lang="pt-BR" dirty="0" smtClean="0"/>
              <a:t> é reduzido incorporando-se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a alguma </a:t>
            </a:r>
            <a:r>
              <a:rPr lang="pt-BR" b="1" i="1" dirty="0" smtClean="0"/>
              <a:t>norma</a:t>
            </a:r>
            <a:r>
              <a:rPr lang="pt-BR" dirty="0" smtClean="0"/>
              <a:t> do </a:t>
            </a:r>
            <a:r>
              <a:rPr lang="pt-BR" b="1" i="1" dirty="0" smtClean="0"/>
              <a:t>vetor de pesos </a:t>
            </a:r>
            <a:r>
              <a:rPr lang="pt-BR" dirty="0" smtClean="0"/>
              <a:t>ao processo de 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são: </a:t>
            </a:r>
            <a:r>
              <a:rPr lang="pt-BR" i="1" dirty="0" err="1" smtClean="0"/>
              <a:t>Rigde</a:t>
            </a:r>
            <a:r>
              <a:rPr lang="pt-BR" dirty="0" smtClean="0"/>
              <a:t>, LASSO e </a:t>
            </a:r>
            <a:r>
              <a:rPr lang="pt-BR" i="1" dirty="0" err="1" smtClean="0"/>
              <a:t>elastic</a:t>
            </a:r>
            <a:r>
              <a:rPr lang="pt-BR" i="1" dirty="0" smtClean="0"/>
              <a:t>-net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b="1" i="1" dirty="0" smtClean="0"/>
              <a:t>regularização</a:t>
            </a:r>
            <a:r>
              <a:rPr lang="pt-BR" dirty="0" smtClean="0"/>
              <a:t> força o algoritmo de aprendizado não apenas a se ajustar aos dados, mas também a manter os pesos do modelo os menores possíveis.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</a:t>
                </a:r>
                <a:r>
                  <a:rPr lang="pt-BR" b="1" i="1" dirty="0"/>
                  <a:t>norma L2</a:t>
                </a:r>
                <a:r>
                  <a:rPr lang="pt-BR" dirty="0"/>
                  <a:t>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com restrições </a:t>
                </a:r>
                <a:r>
                  <a:rPr lang="pt-BR" dirty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restringe a magnitude dos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e </a:t>
                </a:r>
                <a:r>
                  <a:rPr lang="pt-BR" dirty="0"/>
                  <a:t>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498884" y="3995409"/>
                <a:ext cx="4508896" cy="1175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 smtClean="0"/>
                  <a:t> pode assumir qualquer valor.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 smtClean="0"/>
                  <a:t> define o tamanho da região </a:t>
                </a:r>
                <a:r>
                  <a:rPr lang="pt-BR" sz="1400" dirty="0"/>
                  <a:t>de </a:t>
                </a:r>
                <a:r>
                  <a:rPr lang="pt-BR" sz="1400" dirty="0" smtClean="0"/>
                  <a:t>factibilidade.</a:t>
                </a:r>
                <a:endParaRPr lang="pt-BR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3995409"/>
                <a:ext cx="4508896" cy="1175194"/>
              </a:xfrm>
              <a:prstGeom prst="rect">
                <a:avLst/>
              </a:prstGeom>
              <a:blipFill rotWithShape="0">
                <a:blip r:embed="rId4"/>
                <a:stretch>
                  <a:fillRect l="-135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178602" cy="17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890128" y="675540"/>
                <a:ext cx="23695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b="1" dirty="0" smtClean="0"/>
                  <a:t>Região </a:t>
                </a:r>
                <a:r>
                  <a:rPr lang="pt-BR" sz="1200" b="1" dirty="0"/>
                  <a:t>de </a:t>
                </a:r>
                <a:r>
                  <a:rPr lang="pt-BR" sz="1200" b="1" dirty="0" smtClean="0"/>
                  <a:t>factibilidade</a:t>
                </a:r>
                <a:r>
                  <a:rPr lang="pt-BR" sz="1200" dirty="0" smtClean="0"/>
                  <a:t>: possíveis valores que os pesos podem assumir. O raio do círculo é dado pelo fator de </a:t>
                </a:r>
                <a:r>
                  <a:rPr lang="pt-BR" sz="1200" dirty="0" smtClean="0"/>
                  <a:t>regularização,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200" dirty="0" smtClean="0"/>
                  <a:t>.</a:t>
                </a:r>
                <a:endParaRPr lang="pt-B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28" y="675540"/>
                <a:ext cx="2369544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7799294" y="1091039"/>
            <a:ext cx="1090834" cy="200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equação de erro regularizado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continua sendo quadrática com relação aos pesos, e portanto, a superfície de erro continua sendo convexa.</a:t>
                </a:r>
              </a:p>
              <a:p>
                <a:r>
                  <a:rPr lang="pt-BR" dirty="0"/>
                  <a:t>Desta forma, encontramos uma solução de forma fechada seguindo o mesmo procedimento que usamos para encontrar a </a:t>
                </a:r>
                <a:r>
                  <a:rPr lang="pt-BR" b="1" i="1" dirty="0"/>
                  <a:t>equação normal</a:t>
                </a:r>
                <a:r>
                  <a:rPr lang="pt-BR" dirty="0" smtClean="0"/>
                  <a:t>: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 </a:t>
                </a:r>
                <a:r>
                  <a:rPr lang="pt-BR" dirty="0"/>
                  <a:t>(i.e., matriz singular), a inversa na equação acima sempre existirá 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i="1" dirty="0"/>
                  <a:t>norma L2 </a:t>
                </a:r>
                <a:r>
                  <a:rPr lang="pt-BR" dirty="0"/>
                  <a:t>é diferenciável, os problemas de aprendizagem usando a regularização de Ridge também podem ser resolvidos iterativamente através do </a:t>
                </a:r>
                <a:r>
                  <a:rPr lang="pt-BR" b="1" i="1" dirty="0"/>
                  <a:t>algoritmo do gradiente </a:t>
                </a:r>
                <a:r>
                  <a:rPr lang="pt-BR" b="1" i="1" dirty="0" smtClean="0"/>
                  <a:t>descendente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OBS.3</a:t>
                </a:r>
                <a:r>
                  <a:rPr lang="pt-BR" dirty="0"/>
                  <a:t>: 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deve ser adicionado apenas à função de erro durante o treinamento. Depois que o modelo é treinado, a avaliação </a:t>
                </a:r>
                <a:r>
                  <a:rPr lang="pt-BR" dirty="0" smtClean="0"/>
                  <a:t>do seu desempenho não </a:t>
                </a:r>
                <a:r>
                  <a:rPr lang="pt-BR" dirty="0"/>
                  <a:t>utiliza a regularização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 rotWithShape="0">
                <a:blip r:embed="rId2"/>
                <a:stretch>
                  <a:fillRect l="-765" t="-2300" r="-273" b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622" y="3556086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271537" y="4041278"/>
            <a:ext cx="2636516" cy="681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Função observável: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(0, 0.0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9)</m:t>
                    </m:r>
                  </m:oMath>
                </a14:m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Função </a:t>
                </a:r>
                <a:r>
                  <a:rPr lang="pt-BR" b="1" i="1" dirty="0"/>
                  <a:t>hipótese polinomial </a:t>
                </a:r>
                <a:r>
                  <a:rPr lang="pt-BR" dirty="0"/>
                  <a:t>de </a:t>
                </a:r>
                <a:r>
                  <a:rPr lang="pt-BR" dirty="0" smtClean="0"/>
                  <a:t>ordem 15 treinada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</a:t>
                </a:r>
                <a:r>
                  <a:rPr lang="pt-BR" dirty="0" err="1" smtClean="0"/>
                  <a:t>Ridge</a:t>
                </a:r>
                <a:r>
                  <a:rPr lang="pt-BR" dirty="0" smtClean="0"/>
                  <a:t> </a:t>
                </a:r>
                <a:r>
                  <a:rPr lang="pt-BR" dirty="0" smtClean="0"/>
                  <a:t>se torna uma regressão polinomial sem </a:t>
                </a:r>
                <a:r>
                  <a:rPr lang="pt-BR" dirty="0" smtClean="0"/>
                  <a:t>regularização e sobreajusta.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</a:t>
                </a:r>
                <a:r>
                  <a:rPr lang="pt-BR" dirty="0" smtClean="0"/>
                  <a:t>se </a:t>
                </a:r>
                <a:r>
                  <a:rPr lang="pt-BR" dirty="0"/>
                  <a:t>“</a:t>
                </a:r>
                <a:r>
                  <a:rPr lang="pt-BR" i="1" dirty="0"/>
                  <a:t>contorce”</a:t>
                </a:r>
                <a:r>
                  <a:rPr lang="pt-BR" dirty="0"/>
                  <a:t> </a:t>
                </a:r>
                <a:r>
                  <a:rPr lang="pt-BR" dirty="0" smtClean="0"/>
                  <a:t>menos e </a:t>
                </a:r>
                <a:r>
                  <a:rPr lang="pt-BR" dirty="0" smtClean="0"/>
                  <a:t>passa a se </a:t>
                </a:r>
                <a:r>
                  <a:rPr lang="pt-BR" dirty="0" smtClean="0"/>
                  <a:t>ajustar à função verdadeira.</a:t>
                </a:r>
                <a:endParaRPr lang="pt-BR" dirty="0"/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</a:t>
                </a:r>
                <a:r>
                  <a:rPr lang="pt-BR" dirty="0" smtClean="0"/>
                  <a:t>uma reta </a:t>
                </a:r>
                <a:r>
                  <a:rPr lang="pt-BR" dirty="0"/>
                  <a:t>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</a:t>
                </a:r>
                <a:r>
                  <a:rPr lang="pt-BR" dirty="0" smtClean="0"/>
                  <a:t>diminuem (figuras 4 e 5).</a:t>
                </a:r>
                <a:endParaRPr lang="pt-BR" dirty="0" smtClean="0"/>
              </a:p>
              <a:p>
                <a:r>
                  <a:rPr lang="pt-BR" dirty="0" smtClean="0"/>
                  <a:t>Devemos u</a:t>
                </a:r>
                <a:r>
                  <a:rPr lang="pt-BR" dirty="0" smtClean="0"/>
                  <a:t>tilizamos </a:t>
                </a:r>
                <a:r>
                  <a:rPr lang="pt-BR" dirty="0" smtClean="0"/>
                  <a:t>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481435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4119824" y="3379394"/>
            <a:ext cx="1688123" cy="38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59070" y="511661"/>
            <a:ext cx="2369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Região </a:t>
            </a:r>
            <a:r>
              <a:rPr lang="pt-BR" sz="1200" b="1" dirty="0"/>
              <a:t>de </a:t>
            </a:r>
            <a:r>
              <a:rPr lang="pt-BR" sz="1200" b="1" dirty="0" smtClean="0"/>
              <a:t>factibilidade</a:t>
            </a:r>
            <a:r>
              <a:rPr lang="pt-BR" sz="1200" dirty="0" smtClean="0"/>
              <a:t>: possíveis valores que os pesos podem assumir. A área do quadrado é dada pelo fator de regularização.</a:t>
            </a:r>
            <a:endParaRPr lang="pt-BR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69922" y="927161"/>
            <a:ext cx="1108549" cy="25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Mesmas funções observável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</a:t>
                </a:r>
                <a:r>
                  <a:rPr lang="pt-BR" dirty="0" smtClean="0"/>
                  <a:t>o </a:t>
                </a:r>
                <a:r>
                  <a:rPr lang="pt-BR" dirty="0" err="1" smtClean="0"/>
                  <a:t>regressor</a:t>
                </a:r>
                <a:r>
                  <a:rPr lang="pt-BR" dirty="0" smtClean="0"/>
                  <a:t> LASSO </a:t>
                </a:r>
                <a:r>
                  <a:rPr lang="pt-BR" dirty="0" smtClean="0"/>
                  <a:t>se comportar </a:t>
                </a:r>
                <a:r>
                  <a:rPr lang="pt-BR" dirty="0" smtClean="0"/>
                  <a:t>com um </a:t>
                </a:r>
                <a:r>
                  <a:rPr lang="pt-BR" dirty="0" err="1" smtClean="0"/>
                  <a:t>regressor</a:t>
                </a:r>
                <a:r>
                  <a:rPr lang="pt-BR" dirty="0" smtClean="0"/>
                  <a:t> </a:t>
                </a:r>
                <a:r>
                  <a:rPr lang="pt-BR" dirty="0" smtClean="0"/>
                  <a:t>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irrelevantes para o processo de regressão.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</a:t>
                </a:r>
                <a:r>
                  <a:rPr lang="pt-BR" dirty="0" smtClean="0"/>
                  <a:t>fechada, mas pode ser implementada com o GD.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599" t="-3737" r="-163" b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613403" y="6550223"/>
            <a:ext cx="255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smtClean="0">
                <a:hlinkClick r:id="rId4"/>
              </a:rPr>
              <a:t>lasso_regression.ipynb</a:t>
            </a:r>
            <a:endParaRPr lang="pt-B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03"/>
            <a:ext cx="10515600" cy="7291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Por que </a:t>
            </a:r>
            <a:r>
              <a:rPr lang="pt-BR" dirty="0" smtClean="0"/>
              <a:t>LASSO produz </a:t>
            </a:r>
            <a:r>
              <a:rPr lang="pt-BR" dirty="0"/>
              <a:t>modelos esparsos?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2" y="3627456"/>
                <a:ext cx="11592509" cy="323054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</a:t>
                </a:r>
                <a:r>
                  <a:rPr lang="pt-BR" dirty="0" smtClean="0"/>
                  <a:t>figura mostra as </a:t>
                </a:r>
                <a:r>
                  <a:rPr lang="pt-BR" b="1" i="1" dirty="0"/>
                  <a:t>curvas de nível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de um problema de regressão </a:t>
                </a:r>
                <a:r>
                  <a:rPr lang="pt-BR" dirty="0" smtClean="0"/>
                  <a:t>linear </a:t>
                </a:r>
                <a:r>
                  <a:rPr lang="pt-BR" dirty="0"/>
                  <a:t>com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e </a:t>
                </a:r>
                <a:r>
                  <a:rPr lang="pt-BR" dirty="0" smtClean="0"/>
                  <a:t>as </a:t>
                </a:r>
                <a:r>
                  <a:rPr lang="pt-BR" dirty="0"/>
                  <a:t>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onde as </a:t>
                </a:r>
                <a:r>
                  <a:rPr lang="pt-BR" dirty="0"/>
                  <a:t>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 smtClean="0"/>
                  <a:t>válidas.</a:t>
                </a:r>
                <a:endParaRPr lang="pt-B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aumentam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valor igual a 0 em alguma das dimensões (i.e., pesos).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2" y="3627456"/>
                <a:ext cx="11592509" cy="3230544"/>
              </a:xfrm>
              <a:blipFill rotWithShape="0">
                <a:blip r:embed="rId3"/>
                <a:stretch>
                  <a:fillRect l="-578" t="-3962" r="-946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6115" y="11549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dentro do quadrado, o mais próximo do mínimo.</a:t>
                </a:r>
                <a:endParaRPr lang="pt-B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11549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772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881508" y="1151188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solução deve estar dentro do </a:t>
                </a:r>
                <a:r>
                  <a:rPr lang="pt-BR" dirty="0" smtClean="0"/>
                  <a:t>círculo, o </a:t>
                </a:r>
                <a:r>
                  <a:rPr lang="pt-BR" dirty="0"/>
                  <a:t>mais próximo do mínimo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08" y="1151188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313" t="-1583" r="-168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10502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1112186"/>
            <a:ext cx="2693378" cy="23863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66303" y="159793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pontos de mínimo</a:t>
            </a:r>
            <a:endParaRPr lang="en-US" sz="1400" dirty="0"/>
          </a:p>
        </p:txBody>
      </p:sp>
      <p:cxnSp>
        <p:nvCxnSpPr>
          <p:cNvPr id="12" name="Conector de seta reta 11"/>
          <p:cNvCxnSpPr>
            <a:stCxn id="5" idx="3"/>
          </p:cNvCxnSpPr>
          <p:nvPr/>
        </p:nvCxnSpPr>
        <p:spPr>
          <a:xfrm>
            <a:off x="6380703" y="1859543"/>
            <a:ext cx="834013" cy="14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1"/>
          </p:cNvCxnSpPr>
          <p:nvPr/>
        </p:nvCxnSpPr>
        <p:spPr>
          <a:xfrm flipH="1">
            <a:off x="4471517" y="1859543"/>
            <a:ext cx="994786" cy="180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15888</TotalTime>
  <Words>2095</Words>
  <Application>Microsoft Office PowerPoint</Application>
  <PresentationFormat>Widescreen</PresentationFormat>
  <Paragraphs>245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Por que LASSO produz modelos esparsos?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2027</cp:revision>
  <dcterms:created xsi:type="dcterms:W3CDTF">2020-02-17T11:18:32Z</dcterms:created>
  <dcterms:modified xsi:type="dcterms:W3CDTF">2022-06-24T19:42:20Z</dcterms:modified>
</cp:coreProperties>
</file>