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14" r:id="rId3"/>
    <p:sldId id="325" r:id="rId4"/>
    <p:sldId id="257" r:id="rId5"/>
    <p:sldId id="335" r:id="rId6"/>
    <p:sldId id="264" r:id="rId7"/>
    <p:sldId id="340" r:id="rId8"/>
    <p:sldId id="346" r:id="rId9"/>
    <p:sldId id="347" r:id="rId10"/>
    <p:sldId id="348" r:id="rId11"/>
    <p:sldId id="328" r:id="rId12"/>
    <p:sldId id="345" r:id="rId13"/>
    <p:sldId id="343" r:id="rId14"/>
    <p:sldId id="349" r:id="rId15"/>
    <p:sldId id="275" r:id="rId16"/>
    <p:sldId id="350" r:id="rId17"/>
    <p:sldId id="351" r:id="rId18"/>
    <p:sldId id="333" r:id="rId19"/>
    <p:sldId id="352" r:id="rId20"/>
    <p:sldId id="356" r:id="rId21"/>
    <p:sldId id="354" r:id="rId22"/>
    <p:sldId id="309" r:id="rId23"/>
    <p:sldId id="355" r:id="rId24"/>
    <p:sldId id="339" r:id="rId25"/>
    <p:sldId id="263" r:id="rId26"/>
    <p:sldId id="298" r:id="rId27"/>
    <p:sldId id="324" r:id="rId28"/>
    <p:sldId id="306" r:id="rId29"/>
    <p:sldId id="305" r:id="rId30"/>
    <p:sldId id="299" r:id="rId31"/>
    <p:sldId id="304" r:id="rId32"/>
    <p:sldId id="338" r:id="rId3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2048" autoAdjust="0"/>
  </p:normalViewPr>
  <p:slideViewPr>
    <p:cSldViewPr snapToGrid="0">
      <p:cViewPr varScale="1">
        <p:scale>
          <a:sx n="95" d="100"/>
          <a:sy n="95" d="100"/>
        </p:scale>
        <p:origin x="1206" y="90"/>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5/08/2022</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05/08/2022</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mdb.com/title/tt0084787/"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imdb.com/title/tt018278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Estamos vivendo na era da informação. Nessa era, um volume sem precedentes de dados (de </a:t>
            </a:r>
            <a:r>
              <a:rPr lang="pt-BR" sz="1200" dirty="0" err="1" smtClean="0"/>
              <a:t>tera</a:t>
            </a:r>
            <a:r>
              <a:rPr lang="pt-BR" sz="1200" dirty="0" smtClean="0"/>
              <a:t> a </a:t>
            </a:r>
            <a:r>
              <a:rPr lang="pt-BR" sz="1200" dirty="0" err="1" smtClean="0"/>
              <a:t>petabytes</a:t>
            </a:r>
            <a:r>
              <a:rPr lang="pt-BR" sz="1200" dirty="0" smtClean="0"/>
              <a:t>) está disponível, impossibilitando sua análise por nós seres humanos. Porém, para modelos de ML, quanto mais dados melhor será o aprendizado.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Hoje em dia, dados são preciosíssimos e a extração de novas informações (úteis) vale ouro.</a:t>
            </a:r>
            <a:endParaRPr lang="pt-BR" sz="1200" dirty="0" smtClean="0"/>
          </a:p>
          <a:p>
            <a:r>
              <a:rPr lang="pt-BR" sz="1200" dirty="0" smtClean="0"/>
              <a:t>Surgimento de recursos computacionais poderosos tais como </a:t>
            </a:r>
            <a:r>
              <a:rPr lang="pt-BR" sz="1200" dirty="0" err="1" smtClean="0"/>
              <a:t>GPUs</a:t>
            </a:r>
            <a:r>
              <a:rPr lang="pt-BR" sz="1200" dirty="0" smtClean="0"/>
              <a:t>, </a:t>
            </a:r>
            <a:r>
              <a:rPr lang="pt-BR" sz="1200" dirty="0" err="1" smtClean="0"/>
              <a:t>FPGAs</a:t>
            </a:r>
            <a:r>
              <a:rPr lang="pt-BR" sz="1200" dirty="0" smtClean="0"/>
              <a:t>, </a:t>
            </a:r>
            <a:r>
              <a:rPr lang="pt-BR" sz="1200" dirty="0" err="1" smtClean="0"/>
              <a:t>CPUs</a:t>
            </a:r>
            <a:r>
              <a:rPr lang="pt-BR" sz="1200" dirty="0" smtClean="0"/>
              <a:t> com múltiplos cores.</a:t>
            </a:r>
          </a:p>
          <a:p>
            <a:r>
              <a:rPr lang="pt-BR" sz="1200" dirty="0" smtClean="0"/>
              <a:t>Surgimento de novas estratégias de treinamento (i.e., aprendizagem).</a:t>
            </a:r>
          </a:p>
          <a:p>
            <a:r>
              <a:rPr lang="pt-BR" sz="1200" dirty="0" smtClean="0"/>
              <a:t>Existência de frameworks e bibliotecas que facilitam o desenvolvimento de soluções com ML.</a:t>
            </a:r>
          </a:p>
          <a:p>
            <a:endParaRPr lang="pt-BR" sz="1200" dirty="0" smtClean="0"/>
          </a:p>
          <a:p>
            <a:r>
              <a:rPr lang="pt-BR" sz="1200" b="1" dirty="0" smtClean="0"/>
              <a:t>TensorFlow</a:t>
            </a:r>
            <a:r>
              <a:rPr lang="pt-BR" sz="1200" dirty="0" smtClean="0"/>
              <a:t> é uma biblioteca de software livre e de código aberto para fluxo de dados e programação </a:t>
            </a:r>
            <a:r>
              <a:rPr lang="pt-BR" sz="1200" dirty="0" err="1" smtClean="0"/>
              <a:t>diferenciável</a:t>
            </a:r>
            <a:r>
              <a:rPr lang="pt-BR" sz="1200" dirty="0" smtClean="0"/>
              <a:t>. É uma biblioteca matemática simbólica e também é usada para aplicativos de aprendizado de máquina, como redes neurais.</a:t>
            </a:r>
          </a:p>
          <a:p>
            <a:endParaRPr lang="pt-BR" sz="1200" dirty="0" smtClean="0"/>
          </a:p>
          <a:p>
            <a:r>
              <a:rPr lang="pt-BR" sz="1200" b="1" dirty="0" err="1" smtClean="0"/>
              <a:t>Theano</a:t>
            </a:r>
            <a:r>
              <a:rPr lang="pt-BR" sz="1200" dirty="0" smtClean="0"/>
              <a:t> é uma biblioteca de computação científica. Foi desenvolvido pela </a:t>
            </a:r>
            <a:r>
              <a:rPr lang="pt-BR" sz="1200" dirty="0" err="1" smtClean="0"/>
              <a:t>Université</a:t>
            </a:r>
            <a:r>
              <a:rPr lang="pt-BR" sz="1200" dirty="0" smtClean="0"/>
              <a:t> de Montréal e está disponível desde 2007.</a:t>
            </a:r>
          </a:p>
          <a:p>
            <a:endParaRPr lang="pt-BR" sz="1200" dirty="0" smtClean="0"/>
          </a:p>
          <a:p>
            <a:r>
              <a:rPr lang="pt-BR" sz="1200" b="1" dirty="0" err="1" smtClean="0"/>
              <a:t>PyTorch</a:t>
            </a:r>
            <a:r>
              <a:rPr lang="pt-BR" sz="1200" dirty="0" smtClean="0"/>
              <a:t> é uma biblioteca de aprendizado de máquina de código aberto baseada na biblioteca </a:t>
            </a:r>
            <a:r>
              <a:rPr lang="pt-BR" sz="1200" dirty="0" err="1" smtClean="0"/>
              <a:t>Torch</a:t>
            </a:r>
            <a:r>
              <a:rPr lang="pt-BR" sz="1200" baseline="0" dirty="0" smtClean="0"/>
              <a:t> </a:t>
            </a:r>
            <a:r>
              <a:rPr lang="pt-BR" sz="1200" dirty="0" smtClean="0"/>
              <a:t>usada</a:t>
            </a:r>
            <a:r>
              <a:rPr lang="pt-BR" sz="1200" baseline="0" dirty="0" smtClean="0"/>
              <a:t> em aplicações de </a:t>
            </a:r>
            <a:r>
              <a:rPr lang="pt-BR" sz="1200" dirty="0" smtClean="0"/>
              <a:t>visão computacional e processamento de linguagem natural.</a:t>
            </a:r>
          </a:p>
          <a:p>
            <a:endParaRPr lang="pt-BR" sz="1200" dirty="0" smtClean="0"/>
          </a:p>
          <a:p>
            <a:r>
              <a:rPr lang="pt-BR" sz="1200" b="1" dirty="0" err="1" smtClean="0"/>
              <a:t>Scikit-learn</a:t>
            </a:r>
            <a:r>
              <a:rPr lang="pt-BR" sz="1200" dirty="0" smtClean="0"/>
              <a:t> é uma biblioteca de aprendizado de máquina de software livre para a linguagem de programação Python.</a:t>
            </a:r>
          </a:p>
          <a:p>
            <a:endParaRPr lang="pt-BR" sz="1200" dirty="0" smtClean="0"/>
          </a:p>
          <a:p>
            <a:r>
              <a:rPr lang="pt-BR" sz="1200" b="1" dirty="0" smtClean="0"/>
              <a:t>Keras</a:t>
            </a:r>
            <a:r>
              <a:rPr lang="pt-BR" sz="1200" dirty="0" smtClean="0"/>
              <a:t> é uma biblioteca de rede neural de código aberto escrita em Python. É capaz de rodar sobre TensorFlow, Microsoft </a:t>
            </a:r>
            <a:r>
              <a:rPr lang="pt-BR" sz="1200" dirty="0" err="1" smtClean="0"/>
              <a:t>Cognitive</a:t>
            </a:r>
            <a:r>
              <a:rPr lang="pt-BR" sz="1200" dirty="0" smtClean="0"/>
              <a:t> Toolkit, R, </a:t>
            </a:r>
            <a:r>
              <a:rPr lang="pt-BR" sz="1200" dirty="0" err="1" smtClean="0"/>
              <a:t>Theano</a:t>
            </a:r>
            <a:r>
              <a:rPr lang="pt-BR" sz="1200" dirty="0" smtClean="0"/>
              <a:t> ou </a:t>
            </a:r>
            <a:r>
              <a:rPr lang="pt-BR" sz="1200" dirty="0" err="1" smtClean="0"/>
              <a:t>PlaidML</a:t>
            </a:r>
            <a:r>
              <a:rPr lang="pt-BR" sz="1200" dirty="0" smtClean="0"/>
              <a:t>. Keras foi projetado para permitir experimentação rápida com redes neurais profundas, ele se concentra em ser fácil de usar, modular e extensível.</a:t>
            </a:r>
          </a:p>
          <a:p>
            <a:endParaRPr lang="pt-BR" sz="1200" dirty="0" smtClean="0"/>
          </a:p>
          <a:p>
            <a:r>
              <a:rPr lang="pt-BR" sz="1200" b="1" dirty="0" smtClean="0"/>
              <a:t>Pandas</a:t>
            </a:r>
            <a:r>
              <a:rPr lang="pt-BR" sz="1200" dirty="0" smtClean="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smtClean="0"/>
          </a:p>
          <a:p>
            <a:endParaRPr lang="pt-BR" sz="120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3870339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Os algortimos de ML podem ser agrupados de acordo com o tipo de aprendizado que</a:t>
            </a:r>
            <a:r>
              <a:rPr lang="nl-BE" baseline="0" dirty="0" smtClean="0"/>
              <a:t> realizam:</a:t>
            </a:r>
          </a:p>
          <a:p>
            <a:r>
              <a:rPr lang="pt-BR" sz="2800" dirty="0" smtClean="0"/>
              <a:t>Supervisionado</a:t>
            </a:r>
          </a:p>
          <a:p>
            <a:r>
              <a:rPr lang="pt-BR" sz="2800" dirty="0" smtClean="0"/>
              <a:t>Não-Supervisionado</a:t>
            </a:r>
          </a:p>
          <a:p>
            <a:r>
              <a:rPr lang="pt-BR" sz="2800" dirty="0" err="1" smtClean="0"/>
              <a:t>Semi-Supervisionado</a:t>
            </a:r>
            <a:endParaRPr lang="pt-BR" sz="2800" dirty="0" smtClean="0"/>
          </a:p>
          <a:p>
            <a:r>
              <a:rPr lang="pt-BR" sz="2800" dirty="0" smtClean="0"/>
              <a:t>Por Reforço</a:t>
            </a:r>
          </a:p>
          <a:p>
            <a:r>
              <a:rPr lang="pt-BR" sz="2800" dirty="0" err="1" smtClean="0"/>
              <a:t>Metaheurístico</a:t>
            </a:r>
            <a:endParaRPr lang="pt-BR" sz="2800" dirty="0" smtClean="0"/>
          </a:p>
          <a:p>
            <a:endParaRPr lang="nl-BE" dirty="0"/>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dirty="0" smtClean="0"/>
              <a:t>Aprendizado supervisionado é o processo de aprendizado quando a</a:t>
            </a:r>
            <a:r>
              <a:rPr lang="pt-BR" sz="1200" baseline="0" dirty="0" smtClean="0"/>
              <a:t> máquina </a:t>
            </a:r>
            <a:r>
              <a:rPr lang="pt-BR" sz="1200" dirty="0" smtClean="0"/>
              <a:t>sabe o que aprender, ou seja, os </a:t>
            </a:r>
            <a:r>
              <a:rPr lang="pt-BR" sz="1200" b="1" i="1" dirty="0" smtClean="0"/>
              <a:t>rótulos</a:t>
            </a:r>
            <a:r>
              <a:rPr lang="pt-BR" sz="1200" dirty="0" smtClean="0"/>
              <a:t> são o que a máquina deve aprender.</a:t>
            </a:r>
          </a:p>
          <a:p>
            <a:pPr marL="171450" indent="-171450">
              <a:buFont typeface="Arial" panose="020B0604020202020204" pitchFamily="34" charset="0"/>
              <a:buChar char="•"/>
            </a:pPr>
            <a:r>
              <a:rPr lang="pt-BR" sz="1200" dirty="0" smtClean="0"/>
              <a:t>No </a:t>
            </a:r>
            <a:r>
              <a:rPr lang="pt-BR" sz="1200" b="1" dirty="0" smtClean="0"/>
              <a:t>aprendizado supervisionado</a:t>
            </a:r>
            <a:r>
              <a:rPr lang="pt-BR" sz="1200" dirty="0" smtClean="0"/>
              <a:t>, os dados de treinamento que você alimenta para o algoritmo incluem as soluções desejadas, chamadas de rótulos</a:t>
            </a:r>
            <a:endParaRPr lang="pt-BR" sz="1200" dirty="0" smtClean="0">
              <a:cs typeface="Calibri"/>
            </a:endParaRPr>
          </a:p>
          <a:p>
            <a:pPr marL="171450" indent="-171450">
              <a:buFont typeface="Arial" panose="020B0604020202020204" pitchFamily="34" charset="0"/>
              <a:buChar char="•"/>
            </a:pPr>
            <a:r>
              <a:rPr lang="pt-BR" sz="1200" dirty="0" smtClean="0"/>
              <a:t>Por exemplo, a algoritmo de ML do filtro de spam, tem como entrada o email (</a:t>
            </a:r>
            <a:r>
              <a:rPr lang="pt-BR" sz="1200" b="1" dirty="0" smtClean="0"/>
              <a:t>atributos</a:t>
            </a:r>
            <a:r>
              <a:rPr lang="pt-BR" sz="1200" dirty="0" smtClean="0"/>
              <a:t> são: remetente, assunto, corpo do email, horário recebido) e um </a:t>
            </a:r>
            <a:r>
              <a:rPr lang="pt-BR" sz="1200" b="1" dirty="0" smtClean="0"/>
              <a:t>rótulo</a:t>
            </a:r>
            <a:r>
              <a:rPr lang="pt-BR" sz="1200" dirty="0" smtClean="0"/>
              <a:t> dizendo se aquele é ou não um spam.</a:t>
            </a:r>
          </a:p>
          <a:p>
            <a:pPr marL="171450" indent="-171450">
              <a:buFont typeface="Arial" panose="020B0604020202020204" pitchFamily="34" charset="0"/>
              <a:buChar char="•"/>
            </a:pPr>
            <a:r>
              <a:rPr lang="pt-BR" sz="1200" dirty="0" smtClean="0"/>
              <a:t>Analogia com trabalho, onde você tem alguém supervisionando seu trabalho e dizendo se o que foi feito está ou não correto.</a:t>
            </a:r>
          </a:p>
          <a:p>
            <a:pPr marL="171450" indent="-171450">
              <a:buFont typeface="Arial" panose="020B0604020202020204" pitchFamily="34" charset="0"/>
              <a:buChar char="•"/>
            </a:pPr>
            <a:r>
              <a:rPr lang="pt-BR" sz="1200" dirty="0" smtClean="0"/>
              <a:t>Exemplos de </a:t>
            </a:r>
            <a:r>
              <a:rPr lang="pt-BR" sz="1200" b="1" dirty="0" smtClean="0"/>
              <a:t>regressão</a:t>
            </a:r>
            <a:r>
              <a:rPr lang="pt-BR" sz="1200" dirty="0" smtClean="0"/>
              <a:t>: predição de quando o número de leitos de UTI vão se esgotar devido a uma pandemia, predição do preço de ações, predição do preço de imóveis, no caso de engenharia aproximação da PDF de uma variável aleatória com PDF desconhecida, predição do path-loss.</a:t>
            </a:r>
          </a:p>
          <a:p>
            <a:pPr marL="316188" indent="-316188">
              <a:buFont typeface="Arial" panose="020B0604020202020204" pitchFamily="34" charset="0"/>
              <a:buChar char="•"/>
            </a:pPr>
            <a:endParaRPr lang="pt-BR" sz="1200" u="none"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969416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Clusterização</a:t>
            </a:r>
            <a:r>
              <a:rPr lang="pt-BR" sz="1200" b="1" dirty="0"/>
              <a:t>: </a:t>
            </a:r>
            <a:r>
              <a:rPr lang="pt-BR" sz="1200" dirty="0"/>
              <a:t>tarefa de agrupar </a:t>
            </a:r>
            <a:r>
              <a:rPr lang="pt-BR" sz="1200" dirty="0" smtClean="0"/>
              <a:t>automaticamente os </a:t>
            </a:r>
            <a:r>
              <a:rPr lang="pt-BR" sz="1200" dirty="0"/>
              <a:t>dados de </a:t>
            </a:r>
            <a:r>
              <a:rPr lang="pt-BR" sz="1200" dirty="0" smtClean="0"/>
              <a:t>entrada (i.e., features) </a:t>
            </a:r>
            <a:r>
              <a:rPr lang="pt-BR" sz="1200" dirty="0"/>
              <a:t>em </a:t>
            </a:r>
            <a:r>
              <a:rPr lang="pt-BR" sz="1200" dirty="0" smtClean="0"/>
              <a:t>grupos</a:t>
            </a:r>
            <a:r>
              <a:rPr lang="pt-BR" sz="1200" baseline="0" dirty="0" smtClean="0"/>
              <a:t>/clusters</a:t>
            </a:r>
            <a:r>
              <a:rPr lang="pt-BR" sz="1200" dirty="0" smtClean="0"/>
              <a:t>.</a:t>
            </a:r>
            <a:r>
              <a:rPr lang="pt-BR" sz="1200" dirty="0"/>
              <a:t> </a:t>
            </a:r>
            <a:r>
              <a:rPr lang="pt-BR" sz="1200" dirty="0" smtClean="0"/>
              <a:t>O</a:t>
            </a:r>
            <a:r>
              <a:rPr lang="pt-BR" sz="1200" baseline="0" dirty="0" smtClean="0"/>
              <a:t> grupo </a:t>
            </a:r>
            <a:r>
              <a:rPr lang="pt-BR" sz="1200" dirty="0" smtClean="0"/>
              <a:t>é </a:t>
            </a:r>
            <a:r>
              <a:rPr lang="pt-BR" sz="1200" dirty="0"/>
              <a:t>o rótulo que é determinado para os dados de entrada fornecidos. Ou seja, podemos dizer que a clusterização tem como objetivo fazer com que a máquina </a:t>
            </a:r>
            <a:r>
              <a:rPr lang="pt-BR" sz="1200" dirty="0" smtClean="0"/>
              <a:t>aprenda/encontre classes/grupos e</a:t>
            </a:r>
            <a:r>
              <a:rPr lang="pt-BR" sz="1200" baseline="0" dirty="0" smtClean="0"/>
              <a:t> rotule as features.</a:t>
            </a:r>
          </a:p>
          <a:p>
            <a:pPr marL="628650" lvl="1" indent="-171450">
              <a:buFont typeface="Arial" panose="020B0604020202020204" pitchFamily="34" charset="0"/>
              <a:buChar char="•"/>
            </a:pPr>
            <a:r>
              <a:rPr lang="pt-BR" sz="1200" b="1" baseline="0" dirty="0" smtClean="0"/>
              <a:t>Exemplo de aplicação</a:t>
            </a:r>
            <a:r>
              <a:rPr lang="pt-BR" sz="1200" baseline="0" dirty="0" smtClean="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smtClean="0"/>
              <a:t>Redução de dimensionalidade</a:t>
            </a:r>
            <a:r>
              <a:rPr lang="pt-BR" sz="1200" baseline="0" dirty="0" smtClean="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reconhecimento de faces, os atributos possuem grandes dimensões (ou seja, são vetores grandes ) o que dificulta o treinamento de algoritmos de ML, portanto, diminuindo-se a dimensão das features pode-se diminuir o tempo de treinamento sem afetar muito a performance do algoritmo utilizado.</a:t>
            </a:r>
          </a:p>
          <a:p>
            <a:pPr marL="171450" indent="-171450">
              <a:buFont typeface="Arial" panose="020B0604020202020204" pitchFamily="34" charset="0"/>
              <a:buChar char="•"/>
            </a:pPr>
            <a:r>
              <a:rPr lang="pt-BR" sz="1200" b="1" baseline="0" dirty="0" smtClean="0"/>
              <a:t>Aumento de dimensionalidade</a:t>
            </a:r>
            <a:r>
              <a:rPr lang="pt-BR" sz="1200" baseline="0" dirty="0" smtClean="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sistemas de comunicação digital o aumento de dimensionalidade é utilizado para encontrar </a:t>
            </a:r>
            <a:r>
              <a:rPr lang="pt-BR" sz="1200" b="0" i="1" baseline="0" dirty="0" smtClean="0"/>
              <a:t>palavras código (code words)</a:t>
            </a:r>
            <a:r>
              <a:rPr lang="pt-BR" sz="1200" b="0" i="0" baseline="0" dirty="0" smtClean="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smtClean="0"/>
          </a:p>
          <a:p>
            <a:pPr marL="171450" lvl="0" indent="-171450">
              <a:buFont typeface="Arial" panose="020B0604020202020204" pitchFamily="34" charset="0"/>
              <a:buChar char="•"/>
            </a:pPr>
            <a:r>
              <a:rPr lang="pt-BR" sz="1200" b="1" baseline="0" dirty="0" smtClean="0"/>
              <a:t>Detecção de Anomalias</a:t>
            </a:r>
            <a:r>
              <a:rPr lang="pt-BR" sz="1200" baseline="0" dirty="0" smtClean="0"/>
              <a:t>: detecta se uma nova observação (i.e., atributos ou exemplos) pertence à mesma distribuição que as observações </a:t>
            </a:r>
            <a:r>
              <a:rPr lang="pt-BR" sz="1200" baseline="0" dirty="0" smtClean="0"/>
              <a:t>anteriores</a:t>
            </a:r>
            <a:r>
              <a:rPr lang="pt-BR" sz="1200" baseline="0" dirty="0" smtClean="0"/>
              <a:t>.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smtClean="0"/>
              <a:t>Exemplo de aplicação</a:t>
            </a:r>
            <a:r>
              <a:rPr lang="pt-BR" sz="1200" baseline="0" dirty="0" smtClean="0"/>
              <a:t>: detecção de </a:t>
            </a:r>
            <a:r>
              <a:rPr lang="pt-BR" sz="1200" dirty="0" smtClean="0"/>
              <a:t>fraude bancária, fake news, defeito estrutural, problemas médicos, erros em um texto, controle de qualidade em fábricas, etc.</a:t>
            </a:r>
          </a:p>
          <a:p>
            <a:pPr marL="171450" indent="-171450">
              <a:buFont typeface="Arial" panose="020B0604020202020204" pitchFamily="34" charset="0"/>
              <a:buChar char="•"/>
            </a:pPr>
            <a:r>
              <a:rPr lang="pt-BR" sz="1200" b="1" dirty="0" smtClean="0">
                <a:cs typeface="Calibri"/>
              </a:rPr>
              <a:t>Regras </a:t>
            </a:r>
            <a:r>
              <a:rPr lang="pt-BR" sz="1200" b="1" dirty="0">
                <a:cs typeface="Calibri"/>
              </a:rPr>
              <a:t>de associação</a:t>
            </a:r>
            <a:r>
              <a:rPr lang="pt-BR" sz="1200" dirty="0">
                <a:cs typeface="Calibri"/>
              </a:rPr>
              <a:t>: tarefa de associar as </a:t>
            </a:r>
            <a:r>
              <a:rPr lang="pt-BR" sz="1200" dirty="0" smtClean="0">
                <a:cs typeface="Calibri"/>
              </a:rPr>
              <a:t>entradas (i.e., atributos ou exemplos), </a:t>
            </a:r>
            <a:r>
              <a:rPr lang="pt-BR" sz="1200" dirty="0">
                <a:cs typeface="Calibri"/>
              </a:rPr>
              <a:t>encontrando regras que descrevam </a:t>
            </a:r>
            <a:r>
              <a:rPr lang="pt-BR" sz="1200" dirty="0" smtClean="0">
                <a:cs typeface="Calibri"/>
              </a:rPr>
              <a:t>os dados de entrada.</a:t>
            </a:r>
          </a:p>
          <a:p>
            <a:pPr marL="628650" lvl="1" indent="-171450">
              <a:buFont typeface="Arial" panose="020B0604020202020204" pitchFamily="34" charset="0"/>
              <a:buChar char="•"/>
            </a:pPr>
            <a:r>
              <a:rPr lang="pt-BR" sz="1200" b="1" baseline="0" dirty="0" smtClean="0"/>
              <a:t>Exemplo de aplicação</a:t>
            </a:r>
            <a:r>
              <a:rPr lang="pt-BR" sz="1200" baseline="0" dirty="0" smtClean="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Num supermercado, baseado em várias características do que foi comprado o algoritmo poderia encontrar um cluster/grupo de homens que compram fraldas e que também compram cerveja, e o supermercado poderia colocar essas mercadorias juntas.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544729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Exemplo</a:t>
            </a:r>
            <a:r>
              <a:rPr lang="pt-BR" sz="1200" dirty="0" smtClean="0"/>
              <a:t>:</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Como </a:t>
            </a:r>
            <a:r>
              <a:rPr lang="pt-BR" b="1" i="1" dirty="0" smtClean="0"/>
              <a:t>classificaríamos</a:t>
            </a:r>
            <a:r>
              <a:rPr lang="pt-BR" dirty="0" smtClean="0"/>
              <a:t> (economia, esportes, política, entretenimento, etc.) uma</a:t>
            </a:r>
            <a:r>
              <a:rPr lang="pt-BR" baseline="0" dirty="0" smtClean="0"/>
              <a:t> quantidade massiva </a:t>
            </a:r>
            <a:r>
              <a:rPr lang="pt-BR" dirty="0" smtClean="0"/>
              <a:t>de textos </a:t>
            </a:r>
            <a:r>
              <a:rPr lang="pt-BR" b="1" i="1" dirty="0" smtClean="0"/>
              <a:t>não-rotulados</a:t>
            </a:r>
            <a:r>
              <a:rPr lang="pt-BR" dirty="0" smtClean="0"/>
              <a:t> da internet? Rotular</a:t>
            </a:r>
            <a:r>
              <a:rPr lang="pt-BR" baseline="0" dirty="0" smtClean="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274054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smtClean="0"/>
              <a:t>Aprendizado por reforço pode ser entendido como o problema em que um </a:t>
            </a:r>
            <a:r>
              <a:rPr lang="pt-BR" sz="1200" b="1" i="1" dirty="0" smtClean="0"/>
              <a:t>agente</a:t>
            </a:r>
            <a:r>
              <a:rPr lang="pt-BR" sz="1200" b="0" i="0" dirty="0" smtClean="0"/>
              <a:t> deve aprender como se comportar em um </a:t>
            </a:r>
            <a:r>
              <a:rPr lang="pt-BR" sz="1200" b="1" i="1" dirty="0" smtClean="0"/>
              <a:t>ambiente</a:t>
            </a:r>
            <a:r>
              <a:rPr lang="pt-BR" sz="1200" b="0" i="0" dirty="0" smtClean="0"/>
              <a:t> através de interações do tipo “tentativa e erro”.</a:t>
            </a:r>
          </a:p>
          <a:p>
            <a:pPr marL="171450" indent="-171450">
              <a:buFont typeface="Arial" panose="020B0604020202020204" pitchFamily="34" charset="0"/>
              <a:buChar char="•"/>
            </a:pPr>
            <a:r>
              <a:rPr lang="pt-BR" sz="1200" b="0" i="0" dirty="0" smtClean="0"/>
              <a:t>O</a:t>
            </a:r>
            <a:r>
              <a:rPr lang="pt-BR" sz="1200" b="0" i="0" baseline="0" dirty="0" smtClean="0"/>
              <a:t> </a:t>
            </a:r>
            <a:r>
              <a:rPr lang="pt-BR" sz="1200" b="1" i="1" baseline="0" dirty="0" smtClean="0"/>
              <a:t>agente</a:t>
            </a:r>
            <a:r>
              <a:rPr lang="pt-BR" sz="1200" b="0" i="0" baseline="0" dirty="0" smtClean="0"/>
              <a:t> tem como objetivo aprender/construir um modelo do ambiente em que está inserido através de interações do tipo “tentativa e erro”, ou seja, ele observa o ambiente, escolhe uma ação e aguarda o resultado da ação (reforço positivo ou negativo).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O algoritmo aprende a escolher </a:t>
            </a:r>
            <a:r>
              <a:rPr lang="pt-BR" sz="1200" b="1" i="1" dirty="0" smtClean="0"/>
              <a:t>ações</a:t>
            </a:r>
            <a:r>
              <a:rPr lang="pt-BR" sz="1200" dirty="0" smtClean="0"/>
              <a:t> apenas interagindo com o </a:t>
            </a:r>
            <a:r>
              <a:rPr lang="pt-BR" sz="1200" b="1" i="1" dirty="0" smtClean="0"/>
              <a:t>ambiente</a:t>
            </a:r>
            <a:r>
              <a:rPr lang="pt-BR" sz="1200" dirty="0" smtClean="0"/>
              <a:t>.</a:t>
            </a:r>
            <a:endParaRPr lang="pt-BR" sz="1200" b="0" i="0" baseline="0" dirty="0" smtClean="0"/>
          </a:p>
          <a:p>
            <a:pPr marL="171450" indent="-171450">
              <a:buFont typeface="Arial" panose="020B0604020202020204" pitchFamily="34" charset="0"/>
              <a:buChar char="•"/>
            </a:pPr>
            <a:r>
              <a:rPr lang="pt-BR" sz="1200" b="1" i="0" dirty="0" smtClean="0"/>
              <a:t>Problema da aprendizagem por reforço</a:t>
            </a:r>
            <a:r>
              <a:rPr lang="pt-BR" sz="1200" b="0" i="0" dirty="0" smtClean="0"/>
              <a:t>:</a:t>
            </a:r>
            <a:r>
              <a:rPr lang="pt-BR" sz="1200" b="0" i="0" baseline="0" dirty="0" smtClean="0"/>
              <a:t> </a:t>
            </a:r>
            <a:r>
              <a:rPr lang="pt-BR" sz="1200" b="0" i="0" dirty="0" smtClean="0"/>
              <a:t>Como escolher uma </a:t>
            </a:r>
            <a:r>
              <a:rPr lang="pt-BR" sz="1200" b="1" i="1" dirty="0" smtClean="0"/>
              <a:t>estratégia</a:t>
            </a:r>
            <a:r>
              <a:rPr lang="pt-BR" sz="1200" b="0" i="0" dirty="0" smtClean="0"/>
              <a:t> (conhecida como </a:t>
            </a:r>
            <a:r>
              <a:rPr lang="pt-BR" sz="1200" b="1" i="1" dirty="0" smtClean="0"/>
              <a:t>política)</a:t>
            </a:r>
            <a:r>
              <a:rPr lang="pt-BR" sz="1200" b="0" i="0" dirty="0" smtClean="0"/>
              <a:t> de </a:t>
            </a:r>
            <a:r>
              <a:rPr lang="pt-BR" sz="1200" b="1" i="1" dirty="0" smtClean="0"/>
              <a:t>ações</a:t>
            </a:r>
            <a:r>
              <a:rPr lang="pt-BR" sz="1200" b="0" i="0" dirty="0" smtClean="0"/>
              <a:t> que maximize o</a:t>
            </a:r>
            <a:r>
              <a:rPr lang="pt-BR" sz="1200" b="0" i="0" baseline="0" dirty="0" smtClean="0"/>
              <a:t> </a:t>
            </a:r>
            <a:r>
              <a:rPr lang="pt-BR" sz="1200" b="0" i="0" dirty="0" smtClean="0"/>
              <a:t>total de </a:t>
            </a:r>
            <a:r>
              <a:rPr lang="pt-BR" sz="1200" b="1" i="1" dirty="0" smtClean="0"/>
              <a:t>recompensas</a:t>
            </a:r>
            <a:r>
              <a:rPr lang="pt-BR" sz="1200" b="0" i="0" dirty="0" smtClean="0"/>
              <a:t> recebidas pelo </a:t>
            </a:r>
            <a:r>
              <a:rPr lang="pt-BR" sz="1200" b="1" i="1" dirty="0" smtClean="0"/>
              <a:t>agente</a:t>
            </a:r>
            <a:r>
              <a:rPr lang="pt-BR" sz="1200" b="0" i="0" dirty="0" smtClean="0"/>
              <a:t>.</a:t>
            </a:r>
          </a:p>
          <a:p>
            <a:pPr marL="171450" indent="-171450">
              <a:buFont typeface="Arial" panose="020B0604020202020204" pitchFamily="34" charset="0"/>
              <a:buChar char="•"/>
            </a:pPr>
            <a:r>
              <a:rPr lang="pt-BR" sz="1200" b="0" i="0" dirty="0" smtClean="0"/>
              <a:t>A </a:t>
            </a:r>
            <a:r>
              <a:rPr lang="pt-BR" sz="1200" b="1" i="0" dirty="0" smtClean="0"/>
              <a:t>política</a:t>
            </a:r>
            <a:r>
              <a:rPr lang="pt-BR" sz="1200" b="0" i="0" dirty="0" smtClean="0"/>
              <a:t> pode ser entendida como sendo</a:t>
            </a:r>
            <a:r>
              <a:rPr lang="pt-BR" sz="1200" b="0" i="0" baseline="0" dirty="0" smtClean="0"/>
              <a:t> a função que mapeia os </a:t>
            </a:r>
            <a:r>
              <a:rPr lang="pt-BR" sz="1200" b="1" i="1" baseline="0" dirty="0" smtClean="0"/>
              <a:t>estados</a:t>
            </a:r>
            <a:r>
              <a:rPr lang="pt-BR" sz="1200" b="0" i="0" baseline="0" dirty="0" smtClean="0"/>
              <a:t> do </a:t>
            </a:r>
            <a:r>
              <a:rPr lang="pt-BR" sz="1200" b="1" i="1" baseline="0" dirty="0" smtClean="0"/>
              <a:t>ambiente</a:t>
            </a:r>
            <a:r>
              <a:rPr lang="pt-BR" sz="1200" b="0" i="0" baseline="0" dirty="0" smtClean="0"/>
              <a:t> em </a:t>
            </a:r>
            <a:r>
              <a:rPr lang="pt-BR" sz="1200" b="1" i="1" baseline="0" dirty="0" smtClean="0"/>
              <a:t>ações</a:t>
            </a:r>
            <a:r>
              <a:rPr lang="pt-BR" sz="1200" b="0" i="0" baseline="0" dirty="0" smtClean="0"/>
              <a:t> que o </a:t>
            </a:r>
            <a:r>
              <a:rPr lang="pt-BR" sz="1200" b="1" i="1" baseline="0" dirty="0" smtClean="0"/>
              <a:t>agente</a:t>
            </a:r>
            <a:r>
              <a:rPr lang="pt-BR" sz="1200" b="0" i="0" baseline="0" dirty="0" smtClean="0"/>
              <a:t> deve tomar: ∏(s) = a, de forma que o </a:t>
            </a:r>
            <a:r>
              <a:rPr lang="pt-BR" sz="1200" b="1" i="1" baseline="0" dirty="0" smtClean="0"/>
              <a:t>total de recompensas</a:t>
            </a:r>
            <a:r>
              <a:rPr lang="pt-BR" sz="1200" b="0" i="0" baseline="0" dirty="0" smtClean="0"/>
              <a:t> seja maximizado.</a:t>
            </a:r>
          </a:p>
          <a:p>
            <a:pPr marL="171450" indent="-171450">
              <a:buFont typeface="Arial" panose="020B0604020202020204" pitchFamily="34" charset="0"/>
              <a:buChar char="•"/>
            </a:pPr>
            <a:endParaRPr lang="pt-BR" sz="1200" b="0" i="0" baseline="0" dirty="0" smtClean="0"/>
          </a:p>
          <a:p>
            <a:pPr marL="171450" indent="-171450">
              <a:buFont typeface="Arial" panose="020B0604020202020204" pitchFamily="34" charset="0"/>
              <a:buChar char="•"/>
            </a:pPr>
            <a:r>
              <a:rPr lang="pt-BR" sz="1200" b="1" dirty="0" smtClean="0"/>
              <a:t>Exemplos</a:t>
            </a:r>
            <a:r>
              <a:rPr lang="pt-BR" sz="1200" dirty="0" smtClean="0"/>
              <a:t>: </a:t>
            </a:r>
          </a:p>
          <a:p>
            <a:pPr marL="628650" lvl="1" indent="-171450">
              <a:buFont typeface="Arial" panose="020B0604020202020204" pitchFamily="34" charset="0"/>
              <a:buChar char="•"/>
            </a:pPr>
            <a:r>
              <a:rPr lang="pt-BR" sz="1200" dirty="0" smtClean="0"/>
              <a:t>Algoritmo </a:t>
            </a:r>
            <a:r>
              <a:rPr lang="pt-BR" sz="1200" baseline="0" dirty="0" smtClean="0"/>
              <a:t>muito utilizado em jogos.</a:t>
            </a:r>
          </a:p>
          <a:p>
            <a:pPr marL="1085850" lvl="2" indent="-171450">
              <a:buFont typeface="Arial" panose="020B0604020202020204" pitchFamily="34" charset="0"/>
              <a:buChar char="•"/>
            </a:pPr>
            <a:r>
              <a:rPr lang="pt-BR" sz="1200" dirty="0" smtClean="0"/>
              <a:t>O programa AlphaGo da Google (DeepMind)</a:t>
            </a:r>
            <a:r>
              <a:rPr lang="pt-BR" sz="1200" baseline="0" dirty="0" smtClean="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smtClean="0"/>
              <a:t>Agente jogador de damas</a:t>
            </a:r>
          </a:p>
          <a:p>
            <a:pPr marL="1543050" lvl="3" indent="-171450">
              <a:buFont typeface="Arial" panose="020B0604020202020204" pitchFamily="34" charset="0"/>
              <a:buChar char="•"/>
            </a:pPr>
            <a:r>
              <a:rPr lang="pt-BR" sz="1200" b="1" baseline="0" dirty="0" smtClean="0"/>
              <a:t>Estados</a:t>
            </a:r>
            <a:r>
              <a:rPr lang="pt-BR" sz="1200" baseline="0" dirty="0" smtClean="0"/>
              <a:t>: as diferentes configurações do tabuleiro.</a:t>
            </a:r>
          </a:p>
          <a:p>
            <a:pPr marL="1543050" lvl="3" indent="-171450">
              <a:buFont typeface="Arial" panose="020B0604020202020204" pitchFamily="34" charset="0"/>
              <a:buChar char="•"/>
            </a:pPr>
            <a:r>
              <a:rPr lang="pt-BR" sz="1200" b="1" baseline="0" dirty="0" smtClean="0"/>
              <a:t>Ações</a:t>
            </a:r>
            <a:r>
              <a:rPr lang="pt-BR" sz="1200" baseline="0" dirty="0" smtClean="0"/>
              <a:t>: mover uma determinada peça.</a:t>
            </a:r>
          </a:p>
          <a:p>
            <a:pPr marL="1543050" lvl="3" indent="-171450">
              <a:buFont typeface="Arial" panose="020B0604020202020204" pitchFamily="34" charset="0"/>
              <a:buChar char="•"/>
            </a:pPr>
            <a:r>
              <a:rPr lang="pt-BR" sz="1200" b="1" baseline="0" dirty="0" smtClean="0"/>
              <a:t>Recompensas</a:t>
            </a:r>
            <a:r>
              <a:rPr lang="pt-BR" sz="1200" baseline="0" dirty="0" smtClean="0"/>
              <a:t>: número de capturas de peças vs. número de perdas.</a:t>
            </a:r>
          </a:p>
          <a:p>
            <a:pPr marL="628650" lvl="1" indent="-171450">
              <a:buFont typeface="Arial" panose="020B0604020202020204" pitchFamily="34" charset="0"/>
              <a:buChar char="•"/>
            </a:pPr>
            <a:r>
              <a:rPr lang="pt-BR" sz="1200" dirty="0" smtClean="0"/>
              <a:t>Robô aspirador de pó que precisa aprender a limpar uma casa de forma ótima.</a:t>
            </a:r>
          </a:p>
          <a:p>
            <a:pPr marL="0" indent="0">
              <a:buFont typeface="Arial" panose="020B0604020202020204" pitchFamily="34" charset="0"/>
              <a:buNone/>
            </a:pPr>
            <a:endParaRPr lang="nl-BE" sz="1200" dirty="0" smtClean="0"/>
          </a:p>
          <a:p>
            <a:pPr marL="171450" indent="-171450">
              <a:buFont typeface="Arial" panose="020B0604020202020204" pitchFamily="34" charset="0"/>
              <a:buChar char="•"/>
            </a:pPr>
            <a:r>
              <a:rPr lang="pt-BR" sz="1200" dirty="0" smtClean="0"/>
              <a:t>Os algoritmos de aprendizado por reforço tentam encontrar a </a:t>
            </a:r>
            <a:r>
              <a:rPr lang="pt-BR" sz="1200" b="1" i="1" dirty="0" smtClean="0"/>
              <a:t>política</a:t>
            </a:r>
            <a:r>
              <a:rPr lang="pt-BR" sz="1200" dirty="0" smtClean="0"/>
              <a:t> que mapeia os </a:t>
            </a:r>
            <a:r>
              <a:rPr lang="pt-BR" sz="1200" b="1" i="1" dirty="0" smtClean="0"/>
              <a:t>estados</a:t>
            </a:r>
            <a:r>
              <a:rPr lang="pt-BR" sz="1200" dirty="0" smtClean="0"/>
              <a:t> do </a:t>
            </a:r>
            <a:r>
              <a:rPr lang="pt-BR" sz="1200" b="1" i="1" dirty="0" smtClean="0"/>
              <a:t>ambiente</a:t>
            </a:r>
            <a:r>
              <a:rPr lang="pt-BR" sz="1200" dirty="0" smtClean="0"/>
              <a:t> às </a:t>
            </a:r>
            <a:r>
              <a:rPr lang="pt-BR" sz="1200" b="1" i="1" dirty="0" smtClean="0"/>
              <a:t>ações</a:t>
            </a:r>
            <a:r>
              <a:rPr lang="pt-BR" sz="1200" dirty="0" smtClean="0"/>
              <a:t> que o </a:t>
            </a:r>
            <a:r>
              <a:rPr lang="pt-BR" sz="1200" b="1" i="1" dirty="0" smtClean="0"/>
              <a:t>agente</a:t>
            </a:r>
            <a:r>
              <a:rPr lang="pt-BR" sz="1200" dirty="0" smtClean="0"/>
              <a:t> deve tomar nesses </a:t>
            </a:r>
            <a:r>
              <a:rPr lang="pt-BR" sz="1200" b="1" i="1" dirty="0" smtClean="0"/>
              <a:t>estados</a:t>
            </a:r>
            <a:r>
              <a:rPr lang="pt-BR" sz="1200" b="0" i="0" dirty="0" smtClean="0"/>
              <a:t>.</a:t>
            </a:r>
          </a:p>
          <a:p>
            <a:pPr marL="171450" indent="-171450">
              <a:buFont typeface="Arial" panose="020B0604020202020204" pitchFamily="34" charset="0"/>
              <a:buChar char="•"/>
            </a:pPr>
            <a:r>
              <a:rPr lang="pt-BR" sz="1200" b="0" i="0" dirty="0" smtClean="0"/>
              <a:t>Como um algoritmo de aprendizagem aprende a escolher ações apenas</a:t>
            </a:r>
            <a:r>
              <a:rPr lang="pt-BR" sz="1200" b="0" i="0" baseline="0" dirty="0" smtClean="0"/>
              <a:t> </a:t>
            </a:r>
            <a:r>
              <a:rPr lang="pt-BR" sz="1200" b="0" i="0" dirty="0" smtClean="0"/>
              <a:t>interagindo com o ambiente?</a:t>
            </a:r>
          </a:p>
          <a:p>
            <a:pPr marL="628650" lvl="1" indent="-171450">
              <a:buFont typeface="Arial" panose="020B0604020202020204" pitchFamily="34" charset="0"/>
              <a:buChar char="•"/>
            </a:pPr>
            <a:r>
              <a:rPr lang="pt-BR" sz="1200" b="0" i="0" dirty="0" smtClean="0"/>
              <a:t>Muitas vezes, é impraticável o uso de aprendizage</a:t>
            </a:r>
            <a:r>
              <a:rPr lang="pt-BR" sz="1200" b="0" i="0" baseline="0" dirty="0" smtClean="0"/>
              <a:t>m </a:t>
            </a:r>
            <a:r>
              <a:rPr lang="pt-BR" sz="1200" b="0" i="0" dirty="0" smtClean="0"/>
              <a:t>supervisionada.</a:t>
            </a:r>
          </a:p>
          <a:p>
            <a:pPr marL="1085850" lvl="2" indent="-171450">
              <a:buFont typeface="Arial" panose="020B0604020202020204" pitchFamily="34" charset="0"/>
              <a:buChar char="•"/>
            </a:pPr>
            <a:r>
              <a:rPr lang="pt-BR" sz="1200" b="0" i="0" dirty="0" smtClean="0"/>
              <a:t>Como obter exemplos do comportamento correto e</a:t>
            </a:r>
            <a:r>
              <a:rPr lang="pt-BR" sz="1200" b="0" i="0" baseline="0" dirty="0" smtClean="0"/>
              <a:t> </a:t>
            </a:r>
            <a:r>
              <a:rPr lang="pt-BR" sz="1200" b="0" i="0" dirty="0" smtClean="0"/>
              <a:t>representativo para qualquer situação?</a:t>
            </a:r>
          </a:p>
          <a:p>
            <a:pPr marL="1085850" lvl="2" indent="-171450">
              <a:buFont typeface="Arial" panose="020B0604020202020204" pitchFamily="34" charset="0"/>
              <a:buChar char="•"/>
            </a:pPr>
            <a:r>
              <a:rPr lang="pt-BR" sz="1200" b="0" i="0" dirty="0" smtClean="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2411832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i="1" dirty="0" err="1" smtClean="0"/>
              <a:t>Metaheurísticas</a:t>
            </a:r>
            <a:r>
              <a:rPr lang="pt-BR" dirty="0" smtClean="0"/>
              <a:t> são geralmente aplicadas a problemas para os quais não se conhece um algoritmo eficiente (e.g., problemas NP-completos).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NP-completos: </a:t>
            </a:r>
            <a:r>
              <a:rPr lang="pt-BR" sz="1200" b="0" i="0" kern="1200" dirty="0" err="1" smtClean="0">
                <a:solidFill>
                  <a:schemeClr val="tx1"/>
                </a:solidFill>
                <a:effectLst/>
                <a:latin typeface="+mn-lt"/>
                <a:ea typeface="+mn-ea"/>
                <a:cs typeface="+mn-cs"/>
              </a:rPr>
              <a:t>Nondeterministic</a:t>
            </a:r>
            <a:r>
              <a:rPr lang="pt-BR" sz="1200" b="0" i="0" kern="1200" baseline="0" dirty="0" smtClean="0">
                <a:solidFill>
                  <a:schemeClr val="tx1"/>
                </a:solidFill>
                <a:effectLst/>
                <a:latin typeface="+mn-lt"/>
                <a:ea typeface="+mn-ea"/>
                <a:cs typeface="+mn-cs"/>
              </a:rPr>
              <a:t> </a:t>
            </a:r>
            <a:r>
              <a:rPr lang="pt-BR" sz="1200" b="0" i="0" kern="1200" baseline="0" dirty="0" err="1" smtClean="0">
                <a:solidFill>
                  <a:schemeClr val="tx1"/>
                </a:solidFill>
                <a:effectLst/>
                <a:latin typeface="+mn-lt"/>
                <a:ea typeface="+mn-ea"/>
                <a:cs typeface="+mn-cs"/>
              </a:rPr>
              <a:t>Polynomial</a:t>
            </a:r>
            <a:r>
              <a:rPr lang="pt-BR" sz="1200" b="0" i="0" kern="1200" baseline="0" dirty="0" smtClean="0">
                <a:solidFill>
                  <a:schemeClr val="tx1"/>
                </a:solidFill>
                <a:effectLst/>
                <a:latin typeface="+mn-lt"/>
                <a:ea typeface="+mn-ea"/>
                <a:cs typeface="+mn-cs"/>
              </a:rPr>
              <a:t> </a:t>
            </a:r>
            <a:r>
              <a:rPr lang="pt-BR" sz="1200" b="0" i="0" kern="1200" baseline="0" dirty="0" err="1" smtClean="0">
                <a:solidFill>
                  <a:schemeClr val="tx1"/>
                </a:solidFill>
                <a:effectLst/>
                <a:latin typeface="+mn-lt"/>
                <a:ea typeface="+mn-ea"/>
                <a:cs typeface="+mn-cs"/>
              </a:rPr>
              <a:t>Problems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Heurística é um método ou processo criado com o </a:t>
            </a:r>
            <a:r>
              <a:rPr lang="pt-BR" sz="1200" b="1" i="0" kern="1200" dirty="0" smtClean="0">
                <a:solidFill>
                  <a:schemeClr val="tx1"/>
                </a:solidFill>
                <a:effectLst/>
                <a:latin typeface="+mn-lt"/>
                <a:ea typeface="+mn-ea"/>
                <a:cs typeface="+mn-cs"/>
              </a:rPr>
              <a:t>objetivo de encontrar soluções rápidas, muitas vezes </a:t>
            </a:r>
            <a:r>
              <a:rPr lang="pt-BR" sz="1200" b="1" i="0" kern="1200" dirty="0" err="1" smtClean="0">
                <a:solidFill>
                  <a:schemeClr val="tx1"/>
                </a:solidFill>
                <a:effectLst/>
                <a:latin typeface="+mn-lt"/>
                <a:ea typeface="+mn-ea"/>
                <a:cs typeface="+mn-cs"/>
              </a:rPr>
              <a:t>sub-ótimas</a:t>
            </a:r>
            <a:r>
              <a:rPr lang="pt-BR" sz="1200" b="1" i="0" kern="1200" dirty="0" smtClean="0">
                <a:solidFill>
                  <a:schemeClr val="tx1"/>
                </a:solidFill>
                <a:effectLst/>
                <a:latin typeface="+mn-lt"/>
                <a:ea typeface="+mn-ea"/>
                <a:cs typeface="+mn-cs"/>
              </a:rPr>
              <a:t>, para um problema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sz="1200" dirty="0" smtClean="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ou uma solução exata. Isso é obtido trocando-se a otimização, integridade</a:t>
            </a:r>
            <a:r>
              <a:rPr lang="pt-BR" sz="1200" baseline="0" dirty="0" smtClean="0"/>
              <a:t> e</a:t>
            </a:r>
            <a:r>
              <a:rPr lang="pt-BR" sz="1200" dirty="0" smtClean="0"/>
              <a:t> precisão por velocidade. De certa forma, pode ser considerado um atalho.</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Uma </a:t>
            </a:r>
            <a:r>
              <a:rPr lang="pt-BR" sz="1200" b="1" i="1" dirty="0" err="1" smtClean="0"/>
              <a:t>metaheurística</a:t>
            </a:r>
            <a:r>
              <a:rPr lang="pt-BR" sz="1200" dirty="0" smtClean="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é explorar eficientemente o espaço de busca para encontrar soluções ótimas ou próximas das ótimas.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As </a:t>
            </a:r>
            <a:r>
              <a:rPr lang="pt-BR" dirty="0" err="1" smtClean="0"/>
              <a:t>metaheurísticas</a:t>
            </a:r>
            <a:r>
              <a:rPr lang="pt-BR" dirty="0" smtClean="0"/>
              <a:t> são estratégias que orientam o processo de busca com o objetivo de explorar eficientemente o espaço à procura de soluções quase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das </a:t>
            </a:r>
            <a:r>
              <a:rPr lang="pt-BR" dirty="0" err="1" smtClean="0"/>
              <a:t>metaheurísticas</a:t>
            </a:r>
            <a:r>
              <a:rPr lang="pt-BR" dirty="0" smtClean="0"/>
              <a:t> é explorar eficientemente o espaço de busca para encontrar soluções ótimas ou próximas das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é garantido que se encontre a solução ótima, mas na maioria dos casos é encontrada uma solução viável.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1" dirty="0" err="1" smtClean="0"/>
              <a:t>Metaheurísticas</a:t>
            </a:r>
            <a:r>
              <a:rPr lang="pt-BR" sz="1200" dirty="0" smtClean="0"/>
              <a:t> são </a:t>
            </a:r>
            <a:r>
              <a:rPr lang="pt-BR" dirty="0" smtClean="0"/>
              <a:t>geralmente aplicadas a problemas NP-Completo e NP-Difícil.</a:t>
            </a:r>
            <a:endParaRPr lang="pt-BR" sz="1200" dirty="0" smtClean="0"/>
          </a:p>
          <a:p>
            <a:endParaRPr lang="pt-BR" sz="120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2230142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22</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23</a:t>
            </a:fld>
            <a:endParaRPr lang="pt-BR"/>
          </a:p>
        </p:txBody>
      </p:sp>
    </p:spTree>
    <p:extLst>
      <p:ext uri="{BB962C8B-B14F-4D97-AF65-F5344CB8AC3E}">
        <p14:creationId xmlns:p14="http://schemas.microsoft.com/office/powerpoint/2010/main" val="359081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lvl="0" indent="0" algn="l" rtl="0">
              <a:spcBef>
                <a:spcPts val="0"/>
              </a:spcBef>
              <a:spcAft>
                <a:spcPts val="0"/>
              </a:spcAft>
              <a:buNone/>
            </a:pPr>
            <a:r>
              <a:rPr lang="pt-BR" sz="1200" b="1" dirty="0" smtClean="0"/>
              <a:t>Exemplo</a:t>
            </a:r>
            <a:r>
              <a:rPr lang="pt-BR" sz="1200" dirty="0" smtClean="0"/>
              <a:t>: </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Binder</a:t>
            </a:r>
            <a:r>
              <a:rPr lang="pt-BR" sz="1200" dirty="0" smtClean="0"/>
              <a:t>: https://mybinder.org/v2/gh/zz4fap/t319_aprendizado_de_maquina/main?filepath=notebooks%2Fjupyter%2FFigura_2D.ipynb</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Colab</a:t>
            </a:r>
            <a:r>
              <a:rPr lang="pt-BR" sz="1200" dirty="0" smtClean="0"/>
              <a:t>: https://colab.research.google.com/github/zz4fap/t319_aprendizado_de_maquina/blob/main/notebooks/jupyter/Figura_2D.ipynb</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54853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#1</a:t>
            </a:r>
            <a:r>
              <a:rPr lang="pt-BR" sz="1200" dirty="0" smtClean="0"/>
              <a:t>: https://mybinder.org/v2/gh/zz4fap/t319_aprendizado_de_maquina/main?filepath=labs%2FLaboratorio1.ipynb</a:t>
            </a:r>
          </a:p>
          <a:p>
            <a:endParaRPr lang="pt-BR" sz="1200" dirty="0" smtClean="0"/>
          </a:p>
          <a:p>
            <a:r>
              <a:rPr lang="pt-BR" sz="1200" b="1" dirty="0" smtClean="0"/>
              <a:t>Laboratório #1</a:t>
            </a:r>
            <a:r>
              <a:rPr lang="pt-BR" sz="1200" dirty="0" smtClean="0"/>
              <a:t>: https://colab.research.google.com/github/zz4fap/t319_aprendizado_de_maquina/blob/main/labs/Laboratorio1.ipynb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smtClean="0"/>
              <a:t>Referências</a:t>
            </a:r>
            <a:r>
              <a:rPr lang="pt-BR" sz="1200" dirty="0" smtClean="0"/>
              <a:t>:</a:t>
            </a:r>
          </a:p>
          <a:p>
            <a:pPr defTabSz="1686336">
              <a:defRPr/>
            </a:pPr>
            <a:r>
              <a:rPr lang="pt-BR" sz="1200" dirty="0" smtClean="0"/>
              <a:t>[1] Matti </a:t>
            </a:r>
            <a:r>
              <a:rPr lang="pt-BR" sz="1200" dirty="0"/>
              <a:t>Latva-aho ad Kari Leppänen (editors)</a:t>
            </a:r>
            <a:r>
              <a:rPr lang="en-US" sz="1200" dirty="0"/>
              <a:t>, KEY DRIVERS AND RESEARCH CHALLENGES FOR 6G UBIQUITOUS WIRELESS INTELLIGENCE, 6G Flagship, University of Oulu, </a:t>
            </a:r>
            <a:r>
              <a:rPr lang="en-US" sz="1200" dirty="0" smtClean="0"/>
              <a:t>Oulu,</a:t>
            </a:r>
            <a:r>
              <a:rPr lang="en-US" sz="1200" baseline="0" dirty="0" smtClean="0"/>
              <a:t> </a:t>
            </a:r>
            <a:r>
              <a:rPr lang="en-US" sz="1200" baseline="0" dirty="0" err="1" smtClean="0"/>
              <a:t>disponível</a:t>
            </a:r>
            <a:r>
              <a:rPr lang="en-US" sz="1200" baseline="0" dirty="0" smtClean="0"/>
              <a:t> online </a:t>
            </a:r>
            <a:r>
              <a:rPr lang="en-US" sz="1200" baseline="0" dirty="0" err="1" smtClean="0"/>
              <a:t>em</a:t>
            </a:r>
            <a:r>
              <a:rPr lang="en-US" sz="1200" baseline="0" dirty="0" smtClean="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smtClean="0"/>
              <a:t>[2] </a:t>
            </a:r>
            <a:r>
              <a:rPr lang="pt-BR" sz="1200" dirty="0" smtClean="0"/>
              <a:t>Mostafa Zaman Chowdhury, Md. Shahjalal, Shakil Ahmed, Yeong Min Jang, “</a:t>
            </a:r>
            <a:r>
              <a:rPr lang="en-US" sz="1200" b="0" i="0" kern="1200" dirty="0" smtClean="0">
                <a:solidFill>
                  <a:schemeClr val="tx1"/>
                </a:solidFill>
                <a:effectLst/>
                <a:latin typeface="+mn-lt"/>
                <a:ea typeface="+mn-ea"/>
                <a:cs typeface="+mn-cs"/>
              </a:rPr>
              <a:t>6G Wireless Communication Systems: Applications, Requirements, Technologies, Challenges, and Research Directions”, </a:t>
            </a:r>
            <a:r>
              <a:rPr lang="pt-BR" sz="1200" dirty="0" smtClean="0">
                <a:hlinkClick r:id="rId3"/>
              </a:rPr>
              <a:t>https://arxiv.org/ftp/arxiv/papers/1909/1909.11315.pdf</a:t>
            </a:r>
            <a:endParaRPr lang="en-US" sz="1200" b="0" i="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Objetivo</a:t>
            </a:r>
            <a:r>
              <a:rPr lang="pt-BR" sz="1200" dirty="0" smtClean="0"/>
              <a:t>: Criar máquinas que </a:t>
            </a:r>
            <a:r>
              <a:rPr lang="pt-BR" sz="1200" i="1" dirty="0" smtClean="0"/>
              <a:t>imitem</a:t>
            </a:r>
            <a:r>
              <a:rPr lang="pt-BR" sz="1200" dirty="0" smtClean="0"/>
              <a:t> nossa capacidade mental para uma determinada tarefa. </a:t>
            </a:r>
            <a:endParaRPr lang="pt-BR" sz="1200" dirty="0" smtClean="0">
              <a:cs typeface="Calibri"/>
            </a:endParaRPr>
          </a:p>
          <a:p>
            <a:pPr marL="171450" indent="-171450">
              <a:buFont typeface="Arial" panose="020B0604020202020204" pitchFamily="34" charset="0"/>
              <a:buChar char="•"/>
            </a:pPr>
            <a:r>
              <a:rPr lang="pt-BR" sz="1200" dirty="0" smtClean="0"/>
              <a:t>Porém, esta </a:t>
            </a:r>
            <a:r>
              <a:rPr lang="pt-BR" sz="1200" i="1" dirty="0" smtClean="0"/>
              <a:t>imitação</a:t>
            </a:r>
            <a:r>
              <a:rPr lang="pt-BR" sz="1200" dirty="0" smtClean="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smtClean="0"/>
              <a:t>Essa </a:t>
            </a:r>
            <a:r>
              <a:rPr lang="pt-BR" sz="1200" i="1" dirty="0" smtClean="0"/>
              <a:t>imitação</a:t>
            </a:r>
            <a:r>
              <a:rPr lang="pt-BR" sz="1200" dirty="0" smtClean="0"/>
              <a:t> é, portanto, apenas uma aproximação. É por isso que em IA fala-se da criação de máquinas que são </a:t>
            </a:r>
            <a:r>
              <a:rPr lang="pt-BR" sz="1200" i="1" dirty="0" smtClean="0"/>
              <a:t>modelos</a:t>
            </a:r>
            <a:r>
              <a:rPr lang="pt-BR" sz="1200" dirty="0" smtClean="0"/>
              <a:t> de nossa capacidade de aprender, raciocinar, enxergar, falar, ouvir, etc.</a:t>
            </a:r>
            <a:endParaRPr lang="en-US" sz="1200" dirty="0" smtClean="0"/>
          </a:p>
          <a:p>
            <a:pPr rtl="0"/>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A IA fraca concentra-se na realização de uma tarefa específica, como responder a perguntas com base na entrada do usuário ou jogar xadrez. Carros autônomos e assistentes virtuais, como Siri, são exemplos de IA fraca.</a:t>
            </a:r>
            <a:r>
              <a:rPr lang="pt-BR" sz="1200" baseline="0" dirty="0" smtClean="0"/>
              <a:t> </a:t>
            </a:r>
            <a:r>
              <a:rPr lang="pt-BR" sz="1200" dirty="0" smtClean="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389806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t>AI is a broader concept to create intelligent machines that can </a:t>
            </a:r>
            <a:r>
              <a:rPr lang="en-US" sz="1200" b="1" i="1" dirty="0" smtClean="0"/>
              <a:t>simulate</a:t>
            </a:r>
            <a:r>
              <a:rPr lang="en-US" sz="1200" i="1" dirty="0" smtClean="0"/>
              <a:t> human thinking capability and behavior, whereas, machine learning is an application or subset of AI that allows machines to learn from data without being programmed explicitly.</a:t>
            </a:r>
            <a:endParaRPr lang="pt-BR" sz="1200" b="1" dirty="0" smtClean="0">
              <a:cs typeface="Calibri"/>
            </a:endParaRPr>
          </a:p>
          <a:p>
            <a:pPr marL="0" indent="0">
              <a:buFont typeface="Arial" panose="020B0604020202020204" pitchFamily="34" charset="0"/>
              <a:buNone/>
            </a:pPr>
            <a:endParaRPr lang="pt-BR" sz="1200" b="1" dirty="0" smtClean="0">
              <a:cs typeface="Calibri"/>
            </a:endParaRPr>
          </a:p>
          <a:p>
            <a:pPr marL="0" indent="0">
              <a:buFont typeface="Arial" panose="020B0604020202020204" pitchFamily="34" charset="0"/>
              <a:buNone/>
            </a:pPr>
            <a:r>
              <a:rPr lang="pt-BR" sz="1200" b="1" dirty="0" smtClean="0">
                <a:cs typeface="Calibri"/>
              </a:rPr>
              <a:t>Processamento de linguagem natural</a:t>
            </a:r>
            <a:r>
              <a:rPr lang="pt-BR" sz="1200" b="0" dirty="0" smtClean="0">
                <a:cs typeface="Calibri"/>
              </a:rPr>
              <a:t>: criação automática de resumos,</a:t>
            </a:r>
            <a:r>
              <a:rPr lang="pt-BR" sz="1200" b="0" baseline="0" dirty="0" smtClean="0">
                <a:cs typeface="Calibri"/>
              </a:rPr>
              <a:t> tradução de textos em uma língua para outra, reconhecimento de fala, etc.</a:t>
            </a:r>
          </a:p>
          <a:p>
            <a:pPr marL="0" indent="0">
              <a:buFont typeface="Arial" panose="020B0604020202020204" pitchFamily="34" charset="0"/>
              <a:buNone/>
            </a:pPr>
            <a:r>
              <a:rPr lang="pt-BR" sz="1200" b="1" baseline="0" dirty="0" smtClean="0">
                <a:cs typeface="Calibri"/>
              </a:rPr>
              <a:t>Representação do conhecimento</a:t>
            </a:r>
            <a:r>
              <a:rPr lang="pt-BR" sz="1200" b="0" baseline="0" dirty="0" smtClean="0">
                <a:cs typeface="Calibri"/>
              </a:rPr>
              <a:t>: lida com problemas de como criar (extrair, absorver)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smtClean="0">
                <a:cs typeface="Calibri"/>
              </a:rPr>
              <a:t>Raciocínio automatizado</a:t>
            </a:r>
            <a:r>
              <a:rPr lang="pt-BR" sz="1200" b="0" baseline="0" dirty="0" smtClean="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smtClean="0">
                <a:cs typeface="Calibri"/>
              </a:rPr>
              <a:t>Planejamento</a:t>
            </a:r>
            <a:r>
              <a:rPr lang="pt-BR" sz="1200" b="0" baseline="0" dirty="0" smtClean="0">
                <a:cs typeface="Calibri"/>
              </a:rPr>
              <a:t>: </a:t>
            </a:r>
            <a:r>
              <a:rPr lang="pt-BR" dirty="0" smtClean="0"/>
              <a:t>tem como objetivo encontrar um plano que permita uma</a:t>
            </a:r>
            <a:r>
              <a:rPr lang="pt-BR" baseline="0" dirty="0" smtClean="0"/>
              <a:t> máquina </a:t>
            </a:r>
            <a:r>
              <a:rPr lang="pt-BR" dirty="0" smtClean="0"/>
              <a:t>executar uma tarefa, a partir de uma situação inicial.</a:t>
            </a:r>
            <a:endParaRPr lang="pt-BR" sz="1200" b="0" baseline="0" dirty="0" smtClean="0">
              <a:cs typeface="Calibri"/>
            </a:endParaRPr>
          </a:p>
          <a:p>
            <a:pPr marL="0" indent="0">
              <a:buFont typeface="Arial" panose="020B0604020202020204" pitchFamily="34" charset="0"/>
              <a:buNone/>
            </a:pPr>
            <a:r>
              <a:rPr lang="pt-BR" sz="1200" b="1" baseline="0" dirty="0" smtClean="0">
                <a:cs typeface="Calibri"/>
              </a:rPr>
              <a:t>Visão computacional</a:t>
            </a:r>
            <a:r>
              <a:rPr lang="pt-BR" sz="1200" b="0" baseline="0" dirty="0" smtClean="0">
                <a:cs typeface="Calibri"/>
              </a:rPr>
              <a:t>: desenvolvimento de máquinas inteligentes que obtém informação de </a:t>
            </a:r>
            <a:r>
              <a:rPr lang="pt-BR" sz="1200" b="0" baseline="0" dirty="0" smtClean="0">
                <a:cs typeface="Calibri"/>
              </a:rPr>
              <a:t>imagens e vídeos. </a:t>
            </a:r>
            <a:r>
              <a:rPr lang="pt-BR" sz="1200" b="0" baseline="0" dirty="0" smtClean="0">
                <a:cs typeface="Calibri"/>
              </a:rPr>
              <a:t>Exemplos: reconhecimento de faces, controle de qualidade em industrias, carros autônomos, etc.</a:t>
            </a:r>
          </a:p>
          <a:p>
            <a:pPr marL="0" indent="0">
              <a:buFont typeface="Arial" panose="020B0604020202020204" pitchFamily="34" charset="0"/>
              <a:buNone/>
            </a:pPr>
            <a:r>
              <a:rPr lang="pt-BR" sz="1200" b="1" baseline="0" dirty="0" smtClean="0">
                <a:cs typeface="Calibri"/>
              </a:rPr>
              <a:t>Robótica</a:t>
            </a:r>
            <a:r>
              <a:rPr lang="pt-BR" sz="1200" b="0" baseline="0" dirty="0" smtClean="0">
                <a:cs typeface="Calibri"/>
              </a:rPr>
              <a:t>: lida com o </a:t>
            </a:r>
            <a:r>
              <a:rPr lang="pt-BR" sz="1200" b="0" baseline="0" dirty="0" smtClean="0">
                <a:cs typeface="Calibri"/>
              </a:rPr>
              <a:t>projeto, </a:t>
            </a:r>
            <a:r>
              <a:rPr lang="pt-BR" sz="1200" b="0" baseline="0" dirty="0" smtClean="0">
                <a:cs typeface="Calibri"/>
              </a:rPr>
              <a:t>construção e operação de robôs que repliquem ações humanas. Exemplos: robôs militares, industriais, médicos, etc.</a:t>
            </a:r>
          </a:p>
          <a:p>
            <a:pPr marL="0" indent="0">
              <a:buFont typeface="Arial" panose="020B0604020202020204" pitchFamily="34" charset="0"/>
              <a:buNone/>
            </a:pPr>
            <a:r>
              <a:rPr lang="pt-BR" sz="1200" b="1" baseline="0" dirty="0" smtClean="0">
                <a:cs typeface="Calibri"/>
              </a:rPr>
              <a:t>Aprendizado de máquina</a:t>
            </a:r>
            <a:r>
              <a:rPr lang="pt-BR" sz="1200" b="0" baseline="0" dirty="0" smtClean="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smtClean="0"/>
              <a:t>Inteligência artificial geral</a:t>
            </a:r>
            <a:r>
              <a:rPr lang="pt-PT" sz="1200" i="1" dirty="0" smtClean="0"/>
              <a:t>: </a:t>
            </a:r>
            <a:r>
              <a:rPr lang="pt-BR" sz="1200" b="0" i="0" kern="1200" dirty="0" smtClean="0">
                <a:solidFill>
                  <a:schemeClr val="tx1"/>
                </a:solidFill>
                <a:effectLst/>
                <a:latin typeface="+mn-lt"/>
                <a:ea typeface="+mn-ea"/>
                <a:cs typeface="+mn-cs"/>
              </a:rPr>
              <a:t>máquinas que possuem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consciência e sentimentos, capazes de oferecer soluções para qualquer tipo de problema.</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smtClean="0"/>
          </a:p>
          <a:p>
            <a:endParaRPr lang="pt-BR" sz="1200" dirty="0" smtClean="0"/>
          </a:p>
          <a:p>
            <a:r>
              <a:rPr lang="en-US" sz="1200" dirty="0" smtClean="0"/>
              <a:t>KR&amp;R: Knowledge representation and reasoning</a:t>
            </a:r>
          </a:p>
          <a:p>
            <a:endParaRPr lang="en-US" sz="1200" dirty="0" smtClean="0"/>
          </a:p>
          <a:p>
            <a:endParaRPr lang="en-US" sz="1200" dirty="0" smtClean="0"/>
          </a:p>
          <a:p>
            <a:pPr rtl="0"/>
            <a:r>
              <a:rPr lang="en-US" sz="1200" dirty="0" smtClean="0"/>
              <a:t>First of all, </a:t>
            </a:r>
            <a:r>
              <a:rPr lang="en-US" sz="1200" b="1" dirty="0" smtClean="0"/>
              <a:t>leave the terms artificial and machine aside</a:t>
            </a:r>
            <a:r>
              <a:rPr lang="en-US" sz="1200" dirty="0" smtClean="0"/>
              <a:t>. We will try to understand the words intelligence and learning one-by-one. Think of how one can solve a given (mathematical and not real life) problem. There are two possibilities - </a:t>
            </a:r>
            <a:r>
              <a:rPr lang="en-US" sz="1200" i="1" dirty="0" smtClean="0"/>
              <a:t>either</a:t>
            </a:r>
          </a:p>
          <a:p>
            <a:pPr rtl="0"/>
            <a:endParaRPr lang="en-US" sz="1200" dirty="0" smtClean="0"/>
          </a:p>
          <a:p>
            <a:r>
              <a:rPr lang="en-US" sz="1200" dirty="0" smtClean="0"/>
              <a:t>Method 1: he/she/it has solved such a problem before and has </a:t>
            </a:r>
            <a:r>
              <a:rPr lang="en-US" sz="1200" b="1" i="1" dirty="0" smtClean="0"/>
              <a:t>learned</a:t>
            </a:r>
            <a:r>
              <a:rPr lang="en-US" sz="1200" dirty="0" smtClean="0"/>
              <a:t> how to solve such problems </a:t>
            </a:r>
            <a:r>
              <a:rPr lang="en-US" sz="1200" i="1" dirty="0" smtClean="0"/>
              <a:t>or</a:t>
            </a:r>
          </a:p>
          <a:p>
            <a:endParaRPr lang="en-US" sz="1200" dirty="0" smtClean="0"/>
          </a:p>
          <a:p>
            <a:r>
              <a:rPr lang="en-US" sz="1200" dirty="0" smtClean="0"/>
              <a:t>Method 2: (it is first time he/she/it faced this type of problem and)</a:t>
            </a:r>
            <a:r>
              <a:rPr lang="en-US" sz="1200" i="1" dirty="0" smtClean="0"/>
              <a:t> </a:t>
            </a:r>
            <a:r>
              <a:rPr lang="en-US" sz="1200" dirty="0" smtClean="0"/>
              <a:t>he/she/it is </a:t>
            </a:r>
            <a:r>
              <a:rPr lang="en-US" sz="1200" b="1" i="1" dirty="0" smtClean="0"/>
              <a:t>actually intelligent</a:t>
            </a:r>
            <a:r>
              <a:rPr lang="en-US" sz="1200" dirty="0" smtClean="0"/>
              <a:t> to think of possibilities of how to solve the problem based on what he/she/it </a:t>
            </a:r>
            <a:r>
              <a:rPr lang="en-US" sz="1200" b="1" i="1" dirty="0" smtClean="0"/>
              <a:t>knows</a:t>
            </a:r>
            <a:r>
              <a:rPr lang="en-US" sz="1200" dirty="0" smtClean="0"/>
              <a:t>, right?</a:t>
            </a:r>
          </a:p>
          <a:p>
            <a:pPr rtl="0"/>
            <a:endParaRPr lang="en-US" sz="1200" dirty="0" smtClean="0"/>
          </a:p>
          <a:p>
            <a:pPr rtl="0"/>
            <a:r>
              <a:rPr lang="en-US" sz="1200" dirty="0" smtClean="0"/>
              <a:t>The former is called </a:t>
            </a:r>
            <a:r>
              <a:rPr lang="en-US" sz="1200" b="1" dirty="0" smtClean="0"/>
              <a:t>learning </a:t>
            </a:r>
            <a:r>
              <a:rPr lang="en-US" sz="1200" dirty="0" smtClean="0"/>
              <a:t>and the latter is called </a:t>
            </a:r>
            <a:r>
              <a:rPr lang="en-US" sz="1200" b="1" dirty="0" smtClean="0"/>
              <a:t>knowledge</a:t>
            </a:r>
            <a:r>
              <a:rPr lang="en-US" sz="1200" dirty="0" smtClean="0"/>
              <a:t> (along with intelligence). So, in short, to solve a problem, one needs either of these two. Hence, </a:t>
            </a:r>
            <a:r>
              <a:rPr lang="en-US" sz="1200" b="1" dirty="0" smtClean="0"/>
              <a:t>learning is a part of intelligence</a:t>
            </a:r>
            <a:r>
              <a:rPr lang="en-US" sz="1200" dirty="0" smtClean="0"/>
              <a:t>. </a:t>
            </a:r>
          </a:p>
          <a:p>
            <a:endParaRPr lang="pt-BR" sz="1200" dirty="0" smtClean="0"/>
          </a:p>
          <a:p>
            <a:endParaRPr lang="pt-BR" dirty="0" smtClean="0"/>
          </a:p>
          <a:p>
            <a:pPr fontAlgn="base"/>
            <a:r>
              <a:rPr lang="pt-BR" sz="1200" b="1" i="0" kern="1200" dirty="0" smtClean="0">
                <a:solidFill>
                  <a:schemeClr val="tx1"/>
                </a:solidFill>
                <a:effectLst/>
                <a:latin typeface="+mn-lt"/>
                <a:ea typeface="+mn-ea"/>
                <a:cs typeface="+mn-cs"/>
              </a:rPr>
              <a:t>Simulação</a:t>
            </a:r>
            <a:r>
              <a:rPr lang="pt-BR" sz="1200" b="0" i="0" kern="1200" dirty="0" smtClean="0">
                <a:solidFill>
                  <a:schemeClr val="tx1"/>
                </a:solidFill>
                <a:effectLst/>
                <a:latin typeface="+mn-lt"/>
                <a:ea typeface="+mn-ea"/>
                <a:cs typeface="+mn-cs"/>
              </a:rPr>
              <a:t> tem a ver com a possibilidade de imitar o comportamento de um sistema sem necessariamente reproduzir seus componentes ou saber como ele funciona internamente.</a:t>
            </a:r>
          </a:p>
          <a:p>
            <a:pPr fontAlgn="base"/>
            <a:r>
              <a:rPr lang="pt-BR" sz="1200" b="1" i="0" kern="1200" dirty="0" smtClean="0">
                <a:solidFill>
                  <a:schemeClr val="tx1"/>
                </a:solidFill>
                <a:effectLst/>
                <a:latin typeface="+mn-lt"/>
                <a:ea typeface="+mn-ea"/>
                <a:cs typeface="+mn-cs"/>
              </a:rPr>
              <a:t>Emulação</a:t>
            </a:r>
            <a:r>
              <a:rPr lang="pt-BR" sz="1200" b="0" i="0" kern="1200" dirty="0" smtClean="0">
                <a:solidFill>
                  <a:schemeClr val="tx1"/>
                </a:solidFill>
                <a:effectLst/>
                <a:latin typeface="+mn-lt"/>
                <a:ea typeface="+mn-ea"/>
                <a:cs typeface="+mn-cs"/>
              </a:rPr>
              <a:t> tem a ver com a possibilidade de reconstruir um sistema a partir do entendimento do funcionamento do mesmo, de forma que o resultado seja bastante semelhante ao original.</a:t>
            </a:r>
          </a:p>
          <a:p>
            <a:pPr fontAlgn="base"/>
            <a:r>
              <a:rPr lang="pt-BR" sz="1200" b="0" i="0" kern="1200" dirty="0" smtClean="0">
                <a:solidFill>
                  <a:schemeClr val="tx1"/>
                </a:solidFill>
                <a:effectLst/>
                <a:latin typeface="+mn-lt"/>
                <a:ea typeface="+mn-ea"/>
                <a:cs typeface="+mn-cs"/>
              </a:rPr>
              <a:t>Um exemplo ilustrativo: No filme "</a:t>
            </a:r>
            <a:r>
              <a:rPr lang="pt-BR" sz="1200" b="0" i="0" u="sng" kern="1200" dirty="0" smtClean="0">
                <a:solidFill>
                  <a:schemeClr val="tx1"/>
                </a:solidFill>
                <a:effectLst/>
                <a:latin typeface="+mn-lt"/>
                <a:ea typeface="+mn-ea"/>
                <a:cs typeface="+mn-cs"/>
                <a:hlinkClick r:id="rId3"/>
              </a:rPr>
              <a:t>Enigma de Outro Mundo</a:t>
            </a:r>
            <a:r>
              <a:rPr lang="pt-BR" sz="1200" b="0" i="0" kern="1200" dirty="0" smtClean="0">
                <a:solidFill>
                  <a:schemeClr val="tx1"/>
                </a:solidFill>
                <a:effectLst/>
                <a:latin typeface="+mn-lt"/>
                <a:ea typeface="+mn-ea"/>
                <a:cs typeface="+mn-cs"/>
              </a:rPr>
              <a:t>", o alienígena tem um processo de reprodução que a partir do DNA da sua vítima replica uma nova pessoa, imitando quase que completamente seus órgãos, tecidos, etc. Isso seria uma </a:t>
            </a:r>
            <a:r>
              <a:rPr lang="pt-BR" sz="1200" b="1" i="0" kern="1200" dirty="0" smtClean="0">
                <a:solidFill>
                  <a:schemeClr val="tx1"/>
                </a:solidFill>
                <a:effectLst/>
                <a:latin typeface="+mn-lt"/>
                <a:ea typeface="+mn-ea"/>
                <a:cs typeface="+mn-cs"/>
              </a:rPr>
              <a:t>emulação</a:t>
            </a:r>
            <a:r>
              <a:rPr lang="pt-BR" sz="1200" b="0" i="0" kern="1200" dirty="0" smtClean="0">
                <a:solidFill>
                  <a:schemeClr val="tx1"/>
                </a:solidFill>
                <a:effectLst/>
                <a:latin typeface="+mn-lt"/>
                <a:ea typeface="+mn-ea"/>
                <a:cs typeface="+mn-cs"/>
              </a:rPr>
              <a:t>. Já no filme "</a:t>
            </a:r>
            <a:r>
              <a:rPr lang="pt-BR" sz="1200" b="0" i="0" u="sng" kern="1200" dirty="0" smtClean="0">
                <a:solidFill>
                  <a:schemeClr val="tx1"/>
                </a:solidFill>
                <a:effectLst/>
                <a:latin typeface="+mn-lt"/>
                <a:ea typeface="+mn-ea"/>
                <a:cs typeface="+mn-cs"/>
                <a:hlinkClick r:id="rId4"/>
              </a:rPr>
              <a:t>Homem Bicentenário</a:t>
            </a:r>
            <a:r>
              <a:rPr lang="pt-BR" sz="1200" b="0" i="0" kern="1200" dirty="0" smtClean="0">
                <a:solidFill>
                  <a:schemeClr val="tx1"/>
                </a:solidFill>
                <a:effectLst/>
                <a:latin typeface="+mn-lt"/>
                <a:ea typeface="+mn-ea"/>
                <a:cs typeface="+mn-cs"/>
              </a:rPr>
              <a:t>", um robô tenta imitar a aparência e comportamento dos humanos. Isso seria uma </a:t>
            </a:r>
            <a:r>
              <a:rPr lang="pt-BR" sz="1200" b="1" i="0" kern="1200" dirty="0" smtClean="0">
                <a:solidFill>
                  <a:schemeClr val="tx1"/>
                </a:solidFill>
                <a:effectLst/>
                <a:latin typeface="+mn-lt"/>
                <a:ea typeface="+mn-ea"/>
                <a:cs typeface="+mn-cs"/>
              </a:rPr>
              <a:t>simulação</a:t>
            </a:r>
            <a:r>
              <a:rPr lang="pt-BR" sz="1200" b="0" i="0" kern="1200" dirty="0" smtClean="0">
                <a:solidFill>
                  <a:schemeClr val="tx1"/>
                </a:solidFill>
                <a:effectLst/>
                <a:latin typeface="+mn-lt"/>
                <a:ea typeface="+mn-ea"/>
                <a:cs typeface="+mn-cs"/>
              </a:rPr>
              <a:t>.</a:t>
            </a:r>
          </a:p>
          <a:p>
            <a:pPr fontAlgn="base"/>
            <a:r>
              <a:rPr lang="pt-BR" sz="1200" b="0" i="0" kern="1200" dirty="0" smtClean="0">
                <a:solidFill>
                  <a:schemeClr val="tx1"/>
                </a:solidFill>
                <a:effectLst/>
                <a:latin typeface="+mn-lt"/>
                <a:ea typeface="+mn-ea"/>
                <a:cs typeface="+mn-cs"/>
              </a:rPr>
              <a:t>No seu caso, o programa que reproduz o comportamento do dispositivo </a:t>
            </a:r>
            <a:r>
              <a:rPr lang="pt-BR" sz="1200" b="0" i="0" kern="1200" dirty="0" err="1" smtClean="0">
                <a:solidFill>
                  <a:schemeClr val="tx1"/>
                </a:solidFill>
                <a:effectLst/>
                <a:latin typeface="+mn-lt"/>
                <a:ea typeface="+mn-ea"/>
                <a:cs typeface="+mn-cs"/>
              </a:rPr>
              <a:t>Android</a:t>
            </a:r>
            <a:r>
              <a:rPr lang="pt-BR" sz="1200" b="0" i="0" kern="1200" dirty="0" smtClean="0">
                <a:solidFill>
                  <a:schemeClr val="tx1"/>
                </a:solidFill>
                <a:effectLst/>
                <a:latin typeface="+mn-lt"/>
                <a:ea typeface="+mn-ea"/>
                <a:cs typeface="+mn-cs"/>
              </a:rPr>
              <a:t> é um emulador porque você pode colocar seu código que roda no dispositivo real e ele funcionará da mesma forma. Já, se a aplicação rodando no browser for uma aplicação completamente diferente da que roda no dispositivo, porém o resultado para o usuário é o mesmo, então a aplicação é um simulador.</a:t>
            </a:r>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251056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smtClean="0"/>
              <a:t>Foco do curso: estudo dos principais algoritmos de </a:t>
            </a:r>
            <a:r>
              <a:rPr lang="pt-BR" sz="1200" b="1" i="1" dirty="0" smtClean="0"/>
              <a:t>Aprendizado de Máquina</a:t>
            </a:r>
            <a:r>
              <a:rPr lang="pt-BR" sz="1200" dirty="0" smtClean="0"/>
              <a:t>. Por quê?</a:t>
            </a:r>
          </a:p>
          <a:p>
            <a:pPr marL="628650" lvl="1" indent="-171450">
              <a:buFont typeface="Arial" panose="020B0604020202020204" pitchFamily="34" charset="0"/>
              <a:buChar char="•"/>
            </a:pPr>
            <a:r>
              <a:rPr lang="pt-BR" sz="1200" dirty="0" smtClean="0"/>
              <a:t>ML oferece ferramentas importantes para a solução eficiente de vários problemas em várias</a:t>
            </a:r>
            <a:r>
              <a:rPr lang="pt-BR" sz="1200" baseline="0" dirty="0" smtClean="0"/>
              <a:t> áreas do conhecimento.</a:t>
            </a:r>
          </a:p>
          <a:p>
            <a:pPr marL="457200" lvl="1" indent="0">
              <a:buFont typeface="Arial" panose="020B0604020202020204" pitchFamily="34" charset="0"/>
              <a:buNone/>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ML is a learning technique where machines </a:t>
            </a:r>
            <a:r>
              <a:rPr lang="en-US" sz="1200" i="1" dirty="0" smtClean="0"/>
              <a:t>learn</a:t>
            </a:r>
            <a:r>
              <a:rPr lang="en-US" sz="1200" dirty="0" smtClean="0"/>
              <a:t> from huge data sets.</a:t>
            </a:r>
          </a:p>
          <a:p>
            <a:endParaRPr lang="pt-BR" sz="1200" b="0" i="0" dirty="0" smtClean="0"/>
          </a:p>
          <a:p>
            <a:r>
              <a:rPr lang="en-US" sz="1200" dirty="0" smtClean="0"/>
              <a:t>Weak AI is the form of AI where programs are developed to perform specific tasks, for instance, Machine learning, Planning, Computer vision, etc.</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51953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ML: técnicas e </a:t>
            </a:r>
            <a:r>
              <a:rPr lang="pt-BR" sz="1200" dirty="0" err="1" smtClean="0"/>
              <a:t>algortimos</a:t>
            </a:r>
            <a:r>
              <a:rPr lang="pt-BR" sz="1200" dirty="0" smtClean="0"/>
              <a:t> orientadas a dados: aprendem automaticamente a partir de grandes volumes de dados.</a:t>
            </a:r>
          </a:p>
          <a:p>
            <a:endParaRPr lang="en-US" sz="1200" b="1" dirty="0" smtClean="0"/>
          </a:p>
          <a:p>
            <a:r>
              <a:rPr lang="pt-BR" sz="1200" b="0" dirty="0" smtClean="0"/>
              <a:t>O aprendizado de máquina pode ser definido como o processo de </a:t>
            </a:r>
            <a:r>
              <a:rPr lang="pt-BR" sz="1200" b="1" dirty="0" smtClean="0"/>
              <a:t>induzir</a:t>
            </a:r>
            <a:r>
              <a:rPr lang="pt-BR" sz="1200" b="0" dirty="0" smtClean="0"/>
              <a:t> inteligência em uma</a:t>
            </a:r>
            <a:r>
              <a:rPr lang="pt-BR" sz="1200" b="0" baseline="0" dirty="0" smtClean="0"/>
              <a:t> </a:t>
            </a:r>
            <a:r>
              <a:rPr lang="pt-BR" sz="1200" b="0" dirty="0" smtClean="0"/>
              <a:t>máquina </a:t>
            </a:r>
            <a:r>
              <a:rPr lang="pt-BR" sz="1200" b="1" dirty="0" smtClean="0"/>
              <a:t>sem que ela</a:t>
            </a:r>
            <a:r>
              <a:rPr lang="pt-BR" sz="1200" b="1" baseline="0" dirty="0" smtClean="0"/>
              <a:t> seja explicitamente</a:t>
            </a:r>
            <a:r>
              <a:rPr lang="pt-BR" sz="1200" b="1" dirty="0" smtClean="0"/>
              <a:t> programada</a:t>
            </a:r>
            <a:r>
              <a:rPr lang="pt-BR" sz="1200" b="0" dirty="0" smtClean="0"/>
              <a:t>.</a:t>
            </a:r>
            <a:endParaRPr lang="en-US" sz="1200" b="0" dirty="0" smtClean="0"/>
          </a:p>
          <a:p>
            <a:endParaRPr lang="en-US" sz="1200" b="1" dirty="0" smtClean="0"/>
          </a:p>
          <a:p>
            <a:r>
              <a:rPr lang="pt-BR" sz="1200" b="0" dirty="0" smtClean="0"/>
              <a:t>Por exemplo, o filtro de spam do </a:t>
            </a:r>
            <a:r>
              <a:rPr lang="pt-BR" sz="1200" b="0" dirty="0" err="1" smtClean="0"/>
              <a:t>gmail</a:t>
            </a:r>
            <a:r>
              <a:rPr lang="pt-BR" sz="1200" b="0" dirty="0" smtClean="0"/>
              <a:t> utiliza aprendizado de máquina para aprender se</a:t>
            </a:r>
            <a:r>
              <a:rPr lang="pt-BR" sz="1200" b="0" baseline="0" dirty="0" smtClean="0"/>
              <a:t> um email é </a:t>
            </a:r>
            <a:r>
              <a:rPr lang="pt-BR" sz="1200" b="0" dirty="0" smtClean="0"/>
              <a:t>spam</a:t>
            </a:r>
            <a:r>
              <a:rPr lang="pt-BR" sz="1200" b="0" baseline="0" dirty="0" smtClean="0"/>
              <a:t> </a:t>
            </a:r>
            <a:r>
              <a:rPr lang="pt-BR" sz="1200" b="0" dirty="0" smtClean="0"/>
              <a:t>(por exemplo, sinalizados por usuários) e exemplos de </a:t>
            </a:r>
            <a:r>
              <a:rPr lang="pt-BR" sz="1200" b="0" dirty="0" err="1" smtClean="0"/>
              <a:t>emails</a:t>
            </a:r>
            <a:r>
              <a:rPr lang="pt-BR" sz="1200" b="0" dirty="0" smtClean="0"/>
              <a:t> regulares (não spam, também chamados de “</a:t>
            </a:r>
            <a:r>
              <a:rPr lang="pt-BR" sz="1200" b="0" dirty="0" err="1" smtClean="0"/>
              <a:t>ham</a:t>
            </a:r>
            <a:r>
              <a:rPr lang="pt-BR" sz="1200" b="0" dirty="0" smtClean="0"/>
              <a:t>"). </a:t>
            </a:r>
          </a:p>
          <a:p>
            <a:endParaRPr lang="pt-BR" sz="1200" b="0" dirty="0" smtClean="0"/>
          </a:p>
          <a:p>
            <a:r>
              <a:rPr lang="pt-BR" sz="1200" b="0" dirty="0" smtClean="0"/>
              <a:t>Os exemplos que o modelo usa para aprender são chamados de </a:t>
            </a:r>
            <a:r>
              <a:rPr lang="pt-BR" sz="1200" b="1" dirty="0" smtClean="0"/>
              <a:t>conjunto de treinamento</a:t>
            </a:r>
            <a:r>
              <a:rPr lang="pt-BR" sz="1200" b="0" dirty="0" smtClean="0"/>
              <a:t>. Cada </a:t>
            </a:r>
            <a:r>
              <a:rPr lang="pt-BR" sz="1200" b="1" dirty="0" smtClean="0"/>
              <a:t>exemplo de treinamento </a:t>
            </a:r>
            <a:r>
              <a:rPr lang="pt-BR" sz="1200" b="0" dirty="0" smtClean="0"/>
              <a:t>é chamado de </a:t>
            </a:r>
            <a:r>
              <a:rPr lang="pt-BR" sz="1200" b="1" dirty="0" smtClean="0"/>
              <a:t>instância de treinamento </a:t>
            </a:r>
            <a:r>
              <a:rPr lang="pt-BR" sz="1200" b="0" dirty="0" smtClean="0"/>
              <a:t>(ou amostra</a:t>
            </a:r>
            <a:r>
              <a:rPr lang="pt-BR" sz="1200" b="0" dirty="0" smtClean="0"/>
              <a:t>).</a:t>
            </a:r>
          </a:p>
          <a:p>
            <a:endParaRPr lang="pt-BR" sz="1200" b="0" dirty="0" smtClean="0"/>
          </a:p>
          <a:p>
            <a:r>
              <a:rPr lang="pt-BR" sz="1200" b="0" dirty="0" smtClean="0"/>
              <a:t>Induzir conhecimento através da apresentação de experiências prévias.</a:t>
            </a:r>
          </a:p>
          <a:p>
            <a:endParaRPr lang="pt-B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Induzir</a:t>
            </a:r>
            <a:r>
              <a:rPr lang="pt-BR" dirty="0" smtClean="0"/>
              <a:t> conhecimento através de experiências prévias.</a:t>
            </a:r>
          </a:p>
          <a:p>
            <a:endParaRPr lang="en-US" sz="1200" b="0" dirty="0" smtClean="0"/>
          </a:p>
          <a:p>
            <a:endParaRPr lang="pt-BR" dirty="0" smtClean="0"/>
          </a:p>
          <a:p>
            <a:r>
              <a:rPr lang="pt-BR" dirty="0" smtClean="0"/>
              <a:t>Através de experiências prévias, induz-se</a:t>
            </a:r>
            <a:r>
              <a:rPr lang="pt-BR" baseline="0" dirty="0" smtClean="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607433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Através de treinamento com o conjunto de</a:t>
            </a:r>
            <a:r>
              <a:rPr lang="pt-BR" baseline="0" dirty="0" smtClean="0"/>
              <a:t> dados</a:t>
            </a:r>
            <a:r>
              <a:rPr lang="pt-BR" dirty="0" smtClean="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63920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Recomendação de produtos: IA extrai conhecimento através do comportamento dos clientes e com isso consegue recomendar produtos específicos/customizados para os clientes.</a:t>
            </a:r>
          </a:p>
          <a:p>
            <a:endParaRPr lang="pt-BR" sz="1200" dirty="0" smtClean="0"/>
          </a:p>
          <a:p>
            <a:r>
              <a:rPr lang="pt-BR" sz="1200" dirty="0" smtClean="0"/>
              <a:t>“Faculdade particular usa robô para corrigir provas e dar nota aos alunos”, </a:t>
            </a:r>
            <a:r>
              <a:rPr lang="pt-BR" sz="1200" dirty="0" smtClean="0">
                <a:hlinkClick r:id="rId3"/>
              </a:rPr>
              <a:t>https://cartacampinas.com.br/2020/04/faculdade-particular-usa-robo-para-corrigir-provas-e-dar-nota-aos-alunos/</a:t>
            </a:r>
            <a:endParaRPr lang="pt-BR" sz="1200" dirty="0" smtClean="0"/>
          </a:p>
          <a:p>
            <a:endParaRPr lang="pt-BR" sz="1200" dirty="0" smtClean="0"/>
          </a:p>
          <a:p>
            <a:r>
              <a:rPr lang="pt-BR" sz="1200" dirty="0" smtClean="0"/>
              <a:t>“</a:t>
            </a:r>
            <a:r>
              <a:rPr lang="en-US" sz="1200" dirty="0" smtClean="0"/>
              <a:t>Artificial Intelligence May Be Key to Better Weather Forecasts</a:t>
            </a:r>
            <a:r>
              <a:rPr lang="pt-BR" sz="1200" dirty="0" smtClean="0"/>
              <a:t>”, https://eos.org/opinions/artificial-intelligence-may-be-key-to-better-we</a:t>
            </a:r>
          </a:p>
          <a:p>
            <a:endParaRPr lang="pt-BR" sz="1200" dirty="0" smtClean="0"/>
          </a:p>
          <a:p>
            <a:r>
              <a:rPr lang="pt-BR" sz="1200" dirty="0" smtClean="0"/>
              <a:t>“</a:t>
            </a:r>
            <a:r>
              <a:rPr lang="en-US" sz="1200" dirty="0" smtClean="0"/>
              <a:t>AI improves fraud detection, prediction and prevention</a:t>
            </a:r>
            <a:r>
              <a:rPr lang="pt-BR" sz="1200" dirty="0" smtClean="0"/>
              <a:t>”,</a:t>
            </a:r>
            <a:r>
              <a:rPr lang="pt-BR" sz="1200" baseline="0" dirty="0" smtClean="0"/>
              <a:t> </a:t>
            </a:r>
            <a:r>
              <a:rPr lang="pt-BR" sz="1200" dirty="0" smtClean="0">
                <a:hlinkClick r:id="rId4"/>
              </a:rPr>
              <a:t>https://www.ibm.com/analytics/fraud-prediction</a:t>
            </a:r>
            <a:r>
              <a:rPr lang="pt-BR" sz="1200" dirty="0" smtClean="0">
                <a:hlinkClick r:id="rId5"/>
              </a:rPr>
              <a:t>ather-forecasts</a:t>
            </a:r>
            <a:endParaRPr lang="pt-BR" sz="1200" dirty="0" smtClean="0"/>
          </a:p>
          <a:p>
            <a:endParaRPr lang="pt-BR" sz="1200" dirty="0" smtClean="0"/>
          </a:p>
          <a:p>
            <a:r>
              <a:rPr lang="pt-BR" sz="1200" dirty="0" smtClean="0"/>
              <a:t>“Inteligência artificial ajuda em diagnóstico da covid-19 no Brasil”, </a:t>
            </a:r>
            <a:r>
              <a:rPr lang="pt-BR" sz="1200" dirty="0" smtClean="0">
                <a:hlinkClick r:id="rId6"/>
              </a:rPr>
              <a:t>https://www.correiobraziliense.com.br/app/noticia/ciencia-e-saude/2020/08/04/interna_ciencia_saude,878353/inteligencia-artificial-ajuda-em-diagnostico-da-covid-19-no-brasil.shtml</a:t>
            </a:r>
            <a:endParaRPr lang="nl-BE" sz="1200" dirty="0" smtClean="0"/>
          </a:p>
          <a:p>
            <a:endParaRPr lang="pt-BR"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399193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xmlns=""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xmlns="" id="{9EDE2778-5372-4104-B96D-968184DA8288}"/>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5" name="Espaço Reservado para Rodapé 4">
            <a:extLst>
              <a:ext uri="{FF2B5EF4-FFF2-40B4-BE49-F238E27FC236}">
                <a16:creationId xmlns:a16="http://schemas.microsoft.com/office/drawing/2014/main" xmlns=""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99E8855C-D8FD-48F6-B14E-861E0DE4D915}"/>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5" name="Espaço Reservado para Rodapé 4">
            <a:extLst>
              <a:ext uri="{FF2B5EF4-FFF2-40B4-BE49-F238E27FC236}">
                <a16:creationId xmlns:a16="http://schemas.microsoft.com/office/drawing/2014/main" xmlns=""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721D5734-7B1F-425D-942F-6EB73344027C}"/>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5" name="Espaço Reservado para Rodapé 4">
            <a:extLst>
              <a:ext uri="{FF2B5EF4-FFF2-40B4-BE49-F238E27FC236}">
                <a16:creationId xmlns:a16="http://schemas.microsoft.com/office/drawing/2014/main" xmlns=""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F05BE1AF-51EA-425D-B188-DE7BD675009F}"/>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5" name="Espaço Reservado para Rodapé 4">
            <a:extLst>
              <a:ext uri="{FF2B5EF4-FFF2-40B4-BE49-F238E27FC236}">
                <a16:creationId xmlns:a16="http://schemas.microsoft.com/office/drawing/2014/main" xmlns=""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xmlns=""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xmlns="" id="{50F1D3FB-740A-4EBA-A309-2CE71D12ECFB}"/>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5" name="Espaço Reservado para Rodapé 4">
            <a:extLst>
              <a:ext uri="{FF2B5EF4-FFF2-40B4-BE49-F238E27FC236}">
                <a16:creationId xmlns:a16="http://schemas.microsoft.com/office/drawing/2014/main" xmlns=""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xmlns=""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xmlns="" id="{938070A4-BC2F-4D55-BD8D-DEAF11BB9EE9}"/>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6" name="Espaço Reservado para Rodapé 5">
            <a:extLst>
              <a:ext uri="{FF2B5EF4-FFF2-40B4-BE49-F238E27FC236}">
                <a16:creationId xmlns:a16="http://schemas.microsoft.com/office/drawing/2014/main" xmlns=""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xmlns=""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xmlns=""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xmlns=""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xmlns=""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xmlns="" id="{4172C0E5-5AF0-4805-BB51-443733CD2BD5}"/>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8" name="Espaço Reservado para Rodapé 7">
            <a:extLst>
              <a:ext uri="{FF2B5EF4-FFF2-40B4-BE49-F238E27FC236}">
                <a16:creationId xmlns:a16="http://schemas.microsoft.com/office/drawing/2014/main" xmlns=""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xmlns=""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xmlns="" id="{342600A9-7F92-4E22-9D94-E4717252A817}"/>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4" name="Espaço Reservado para Rodapé 3">
            <a:extLst>
              <a:ext uri="{FF2B5EF4-FFF2-40B4-BE49-F238E27FC236}">
                <a16:creationId xmlns:a16="http://schemas.microsoft.com/office/drawing/2014/main" xmlns=""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xmlns=""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DD19515C-212C-4EAE-84A3-8FF4BC844F1B}"/>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3" name="Espaço Reservado para Rodapé 2">
            <a:extLst>
              <a:ext uri="{FF2B5EF4-FFF2-40B4-BE49-F238E27FC236}">
                <a16:creationId xmlns:a16="http://schemas.microsoft.com/office/drawing/2014/main" xmlns=""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xmlns=""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xmlns=""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xmlns=""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A4DC363A-5000-472E-8B17-02E7DCB8840A}"/>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6" name="Espaço Reservado para Rodapé 5">
            <a:extLst>
              <a:ext uri="{FF2B5EF4-FFF2-40B4-BE49-F238E27FC236}">
                <a16:creationId xmlns:a16="http://schemas.microsoft.com/office/drawing/2014/main" xmlns=""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xmlns=""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xmlns=""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02113D81-8665-4516-BD81-C6A1F254EECD}"/>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6" name="Espaço Reservado para Rodapé 5">
            <a:extLst>
              <a:ext uri="{FF2B5EF4-FFF2-40B4-BE49-F238E27FC236}">
                <a16:creationId xmlns:a16="http://schemas.microsoft.com/office/drawing/2014/main" xmlns=""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xmlns=""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05/08/2022</a:t>
            </a:fld>
            <a:endParaRPr lang="pt-BR"/>
          </a:p>
        </p:txBody>
      </p:sp>
      <p:sp>
        <p:nvSpPr>
          <p:cNvPr id="5" name="Espaço Reservado para Rodapé 4">
            <a:extLst>
              <a:ext uri="{FF2B5EF4-FFF2-40B4-BE49-F238E27FC236}">
                <a16:creationId xmlns:a16="http://schemas.microsoft.com/office/drawing/2014/main" xmlns=""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xmlns=""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jpeg"/><Relationship Id="rId7" Type="http://schemas.openxmlformats.org/officeDocument/2006/relationships/image" Target="../media/image4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jpe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jpe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9.jpeg"/></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file/d/1AORykPraAlDC_wTOgjM_aAzVJ11IF29P/view?usp=shari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hyperlink" Target="https://jupyter.or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1.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jpeg"/><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eg"/></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ao Aprendizado de Máquina:</a:t>
            </a:r>
            <a:r>
              <a:rPr lang="pt-BR" dirty="0" smtClean="0"/>
              <a:t/>
            </a:r>
            <a:br>
              <a:rPr lang="pt-BR" dirty="0" smtClean="0"/>
            </a:br>
            <a:r>
              <a:rPr lang="pt-BR" b="1" i="1" dirty="0" smtClean="0"/>
              <a:t>Introdução</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Mas então, o que é ML?</a:t>
            </a:r>
            <a:endParaRPr lang="en-US" dirty="0"/>
          </a:p>
        </p:txBody>
      </p:sp>
      <p:sp>
        <p:nvSpPr>
          <p:cNvPr id="3" name="Espaço Reservado para Conteúdo 2"/>
          <p:cNvSpPr>
            <a:spLocks noGrp="1"/>
          </p:cNvSpPr>
          <p:nvPr>
            <p:ph idx="1"/>
          </p:nvPr>
        </p:nvSpPr>
        <p:spPr>
          <a:xfrm>
            <a:off x="838200" y="1825624"/>
            <a:ext cx="11139152" cy="5032376"/>
          </a:xfrm>
        </p:spPr>
        <p:txBody>
          <a:bodyPr/>
          <a:lstStyle/>
          <a:p>
            <a:r>
              <a:rPr lang="pt-BR" dirty="0"/>
              <a:t>É uma </a:t>
            </a:r>
            <a:r>
              <a:rPr lang="pt-BR" dirty="0" smtClean="0"/>
              <a:t>das subáreas </a:t>
            </a:r>
            <a:r>
              <a:rPr lang="pt-BR" dirty="0"/>
              <a:t>da inteligência artificial.</a:t>
            </a:r>
          </a:p>
          <a:p>
            <a:r>
              <a:rPr lang="pt-BR" dirty="0"/>
              <a:t>O termo foi cunhado em 1959, pelo cientista da computação Arthur Samuel, que o definiu como o </a:t>
            </a:r>
            <a:endParaRPr lang="pt-BR" dirty="0" smtClean="0"/>
          </a:p>
          <a:p>
            <a:pPr marL="0" indent="0" algn="ctr">
              <a:buNone/>
            </a:pPr>
            <a:r>
              <a:rPr lang="pt-BR" dirty="0" smtClean="0"/>
              <a:t>“</a:t>
            </a:r>
            <a:r>
              <a:rPr lang="pt-BR" i="1" dirty="0" smtClean="0"/>
              <a:t>Campo </a:t>
            </a:r>
            <a:r>
              <a:rPr lang="pt-BR" i="1" dirty="0"/>
              <a:t>de estudo que dá aos computadores a habilidade de </a:t>
            </a:r>
            <a:r>
              <a:rPr lang="pt-BR" b="1" i="1" dirty="0"/>
              <a:t>aprender sem serem explicitamente </a:t>
            </a:r>
            <a:r>
              <a:rPr lang="pt-BR" b="1" i="1" dirty="0" smtClean="0"/>
              <a:t>programados</a:t>
            </a:r>
            <a:r>
              <a:rPr lang="pt-BR" b="1" i="1" dirty="0" smtClean="0"/>
              <a:t>.</a:t>
            </a:r>
            <a:r>
              <a:rPr lang="pt-BR" dirty="0" smtClean="0"/>
              <a:t>”</a:t>
            </a:r>
          </a:p>
          <a:p>
            <a:r>
              <a:rPr lang="pt-BR" dirty="0"/>
              <a:t>Através de </a:t>
            </a:r>
            <a:r>
              <a:rPr lang="pt-BR" b="1" i="1" dirty="0"/>
              <a:t>experiências prévias</a:t>
            </a:r>
            <a:r>
              <a:rPr lang="pt-BR" dirty="0"/>
              <a:t>, </a:t>
            </a:r>
            <a:r>
              <a:rPr lang="pt-BR" b="1" i="1" dirty="0"/>
              <a:t>induz-se</a:t>
            </a:r>
            <a:r>
              <a:rPr lang="pt-BR" dirty="0"/>
              <a:t> conhecimento nas </a:t>
            </a:r>
            <a:r>
              <a:rPr lang="pt-BR" dirty="0" smtClean="0"/>
              <a:t>máquinas.</a:t>
            </a:r>
            <a:endParaRPr lang="en-US" dirty="0"/>
          </a:p>
          <a:p>
            <a:r>
              <a:rPr lang="pt-BR" dirty="0" smtClean="0"/>
              <a:t>Algoritmos </a:t>
            </a:r>
            <a:r>
              <a:rPr lang="pt-BR" dirty="0" smtClean="0"/>
              <a:t>de </a:t>
            </a:r>
            <a:r>
              <a:rPr lang="pt-BR" dirty="0"/>
              <a:t>ML são </a:t>
            </a:r>
            <a:r>
              <a:rPr lang="pt-BR" b="1" i="1" dirty="0"/>
              <a:t>orientados a dados</a:t>
            </a:r>
            <a:r>
              <a:rPr lang="pt-BR" dirty="0"/>
              <a:t>, ou seja, eles </a:t>
            </a:r>
            <a:r>
              <a:rPr lang="pt-BR" b="1" i="1" dirty="0"/>
              <a:t>aprendem automaticamente</a:t>
            </a:r>
            <a:r>
              <a:rPr lang="pt-BR" dirty="0"/>
              <a:t> </a:t>
            </a:r>
            <a:r>
              <a:rPr lang="pt-BR" dirty="0" smtClean="0"/>
              <a:t>uma </a:t>
            </a:r>
            <a:r>
              <a:rPr lang="pt-BR" b="1" i="1" dirty="0" smtClean="0"/>
              <a:t>solução geral </a:t>
            </a:r>
            <a:r>
              <a:rPr lang="pt-BR" dirty="0"/>
              <a:t>a partir </a:t>
            </a:r>
            <a:r>
              <a:rPr lang="pt-BR" dirty="0" smtClean="0"/>
              <a:t>de </a:t>
            </a:r>
            <a:r>
              <a:rPr lang="pt-BR" b="1" i="1" dirty="0" smtClean="0"/>
              <a:t>conjuntos de dados </a:t>
            </a:r>
            <a:r>
              <a:rPr lang="pt-BR" dirty="0" smtClean="0"/>
              <a:t>fornecidos a eles.</a:t>
            </a:r>
            <a:endParaRPr lang="pt-BR" dirty="0"/>
          </a:p>
        </p:txBody>
      </p:sp>
      <p:pic>
        <p:nvPicPr>
          <p:cNvPr id="4" name="Picture 2" descr="https://www.oulu.fi/sites/default/files/11/machines%20_decide.jpg">
            <a:extLst>
              <a:ext uri="{FF2B5EF4-FFF2-40B4-BE49-F238E27FC236}">
                <a16:creationId xmlns:a16="http://schemas.microsoft.com/office/drawing/2014/main" xmlns=""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8919" y="5458522"/>
            <a:ext cx="2027081" cy="13521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a:extLst>
              <a:ext uri="{28A0092B-C50C-407E-A947-70E740481C1C}">
                <a14:useLocalDpi xmlns:a14="http://schemas.microsoft.com/office/drawing/2010/main" val="0"/>
              </a:ext>
            </a:extLst>
          </a:blip>
          <a:srcRect l="6421" r="19983"/>
          <a:stretch/>
        </p:blipFill>
        <p:spPr bwMode="auto">
          <a:xfrm>
            <a:off x="7869374" y="365125"/>
            <a:ext cx="3849160" cy="16465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 xmlns:a16="http://schemas.microsoft.com/office/drawing/2014/main"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14455" y="5458521"/>
            <a:ext cx="2421229"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4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 o Aprendizado de Máquina?</a:t>
            </a:r>
            <a:endParaRPr lang="pt-BR" dirty="0"/>
          </a:p>
        </p:txBody>
      </p:sp>
      <p:sp>
        <p:nvSpPr>
          <p:cNvPr id="3" name="Content Placeholder 2"/>
          <p:cNvSpPr>
            <a:spLocks noGrp="1"/>
          </p:cNvSpPr>
          <p:nvPr>
            <p:ph idx="1"/>
          </p:nvPr>
        </p:nvSpPr>
        <p:spPr/>
        <p:txBody>
          <a:bodyPr/>
          <a:lstStyle/>
          <a:p>
            <a:r>
              <a:rPr lang="pt-BR" dirty="0" smtClean="0"/>
              <a:t>“</a:t>
            </a:r>
            <a:r>
              <a:rPr lang="pt-BR" dirty="0" smtClean="0">
                <a:solidFill>
                  <a:srgbClr val="00B0F0"/>
                </a:solidFill>
              </a:rPr>
              <a:t>... </a:t>
            </a:r>
            <a:r>
              <a:rPr lang="pt-BR" b="1" i="1" dirty="0">
                <a:solidFill>
                  <a:srgbClr val="00B0F0"/>
                </a:solidFill>
              </a:rPr>
              <a:t>a</a:t>
            </a:r>
            <a:r>
              <a:rPr lang="pt-BR" b="1" i="1" dirty="0" smtClean="0">
                <a:solidFill>
                  <a:srgbClr val="00B0F0"/>
                </a:solidFill>
              </a:rPr>
              <a:t>prender sem serem explicitamente programados</a:t>
            </a:r>
            <a:r>
              <a:rPr lang="pt-BR" dirty="0" smtClean="0">
                <a:solidFill>
                  <a:srgbClr val="00B0F0"/>
                </a:solidFill>
              </a:rPr>
              <a:t>.</a:t>
            </a:r>
            <a:r>
              <a:rPr lang="pt-BR" dirty="0" smtClean="0"/>
              <a:t>”</a:t>
            </a:r>
            <a:endParaRPr lang="pt-BR" dirty="0"/>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5" name="TextBox 4"/>
          <p:cNvSpPr txBox="1"/>
          <p:nvPr/>
        </p:nvSpPr>
        <p:spPr>
          <a:xfrm>
            <a:off x="3380234" y="251722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0649" y="3021353"/>
            <a:ext cx="1039586" cy="369332"/>
          </a:xfrm>
          <a:prstGeom prst="rect">
            <a:avLst/>
          </a:prstGeom>
          <a:noFill/>
        </p:spPr>
        <p:txBody>
          <a:bodyPr wrap="square" rtlCol="0">
            <a:spAutoFit/>
          </a:bodyPr>
          <a:lstStyle/>
          <a:p>
            <a:pPr algn="ctr"/>
            <a:r>
              <a:rPr lang="pt-BR" dirty="0" smtClean="0"/>
              <a:t>Entradas</a:t>
            </a:r>
            <a:endParaRPr lang="pt-BR" dirty="0"/>
          </a:p>
        </p:txBody>
      </p:sp>
      <p:sp>
        <p:nvSpPr>
          <p:cNvPr id="10" name="TextBox 9"/>
          <p:cNvSpPr txBox="1"/>
          <p:nvPr/>
        </p:nvSpPr>
        <p:spPr>
          <a:xfrm>
            <a:off x="2259447" y="3500890"/>
            <a:ext cx="1174530" cy="369332"/>
          </a:xfrm>
          <a:prstGeom prst="rect">
            <a:avLst/>
          </a:prstGeom>
          <a:noFill/>
        </p:spPr>
        <p:txBody>
          <a:bodyPr wrap="square" rtlCol="0">
            <a:spAutoFit/>
          </a:bodyPr>
          <a:lstStyle/>
          <a:p>
            <a:pPr algn="ctr"/>
            <a:r>
              <a:rPr lang="pt-BR" dirty="0" smtClean="0"/>
              <a:t>Programa</a:t>
            </a:r>
            <a:endParaRPr lang="pt-BR" dirty="0"/>
          </a:p>
        </p:txBody>
      </p:sp>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71268" y="3263292"/>
            <a:ext cx="1220451" cy="369332"/>
          </a:xfrm>
          <a:prstGeom prst="rect">
            <a:avLst/>
          </a:prstGeom>
          <a:noFill/>
        </p:spPr>
        <p:txBody>
          <a:bodyPr wrap="square" rtlCol="0">
            <a:spAutoFit/>
          </a:bodyPr>
          <a:lstStyle/>
          <a:p>
            <a:pPr algn="ctr"/>
            <a:r>
              <a:rPr lang="pt-BR" dirty="0" smtClean="0"/>
              <a:t>Resultados</a:t>
            </a:r>
            <a:endParaRPr lang="pt-BR" dirty="0"/>
          </a:p>
        </p:txBody>
      </p:sp>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p>
        </p:txBody>
      </p:sp>
      <p:sp>
        <p:nvSpPr>
          <p:cNvPr id="14" name="TextBox 13"/>
          <p:cNvSpPr txBox="1"/>
          <p:nvPr/>
        </p:nvSpPr>
        <p:spPr>
          <a:xfrm>
            <a:off x="3422160" y="466127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2573" y="5165395"/>
            <a:ext cx="1039586" cy="369332"/>
          </a:xfrm>
          <a:prstGeom prst="rect">
            <a:avLst/>
          </a:prstGeom>
          <a:noFill/>
        </p:spPr>
        <p:txBody>
          <a:bodyPr wrap="square" rtlCol="0">
            <a:spAutoFit/>
          </a:bodyPr>
          <a:lstStyle/>
          <a:p>
            <a:pPr algn="ctr"/>
            <a:r>
              <a:rPr lang="pt-BR" dirty="0" smtClean="0"/>
              <a:t>Entradas</a:t>
            </a:r>
            <a:endParaRPr lang="pt-BR" dirty="0"/>
          </a:p>
        </p:txBody>
      </p:sp>
      <p:sp>
        <p:nvSpPr>
          <p:cNvPr id="18" name="TextBox 17"/>
          <p:cNvSpPr txBox="1"/>
          <p:nvPr/>
        </p:nvSpPr>
        <p:spPr>
          <a:xfrm>
            <a:off x="2304406" y="5545487"/>
            <a:ext cx="1195919" cy="646331"/>
          </a:xfrm>
          <a:prstGeom prst="rect">
            <a:avLst/>
          </a:prstGeom>
          <a:noFill/>
        </p:spPr>
        <p:txBody>
          <a:bodyPr wrap="square" rtlCol="0">
            <a:spAutoFit/>
          </a:bodyPr>
          <a:lstStyle/>
          <a:p>
            <a:pPr algn="ctr"/>
            <a:r>
              <a:rPr lang="pt-BR" dirty="0" smtClean="0"/>
              <a:t>Resultados esperados</a:t>
            </a:r>
            <a:endParaRPr lang="pt-BR" dirty="0"/>
          </a:p>
        </p:txBody>
      </p:sp>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192" y="5432734"/>
            <a:ext cx="49883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
        <p:nvSpPr>
          <p:cNvPr id="6" name="Retângulo 5"/>
          <p:cNvSpPr/>
          <p:nvPr/>
        </p:nvSpPr>
        <p:spPr>
          <a:xfrm>
            <a:off x="3712450" y="6383812"/>
            <a:ext cx="5720990" cy="369332"/>
          </a:xfrm>
          <a:prstGeom prst="rect">
            <a:avLst/>
          </a:prstGeom>
        </p:spPr>
        <p:txBody>
          <a:bodyPr wrap="none">
            <a:spAutoFit/>
          </a:bodyPr>
          <a:lstStyle/>
          <a:p>
            <a:r>
              <a:rPr lang="pt-BR" b="1" i="1" dirty="0"/>
              <a:t>Conjunto de dados de treinamento = experiências prévias.</a:t>
            </a:r>
            <a:endParaRPr lang="en-US" b="1" i="1" dirty="0"/>
          </a:p>
        </p:txBody>
      </p:sp>
      <p:sp>
        <p:nvSpPr>
          <p:cNvPr id="21" name="Elipse 20"/>
          <p:cNvSpPr/>
          <p:nvPr/>
        </p:nvSpPr>
        <p:spPr>
          <a:xfrm>
            <a:off x="1998859" y="510629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ector de seta reta 23"/>
          <p:cNvCxnSpPr>
            <a:stCxn id="21" idx="4"/>
            <a:endCxn id="6" idx="1"/>
          </p:cNvCxnSpPr>
          <p:nvPr/>
        </p:nvCxnSpPr>
        <p:spPr>
          <a:xfrm>
            <a:off x="2919807" y="625809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7552551" y="4846822"/>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solidFill>
                  <a:schemeClr val="tx1"/>
                </a:solidFill>
              </a:rPr>
              <a:t>Resultado do treinamento</a:t>
            </a:r>
            <a:endParaRPr lang="en-US" sz="1400" dirty="0">
              <a:solidFill>
                <a:schemeClr val="tx1"/>
              </a:solidFill>
            </a:endParaRPr>
          </a:p>
        </p:txBody>
      </p:sp>
    </p:spTree>
    <p:extLst>
      <p:ext uri="{BB962C8B-B14F-4D97-AF65-F5344CB8AC3E}">
        <p14:creationId xmlns:p14="http://schemas.microsoft.com/office/powerpoint/2010/main" val="628876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199" y="1825625"/>
            <a:ext cx="10944225" cy="4351338"/>
          </a:xfrm>
        </p:spPr>
        <p:txBody>
          <a:bodyPr/>
          <a:lstStyle/>
          <a:p>
            <a:r>
              <a:rPr lang="pt-BR" dirty="0"/>
              <a:t>Através de </a:t>
            </a:r>
            <a:r>
              <a:rPr lang="pt-BR" b="1" i="1" dirty="0"/>
              <a:t>treinamento</a:t>
            </a:r>
            <a:r>
              <a:rPr lang="pt-BR" dirty="0"/>
              <a:t> com </a:t>
            </a:r>
            <a:r>
              <a:rPr lang="pt-BR" dirty="0" smtClean="0"/>
              <a:t>um </a:t>
            </a:r>
            <a:r>
              <a:rPr lang="pt-BR" b="1" i="1" dirty="0"/>
              <a:t>conjunto de </a:t>
            </a:r>
            <a:r>
              <a:rPr lang="pt-BR" b="1" i="1" dirty="0" smtClean="0"/>
              <a:t>dados </a:t>
            </a:r>
            <a:r>
              <a:rPr lang="pt-BR" dirty="0" smtClean="0"/>
              <a:t>(entradas e saídas esperadas), </a:t>
            </a:r>
            <a:r>
              <a:rPr lang="pt-BR" dirty="0"/>
              <a:t>o </a:t>
            </a:r>
            <a:r>
              <a:rPr lang="pt-BR" b="1" i="1" dirty="0"/>
              <a:t>algoritmo</a:t>
            </a:r>
            <a:r>
              <a:rPr lang="pt-BR" dirty="0"/>
              <a:t> de ML </a:t>
            </a:r>
            <a:r>
              <a:rPr lang="pt-BR" b="1" i="1" dirty="0"/>
              <a:t>aprende</a:t>
            </a:r>
            <a:r>
              <a:rPr lang="pt-BR" dirty="0"/>
              <a:t> um </a:t>
            </a:r>
            <a:r>
              <a:rPr lang="pt-BR" b="1" i="1" dirty="0"/>
              <a:t>modelo</a:t>
            </a:r>
            <a:r>
              <a:rPr lang="pt-BR" dirty="0"/>
              <a:t> que </a:t>
            </a:r>
            <a:r>
              <a:rPr lang="pt-BR" b="1" i="1" dirty="0"/>
              <a:t>reproduz os resultados esperados</a:t>
            </a:r>
            <a:r>
              <a:rPr lang="pt-BR" dirty="0"/>
              <a:t> </a:t>
            </a:r>
            <a:r>
              <a:rPr lang="pt-BR" dirty="0" smtClean="0"/>
              <a:t>e, o mais importante, </a:t>
            </a:r>
            <a:r>
              <a:rPr lang="pt-BR" b="1" i="1" dirty="0"/>
              <a:t>generaliza</a:t>
            </a:r>
            <a:r>
              <a:rPr lang="pt-BR" dirty="0"/>
              <a:t> para </a:t>
            </a:r>
            <a:r>
              <a:rPr lang="pt-BR" b="1" i="1" dirty="0"/>
              <a:t>entradas não vistas durante o treinamento</a:t>
            </a:r>
            <a:r>
              <a:rPr lang="pt-BR" dirty="0" smtClean="0"/>
              <a:t>.</a:t>
            </a:r>
            <a:endParaRPr lang="en-US" dirty="0"/>
          </a:p>
        </p:txBody>
      </p:sp>
      <p:sp>
        <p:nvSpPr>
          <p:cNvPr id="15" name="Rectangle 12"/>
          <p:cNvSpPr/>
          <p:nvPr/>
        </p:nvSpPr>
        <p:spPr>
          <a:xfrm>
            <a:off x="4031084" y="441180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6" name="TextBox 13"/>
          <p:cNvSpPr txBox="1"/>
          <p:nvPr/>
        </p:nvSpPr>
        <p:spPr>
          <a:xfrm>
            <a:off x="3203085" y="388022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7" name="Straight Arrow Connector 14"/>
          <p:cNvCxnSpPr/>
          <p:nvPr/>
        </p:nvCxnSpPr>
        <p:spPr>
          <a:xfrm>
            <a:off x="3203084" y="45914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5"/>
          <p:cNvCxnSpPr/>
          <p:nvPr/>
        </p:nvCxnSpPr>
        <p:spPr>
          <a:xfrm>
            <a:off x="3203084" y="50867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2163498" y="4384345"/>
            <a:ext cx="1039586" cy="369332"/>
          </a:xfrm>
          <a:prstGeom prst="rect">
            <a:avLst/>
          </a:prstGeom>
          <a:noFill/>
        </p:spPr>
        <p:txBody>
          <a:bodyPr wrap="square" rtlCol="0">
            <a:spAutoFit/>
          </a:bodyPr>
          <a:lstStyle/>
          <a:p>
            <a:pPr algn="ctr"/>
            <a:r>
              <a:rPr lang="pt-BR" dirty="0" smtClean="0"/>
              <a:t>Entradas</a:t>
            </a:r>
            <a:endParaRPr lang="pt-BR" dirty="0"/>
          </a:p>
        </p:txBody>
      </p:sp>
      <p:sp>
        <p:nvSpPr>
          <p:cNvPr id="20" name="TextBox 17"/>
          <p:cNvSpPr txBox="1"/>
          <p:nvPr/>
        </p:nvSpPr>
        <p:spPr>
          <a:xfrm>
            <a:off x="2085331" y="4764437"/>
            <a:ext cx="1195919" cy="646331"/>
          </a:xfrm>
          <a:prstGeom prst="rect">
            <a:avLst/>
          </a:prstGeom>
          <a:noFill/>
        </p:spPr>
        <p:txBody>
          <a:bodyPr wrap="square" rtlCol="0">
            <a:spAutoFit/>
          </a:bodyPr>
          <a:lstStyle/>
          <a:p>
            <a:pPr algn="ctr"/>
            <a:r>
              <a:rPr lang="pt-BR" dirty="0" smtClean="0"/>
              <a:t>Resultados esperados</a:t>
            </a:r>
            <a:endParaRPr lang="pt-BR" dirty="0"/>
          </a:p>
        </p:txBody>
      </p:sp>
      <p:cxnSp>
        <p:nvCxnSpPr>
          <p:cNvPr id="21" name="Straight Arrow Connector 18"/>
          <p:cNvCxnSpPr/>
          <p:nvPr/>
        </p:nvCxnSpPr>
        <p:spPr>
          <a:xfrm>
            <a:off x="5941527" y="48363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6794117" y="4651684"/>
            <a:ext cx="49883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
        <p:nvSpPr>
          <p:cNvPr id="23" name="Retângulo 22"/>
          <p:cNvSpPr/>
          <p:nvPr/>
        </p:nvSpPr>
        <p:spPr>
          <a:xfrm>
            <a:off x="3493375" y="5602762"/>
            <a:ext cx="3565784" cy="369332"/>
          </a:xfrm>
          <a:prstGeom prst="rect">
            <a:avLst/>
          </a:prstGeom>
        </p:spPr>
        <p:txBody>
          <a:bodyPr wrap="none">
            <a:spAutoFit/>
          </a:bodyPr>
          <a:lstStyle/>
          <a:p>
            <a:r>
              <a:rPr lang="pt-BR" b="1" i="1" dirty="0"/>
              <a:t>Conjunto de </a:t>
            </a:r>
            <a:r>
              <a:rPr lang="pt-BR" b="1" i="1" dirty="0" smtClean="0"/>
              <a:t>dados de treinamento.</a:t>
            </a:r>
            <a:endParaRPr lang="en-US" b="1" i="1" dirty="0"/>
          </a:p>
        </p:txBody>
      </p:sp>
      <p:sp>
        <p:nvSpPr>
          <p:cNvPr id="24" name="Elipse 23"/>
          <p:cNvSpPr/>
          <p:nvPr/>
        </p:nvSpPr>
        <p:spPr>
          <a:xfrm>
            <a:off x="1779784" y="432524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ector de seta reta 24"/>
          <p:cNvCxnSpPr>
            <a:stCxn id="24" idx="4"/>
            <a:endCxn id="23" idx="1"/>
          </p:cNvCxnSpPr>
          <p:nvPr/>
        </p:nvCxnSpPr>
        <p:spPr>
          <a:xfrm>
            <a:off x="2700732" y="547704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39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 de aplicações de ML</a:t>
            </a:r>
            <a:endParaRPr lang="en-US" dirty="0"/>
          </a:p>
        </p:txBody>
      </p:sp>
      <p:sp>
        <p:nvSpPr>
          <p:cNvPr id="3" name="Espaço Reservado para Conteúdo 2"/>
          <p:cNvSpPr>
            <a:spLocks noGrp="1"/>
          </p:cNvSpPr>
          <p:nvPr>
            <p:ph idx="1"/>
          </p:nvPr>
        </p:nvSpPr>
        <p:spPr>
          <a:xfrm>
            <a:off x="838200" y="1825625"/>
            <a:ext cx="10515600" cy="4351338"/>
          </a:xfrm>
        </p:spPr>
        <p:txBody>
          <a:bodyPr/>
          <a:lstStyle/>
          <a:p>
            <a:r>
              <a:rPr lang="pt-BR" b="1" dirty="0"/>
              <a:t>Transporte</a:t>
            </a:r>
            <a:r>
              <a:rPr lang="pt-BR" dirty="0"/>
              <a:t>: veículos autônomos.</a:t>
            </a:r>
          </a:p>
          <a:p>
            <a:r>
              <a:rPr lang="pt-BR" b="1" dirty="0"/>
              <a:t>Negócios</a:t>
            </a:r>
            <a:r>
              <a:rPr lang="pt-BR" dirty="0"/>
              <a:t>: recomendação de produtos e conteúdos (e.g., </a:t>
            </a:r>
            <a:r>
              <a:rPr lang="pt-BR" dirty="0" err="1"/>
              <a:t>amazon</a:t>
            </a:r>
            <a:r>
              <a:rPr lang="pt-BR" dirty="0"/>
              <a:t> </a:t>
            </a:r>
            <a:r>
              <a:rPr lang="pt-BR" dirty="0" smtClean="0"/>
              <a:t>e </a:t>
            </a:r>
            <a:r>
              <a:rPr lang="pt-BR" dirty="0" err="1" smtClean="0"/>
              <a:t>netflix</a:t>
            </a:r>
            <a:r>
              <a:rPr lang="pt-BR" dirty="0"/>
              <a:t>).</a:t>
            </a:r>
          </a:p>
          <a:p>
            <a:r>
              <a:rPr lang="pt-BR" b="1" dirty="0"/>
              <a:t>Educação</a:t>
            </a:r>
            <a:r>
              <a:rPr lang="pt-BR" dirty="0"/>
              <a:t>: pontuação automatizada de fala em testes de Inglês.</a:t>
            </a:r>
          </a:p>
          <a:p>
            <a:r>
              <a:rPr lang="pt-BR" b="1" dirty="0"/>
              <a:t>Medicina</a:t>
            </a:r>
            <a:r>
              <a:rPr lang="pt-BR" dirty="0"/>
              <a:t>: detecção </a:t>
            </a:r>
            <a:r>
              <a:rPr lang="pt-BR" dirty="0" smtClean="0"/>
              <a:t>e </a:t>
            </a:r>
            <a:r>
              <a:rPr lang="pt-BR" dirty="0"/>
              <a:t>diagnóstico de doenças (câncer, Alzheimer, pneumonia, COVID-19, etc.).</a:t>
            </a:r>
          </a:p>
          <a:p>
            <a:r>
              <a:rPr lang="pt-BR" b="1" dirty="0"/>
              <a:t>Finanças</a:t>
            </a:r>
            <a:r>
              <a:rPr lang="pt-BR" dirty="0"/>
              <a:t>: detecção de fraudes com cartão de crédito.</a:t>
            </a:r>
          </a:p>
          <a:p>
            <a:r>
              <a:rPr lang="pt-BR" b="1" dirty="0"/>
              <a:t>Tecnologia</a:t>
            </a:r>
            <a:r>
              <a:rPr lang="pt-BR" dirty="0"/>
              <a:t>: assistentes pessoais (e.g., </a:t>
            </a:r>
            <a:r>
              <a:rPr lang="pt-BR" i="1" dirty="0"/>
              <a:t>Siri</a:t>
            </a:r>
            <a:r>
              <a:rPr lang="pt-BR" dirty="0"/>
              <a:t>, </a:t>
            </a:r>
            <a:r>
              <a:rPr lang="pt-BR" i="1" dirty="0" err="1"/>
              <a:t>Alexa</a:t>
            </a:r>
            <a:r>
              <a:rPr lang="pt-BR" dirty="0"/>
              <a:t>, </a:t>
            </a:r>
            <a:r>
              <a:rPr lang="pt-BR" i="1" dirty="0"/>
              <a:t>Cortana</a:t>
            </a:r>
            <a:r>
              <a:rPr lang="pt-BR" dirty="0"/>
              <a:t>, etc</a:t>
            </a:r>
            <a:r>
              <a:rPr lang="pt-BR" dirty="0" smtClean="0"/>
              <a:t>.).</a:t>
            </a:r>
            <a:endParaRPr lang="pt-BR" dirty="0"/>
          </a:p>
        </p:txBody>
      </p:sp>
      <p:pic>
        <p:nvPicPr>
          <p:cNvPr id="4" name="Picture 2" descr="Image result for artificial intelligence">
            <a:extLst>
              <a:ext uri="{FF2B5EF4-FFF2-40B4-BE49-F238E27FC236}">
                <a16:creationId xmlns="" xmlns:a16="http://schemas.microsoft.com/office/drawing/2014/main" id="{0DAEA2E1-C284-43E2-8055-9522C82515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175" y="276225"/>
            <a:ext cx="3659225" cy="1786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applications of artificial intelligence">
            <a:extLst>
              <a:ext uri="{FF2B5EF4-FFF2-40B4-BE49-F238E27FC236}">
                <a16:creationId xmlns="" xmlns:a16="http://schemas.microsoft.com/office/drawing/2014/main" id="{030E6182-967A-44D7-8BED-F8E414DAE6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0988" y="5664200"/>
            <a:ext cx="2122311" cy="119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8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motivos da difusão do ML</a:t>
            </a:r>
            <a:endParaRPr lang="en-US" dirty="0"/>
          </a:p>
        </p:txBody>
      </p:sp>
      <p:sp>
        <p:nvSpPr>
          <p:cNvPr id="3" name="Espaço Reservado para Conteúdo 2"/>
          <p:cNvSpPr>
            <a:spLocks noGrp="1"/>
          </p:cNvSpPr>
          <p:nvPr>
            <p:ph idx="1"/>
          </p:nvPr>
        </p:nvSpPr>
        <p:spPr>
          <a:xfrm>
            <a:off x="838200" y="1825625"/>
            <a:ext cx="11176000" cy="4221658"/>
          </a:xfrm>
        </p:spPr>
        <p:txBody>
          <a:bodyPr>
            <a:normAutofit fontScale="92500" lnSpcReduction="10000"/>
          </a:bodyPr>
          <a:lstStyle/>
          <a:p>
            <a:r>
              <a:rPr lang="pt-BR" dirty="0"/>
              <a:t>Possibilidade de </a:t>
            </a:r>
            <a:r>
              <a:rPr lang="pt-BR" b="1" i="1" dirty="0"/>
              <a:t>analisar e extrair informações úteis de enormes volumes </a:t>
            </a:r>
            <a:r>
              <a:rPr lang="pt-BR" b="1" i="1" dirty="0" smtClean="0"/>
              <a:t>de dados </a:t>
            </a:r>
            <a:r>
              <a:rPr lang="pt-BR" dirty="0"/>
              <a:t>(de </a:t>
            </a:r>
            <a:r>
              <a:rPr lang="pt-BR" dirty="0" err="1"/>
              <a:t>tera</a:t>
            </a:r>
            <a:r>
              <a:rPr lang="pt-BR" dirty="0"/>
              <a:t> a </a:t>
            </a:r>
            <a:r>
              <a:rPr lang="pt-BR" dirty="0" err="1"/>
              <a:t>petabytes</a:t>
            </a:r>
            <a:r>
              <a:rPr lang="pt-BR" dirty="0"/>
              <a:t>) disponíveis atualmente, o que seria </a:t>
            </a:r>
            <a:r>
              <a:rPr lang="pt-BR" dirty="0" smtClean="0"/>
              <a:t>impossível para nós. </a:t>
            </a:r>
          </a:p>
          <a:p>
            <a:r>
              <a:rPr lang="pt-BR" dirty="0" smtClean="0"/>
              <a:t>A </a:t>
            </a:r>
            <a:r>
              <a:rPr lang="pt-BR" b="1" i="1" dirty="0" smtClean="0"/>
              <a:t>extração de informações úteis </a:t>
            </a:r>
            <a:r>
              <a:rPr lang="pt-BR" dirty="0" smtClean="0"/>
              <a:t>a partir de dados </a:t>
            </a:r>
            <a:r>
              <a:rPr lang="pt-BR" b="1" i="1" dirty="0" smtClean="0"/>
              <a:t>vale ouro</a:t>
            </a:r>
            <a:r>
              <a:rPr lang="pt-BR" dirty="0" smtClean="0"/>
              <a:t>, pois tem grande potencial para </a:t>
            </a:r>
            <a:r>
              <a:rPr lang="pt-BR" b="1" i="1" dirty="0" smtClean="0"/>
              <a:t>aumentar o lucro </a:t>
            </a:r>
            <a:r>
              <a:rPr lang="pt-BR" dirty="0" smtClean="0"/>
              <a:t>das empresas.</a:t>
            </a:r>
          </a:p>
          <a:p>
            <a:r>
              <a:rPr lang="pt-BR" dirty="0" smtClean="0"/>
              <a:t>O </a:t>
            </a:r>
            <a:r>
              <a:rPr lang="pt-BR" dirty="0"/>
              <a:t>surgimento de recursos computacionais poderosos tais como </a:t>
            </a:r>
            <a:r>
              <a:rPr lang="pt-BR" dirty="0" err="1"/>
              <a:t>GPUs</a:t>
            </a:r>
            <a:r>
              <a:rPr lang="pt-BR" dirty="0"/>
              <a:t>, </a:t>
            </a:r>
            <a:r>
              <a:rPr lang="pt-BR" dirty="0" err="1"/>
              <a:t>FPGAs</a:t>
            </a:r>
            <a:r>
              <a:rPr lang="pt-BR" dirty="0"/>
              <a:t> e </a:t>
            </a:r>
            <a:r>
              <a:rPr lang="pt-BR" dirty="0" err="1"/>
              <a:t>CPUs</a:t>
            </a:r>
            <a:r>
              <a:rPr lang="pt-BR" dirty="0"/>
              <a:t> com múltiplos cores.</a:t>
            </a:r>
          </a:p>
          <a:p>
            <a:r>
              <a:rPr lang="pt-BR" dirty="0"/>
              <a:t>Surgimento de novas e eficientes estratégias de aprendizagem, e.g., </a:t>
            </a:r>
            <a:r>
              <a:rPr lang="pt-BR" i="1" dirty="0" err="1"/>
              <a:t>deep-learning</a:t>
            </a:r>
            <a:r>
              <a:rPr lang="pt-BR" dirty="0"/>
              <a:t>, </a:t>
            </a:r>
            <a:r>
              <a:rPr lang="pt-BR" i="1" dirty="0" err="1"/>
              <a:t>deep</a:t>
            </a:r>
            <a:r>
              <a:rPr lang="pt-BR" dirty="0"/>
              <a:t> </a:t>
            </a:r>
            <a:r>
              <a:rPr lang="pt-BR" i="1" dirty="0" err="1"/>
              <a:t>reinforment-learning</a:t>
            </a:r>
            <a:r>
              <a:rPr lang="pt-BR" dirty="0"/>
              <a:t>, </a:t>
            </a:r>
            <a:r>
              <a:rPr lang="pt-BR" i="1" dirty="0" err="1"/>
              <a:t>generative</a:t>
            </a:r>
            <a:r>
              <a:rPr lang="pt-BR" i="1" dirty="0"/>
              <a:t> </a:t>
            </a:r>
            <a:r>
              <a:rPr lang="pt-BR" i="1" dirty="0" err="1"/>
              <a:t>adversarial</a:t>
            </a:r>
            <a:r>
              <a:rPr lang="pt-BR" i="1" dirty="0"/>
              <a:t> </a:t>
            </a:r>
            <a:r>
              <a:rPr lang="pt-BR" i="1" dirty="0" err="1"/>
              <a:t>learning</a:t>
            </a:r>
            <a:r>
              <a:rPr lang="pt-BR" dirty="0"/>
              <a:t>, </a:t>
            </a:r>
            <a:r>
              <a:rPr lang="pt-BR" dirty="0" smtClean="0"/>
              <a:t>etc</a:t>
            </a:r>
            <a:r>
              <a:rPr lang="pt-BR" dirty="0"/>
              <a:t>.</a:t>
            </a:r>
          </a:p>
          <a:p>
            <a:r>
              <a:rPr lang="pt-BR" dirty="0" smtClean="0"/>
              <a:t>Disponibilidade de </a:t>
            </a:r>
            <a:r>
              <a:rPr lang="pt-BR" i="1" dirty="0"/>
              <a:t>frameworks</a:t>
            </a:r>
            <a:r>
              <a:rPr lang="pt-BR" dirty="0"/>
              <a:t> e bibliotecas </a:t>
            </a:r>
            <a:r>
              <a:rPr lang="pt-BR" dirty="0" smtClean="0"/>
              <a:t>que </a:t>
            </a:r>
            <a:r>
              <a:rPr lang="pt-BR" dirty="0"/>
              <a:t>facilitam o desenvolvimento de soluções com ML.</a:t>
            </a:r>
          </a:p>
          <a:p>
            <a:endParaRPr lang="en-US" dirty="0"/>
          </a:p>
        </p:txBody>
      </p:sp>
      <p:pic>
        <p:nvPicPr>
          <p:cNvPr id="4" name="Picture 2" descr="Image result for tensorflow logo">
            <a:extLst>
              <a:ext uri="{FF2B5EF4-FFF2-40B4-BE49-F238E27FC236}">
                <a16:creationId xmlns:a16="http://schemas.microsoft.com/office/drawing/2014/main" xmlns=""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339" y="5641982"/>
            <a:ext cx="1300035" cy="1083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ytorch logo">
            <a:extLst>
              <a:ext uri="{FF2B5EF4-FFF2-40B4-BE49-F238E27FC236}">
                <a16:creationId xmlns:a16="http://schemas.microsoft.com/office/drawing/2014/main" xmlns=""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6078" y="6315075"/>
            <a:ext cx="2449343" cy="4869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keras logo">
            <a:extLst>
              <a:ext uri="{FF2B5EF4-FFF2-40B4-BE49-F238E27FC236}">
                <a16:creationId xmlns:a16="http://schemas.microsoft.com/office/drawing/2014/main" xmlns="" id="{33CCF501-0E9C-4C8C-BFCC-713767570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498" y="6047283"/>
            <a:ext cx="2160581" cy="626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theano logo">
            <a:extLst>
              <a:ext uri="{FF2B5EF4-FFF2-40B4-BE49-F238E27FC236}">
                <a16:creationId xmlns:a16="http://schemas.microsoft.com/office/drawing/2014/main" xmlns="" id="{579B04DE-B2DC-4ED7-AA9D-5AAA958057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1542" y="5578370"/>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pandas data mining logo">
            <a:extLst>
              <a:ext uri="{FF2B5EF4-FFF2-40B4-BE49-F238E27FC236}">
                <a16:creationId xmlns:a16="http://schemas.microsoft.com/office/drawing/2014/main" xmlns="" id="{A9345AF3-EF63-4F70-A5B2-8F8ED0E283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1581" y="5729274"/>
            <a:ext cx="1811064" cy="11287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cikit learn logo">
            <a:extLst>
              <a:ext uri="{FF2B5EF4-FFF2-40B4-BE49-F238E27FC236}">
                <a16:creationId xmlns:a16="http://schemas.microsoft.com/office/drawing/2014/main" xmlns="" id="{87129D40-D136-4716-8871-12CAEC603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9385" y="5611162"/>
            <a:ext cx="1617612" cy="87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731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20079F9-71B9-4466-B35D-68523A745D24}"/>
              </a:ext>
            </a:extLst>
          </p:cNvPr>
          <p:cNvSpPr>
            <a:spLocks noGrp="1"/>
          </p:cNvSpPr>
          <p:nvPr>
            <p:ph type="title"/>
          </p:nvPr>
        </p:nvSpPr>
        <p:spPr/>
        <p:txBody>
          <a:bodyPr/>
          <a:lstStyle/>
          <a:p>
            <a:r>
              <a:rPr lang="pt-BR" dirty="0"/>
              <a:t>Tipos de </a:t>
            </a:r>
            <a:r>
              <a:rPr lang="pt-BR" dirty="0" smtClean="0"/>
              <a:t>Aprendizado de Máquina</a:t>
            </a:r>
            <a:endParaRPr lang="pt-BR" dirty="0"/>
          </a:p>
        </p:txBody>
      </p:sp>
      <p:sp>
        <p:nvSpPr>
          <p:cNvPr id="3" name="Espaço Reservado para Conteúdo 2">
            <a:extLst>
              <a:ext uri="{FF2B5EF4-FFF2-40B4-BE49-F238E27FC236}">
                <a16:creationId xmlns:a16="http://schemas.microsoft.com/office/drawing/2014/main" xmlns="" id="{5BA8D271-087B-414B-ABC6-D7C5E7367E33}"/>
              </a:ext>
            </a:extLst>
          </p:cNvPr>
          <p:cNvSpPr>
            <a:spLocks noGrp="1"/>
          </p:cNvSpPr>
          <p:nvPr>
            <p:ph idx="1"/>
          </p:nvPr>
        </p:nvSpPr>
        <p:spPr>
          <a:xfrm>
            <a:off x="838200" y="1825624"/>
            <a:ext cx="6497097" cy="4819875"/>
          </a:xfrm>
        </p:spPr>
        <p:txBody>
          <a:bodyPr>
            <a:normAutofit/>
          </a:bodyPr>
          <a:lstStyle/>
          <a:p>
            <a:pPr marL="0" indent="0" fontAlgn="base">
              <a:buNone/>
            </a:pPr>
            <a:r>
              <a:rPr lang="nl-BE" dirty="0"/>
              <a:t>Os algortimos de </a:t>
            </a:r>
            <a:r>
              <a:rPr lang="nl-BE" dirty="0" smtClean="0"/>
              <a:t>aprendizado de máquina </a:t>
            </a:r>
            <a:r>
              <a:rPr lang="nl-BE" dirty="0"/>
              <a:t>podem ser agrupados de acordo com o tipo de aprendizado que </a:t>
            </a:r>
            <a:r>
              <a:rPr lang="nl-BE" dirty="0" smtClean="0"/>
              <a:t>realizam</a:t>
            </a:r>
            <a:r>
              <a:rPr lang="pt-BR" dirty="0" smtClean="0"/>
              <a:t>:</a:t>
            </a:r>
            <a:endParaRPr lang="pt-BR" dirty="0" smtClean="0"/>
          </a:p>
          <a:p>
            <a:pPr lvl="1" fontAlgn="base"/>
            <a:r>
              <a:rPr lang="pt-BR" sz="2800" dirty="0" smtClean="0"/>
              <a:t>Supervisionado</a:t>
            </a:r>
            <a:endParaRPr lang="pt-BR" sz="2800" dirty="0"/>
          </a:p>
          <a:p>
            <a:pPr lvl="1"/>
            <a:r>
              <a:rPr lang="pt-BR" sz="2800" dirty="0" smtClean="0"/>
              <a:t>Não-Supervisionado</a:t>
            </a:r>
            <a:endParaRPr lang="pt-BR" sz="2800" dirty="0"/>
          </a:p>
          <a:p>
            <a:pPr lvl="1"/>
            <a:r>
              <a:rPr lang="pt-BR" sz="2800" dirty="0" smtClean="0"/>
              <a:t>Semi-Supervisionado</a:t>
            </a:r>
            <a:endParaRPr lang="pt-BR" sz="2800" dirty="0"/>
          </a:p>
          <a:p>
            <a:pPr lvl="1"/>
            <a:r>
              <a:rPr lang="pt-BR" sz="2800" dirty="0" smtClean="0"/>
              <a:t>Por </a:t>
            </a:r>
            <a:r>
              <a:rPr lang="pt-BR" sz="2800" dirty="0"/>
              <a:t>R</a:t>
            </a:r>
            <a:r>
              <a:rPr lang="pt-BR" sz="2800" dirty="0" smtClean="0"/>
              <a:t>eforço</a:t>
            </a:r>
          </a:p>
          <a:p>
            <a:pPr lvl="1"/>
            <a:r>
              <a:rPr lang="pt-BR" sz="2800" dirty="0"/>
              <a:t>Metaheurístico</a:t>
            </a:r>
          </a:p>
        </p:txBody>
      </p:sp>
      <p:pic>
        <p:nvPicPr>
          <p:cNvPr id="3074" name="Picture 2" descr="Image result for machine learning">
            <a:extLst>
              <a:ext uri="{FF2B5EF4-FFF2-40B4-BE49-F238E27FC236}">
                <a16:creationId xmlns:a16="http://schemas.microsoft.com/office/drawing/2014/main" xmlns=""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019" y="1355125"/>
            <a:ext cx="4637651" cy="529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Supervisionado</a:t>
            </a:r>
          </a:p>
        </p:txBody>
      </p:sp>
      <p:pic>
        <p:nvPicPr>
          <p:cNvPr id="4" name="Picture 4" descr="Image result for supervised learning">
            <a:extLst>
              <a:ext uri="{FF2B5EF4-FFF2-40B4-BE49-F238E27FC236}">
                <a16:creationId xmlns:a16="http://schemas.microsoft.com/office/drawing/2014/main" xmlns=""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584" y="5198990"/>
            <a:ext cx="3791416" cy="12128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chine Learning : Simple Linear Regression – Anirudh Sethi Blog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1101" y="1825624"/>
            <a:ext cx="3111002" cy="21218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825624"/>
                <a:ext cx="7962901" cy="5032375"/>
              </a:xfrm>
            </p:spPr>
            <p:txBody>
              <a:bodyPr>
                <a:normAutofit fontScale="92500" lnSpcReduction="20000"/>
              </a:bodyPr>
              <a:lstStyle/>
              <a:p>
                <a:pPr>
                  <a:spcBef>
                    <a:spcPts val="600"/>
                  </a:spcBef>
                </a:pPr>
                <a:r>
                  <a:rPr lang="pt-BR" dirty="0" smtClean="0"/>
                  <a:t>No aprendizado supervisionado, o </a:t>
                </a:r>
                <a:r>
                  <a:rPr lang="pt-BR" b="1" i="1" dirty="0" smtClean="0"/>
                  <a:t>algoritmo de ML tem acesso às saídas esperada</a:t>
                </a:r>
                <a:r>
                  <a:rPr lang="pt-BR" dirty="0" smtClean="0"/>
                  <a:t>s, </a:t>
                </a:r>
                <a14:m>
                  <m:oMath xmlns:m="http://schemas.openxmlformats.org/officeDocument/2006/math">
                    <m:r>
                      <a:rPr lang="pt-BR" i="1">
                        <a:latin typeface="Cambria Math" panose="02040503050406030204" pitchFamily="18" charset="0"/>
                      </a:rPr>
                      <m:t>𝑦</m:t>
                    </m:r>
                  </m:oMath>
                </a14:m>
                <a:r>
                  <a:rPr lang="pt-BR" dirty="0" smtClean="0"/>
                  <a:t>, chamadas </a:t>
                </a:r>
                <a:r>
                  <a:rPr lang="pt-BR" dirty="0"/>
                  <a:t>de </a:t>
                </a:r>
                <a:r>
                  <a:rPr lang="pt-BR" b="1" i="1" dirty="0"/>
                  <a:t>rótulos</a:t>
                </a:r>
                <a:r>
                  <a:rPr lang="pt-BR" dirty="0"/>
                  <a:t> (ou </a:t>
                </a:r>
                <a:r>
                  <a:rPr lang="pt-BR" i="1" dirty="0" err="1"/>
                  <a:t>labels</a:t>
                </a:r>
                <a:r>
                  <a:rPr lang="pt-BR" dirty="0"/>
                  <a:t>, do </a:t>
                </a:r>
                <a:r>
                  <a:rPr lang="pt-BR" dirty="0"/>
                  <a:t>i</a:t>
                </a:r>
                <a:r>
                  <a:rPr lang="pt-BR" dirty="0" smtClean="0"/>
                  <a:t>nglês</a:t>
                </a:r>
                <a:r>
                  <a:rPr lang="pt-BR" dirty="0" smtClean="0"/>
                  <a:t>), para o conjunto de valores de entrada, chamados de </a:t>
                </a:r>
                <a:r>
                  <a:rPr lang="pt-BR" b="1" i="1" dirty="0"/>
                  <a:t>atributos</a:t>
                </a:r>
                <a:r>
                  <a:rPr lang="pt-BR" dirty="0"/>
                  <a:t>, </a:t>
                </a:r>
                <a14:m>
                  <m:oMath xmlns:m="http://schemas.openxmlformats.org/officeDocument/2006/math">
                    <m:r>
                      <a:rPr lang="pt-BR" b="1" i="1">
                        <a:latin typeface="Cambria Math" panose="02040503050406030204" pitchFamily="18" charset="0"/>
                      </a:rPr>
                      <m:t>𝒙</m:t>
                    </m:r>
                  </m:oMath>
                </a14:m>
                <a:r>
                  <a:rPr lang="pt-BR" dirty="0" smtClean="0"/>
                  <a:t>. </a:t>
                </a:r>
                <a:endParaRPr lang="pt-BR" dirty="0"/>
              </a:p>
              <a:p>
                <a:pPr>
                  <a:spcBef>
                    <a:spcPts val="600"/>
                  </a:spcBef>
                </a:pPr>
                <a:r>
                  <a:rPr lang="pt-BR" dirty="0" smtClean="0"/>
                  <a:t>Em </a:t>
                </a:r>
                <a:r>
                  <a:rPr lang="pt-BR" dirty="0"/>
                  <a:t>outras palavras, cada </a:t>
                </a:r>
                <a:r>
                  <a:rPr lang="pt-BR" b="1" i="1" dirty="0" smtClean="0"/>
                  <a:t>exemplo de </a:t>
                </a:r>
                <a:r>
                  <a:rPr lang="pt-BR" b="1" i="1" dirty="0"/>
                  <a:t>treinamento </a:t>
                </a:r>
                <a:r>
                  <a:rPr lang="pt-BR" dirty="0"/>
                  <a:t>é </a:t>
                </a:r>
                <a:r>
                  <a:rPr lang="pt-BR" dirty="0" smtClean="0"/>
                  <a:t>composto </a:t>
                </a:r>
                <a:r>
                  <a:rPr lang="pt-BR" dirty="0"/>
                  <a:t>pelos </a:t>
                </a:r>
                <a:r>
                  <a:rPr lang="pt-BR" dirty="0" smtClean="0"/>
                  <a:t>valores de entrada, </a:t>
                </a:r>
                <a14:m>
                  <m:oMath xmlns:m="http://schemas.openxmlformats.org/officeDocument/2006/math">
                    <m:r>
                      <a:rPr lang="pt-BR" b="1" i="1">
                        <a:latin typeface="Cambria Math" panose="02040503050406030204" pitchFamily="18" charset="0"/>
                      </a:rPr>
                      <m:t>𝒙</m:t>
                    </m:r>
                  </m:oMath>
                </a14:m>
                <a:r>
                  <a:rPr lang="pt-BR" dirty="0" smtClean="0"/>
                  <a:t>, </a:t>
                </a:r>
                <a:r>
                  <a:rPr lang="pt-BR" dirty="0"/>
                  <a:t>e </a:t>
                </a:r>
                <a:r>
                  <a:rPr lang="pt-BR" dirty="0" smtClean="0"/>
                  <a:t>sua saída correspondente, </a:t>
                </a:r>
                <a14:m>
                  <m:oMath xmlns:m="http://schemas.openxmlformats.org/officeDocument/2006/math">
                    <m:r>
                      <a:rPr lang="pt-BR" i="1">
                        <a:latin typeface="Cambria Math" panose="02040503050406030204" pitchFamily="18" charset="0"/>
                      </a:rPr>
                      <m:t>𝑦</m:t>
                    </m:r>
                  </m:oMath>
                </a14:m>
                <a:r>
                  <a:rPr lang="pt-BR" dirty="0" smtClean="0"/>
                  <a:t>.</a:t>
                </a:r>
                <a:endParaRPr lang="pt-BR" dirty="0"/>
              </a:p>
              <a:p>
                <a:pPr>
                  <a:spcBef>
                    <a:spcPts val="600"/>
                  </a:spcBef>
                </a:pPr>
                <a:r>
                  <a:rPr lang="pt-BR" b="1" dirty="0" smtClean="0"/>
                  <a:t>Objetivo</a:t>
                </a:r>
                <a:r>
                  <a:rPr lang="pt-BR" dirty="0" smtClean="0"/>
                  <a:t>: </a:t>
                </a:r>
                <a:r>
                  <a:rPr lang="pt-BR" dirty="0"/>
                  <a:t>os </a:t>
                </a:r>
                <a:r>
                  <a:rPr lang="pt-BR" dirty="0" smtClean="0"/>
                  <a:t>algoritmos </a:t>
                </a:r>
                <a:r>
                  <a:rPr lang="pt-BR" i="1" dirty="0" smtClean="0"/>
                  <a:t>supervisionados</a:t>
                </a:r>
                <a:r>
                  <a:rPr lang="pt-BR" dirty="0" smtClean="0"/>
                  <a:t> </a:t>
                </a:r>
                <a:r>
                  <a:rPr lang="pt-BR" dirty="0"/>
                  <a:t>de ML devem </a:t>
                </a:r>
                <a:r>
                  <a:rPr lang="pt-BR" b="1" i="1" dirty="0"/>
                  <a:t>aprender</a:t>
                </a:r>
                <a:r>
                  <a:rPr lang="pt-BR" dirty="0"/>
                  <a:t> uma </a:t>
                </a:r>
                <a:r>
                  <a:rPr lang="pt-BR" b="1" i="1" dirty="0"/>
                  <a:t>função</a:t>
                </a:r>
                <a:r>
                  <a:rPr lang="pt-BR" dirty="0"/>
                  <a:t> que </a:t>
                </a:r>
                <a:r>
                  <a:rPr lang="pt-BR" b="1" i="1" dirty="0"/>
                  <a:t>mapeie</a:t>
                </a:r>
                <a:r>
                  <a:rPr lang="pt-BR" dirty="0"/>
                  <a:t>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a:t>
                </a:r>
                <a:r>
                  <a:rPr lang="pt-BR" dirty="0" smtClean="0"/>
                  <a:t>saídas esperadas, </a:t>
                </a:r>
                <a14:m>
                  <m:oMath xmlns:m="http://schemas.openxmlformats.org/officeDocument/2006/math">
                    <m:r>
                      <a:rPr lang="pt-BR" i="1">
                        <a:latin typeface="Cambria Math" panose="02040503050406030204" pitchFamily="18" charset="0"/>
                      </a:rPr>
                      <m:t>𝑦</m:t>
                    </m:r>
                  </m:oMath>
                </a14:m>
                <a:r>
                  <a:rPr lang="pt-BR" dirty="0"/>
                  <a:t>, ou seja,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a:p>
                <a:pPr>
                  <a:spcBef>
                    <a:spcPts val="600"/>
                  </a:spcBef>
                </a:pPr>
                <a:r>
                  <a:rPr lang="pt-BR" dirty="0"/>
                  <a:t>Esse tipo de aprendizado é dividido em problemas de </a:t>
                </a:r>
                <a:r>
                  <a:rPr lang="pt-BR" b="1" i="1" dirty="0"/>
                  <a:t>r</a:t>
                </a:r>
                <a:r>
                  <a:rPr lang="pt-BR" b="1" i="1" dirty="0" smtClean="0"/>
                  <a:t>egressão</a:t>
                </a:r>
                <a:r>
                  <a:rPr lang="pt-BR" dirty="0" smtClean="0"/>
                  <a:t> </a:t>
                </a:r>
                <a:r>
                  <a:rPr lang="pt-BR" dirty="0"/>
                  <a:t>e </a:t>
                </a:r>
                <a:r>
                  <a:rPr lang="pt-BR" b="1" i="1" dirty="0"/>
                  <a:t>c</a:t>
                </a:r>
                <a:r>
                  <a:rPr lang="pt-BR" b="1" i="1" dirty="0" smtClean="0"/>
                  <a:t>lassificação</a:t>
                </a:r>
                <a:r>
                  <a:rPr lang="pt-BR" dirty="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a:t>
                </a:r>
                <a:r>
                  <a:rPr lang="pt-BR" dirty="0" smtClean="0"/>
                  <a:t>. Exemplo: experiência vs. salário.</a:t>
                </a:r>
                <a:endParaRPr lang="pt-BR" dirty="0"/>
              </a:p>
              <a:p>
                <a:pPr lvl="1">
                  <a:spcBef>
                    <a:spcPts val="600"/>
                  </a:spcBef>
                  <a:buFont typeface="Wingdings" panose="05000000000000000000" pitchFamily="2" charset="2"/>
                  <a:buChar char="§"/>
                </a:pPr>
                <a:r>
                  <a:rPr lang="pt-BR" b="1" dirty="0"/>
                  <a:t>Classificação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conjunto finito de classes</a:t>
                </a:r>
                <a:r>
                  <a:rPr lang="pt-BR" dirty="0" smtClean="0"/>
                  <a:t>. Exemplo: filtro de spam.</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825624"/>
                <a:ext cx="7962901" cy="5032375"/>
              </a:xfrm>
              <a:blipFill rotWithShape="0">
                <a:blip r:embed="rId5"/>
                <a:stretch>
                  <a:fillRect l="-1148" t="-3027" r="-1989" b="-1574"/>
                </a:stretch>
              </a:blipFill>
            </p:spPr>
            <p:txBody>
              <a:bodyPr/>
              <a:lstStyle/>
              <a:p>
                <a:r>
                  <a:rPr lang="en-US">
                    <a:noFill/>
                  </a:rPr>
                  <a:t> </a:t>
                </a:r>
              </a:p>
            </p:txBody>
          </p:sp>
        </mc:Fallback>
      </mc:AlternateContent>
    </p:spTree>
    <p:extLst>
      <p:ext uri="{BB962C8B-B14F-4D97-AF65-F5344CB8AC3E}">
        <p14:creationId xmlns:p14="http://schemas.microsoft.com/office/powerpoint/2010/main" val="203790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xmlns=""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lnSpcReduction="10000"/>
              </a:bodyPr>
              <a:lstStyle/>
              <a:p>
                <a:r>
                  <a:rPr lang="pt-BR" dirty="0"/>
                  <a:t>Neste tipo de aprendizado, </a:t>
                </a:r>
                <a:r>
                  <a:rPr lang="pt-BR" dirty="0" smtClean="0"/>
                  <a:t>os algoritmos não têm acesso às saídas </a:t>
                </a:r>
                <a:r>
                  <a:rPr lang="pt-BR" dirty="0" smtClean="0"/>
                  <a:t>esperadas, </a:t>
                </a:r>
                <a14:m>
                  <m:oMath xmlns:m="http://schemas.openxmlformats.org/officeDocument/2006/math">
                    <m:r>
                      <a:rPr lang="pt-BR" i="1">
                        <a:latin typeface="Cambria Math" panose="02040503050406030204" pitchFamily="18" charset="0"/>
                      </a:rPr>
                      <m:t>𝑦</m:t>
                    </m:r>
                  </m:oMath>
                </a14:m>
                <a:r>
                  <a:rPr lang="pt-BR" dirty="0" smtClean="0">
                    <a:cs typeface="Calibri"/>
                  </a:rPr>
                  <a:t>. </a:t>
                </a:r>
                <a:r>
                  <a:rPr lang="pt-BR" dirty="0" smtClean="0">
                    <a:cs typeface="Calibri"/>
                  </a:rPr>
                  <a:t>Eles só </a:t>
                </a:r>
                <a:r>
                  <a:rPr lang="pt-BR" dirty="0" smtClean="0">
                    <a:cs typeface="Calibri"/>
                  </a:rPr>
                  <a:t>conhecem os </a:t>
                </a:r>
                <a:r>
                  <a:rPr lang="pt-BR" dirty="0" smtClean="0">
                    <a:cs typeface="Calibri"/>
                  </a:rPr>
                  <a:t>atributos, </a:t>
                </a:r>
                <a14:m>
                  <m:oMath xmlns:m="http://schemas.openxmlformats.org/officeDocument/2006/math">
                    <m:r>
                      <a:rPr lang="pt-BR" b="1" i="1">
                        <a:latin typeface="Cambria Math" panose="02040503050406030204" pitchFamily="18" charset="0"/>
                      </a:rPr>
                      <m:t>𝒙</m:t>
                    </m:r>
                  </m:oMath>
                </a14:m>
                <a:r>
                  <a:rPr lang="pt-BR" dirty="0" smtClean="0">
                    <a:cs typeface="Calibri"/>
                  </a:rPr>
                  <a:t>.</a:t>
                </a:r>
                <a:endParaRPr lang="pt-BR" dirty="0"/>
              </a:p>
              <a:p>
                <a:r>
                  <a:rPr lang="pt-BR" b="1" dirty="0" smtClean="0"/>
                  <a:t>Objetivo</a:t>
                </a:r>
                <a:r>
                  <a:rPr lang="pt-BR" dirty="0" smtClean="0"/>
                  <a:t>: </a:t>
                </a:r>
                <a:r>
                  <a:rPr lang="pt-BR" dirty="0"/>
                  <a:t>o</a:t>
                </a:r>
                <a:r>
                  <a:rPr lang="pt-BR" dirty="0" smtClean="0"/>
                  <a:t>s algoritmos devem </a:t>
                </a:r>
                <a:r>
                  <a:rPr lang="pt-BR" b="1" i="1" dirty="0" smtClean="0"/>
                  <a:t>aprender/descobrir</a:t>
                </a:r>
                <a:r>
                  <a:rPr lang="pt-BR" dirty="0" smtClean="0"/>
                  <a:t> padrões, </a:t>
                </a:r>
                <a:r>
                  <a:rPr lang="pt-BR" dirty="0"/>
                  <a:t>muitas vezes </a:t>
                </a:r>
                <a:r>
                  <a:rPr lang="pt-BR" dirty="0" smtClean="0"/>
                  <a:t>ocultos, </a:t>
                </a:r>
                <a:r>
                  <a:rPr lang="pt-BR" dirty="0"/>
                  <a:t>presentes nos dados </a:t>
                </a:r>
                <a:r>
                  <a:rPr lang="pt-BR" dirty="0" smtClean="0"/>
                  <a:t>se </a:t>
                </a:r>
                <a:r>
                  <a:rPr lang="pt-BR" dirty="0" smtClean="0"/>
                  <a:t>baseando </a:t>
                </a:r>
                <a:r>
                  <a:rPr lang="pt-BR" dirty="0" smtClean="0"/>
                  <a:t>apenas, por exemplo, na similaridade entre os </a:t>
                </a:r>
                <a:r>
                  <a:rPr lang="pt-BR" b="1" i="1" dirty="0"/>
                  <a:t>atributos</a:t>
                </a:r>
                <a:r>
                  <a:rPr lang="pt-BR" dirty="0"/>
                  <a:t>,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smtClean="0"/>
                  <a:t>ou seja, </a:t>
                </a:r>
                <a:r>
                  <a:rPr lang="pt-BR" b="1" i="1" dirty="0"/>
                  <a:t>sem a presença de rótulos</a:t>
                </a:r>
                <a:r>
                  <a:rPr lang="pt-BR" dirty="0" smtClean="0"/>
                  <a:t>.</a:t>
                </a:r>
                <a:endParaRPr lang="pt-BR" dirty="0"/>
              </a:p>
              <a:p>
                <a:r>
                  <a:rPr lang="pt-BR" dirty="0" smtClean="0"/>
                  <a:t>Os algoritmos tratam problemas </a:t>
                </a:r>
                <a:r>
                  <a:rPr lang="pt-BR" dirty="0"/>
                  <a:t>de c</a:t>
                </a:r>
                <a:r>
                  <a:rPr lang="pt-BR" dirty="0" smtClean="0"/>
                  <a:t>lusterização</a:t>
                </a:r>
                <a:r>
                  <a:rPr lang="pt-BR" dirty="0"/>
                  <a:t>, </a:t>
                </a:r>
                <a:r>
                  <a:rPr lang="pt-BR" dirty="0" smtClean="0"/>
                  <a:t>redução de </a:t>
                </a:r>
                <a:r>
                  <a:rPr lang="pt-BR" dirty="0"/>
                  <a:t>dimensionalidade, detecção de anomalias (</a:t>
                </a:r>
                <a:r>
                  <a:rPr lang="pt-BR" i="1" dirty="0"/>
                  <a:t>outliers</a:t>
                </a:r>
                <a:r>
                  <a:rPr lang="pt-BR" dirty="0" smtClean="0"/>
                  <a:t>) e </a:t>
                </a:r>
                <a:r>
                  <a:rPr lang="pt-BR" dirty="0"/>
                  <a:t>aprendizado de regras de associação.</a:t>
                </a:r>
                <a:endParaRPr lang="pt-BR" dirty="0">
                  <a:cs typeface="Calibri"/>
                </a:endParaRPr>
              </a:p>
            </p:txBody>
          </p:sp>
        </mc:Choice>
        <mc:Fallback>
          <p:sp>
            <p:nvSpPr>
              <p:cNvPr id="3" name="Espaço Reservado para Conteúdo 2">
                <a:extLst>
                  <a:ext uri="{FF2B5EF4-FFF2-40B4-BE49-F238E27FC236}">
                    <a16:creationId xmlns:a16="http://schemas.microsoft.com/office/drawing/2014/main" xmlns=""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922" t="-4314" r="-217" b="-4902"/>
                </a:stretch>
              </a:blipFill>
            </p:spPr>
            <p:txBody>
              <a:bodyPr/>
              <a:lstStyle/>
              <a:p>
                <a:r>
                  <a:rPr lang="en-US">
                    <a:noFill/>
                  </a:rPr>
                  <a:t> </a:t>
                </a:r>
              </a:p>
            </p:txBody>
          </p:sp>
        </mc:Fallback>
      </mc:AlternateContent>
      <p:pic>
        <p:nvPicPr>
          <p:cNvPr id="3074" name="Picture 2" descr="https://www.ecloudvalley.com/wp-content/uploads/2019/09/Unsupervised-learning.png">
            <a:extLst>
              <a:ext uri="{FF2B5EF4-FFF2-40B4-BE49-F238E27FC236}">
                <a16:creationId xmlns:a16="http://schemas.microsoft.com/office/drawing/2014/main" xmlns=""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a16="http://schemas.microsoft.com/office/drawing/2014/main" xmlns=""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a16="http://schemas.microsoft.com/office/drawing/2014/main" xmlns=""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a16="http://schemas.microsoft.com/office/drawing/2014/main" xmlns=""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92653" cy="369332"/>
          </a:xfrm>
          <a:prstGeom prst="rect">
            <a:avLst/>
          </a:prstGeom>
        </p:spPr>
        <p:txBody>
          <a:bodyPr wrap="none">
            <a:spAutoFit/>
          </a:bodyPr>
          <a:lstStyle/>
          <a:p>
            <a:r>
              <a:rPr lang="pt-BR" b="1" dirty="0" smtClean="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743820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199" y="1825623"/>
            <a:ext cx="11189678" cy="4022517"/>
          </a:xfrm>
        </p:spPr>
        <p:txBody>
          <a:bodyPr>
            <a:normAutofit fontScale="92500" lnSpcReduction="10000"/>
          </a:bodyPr>
          <a:lstStyle/>
          <a:p>
            <a:r>
              <a:rPr lang="pt-BR" dirty="0"/>
              <a:t>Neste tipo de aprendizado, </a:t>
            </a:r>
            <a:r>
              <a:rPr lang="pt-BR" dirty="0" smtClean="0"/>
              <a:t>os algoritmos têm </a:t>
            </a:r>
            <a:r>
              <a:rPr lang="pt-BR" dirty="0"/>
              <a:t>acesso a exemplos </a:t>
            </a:r>
            <a:r>
              <a:rPr lang="pt-BR" dirty="0" smtClean="0"/>
              <a:t>de treinamento com </a:t>
            </a:r>
            <a:r>
              <a:rPr lang="pt-BR" dirty="0"/>
              <a:t>e sem rótulos.</a:t>
            </a:r>
          </a:p>
          <a:p>
            <a:r>
              <a:rPr lang="pt-BR" dirty="0"/>
              <a:t>Geralmente envolve uma </a:t>
            </a:r>
            <a:r>
              <a:rPr lang="pt-BR" b="1" i="1" dirty="0"/>
              <a:t>pequena quantidade de dados </a:t>
            </a:r>
            <a:r>
              <a:rPr lang="pt-BR" dirty="0"/>
              <a:t>rotulados e uma </a:t>
            </a:r>
            <a:r>
              <a:rPr lang="pt-BR" b="1" i="1" dirty="0"/>
              <a:t>grande quantidade de dados não-rotulados</a:t>
            </a:r>
            <a:r>
              <a:rPr lang="pt-BR" dirty="0"/>
              <a:t>.</a:t>
            </a:r>
          </a:p>
          <a:p>
            <a:r>
              <a:rPr lang="pt-BR" dirty="0"/>
              <a:t>É de grande ajuda em casos onde se ter uma grande quantidade de dados rotulados é muito demorado, caro ou complexo.</a:t>
            </a:r>
          </a:p>
          <a:p>
            <a:r>
              <a:rPr lang="pt-BR" dirty="0"/>
              <a:t>Algoritmos de aprendizagem semi-supervisionada são o resultado da combinação de algoritmos supervisionados e não-supervisionados.</a:t>
            </a:r>
          </a:p>
          <a:p>
            <a:r>
              <a:rPr lang="pt-BR" dirty="0"/>
              <a:t>Uma maneira de realizar aprendizado semi-supervisionado é </a:t>
            </a:r>
            <a:r>
              <a:rPr lang="pt-BR" dirty="0" smtClean="0"/>
              <a:t>combinar, por exemplo, </a:t>
            </a:r>
            <a:r>
              <a:rPr lang="pt-BR" dirty="0"/>
              <a:t>algoritmos de </a:t>
            </a:r>
            <a:r>
              <a:rPr lang="pt-BR" b="1" i="1" dirty="0" smtClean="0"/>
              <a:t>clusterização </a:t>
            </a:r>
            <a:r>
              <a:rPr lang="pt-BR" dirty="0" smtClean="0"/>
              <a:t>e </a:t>
            </a:r>
            <a:r>
              <a:rPr lang="pt-BR" b="1" i="1" dirty="0"/>
              <a:t>classificação</a:t>
            </a:r>
            <a:r>
              <a:rPr lang="pt-BR" dirty="0"/>
              <a:t>.</a:t>
            </a:r>
            <a:endParaRPr lang="pt-BR" b="1"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149" y="5570525"/>
            <a:ext cx="4988963" cy="1287475"/>
          </a:xfrm>
          <a:prstGeom prst="rect">
            <a:avLst/>
          </a:prstGeom>
        </p:spPr>
      </p:pic>
    </p:spTree>
    <p:extLst>
      <p:ext uri="{BB962C8B-B14F-4D97-AF65-F5344CB8AC3E}">
        <p14:creationId xmlns:p14="http://schemas.microsoft.com/office/powerpoint/2010/main" val="3458181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a16="http://schemas.microsoft.com/office/drawing/2014/main" xmlns="" xmlns:a14="http://schemas.microsoft.com/office/drawing/2010/main" xmlns:mc="http://schemas.openxmlformats.org/markup-compatibility/2006" id="{071E0B55-13FE-4ADE-80F7-AFEDEF27C875}"/>
              </a:ext>
            </a:extLst>
          </p:cNvPr>
          <p:cNvSpPr>
            <a:spLocks noGrp="1"/>
          </p:cNvSpPr>
          <p:nvPr>
            <p:ph idx="1"/>
          </p:nvPr>
        </p:nvSpPr>
        <p:spPr>
          <a:xfrm>
            <a:off x="838199" y="1856934"/>
            <a:ext cx="11049529" cy="5001065"/>
          </a:xfrm>
        </p:spPr>
        <p:txBody>
          <a:bodyPr>
            <a:normAutofit fontScale="92500" lnSpcReduction="20000"/>
          </a:bodyPr>
          <a:lstStyle/>
          <a:p>
            <a:r>
              <a:rPr lang="pt-BR" dirty="0"/>
              <a:t>Abordagem </a:t>
            </a:r>
            <a:r>
              <a:rPr lang="pt-BR" dirty="0" smtClean="0"/>
              <a:t>de aprendizado totalmente </a:t>
            </a:r>
            <a:r>
              <a:rPr lang="pt-BR" dirty="0"/>
              <a:t>diferente das </a:t>
            </a:r>
            <a:r>
              <a:rPr lang="pt-BR" dirty="0" smtClean="0"/>
              <a:t>anteriores, </a:t>
            </a:r>
            <a:r>
              <a:rPr lang="pt-BR" dirty="0"/>
              <a:t>pois </a:t>
            </a:r>
            <a:r>
              <a:rPr lang="pt-BR" b="1" i="1" dirty="0"/>
              <a:t>não temos exemplos de </a:t>
            </a:r>
            <a:r>
              <a:rPr lang="pt-BR" b="1" i="1" dirty="0" smtClean="0"/>
              <a:t>treinamento</a:t>
            </a:r>
            <a:r>
              <a:rPr lang="pt-BR" dirty="0" smtClean="0"/>
              <a:t>, sejam eles rotulados ou não.</a:t>
            </a:r>
            <a:endParaRPr lang="pt-BR" dirty="0"/>
          </a:p>
          <a:p>
            <a:pPr marL="171450" indent="-171450"/>
            <a:r>
              <a:rPr lang="pt-BR" dirty="0"/>
              <a:t>O algoritmo de </a:t>
            </a:r>
            <a:r>
              <a:rPr lang="pt-BR" dirty="0" smtClean="0"/>
              <a:t>aprendizado </a:t>
            </a:r>
            <a:r>
              <a:rPr lang="pt-BR" dirty="0"/>
              <a:t>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smtClean="0"/>
              <a:t>ambiente</a:t>
            </a:r>
            <a:r>
              <a:rPr lang="pt-BR" dirty="0" smtClean="0"/>
              <a:t>, </a:t>
            </a:r>
            <a:r>
              <a:rPr lang="pt-BR" dirty="0"/>
              <a:t>seleciona e executa </a:t>
            </a:r>
            <a:r>
              <a:rPr lang="pt-BR" dirty="0" smtClean="0"/>
              <a:t>uma </a:t>
            </a:r>
            <a:r>
              <a:rPr lang="pt-BR" b="1" i="1" dirty="0" smtClean="0"/>
              <a:t>ação </a:t>
            </a:r>
            <a:r>
              <a:rPr lang="pt-BR" dirty="0"/>
              <a:t>e recebe uma </a:t>
            </a:r>
            <a:r>
              <a:rPr lang="pt-BR" b="1" i="1" dirty="0"/>
              <a:t>recompensa </a:t>
            </a:r>
            <a:r>
              <a:rPr lang="pt-BR" dirty="0"/>
              <a:t>(ou </a:t>
            </a:r>
            <a:r>
              <a:rPr lang="pt-BR" b="1" i="1" dirty="0" smtClean="0"/>
              <a:t>reforço +/-</a:t>
            </a:r>
            <a:r>
              <a:rPr lang="pt-BR" dirty="0" smtClean="0"/>
              <a:t>) </a:t>
            </a:r>
            <a:r>
              <a:rPr lang="pt-BR" dirty="0"/>
              <a:t>em consequência </a:t>
            </a:r>
            <a:r>
              <a:rPr lang="pt-BR" dirty="0" smtClean="0"/>
              <a:t>da </a:t>
            </a:r>
            <a:r>
              <a:rPr lang="pt-BR" b="1" i="1" dirty="0" smtClean="0"/>
              <a:t>ação</a:t>
            </a:r>
            <a:r>
              <a:rPr lang="pt-BR" dirty="0" smtClean="0"/>
              <a:t> tomada.</a:t>
            </a:r>
            <a:endParaRPr lang="pt-BR" dirty="0"/>
          </a:p>
          <a:p>
            <a:r>
              <a:rPr lang="pt-BR" dirty="0"/>
              <a:t>Seguindo estes passos, o agente </a:t>
            </a:r>
            <a:r>
              <a:rPr lang="pt-BR" dirty="0" smtClean="0"/>
              <a:t>aprende </a:t>
            </a:r>
            <a:r>
              <a:rPr lang="pt-BR" dirty="0"/>
              <a:t>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a:t>
            </a:r>
            <a:r>
              <a:rPr lang="pt-BR" dirty="0" smtClean="0"/>
              <a:t>o </a:t>
            </a:r>
            <a:r>
              <a:rPr lang="pt-BR" b="1" i="1" dirty="0" smtClean="0"/>
              <a:t>ambiente</a:t>
            </a:r>
            <a:r>
              <a:rPr lang="pt-BR" dirty="0" smtClean="0"/>
              <a:t> estiver em um determinado </a:t>
            </a:r>
            <a:r>
              <a:rPr lang="pt-BR" b="1" i="1" dirty="0" smtClean="0"/>
              <a:t>estado</a:t>
            </a:r>
            <a:r>
              <a:rPr lang="pt-BR" dirty="0" smtClean="0"/>
              <a:t>.</a:t>
            </a:r>
            <a:endParaRPr lang="pt-BR" dirty="0"/>
          </a:p>
          <a:p>
            <a:r>
              <a:rPr lang="pt-BR" dirty="0" smtClean="0"/>
              <a:t>Portanto, a </a:t>
            </a:r>
            <a:r>
              <a:rPr lang="pt-BR" b="1" i="1" dirty="0" smtClean="0"/>
              <a:t>política</a:t>
            </a:r>
            <a:r>
              <a:rPr lang="pt-BR" dirty="0" smtClean="0"/>
              <a:t> </a:t>
            </a:r>
            <a:r>
              <a:rPr lang="pt-BR" dirty="0"/>
              <a:t>é uma </a:t>
            </a:r>
            <a:r>
              <a:rPr lang="pt-BR" b="1" i="1" dirty="0"/>
              <a:t>função</a:t>
            </a:r>
            <a:r>
              <a:rPr lang="pt-BR" dirty="0"/>
              <a:t>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8"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9"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307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disciplina</a:t>
            </a:r>
            <a:endParaRPr lang="pt-BR" dirty="0"/>
          </a:p>
        </p:txBody>
      </p:sp>
      <p:sp>
        <p:nvSpPr>
          <p:cNvPr id="3" name="Content Placeholder 2"/>
          <p:cNvSpPr>
            <a:spLocks noGrp="1"/>
          </p:cNvSpPr>
          <p:nvPr>
            <p:ph idx="1"/>
          </p:nvPr>
        </p:nvSpPr>
        <p:spPr>
          <a:xfrm>
            <a:off x="838199" y="1825624"/>
            <a:ext cx="11188849" cy="5032376"/>
          </a:xfrm>
        </p:spPr>
        <p:txBody>
          <a:bodyPr>
            <a:normAutofit/>
          </a:bodyPr>
          <a:lstStyle/>
          <a:p>
            <a:r>
              <a:rPr lang="pt-BR" b="1" i="1" dirty="0" smtClean="0"/>
              <a:t>Introdução</a:t>
            </a:r>
            <a:r>
              <a:rPr lang="pt-BR" dirty="0" smtClean="0"/>
              <a:t> ao aprendizado de máquina.</a:t>
            </a:r>
          </a:p>
          <a:p>
            <a:r>
              <a:rPr lang="pt-BR" dirty="0" smtClean="0"/>
              <a:t>Curso introdutório onde veremos os </a:t>
            </a:r>
            <a:r>
              <a:rPr lang="pt-BR" b="1" i="1" dirty="0" smtClean="0"/>
              <a:t>conceitos básicos </a:t>
            </a:r>
            <a:r>
              <a:rPr lang="pt-BR" dirty="0" smtClean="0"/>
              <a:t>de funcionamento de alguns </a:t>
            </a:r>
            <a:r>
              <a:rPr lang="pt-BR" b="1" i="1" dirty="0" smtClean="0"/>
              <a:t>algoritmos de aprendizado de máquina</a:t>
            </a:r>
            <a:r>
              <a:rPr lang="pt-BR" dirty="0" smtClean="0"/>
              <a:t> ou </a:t>
            </a:r>
            <a:r>
              <a:rPr lang="pt-BR" dirty="0"/>
              <a:t>do </a:t>
            </a:r>
            <a:r>
              <a:rPr lang="pt-BR" dirty="0" smtClean="0"/>
              <a:t>Inglês</a:t>
            </a:r>
            <a:r>
              <a:rPr lang="pt-BR" dirty="0"/>
              <a:t>, </a:t>
            </a:r>
            <a:r>
              <a:rPr lang="pt-BR" b="1" i="1" dirty="0"/>
              <a:t>machine learning</a:t>
            </a:r>
            <a:r>
              <a:rPr lang="pt-BR" dirty="0"/>
              <a:t> </a:t>
            </a:r>
            <a:r>
              <a:rPr lang="pt-BR" dirty="0" smtClean="0"/>
              <a:t>(ML).</a:t>
            </a:r>
          </a:p>
          <a:p>
            <a:r>
              <a:rPr lang="pt-BR" dirty="0"/>
              <a:t>O curso será dividido em duas partes: T319 e T320</a:t>
            </a:r>
            <a:r>
              <a:rPr lang="pt-BR" dirty="0" smtClean="0"/>
              <a:t>.</a:t>
            </a:r>
          </a:p>
          <a:p>
            <a:r>
              <a:rPr lang="pt-BR" dirty="0"/>
              <a:t>O curso terá sempre uma parte </a:t>
            </a:r>
            <a:r>
              <a:rPr lang="pt-BR" b="1" i="1" dirty="0"/>
              <a:t>expositiva </a:t>
            </a:r>
            <a:r>
              <a:rPr lang="pt-BR" dirty="0"/>
              <a:t>e outra </a:t>
            </a:r>
            <a:r>
              <a:rPr lang="pt-BR" b="1" i="1" dirty="0"/>
              <a:t>prática </a:t>
            </a:r>
            <a:r>
              <a:rPr lang="pt-BR" dirty="0"/>
              <a:t>para fixação dos</a:t>
            </a:r>
            <a:br>
              <a:rPr lang="pt-BR" dirty="0"/>
            </a:br>
            <a:r>
              <a:rPr lang="pt-BR" dirty="0"/>
              <a:t>conceitos </a:t>
            </a:r>
            <a:r>
              <a:rPr lang="pt-BR" dirty="0" smtClean="0"/>
              <a:t>introduzidos.</a:t>
            </a:r>
            <a:endParaRPr lang="pt-BR" dirty="0"/>
          </a:p>
          <a:p>
            <a:pPr lvl="1">
              <a:buFont typeface="Wingdings" panose="05000000000000000000" pitchFamily="2" charset="2"/>
              <a:buChar char="§"/>
            </a:pPr>
            <a:r>
              <a:rPr lang="pt-BR" dirty="0" smtClean="0"/>
              <a:t>Quizzes </a:t>
            </a:r>
            <a:r>
              <a:rPr lang="pt-BR" dirty="0"/>
              <a:t>e exercícios envolvendo o uso dos algoritmos discutidos. </a:t>
            </a:r>
            <a:endParaRPr lang="pt-BR" dirty="0" smtClean="0"/>
          </a:p>
          <a:p>
            <a:r>
              <a:rPr lang="pt-BR" smtClean="0"/>
              <a:t>Não nos </a:t>
            </a:r>
            <a:r>
              <a:rPr lang="pt-BR" dirty="0" smtClean="0"/>
              <a:t>aprofundaremos nos conceitos matemáticos envolvidos.</a:t>
            </a:r>
          </a:p>
          <a:p>
            <a:r>
              <a:rPr lang="pt-BR" dirty="0" smtClean="0"/>
              <a:t>Porém, precisamos conhecer Python e alguns conceitos de cálculo, álgebra linear e estatística.</a:t>
            </a:r>
          </a:p>
          <a:p>
            <a:endParaRPr lang="pt-BR" dirty="0" smtClean="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Aprendizado </a:t>
            </a:r>
            <a:r>
              <a:rPr lang="pt-PT" dirty="0"/>
              <a:t>Metaheurístico</a:t>
            </a:r>
            <a:endParaRPr lang="en-US" dirty="0"/>
          </a:p>
        </p:txBody>
      </p:sp>
      <p:sp>
        <p:nvSpPr>
          <p:cNvPr id="3" name="Espaço Reservado para Conteúdo 2"/>
          <p:cNvSpPr>
            <a:spLocks noGrp="1"/>
          </p:cNvSpPr>
          <p:nvPr>
            <p:ph idx="1"/>
          </p:nvPr>
        </p:nvSpPr>
        <p:spPr>
          <a:xfrm>
            <a:off x="838201" y="1825624"/>
            <a:ext cx="10938468" cy="5032375"/>
          </a:xfrm>
        </p:spPr>
        <p:txBody>
          <a:bodyPr>
            <a:normAutofit fontScale="92500" lnSpcReduction="20000"/>
          </a:bodyPr>
          <a:lstStyle/>
          <a:p>
            <a:pPr algn="just"/>
            <a:r>
              <a:rPr lang="pt-BR" dirty="0"/>
              <a:t>Uma </a:t>
            </a:r>
            <a:r>
              <a:rPr lang="pt-BR" b="1" i="1" dirty="0" err="1"/>
              <a:t>metaheurística</a:t>
            </a:r>
            <a:r>
              <a:rPr lang="pt-BR" dirty="0"/>
              <a:t> é um algoritmo usado para encontrar soluções de </a:t>
            </a:r>
            <a:r>
              <a:rPr lang="pt-BR" b="1" i="1" dirty="0"/>
              <a:t>forma rápida</a:t>
            </a:r>
            <a:r>
              <a:rPr lang="pt-BR" dirty="0"/>
              <a:t> e </a:t>
            </a:r>
            <a:r>
              <a:rPr lang="pt-BR" b="1" i="1" dirty="0"/>
              <a:t>genérica</a:t>
            </a:r>
            <a:r>
              <a:rPr lang="pt-BR" dirty="0"/>
              <a:t>, mas muitas vezes </a:t>
            </a:r>
            <a:r>
              <a:rPr lang="pt-BR" b="1" i="1" dirty="0" err="1"/>
              <a:t>sub-ótimas</a:t>
            </a:r>
            <a:r>
              <a:rPr lang="pt-BR" dirty="0"/>
              <a:t>, para </a:t>
            </a:r>
            <a:r>
              <a:rPr lang="pt-BR" b="1" i="1" dirty="0"/>
              <a:t>problemas</a:t>
            </a:r>
            <a:r>
              <a:rPr lang="pt-BR" dirty="0"/>
              <a:t> </a:t>
            </a:r>
            <a:r>
              <a:rPr lang="pt-BR" b="1" i="1" dirty="0"/>
              <a:t>complexos de otimização.</a:t>
            </a:r>
            <a:endParaRPr lang="pt-BR" dirty="0"/>
          </a:p>
          <a:p>
            <a:pPr algn="just"/>
            <a:r>
              <a:rPr lang="pt-BR" dirty="0" err="1"/>
              <a:t>Metaheurísticas</a:t>
            </a:r>
            <a:r>
              <a:rPr lang="pt-BR" dirty="0"/>
              <a:t> são geralmente aplicadas a problemas para os quais </a:t>
            </a:r>
            <a:r>
              <a:rPr lang="pt-BR" b="1" i="1" dirty="0"/>
              <a:t>não se conhece um algoritmo eficiente </a:t>
            </a:r>
            <a:r>
              <a:rPr lang="pt-BR" dirty="0"/>
              <a:t>ou </a:t>
            </a:r>
            <a:r>
              <a:rPr lang="pt-BR" b="1" i="1" dirty="0"/>
              <a:t>não se tem uma solução conhecida</a:t>
            </a:r>
            <a:r>
              <a:rPr lang="pt-BR" dirty="0"/>
              <a:t>.</a:t>
            </a:r>
          </a:p>
          <a:p>
            <a:pPr algn="just"/>
            <a:r>
              <a:rPr lang="pt-BR" dirty="0"/>
              <a:t>Características das </a:t>
            </a:r>
            <a:r>
              <a:rPr lang="pt-BR" dirty="0" err="1"/>
              <a:t>metaheurísticas</a:t>
            </a:r>
            <a:r>
              <a:rPr lang="pt-BR" dirty="0"/>
              <a:t>:</a:t>
            </a:r>
          </a:p>
          <a:p>
            <a:pPr lvl="1" algn="just">
              <a:buFont typeface="Wingdings" panose="05000000000000000000" pitchFamily="2" charset="2"/>
              <a:buChar char="§"/>
            </a:pPr>
            <a:r>
              <a:rPr lang="pt-BR" dirty="0"/>
              <a:t>não </a:t>
            </a:r>
            <a:r>
              <a:rPr lang="pt-BR" b="1" i="1" dirty="0"/>
              <a:t>garantem que uma solução ótima seja encontrada</a:t>
            </a:r>
            <a:r>
              <a:rPr lang="pt-BR" dirty="0"/>
              <a:t>, mas podem encontrar uma </a:t>
            </a:r>
            <a:r>
              <a:rPr lang="pt-BR" b="1" i="1" dirty="0"/>
              <a:t>solução suficientemente boa </a:t>
            </a:r>
            <a:r>
              <a:rPr lang="pt-BR" dirty="0"/>
              <a:t>(</a:t>
            </a:r>
            <a:r>
              <a:rPr lang="pt-BR" dirty="0" err="1"/>
              <a:t>sub-ótima</a:t>
            </a:r>
            <a:r>
              <a:rPr lang="pt-BR" dirty="0"/>
              <a:t>).</a:t>
            </a:r>
          </a:p>
          <a:p>
            <a:pPr lvl="1" algn="just">
              <a:buFont typeface="Wingdings" panose="05000000000000000000" pitchFamily="2" charset="2"/>
              <a:buChar char="§"/>
            </a:pPr>
            <a:r>
              <a:rPr lang="pt-BR" dirty="0"/>
              <a:t>são estratégias </a:t>
            </a:r>
            <a:r>
              <a:rPr lang="pt-BR" b="1" i="1" dirty="0"/>
              <a:t>que orientam o processo de busca através do espaço de soluções</a:t>
            </a:r>
            <a:r>
              <a:rPr lang="pt-BR" dirty="0"/>
              <a:t>.</a:t>
            </a:r>
          </a:p>
          <a:p>
            <a:pPr lvl="1" algn="just">
              <a:buFont typeface="Wingdings" panose="05000000000000000000" pitchFamily="2" charset="2"/>
              <a:buChar char="§"/>
            </a:pPr>
            <a:r>
              <a:rPr lang="pt-BR" dirty="0"/>
              <a:t>não são específicas do problema, ou seja, </a:t>
            </a:r>
            <a:r>
              <a:rPr lang="pt-BR" b="1" i="1" dirty="0"/>
              <a:t>são genéricas</a:t>
            </a:r>
            <a:r>
              <a:rPr lang="pt-BR" dirty="0"/>
              <a:t>.</a:t>
            </a:r>
          </a:p>
          <a:p>
            <a:pPr lvl="1" algn="just">
              <a:buFont typeface="Wingdings" panose="05000000000000000000" pitchFamily="2" charset="2"/>
              <a:buChar char="§"/>
            </a:pPr>
            <a:r>
              <a:rPr lang="pt-BR" dirty="0"/>
              <a:t>funcionam bem mesmo em dispositivos com </a:t>
            </a:r>
            <a:r>
              <a:rPr lang="pt-BR" b="1" i="1" dirty="0"/>
              <a:t>capacidade computacional </a:t>
            </a:r>
            <a:r>
              <a:rPr lang="pt-BR" b="1" i="1" dirty="0" smtClean="0"/>
              <a:t>limitada</a:t>
            </a:r>
            <a:r>
              <a:rPr lang="pt-BR" dirty="0" smtClean="0"/>
              <a:t> (e.g., dispositivos </a:t>
            </a:r>
            <a:r>
              <a:rPr lang="pt-BR" dirty="0" err="1" smtClean="0"/>
              <a:t>IoT</a:t>
            </a:r>
            <a:r>
              <a:rPr lang="pt-BR" dirty="0" smtClean="0"/>
              <a:t>).</a:t>
            </a:r>
            <a:endParaRPr lang="pt-BR" dirty="0"/>
          </a:p>
          <a:p>
            <a:pPr algn="just"/>
            <a:r>
              <a:rPr lang="pt-BR" dirty="0"/>
              <a:t>São algoritmos inspirados pelo </a:t>
            </a:r>
            <a:r>
              <a:rPr lang="pt-BR" b="1" i="1" dirty="0"/>
              <a:t>processo de seleção natural </a:t>
            </a:r>
            <a:r>
              <a:rPr lang="pt-BR" dirty="0"/>
              <a:t>(e.g., algoritmo </a:t>
            </a:r>
            <a:r>
              <a:rPr lang="pt-BR" dirty="0" smtClean="0"/>
              <a:t>genético) ou </a:t>
            </a:r>
            <a:r>
              <a:rPr lang="pt-BR" dirty="0"/>
              <a:t>no </a:t>
            </a:r>
            <a:r>
              <a:rPr lang="pt-BR" b="1" i="1" dirty="0"/>
              <a:t>comportamento de grupos de animais </a:t>
            </a:r>
            <a:r>
              <a:rPr lang="pt-BR" dirty="0"/>
              <a:t>(e.g., otimização da colônia de formigas</a:t>
            </a:r>
            <a:r>
              <a:rPr lang="pt-BR" dirty="0" smtClean="0"/>
              <a:t>).</a:t>
            </a:r>
            <a:endParaRPr lang="pt-BR" dirty="0"/>
          </a:p>
        </p:txBody>
      </p:sp>
    </p:spTree>
    <p:extLst>
      <p:ext uri="{BB962C8B-B14F-4D97-AF65-F5344CB8AC3E}">
        <p14:creationId xmlns:p14="http://schemas.microsoft.com/office/powerpoint/2010/main" val="3670090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Executando códigos</a:t>
            </a:r>
            <a:endParaRPr lang="pt-BR" dirty="0"/>
          </a:p>
        </p:txBody>
      </p:sp>
      <p:sp>
        <p:nvSpPr>
          <p:cNvPr id="3" name="Content Placeholder 2"/>
          <p:cNvSpPr>
            <a:spLocks noGrp="1"/>
          </p:cNvSpPr>
          <p:nvPr>
            <p:ph idx="1"/>
          </p:nvPr>
        </p:nvSpPr>
        <p:spPr>
          <a:xfrm>
            <a:off x="838198" y="1825624"/>
            <a:ext cx="7882055" cy="5032375"/>
          </a:xfrm>
        </p:spPr>
        <p:txBody>
          <a:bodyPr>
            <a:normAutofit fontScale="92500" lnSpcReduction="10000"/>
          </a:bodyPr>
          <a:lstStyle/>
          <a:p>
            <a:r>
              <a:rPr lang="pt-BR" dirty="0"/>
              <a:t>Durante o </a:t>
            </a:r>
            <a:r>
              <a:rPr lang="pt-BR" dirty="0" smtClean="0"/>
              <a:t>curso, usaremos </a:t>
            </a:r>
            <a:r>
              <a:rPr lang="pt-BR" b="1" i="1" dirty="0"/>
              <a:t>Python</a:t>
            </a:r>
            <a:r>
              <a:rPr lang="pt-BR" dirty="0"/>
              <a:t> como linguagem de programação</a:t>
            </a:r>
            <a:r>
              <a:rPr lang="pt-BR" dirty="0" smtClean="0"/>
              <a:t>.</a:t>
            </a:r>
          </a:p>
          <a:p>
            <a:pPr lvl="1">
              <a:buFont typeface="Wingdings" panose="05000000000000000000" pitchFamily="2" charset="2"/>
              <a:buChar char="§"/>
            </a:pPr>
            <a:r>
              <a:rPr lang="pt-BR" dirty="0" smtClean="0"/>
              <a:t>Fácil de aprender, possui várias bibliotecas, é a linguagem mais utilizada em ML e é </a:t>
            </a:r>
            <a:r>
              <a:rPr lang="pt-BR" i="1" dirty="0" smtClean="0"/>
              <a:t>open-source</a:t>
            </a:r>
            <a:r>
              <a:rPr lang="pt-BR" dirty="0" smtClean="0"/>
              <a:t> e gratuita.</a:t>
            </a:r>
          </a:p>
          <a:p>
            <a:r>
              <a:rPr lang="pt-BR" dirty="0" smtClean="0"/>
              <a:t>Utilizaremos</a:t>
            </a:r>
            <a:r>
              <a:rPr lang="pt-BR" dirty="0"/>
              <a:t> </a:t>
            </a:r>
            <a:r>
              <a:rPr lang="pt-BR" b="1" i="1" dirty="0"/>
              <a:t>notebooks </a:t>
            </a:r>
            <a:r>
              <a:rPr lang="pt-BR" b="1" i="1" dirty="0" smtClean="0"/>
              <a:t>Jupyter</a:t>
            </a:r>
            <a:r>
              <a:rPr lang="pt-BR" dirty="0"/>
              <a:t> </a:t>
            </a:r>
            <a:r>
              <a:rPr lang="pt-BR" dirty="0" smtClean="0"/>
              <a:t>para execução de exemplos e resolução dos exercícios práticos.</a:t>
            </a:r>
          </a:p>
          <a:p>
            <a:pPr lvl="1">
              <a:buFont typeface="Wingdings" panose="05000000000000000000" pitchFamily="2" charset="2"/>
              <a:buChar char="§"/>
            </a:pPr>
            <a:r>
              <a:rPr lang="pt-BR" dirty="0" smtClean="0"/>
              <a:t>Eles são </a:t>
            </a:r>
            <a:r>
              <a:rPr lang="pt-BR" b="1" i="1" dirty="0" smtClean="0"/>
              <a:t>documentos virtuais </a:t>
            </a:r>
            <a:r>
              <a:rPr lang="pt-BR" dirty="0" smtClean="0"/>
              <a:t>usados para desenvolver e documentar código. </a:t>
            </a:r>
          </a:p>
          <a:p>
            <a:pPr lvl="1">
              <a:buFont typeface="Wingdings" panose="05000000000000000000" pitchFamily="2" charset="2"/>
              <a:buChar char="§"/>
            </a:pPr>
            <a:r>
              <a:rPr lang="pt-BR" dirty="0" smtClean="0"/>
              <a:t>Pode-se adicionar equações, gráficos e texto, além de código.</a:t>
            </a:r>
            <a:endParaRPr lang="pt-BR" dirty="0"/>
          </a:p>
          <a:p>
            <a:r>
              <a:rPr lang="pt-BR" dirty="0" smtClean="0"/>
              <a:t>Para executá-los, utilizaremos o </a:t>
            </a:r>
            <a:r>
              <a:rPr lang="pt-BR" b="1" i="1" dirty="0"/>
              <a:t>Google Colaboratory </a:t>
            </a:r>
            <a:r>
              <a:rPr lang="pt-BR" dirty="0" smtClean="0"/>
              <a:t>ou o </a:t>
            </a:r>
            <a:r>
              <a:rPr lang="pt-BR" b="1" i="1" dirty="0" smtClean="0"/>
              <a:t>Binder</a:t>
            </a:r>
            <a:r>
              <a:rPr lang="pt-BR" dirty="0" smtClean="0"/>
              <a:t>, que são ambientes computacionais interativos e gratuitos executados na nuvem.</a:t>
            </a:r>
          </a:p>
          <a:p>
            <a:r>
              <a:rPr lang="pt-BR" dirty="0" smtClean="0"/>
              <a:t>Portanto, </a:t>
            </a:r>
            <a:r>
              <a:rPr lang="pt-BR" b="1" i="1" dirty="0" smtClean="0"/>
              <a:t>vocês não precisam instalar nada</a:t>
            </a:r>
            <a:r>
              <a:rPr lang="pt-BR" dirty="0" smtClean="0"/>
              <a:t>, apenas terem um navegador web e conexão com a internet.</a:t>
            </a:r>
            <a:endParaRPr lang="pt-BR" dirty="0"/>
          </a:p>
        </p:txBody>
      </p:sp>
      <p:grpSp>
        <p:nvGrpSpPr>
          <p:cNvPr id="8" name="Grupo 7"/>
          <p:cNvGrpSpPr/>
          <p:nvPr/>
        </p:nvGrpSpPr>
        <p:grpSpPr>
          <a:xfrm>
            <a:off x="8720252" y="2668036"/>
            <a:ext cx="3367669" cy="2093536"/>
            <a:chOff x="8279312" y="2668035"/>
            <a:chExt cx="3912688" cy="2267359"/>
          </a:xfrm>
        </p:grpSpPr>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668035"/>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668035"/>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382114" y="4315690"/>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279313" y="4494019"/>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2986811"/>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31145"/>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03021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Goolge</a:t>
            </a:r>
            <a:r>
              <a:rPr lang="en-US" dirty="0" smtClean="0"/>
              <a:t> </a:t>
            </a:r>
            <a:r>
              <a:rPr lang="en-US" dirty="0" err="1" smtClean="0"/>
              <a:t>Colaboratory</a:t>
            </a:r>
            <a:r>
              <a:rPr lang="en-US" dirty="0" smtClean="0"/>
              <a:t> (</a:t>
            </a:r>
            <a:r>
              <a:rPr lang="en-US" dirty="0" err="1" smtClean="0"/>
              <a:t>Colab</a:t>
            </a:r>
            <a:r>
              <a:rPr lang="en-US" dirty="0" smtClean="0"/>
              <a:t>)</a:t>
            </a:r>
            <a:endParaRPr lang="pt-BR" dirty="0"/>
          </a:p>
        </p:txBody>
      </p:sp>
      <p:sp>
        <p:nvSpPr>
          <p:cNvPr id="5" name="Content Placeholder 2"/>
          <p:cNvSpPr>
            <a:spLocks noGrp="1"/>
          </p:cNvSpPr>
          <p:nvPr>
            <p:ph idx="1"/>
          </p:nvPr>
        </p:nvSpPr>
        <p:spPr>
          <a:xfrm>
            <a:off x="838200" y="2249486"/>
            <a:ext cx="11158181" cy="4608513"/>
          </a:xfrm>
        </p:spPr>
        <p:txBody>
          <a:bodyPr>
            <a:normAutofit fontScale="92500" lnSpcReduction="10000"/>
          </a:bodyPr>
          <a:lstStyle/>
          <a:p>
            <a:r>
              <a:rPr lang="pt-BR" b="1" dirty="0" smtClean="0"/>
              <a:t>Colab</a:t>
            </a:r>
            <a:r>
              <a:rPr lang="pt-BR" dirty="0" smtClean="0"/>
              <a:t>: aplicação </a:t>
            </a:r>
            <a:r>
              <a:rPr lang="pt-BR" dirty="0"/>
              <a:t>web gratuita que permite a criação e edição de </a:t>
            </a:r>
            <a:r>
              <a:rPr lang="pt-BR" b="1" i="1" dirty="0"/>
              <a:t>notebooks </a:t>
            </a:r>
            <a:r>
              <a:rPr lang="pt-BR" b="1" i="1" dirty="0" err="1"/>
              <a:t>Jupyter</a:t>
            </a:r>
            <a:r>
              <a:rPr lang="pt-BR" b="1" i="1" dirty="0"/>
              <a:t> </a:t>
            </a:r>
            <a:r>
              <a:rPr lang="pt-BR" dirty="0"/>
              <a:t>em navegadores web</a:t>
            </a:r>
            <a:r>
              <a:rPr lang="pt-BR" dirty="0" smtClean="0"/>
              <a:t>.</a:t>
            </a:r>
          </a:p>
          <a:p>
            <a:r>
              <a:rPr lang="pt-BR" dirty="0" smtClean="0"/>
              <a:t>É um produto da Google.</a:t>
            </a:r>
          </a:p>
          <a:p>
            <a:r>
              <a:rPr lang="pt-BR" dirty="0" smtClean="0"/>
              <a:t>Vantagens: </a:t>
            </a:r>
          </a:p>
          <a:p>
            <a:pPr lvl="1">
              <a:buFont typeface="Wingdings" panose="05000000000000000000" pitchFamily="2" charset="2"/>
              <a:buChar char="§"/>
            </a:pPr>
            <a:r>
              <a:rPr lang="pt-BR" dirty="0" smtClean="0"/>
              <a:t>Grande número de servidores.</a:t>
            </a:r>
          </a:p>
          <a:p>
            <a:pPr lvl="1">
              <a:buFont typeface="Wingdings" panose="05000000000000000000" pitchFamily="2" charset="2"/>
              <a:buChar char="§"/>
            </a:pPr>
            <a:r>
              <a:rPr lang="pt-BR" dirty="0" smtClean="0"/>
              <a:t>Rápida inicialização e processamento do código.</a:t>
            </a:r>
          </a:p>
          <a:p>
            <a:pPr lvl="1">
              <a:buFont typeface="Wingdings" panose="05000000000000000000" pitchFamily="2" charset="2"/>
              <a:buChar char="§"/>
            </a:pPr>
            <a:r>
              <a:rPr lang="pt-BR" dirty="0"/>
              <a:t>F</a:t>
            </a:r>
            <a:r>
              <a:rPr lang="pt-BR" dirty="0" smtClean="0"/>
              <a:t>ornece acesso a GPUs e TPUs gratuitamente.</a:t>
            </a:r>
          </a:p>
          <a:p>
            <a:pPr lvl="1">
              <a:buFont typeface="Wingdings" panose="05000000000000000000" pitchFamily="2" charset="2"/>
              <a:buChar char="§"/>
            </a:pPr>
            <a:r>
              <a:rPr lang="pt-BR" dirty="0" smtClean="0"/>
              <a:t>Notebooks podem ser salvos no seu Google Drive, evitando que você perca seu código.</a:t>
            </a:r>
          </a:p>
          <a:p>
            <a:r>
              <a:rPr lang="pt-BR" dirty="0" smtClean="0"/>
              <a:t>Desvantagem</a:t>
            </a:r>
          </a:p>
          <a:p>
            <a:pPr lvl="1">
              <a:buFont typeface="Wingdings" panose="05000000000000000000" pitchFamily="2" charset="2"/>
              <a:buChar char="§"/>
            </a:pPr>
            <a:r>
              <a:rPr lang="pt-BR" dirty="0"/>
              <a:t>Por hora, suporta apenas a execução de códigos escritos em Python</a:t>
            </a:r>
            <a:r>
              <a:rPr lang="pt-BR" dirty="0" smtClean="0"/>
              <a:t>.</a:t>
            </a:r>
          </a:p>
          <a:p>
            <a:pPr lvl="1">
              <a:buFont typeface="Wingdings" panose="05000000000000000000" pitchFamily="2" charset="2"/>
              <a:buChar char="§"/>
            </a:pPr>
            <a:r>
              <a:rPr lang="pt-BR" dirty="0" smtClean="0"/>
              <a:t>Não pode ser instalado localmente.</a:t>
            </a:r>
            <a:endParaRPr lang="pt-BR" dirty="0" smtClean="0"/>
          </a:p>
          <a:p>
            <a:r>
              <a:rPr lang="pt-BR" dirty="0" smtClean="0"/>
              <a:t>URL: </a:t>
            </a:r>
            <a:r>
              <a:rPr lang="pt-BR" dirty="0" smtClean="0">
                <a:hlinkClick r:id="rId3"/>
              </a:rPr>
              <a:t>https</a:t>
            </a:r>
            <a:r>
              <a:rPr lang="pt-BR" dirty="0">
                <a:hlinkClick r:id="rId3"/>
              </a:rPr>
              <a:t>://colab.research.google.com</a:t>
            </a:r>
            <a:r>
              <a:rPr lang="pt-BR" dirty="0" smtClean="0">
                <a:hlinkClick r:id="rId3"/>
              </a:rPr>
              <a:t>/</a:t>
            </a:r>
            <a:endParaRPr lang="pt-BR" dirty="0" smtClean="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a:t>
            </a:r>
            <a:endParaRPr lang="pt-BR" dirty="0"/>
          </a:p>
        </p:txBody>
      </p:sp>
      <p:sp>
        <p:nvSpPr>
          <p:cNvPr id="5" name="Content Placeholder 2"/>
          <p:cNvSpPr>
            <a:spLocks noGrp="1"/>
          </p:cNvSpPr>
          <p:nvPr>
            <p:ph idx="1"/>
          </p:nvPr>
        </p:nvSpPr>
        <p:spPr>
          <a:xfrm>
            <a:off x="838201" y="2031118"/>
            <a:ext cx="11127058" cy="4826882"/>
          </a:xfrm>
        </p:spPr>
        <p:txBody>
          <a:bodyPr>
            <a:normAutofit lnSpcReduction="10000"/>
          </a:bodyPr>
          <a:lstStyle/>
          <a:p>
            <a:r>
              <a:rPr lang="pt-BR" b="1" dirty="0" smtClean="0"/>
              <a:t>Binder</a:t>
            </a:r>
            <a:r>
              <a:rPr lang="pt-BR" dirty="0" smtClean="0"/>
              <a:t>: outra aplicação web gratuita que </a:t>
            </a:r>
            <a:r>
              <a:rPr lang="pt-BR" dirty="0"/>
              <a:t>permite a </a:t>
            </a:r>
            <a:r>
              <a:rPr lang="pt-BR" dirty="0" smtClean="0"/>
              <a:t>criação e edição </a:t>
            </a:r>
            <a:r>
              <a:rPr lang="pt-BR" dirty="0"/>
              <a:t>de </a:t>
            </a:r>
            <a:r>
              <a:rPr lang="pt-BR" b="1" i="1" dirty="0" smtClean="0"/>
              <a:t>notebooks Jupyter </a:t>
            </a:r>
            <a:r>
              <a:rPr lang="pt-BR" dirty="0" smtClean="0"/>
              <a:t>em </a:t>
            </a:r>
            <a:r>
              <a:rPr lang="pt-BR" dirty="0"/>
              <a:t>navegadores web</a:t>
            </a:r>
            <a:r>
              <a:rPr lang="pt-BR" dirty="0" smtClean="0"/>
              <a:t>.</a:t>
            </a:r>
          </a:p>
          <a:p>
            <a:r>
              <a:rPr lang="pt-BR" dirty="0" smtClean="0"/>
              <a:t>Vantagens:</a:t>
            </a:r>
          </a:p>
          <a:p>
            <a:pPr lvl="1">
              <a:buFont typeface="Wingdings" panose="05000000000000000000" pitchFamily="2" charset="2"/>
              <a:buChar char="§"/>
            </a:pPr>
            <a:r>
              <a:rPr lang="pt-BR" dirty="0" smtClean="0"/>
              <a:t>Suporta a execução de várias linguagens de programação: Python, C++, C#, PHP, Julia, R, etc.</a:t>
            </a:r>
          </a:p>
          <a:p>
            <a:pPr lvl="1">
              <a:buFont typeface="Wingdings" panose="05000000000000000000" pitchFamily="2" charset="2"/>
              <a:buChar char="§"/>
            </a:pPr>
            <a:r>
              <a:rPr lang="pt-BR" dirty="0" smtClean="0"/>
              <a:t>Pode ser instalado localmente. </a:t>
            </a:r>
            <a:r>
              <a:rPr lang="pt-BR" dirty="0" smtClean="0">
                <a:hlinkClick r:id="rId3"/>
              </a:rPr>
              <a:t>Tutorial para </a:t>
            </a:r>
            <a:r>
              <a:rPr lang="pt-BR" dirty="0">
                <a:hlinkClick r:id="rId3"/>
              </a:rPr>
              <a:t>instalação do </a:t>
            </a:r>
            <a:r>
              <a:rPr lang="pt-BR" dirty="0" err="1" smtClean="0">
                <a:hlinkClick r:id="rId3"/>
              </a:rPr>
              <a:t>Jupyter</a:t>
            </a:r>
            <a:r>
              <a:rPr lang="pt-BR" dirty="0" smtClean="0">
                <a:hlinkClick r:id="rId3"/>
              </a:rPr>
              <a:t>/</a:t>
            </a:r>
            <a:r>
              <a:rPr lang="pt-BR" dirty="0" err="1" smtClean="0">
                <a:hlinkClick r:id="rId3"/>
              </a:rPr>
              <a:t>Binder</a:t>
            </a:r>
            <a:r>
              <a:rPr lang="pt-BR" dirty="0" smtClean="0"/>
              <a:t>.</a:t>
            </a:r>
          </a:p>
          <a:p>
            <a:r>
              <a:rPr lang="pt-BR" dirty="0" smtClean="0"/>
              <a:t>Desvantagens:</a:t>
            </a:r>
          </a:p>
          <a:p>
            <a:pPr lvl="1">
              <a:buFont typeface="Wingdings" panose="05000000000000000000" pitchFamily="2" charset="2"/>
              <a:buChar char="§"/>
            </a:pPr>
            <a:r>
              <a:rPr lang="pt-BR" dirty="0" smtClean="0"/>
              <a:t>Poucos </a:t>
            </a:r>
            <a:r>
              <a:rPr lang="pt-BR" dirty="0"/>
              <a:t>servidores </a:t>
            </a:r>
            <a:r>
              <a:rPr lang="pt-BR" dirty="0" smtClean="0"/>
              <a:t>disponíveis.</a:t>
            </a:r>
          </a:p>
          <a:p>
            <a:pPr lvl="1">
              <a:buFont typeface="Wingdings" panose="05000000000000000000" pitchFamily="2" charset="2"/>
              <a:buChar char="§"/>
            </a:pPr>
            <a:r>
              <a:rPr lang="pt-BR" dirty="0"/>
              <a:t>Não é possível salvar os notebooks </a:t>
            </a:r>
            <a:r>
              <a:rPr lang="pt-BR" dirty="0" smtClean="0"/>
              <a:t>(e.g., Google Drive).</a:t>
            </a:r>
          </a:p>
          <a:p>
            <a:pPr lvl="1">
              <a:buFont typeface="Wingdings" panose="05000000000000000000" pitchFamily="2" charset="2"/>
              <a:buChar char="§"/>
            </a:pPr>
            <a:r>
              <a:rPr lang="pt-BR" dirty="0" smtClean="0"/>
              <a:t>Depois </a:t>
            </a:r>
            <a:r>
              <a:rPr lang="pt-BR" dirty="0"/>
              <a:t>de algum tempo inativo, a máquina virtual executando seu </a:t>
            </a:r>
            <a:r>
              <a:rPr lang="pt-BR" b="1" i="1" dirty="0" smtClean="0"/>
              <a:t>notebook </a:t>
            </a:r>
            <a:r>
              <a:rPr lang="pt-BR" dirty="0" smtClean="0"/>
              <a:t>se </a:t>
            </a:r>
            <a:r>
              <a:rPr lang="pt-BR" dirty="0"/>
              <a:t>desconecta e você pode </a:t>
            </a:r>
            <a:r>
              <a:rPr lang="pt-BR" dirty="0" smtClean="0"/>
              <a:t>perder seu código.</a:t>
            </a:r>
          </a:p>
          <a:p>
            <a:r>
              <a:rPr lang="pt-BR" dirty="0"/>
              <a:t>URL (através do Jupyter): </a:t>
            </a:r>
            <a:r>
              <a:rPr lang="pt-BR" dirty="0">
                <a:hlinkClick r:id="rId4"/>
              </a:rPr>
              <a:t>https://jupyter.org</a:t>
            </a:r>
            <a:r>
              <a:rPr lang="pt-BR" dirty="0" smtClean="0">
                <a:hlinkClick r:id="rId4"/>
              </a:rPr>
              <a:t>/</a:t>
            </a:r>
            <a:endParaRPr lang="pt-BR" dirty="0"/>
          </a:p>
          <a:p>
            <a:endParaRPr lang="pt-BR" dirty="0" smtClean="0"/>
          </a:p>
        </p:txBody>
      </p:sp>
      <p:pic>
        <p:nvPicPr>
          <p:cNvPr id="6" name="Picture 5"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510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 do curso</a:t>
            </a:r>
            <a:endParaRPr lang="en-US" dirty="0"/>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838198" y="1825624"/>
                <a:ext cx="6896101" cy="4956176"/>
              </a:xfrm>
            </p:spPr>
            <p:txBody>
              <a:bodyPr>
                <a:normAutofit/>
              </a:bodyPr>
              <a:lstStyle/>
              <a:p>
                <a:r>
                  <a:rPr lang="pt-BR" dirty="0" smtClean="0"/>
                  <a:t>O objetivo desta primeira parte do curso é encontrar uma </a:t>
                </a:r>
                <a:r>
                  <a:rPr lang="pt-BR" b="1" i="1" dirty="0" smtClean="0"/>
                  <a:t>função</a:t>
                </a:r>
                <a:r>
                  <a:rPr lang="pt-BR" dirty="0" smtClean="0"/>
                  <a:t>, usando aprendizado de máquina, que </a:t>
                </a:r>
                <a:r>
                  <a:rPr lang="pt-BR" b="1" i="1" dirty="0"/>
                  <a:t>aproxime</a:t>
                </a:r>
                <a:r>
                  <a:rPr lang="pt-BR" dirty="0"/>
                  <a:t> </a:t>
                </a:r>
                <a:r>
                  <a:rPr lang="pt-BR" dirty="0" smtClean="0"/>
                  <a:t>o comportamento de um </a:t>
                </a:r>
                <a:r>
                  <a:rPr lang="pt-BR" b="1" i="1" dirty="0" smtClean="0"/>
                  <a:t>conjunto de amostras</a:t>
                </a:r>
                <a:r>
                  <a:rPr lang="pt-BR" dirty="0" smtClean="0"/>
                  <a:t> (</a:t>
                </a:r>
                <a14:m>
                  <m:oMath xmlns:m="http://schemas.openxmlformats.org/officeDocument/2006/math">
                    <m:r>
                      <a:rPr lang="pt-BR" b="1" i="1" smtClean="0">
                        <a:latin typeface="Cambria Math" panose="02040503050406030204" pitchFamily="18" charset="0"/>
                      </a:rPr>
                      <m:t>𝒙</m:t>
                    </m:r>
                  </m:oMath>
                </a14:m>
                <a:r>
                  <a:rPr lang="pt-BR" dirty="0" smtClean="0"/>
                  <a:t> e </a:t>
                </a:r>
                <a14:m>
                  <m:oMath xmlns:m="http://schemas.openxmlformats.org/officeDocument/2006/math">
                    <m:r>
                      <a:rPr lang="pt-BR" b="0" i="1" smtClean="0">
                        <a:latin typeface="Cambria Math" panose="02040503050406030204" pitchFamily="18" charset="0"/>
                      </a:rPr>
                      <m:t>𝑦</m:t>
                    </m:r>
                  </m:oMath>
                </a14:m>
                <a:r>
                  <a:rPr lang="pt-BR" dirty="0" smtClean="0"/>
                  <a:t>) da </a:t>
                </a:r>
                <a:r>
                  <a:rPr lang="pt-BR" b="1" i="1" dirty="0" smtClean="0"/>
                  <a:t>melhor forma possível</a:t>
                </a:r>
                <a:r>
                  <a:rPr lang="pt-BR" dirty="0" smtClean="0"/>
                  <a:t>.</a:t>
                </a:r>
              </a:p>
              <a:p>
                <a:r>
                  <a:rPr lang="pt-BR" dirty="0" smtClean="0"/>
                  <a:t>Na maioria dos casos, não conhecemos o </a:t>
                </a:r>
                <a:r>
                  <a:rPr lang="pt-BR" b="1" i="1" dirty="0" smtClean="0"/>
                  <a:t>mapeamento verdadeiro </a:t>
                </a:r>
                <a:r>
                  <a:rPr lang="pt-BR" dirty="0" smtClean="0"/>
                  <a:t>(muitas vezes ele nem existe) entre </a:t>
                </a:r>
                <a14:m>
                  <m:oMath xmlns:m="http://schemas.openxmlformats.org/officeDocument/2006/math">
                    <m:r>
                      <a:rPr lang="pt-BR" b="1" i="1">
                        <a:latin typeface="Cambria Math" panose="02040503050406030204" pitchFamily="18" charset="0"/>
                      </a:rPr>
                      <m:t>𝒙</m:t>
                    </m:r>
                  </m:oMath>
                </a14:m>
                <a:r>
                  <a:rPr lang="pt-BR" dirty="0"/>
                  <a:t> e </a:t>
                </a:r>
                <a14:m>
                  <m:oMath xmlns:m="http://schemas.openxmlformats.org/officeDocument/2006/math">
                    <m:r>
                      <a:rPr lang="pt-BR" i="1">
                        <a:latin typeface="Cambria Math" panose="02040503050406030204" pitchFamily="18" charset="0"/>
                      </a:rPr>
                      <m:t>𝑦</m:t>
                    </m:r>
                  </m:oMath>
                </a14:m>
                <a:r>
                  <a:rPr lang="pt-BR" dirty="0" smtClean="0"/>
                  <a:t> e nos baseamos apenas em uma </a:t>
                </a:r>
                <a:r>
                  <a:rPr lang="pt-BR" b="1" i="1" dirty="0" smtClean="0"/>
                  <a:t>métrica</a:t>
                </a:r>
                <a:r>
                  <a:rPr lang="pt-BR" dirty="0" smtClean="0"/>
                  <a:t> para definir se a aproximação é boa.</a:t>
                </a:r>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838198" y="1825624"/>
                <a:ext cx="6896101" cy="4956176"/>
              </a:xfrm>
              <a:blipFill rotWithShape="0">
                <a:blip r:embed="rId3"/>
                <a:stretch>
                  <a:fillRect l="-1502" t="-1966" r="-530"/>
                </a:stretch>
              </a:blipFill>
            </p:spPr>
            <p:txBody>
              <a:bodyPr/>
              <a:lstStyle/>
              <a:p>
                <a:r>
                  <a:rPr lang="en-US">
                    <a:noFill/>
                  </a:rPr>
                  <a:t> </a:t>
                </a:r>
              </a:p>
            </p:txBody>
          </p:sp>
        </mc:Fallback>
      </mc:AlternateContent>
      <p:pic>
        <p:nvPicPr>
          <p:cNvPr id="7" name="Imagem 6"/>
          <p:cNvPicPr>
            <a:picLocks noChangeAspect="1"/>
          </p:cNvPicPr>
          <p:nvPr/>
        </p:nvPicPr>
        <p:blipFill rotWithShape="1">
          <a:blip r:embed="rId4" cstate="print">
            <a:extLst>
              <a:ext uri="{28A0092B-C50C-407E-A947-70E740481C1C}">
                <a14:useLocalDpi xmlns:a14="http://schemas.microsoft.com/office/drawing/2010/main" val="0"/>
              </a:ext>
            </a:extLst>
          </a:blip>
          <a:srcRect l="3463" t="9957" r="8514"/>
          <a:stretch/>
        </p:blipFill>
        <p:spPr>
          <a:xfrm>
            <a:off x="7734299" y="1825624"/>
            <a:ext cx="4238624" cy="2890602"/>
          </a:xfrm>
          <a:prstGeom prst="rect">
            <a:avLst/>
          </a:prstGeom>
        </p:spPr>
      </p:pic>
      <p:sp>
        <p:nvSpPr>
          <p:cNvPr id="8" name="Retângulo 7"/>
          <p:cNvSpPr/>
          <p:nvPr/>
        </p:nvSpPr>
        <p:spPr>
          <a:xfrm>
            <a:off x="7734299" y="4851162"/>
            <a:ext cx="4238624" cy="923330"/>
          </a:xfrm>
          <a:prstGeom prst="rect">
            <a:avLst/>
          </a:prstGeom>
        </p:spPr>
        <p:txBody>
          <a:bodyPr wrap="square">
            <a:spAutoFit/>
          </a:bodyPr>
          <a:lstStyle/>
          <a:p>
            <a:pPr algn="ctr"/>
            <a:r>
              <a:rPr lang="pt-BR" b="1" dirty="0"/>
              <a:t>Exemplo</a:t>
            </a:r>
            <a:r>
              <a:rPr lang="pt-BR" dirty="0"/>
              <a:t>: dada a previsão da temperatura para um dia </a:t>
            </a:r>
            <a:r>
              <a:rPr lang="pt-BR" dirty="0" smtClean="0"/>
              <a:t>qualquer</a:t>
            </a:r>
            <a:r>
              <a:rPr lang="pt-BR" dirty="0"/>
              <a:t>, quantos picolés serão vendidos?</a:t>
            </a:r>
          </a:p>
        </p:txBody>
      </p:sp>
    </p:spTree>
    <p:extLst>
      <p:ext uri="{BB962C8B-B14F-4D97-AF65-F5344CB8AC3E}">
        <p14:creationId xmlns:p14="http://schemas.microsoft.com/office/powerpoint/2010/main" val="2347476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xmlns=""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smtClean="0"/>
              <a:t>[</a:t>
            </a:r>
            <a:r>
              <a:rPr lang="pt-BR" dirty="0"/>
              <a:t>1</a:t>
            </a:r>
            <a:r>
              <a:rPr lang="pt-BR" dirty="0" smtClean="0"/>
              <a:t>] </a:t>
            </a:r>
            <a:r>
              <a:rPr lang="pt-BR" dirty="0"/>
              <a:t>Stuart Russell and Peter Norvig, “</a:t>
            </a:r>
            <a:r>
              <a:rPr lang="pt-BR" i="1" dirty="0"/>
              <a:t>Artificial Intelligence: A Modern Approach</a:t>
            </a:r>
            <a:r>
              <a:rPr lang="pt-BR" dirty="0"/>
              <a:t>,” Prentice Hall Series in Artificial Intelligence, 3rd ed., 2015.</a:t>
            </a:r>
          </a:p>
          <a:p>
            <a:pPr marL="0" indent="0">
              <a:buNone/>
            </a:pPr>
            <a:r>
              <a:rPr lang="pt-BR" dirty="0" smtClean="0"/>
              <a:t>[2] </a:t>
            </a:r>
            <a:r>
              <a:rPr lang="pt-BR" dirty="0"/>
              <a:t>Aurélien Géron, “</a:t>
            </a:r>
            <a:r>
              <a:rPr lang="pt-BR" i="1" dirty="0"/>
              <a:t>Hands-On Machine Learning with Scikit-Learn and TensorFlow: Concepts, Tools, and Techniques to Build Intelligent Systems</a:t>
            </a:r>
            <a:r>
              <a:rPr lang="pt-BR" dirty="0"/>
              <a:t>”, 1st ed., O'Reilly Media, 2017</a:t>
            </a:r>
            <a:r>
              <a:rPr lang="pt-BR" dirty="0" smtClean="0"/>
              <a:t>.</a:t>
            </a:r>
          </a:p>
          <a:p>
            <a:pPr marL="0" indent="0">
              <a:buNone/>
            </a:pPr>
            <a:r>
              <a:rPr lang="pt-BR" dirty="0" smtClean="0"/>
              <a:t>[3] </a:t>
            </a:r>
            <a:r>
              <a:rPr lang="pt-BR" dirty="0"/>
              <a:t>Joseph Misiti, “</a:t>
            </a:r>
            <a:r>
              <a:rPr lang="pt-BR" i="1" dirty="0"/>
              <a:t>Awesome Machine-Learning</a:t>
            </a:r>
            <a:r>
              <a:rPr lang="pt-BR" dirty="0"/>
              <a:t>,” on-line data base with several free and/or open-source books (https://github.com/josephmisiti/awesome-machine-learning</a:t>
            </a:r>
            <a:r>
              <a:rPr lang="pt-BR" dirty="0" smtClean="0"/>
              <a:t>).</a:t>
            </a:r>
            <a:endParaRPr lang="pt-BR" dirty="0"/>
          </a:p>
          <a:p>
            <a:pPr marL="0" indent="0">
              <a:buNone/>
            </a:pPr>
            <a:r>
              <a:rPr lang="pt-BR" dirty="0" smtClean="0"/>
              <a:t>[4] </a:t>
            </a:r>
            <a:r>
              <a:rPr lang="pt-BR" dirty="0"/>
              <a:t>Andriy Burkov, “</a:t>
            </a:r>
            <a:r>
              <a:rPr lang="pt-BR" i="1" dirty="0"/>
              <a:t>The Hundred-Page Machine-Learning Book</a:t>
            </a:r>
            <a:r>
              <a:rPr lang="pt-BR" dirty="0"/>
              <a:t>,” Andriy Burkov 2019.  </a:t>
            </a:r>
          </a:p>
          <a:p>
            <a:pPr marL="0" indent="0">
              <a:buNone/>
            </a:pPr>
            <a:r>
              <a:rPr lang="pt-BR" dirty="0" smtClean="0"/>
              <a:t>[5] </a:t>
            </a:r>
            <a:r>
              <a:rPr lang="pt-BR" dirty="0"/>
              <a:t>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smtClean="0"/>
              <a:t>[6] </a:t>
            </a:r>
            <a:r>
              <a:rPr lang="pt-BR" dirty="0"/>
              <a:t>S. Haykin, “</a:t>
            </a:r>
            <a:r>
              <a:rPr lang="pt-BR" i="1" dirty="0"/>
              <a:t>Neural Networks and Learning Machines</a:t>
            </a:r>
            <a:r>
              <a:rPr lang="pt-BR" dirty="0"/>
              <a:t>,” Prentice Hall, 3ª ed., 2008</a:t>
            </a:r>
            <a:r>
              <a:rPr lang="pt-BR" dirty="0" smtClean="0"/>
              <a:t>.</a:t>
            </a:r>
          </a:p>
          <a:p>
            <a:pPr marL="0" indent="0">
              <a:buNone/>
            </a:pPr>
            <a:r>
              <a:rPr lang="pt-BR" dirty="0" smtClean="0"/>
              <a:t>[</a:t>
            </a:r>
            <a:r>
              <a:rPr lang="pt-BR" dirty="0"/>
              <a:t>7</a:t>
            </a:r>
            <a:r>
              <a:rPr lang="pt-BR" dirty="0" smtClean="0"/>
              <a:t>] Coleção de livros, </a:t>
            </a:r>
            <a:r>
              <a:rPr lang="pt-BR" dirty="0" smtClean="0">
                <a:hlinkClick r:id="rId3"/>
              </a:rPr>
              <a:t>https</a:t>
            </a:r>
            <a:r>
              <a:rPr lang="pt-BR" dirty="0">
                <a:hlinkClick r:id="rId3"/>
              </a:rPr>
              <a:t>://</a:t>
            </a:r>
            <a:r>
              <a:rPr lang="pt-BR" dirty="0" smtClean="0">
                <a:hlinkClick r:id="rId3"/>
              </a:rPr>
              <a:t>drive.google.com/drive/folders/1IyIIMu1w6POBhrVnw11yqXXy6BjC439j?usp=sharing</a:t>
            </a:r>
            <a:endParaRPr lang="pt-BR" dirty="0" smtClean="0"/>
          </a:p>
        </p:txBody>
      </p:sp>
    </p:spTree>
    <p:extLst>
      <p:ext uri="{BB962C8B-B14F-4D97-AF65-F5344CB8AC3E}">
        <p14:creationId xmlns:p14="http://schemas.microsoft.com/office/powerpoint/2010/main" val="1694522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Avisos</a:t>
            </a:r>
            <a:endParaRPr lang="nl-BE" dirty="0"/>
          </a:p>
        </p:txBody>
      </p:sp>
      <p:sp>
        <p:nvSpPr>
          <p:cNvPr id="3" name="Content Placeholder 2"/>
          <p:cNvSpPr>
            <a:spLocks noGrp="1"/>
          </p:cNvSpPr>
          <p:nvPr>
            <p:ph idx="1"/>
          </p:nvPr>
        </p:nvSpPr>
        <p:spPr>
          <a:xfrm>
            <a:off x="838199" y="1825624"/>
            <a:ext cx="11083725" cy="5032376"/>
          </a:xfrm>
        </p:spPr>
        <p:txBody>
          <a:bodyPr/>
          <a:lstStyle/>
          <a:p>
            <a:r>
              <a:rPr lang="en-US" dirty="0" err="1" smtClean="0"/>
              <a:t>Entregas</a:t>
            </a:r>
            <a:r>
              <a:rPr lang="en-US" dirty="0" smtClean="0"/>
              <a:t> de </a:t>
            </a:r>
            <a:r>
              <a:rPr lang="en-US" dirty="0" err="1" smtClean="0"/>
              <a:t>exercícios</a:t>
            </a:r>
            <a:r>
              <a:rPr lang="en-US" dirty="0" smtClean="0"/>
              <a:t> </a:t>
            </a:r>
            <a:r>
              <a:rPr lang="pt-BR" dirty="0"/>
              <a:t>(laboratórios e quizzes) </a:t>
            </a:r>
            <a:r>
              <a:rPr lang="en-US" dirty="0" err="1" smtClean="0"/>
              <a:t>devem</a:t>
            </a:r>
            <a:r>
              <a:rPr lang="en-US" dirty="0" smtClean="0"/>
              <a:t> </a:t>
            </a:r>
            <a:r>
              <a:rPr lang="en-US" dirty="0" err="1" smtClean="0"/>
              <a:t>ser</a:t>
            </a:r>
            <a:r>
              <a:rPr lang="en-US" dirty="0" smtClean="0"/>
              <a:t> </a:t>
            </a:r>
            <a:r>
              <a:rPr lang="en-US" dirty="0" err="1" smtClean="0"/>
              <a:t>feitas</a:t>
            </a:r>
            <a:r>
              <a:rPr lang="en-US" dirty="0" smtClean="0"/>
              <a:t> </a:t>
            </a:r>
            <a:r>
              <a:rPr lang="en-US" dirty="0" err="1" smtClean="0"/>
              <a:t>através</a:t>
            </a:r>
            <a:r>
              <a:rPr lang="en-US" dirty="0" smtClean="0"/>
              <a:t> do MS Teams.</a:t>
            </a:r>
          </a:p>
          <a:p>
            <a:pPr lvl="1">
              <a:buFont typeface="Wingdings" panose="05000000000000000000" pitchFamily="2" charset="2"/>
              <a:buChar char="§"/>
            </a:pPr>
            <a:r>
              <a:rPr lang="en-US" dirty="0" smtClean="0"/>
              <a:t>Se </a:t>
            </a:r>
            <a:r>
              <a:rPr lang="en-US" dirty="0" err="1"/>
              <a:t>atentem</a:t>
            </a:r>
            <a:r>
              <a:rPr lang="en-US" dirty="0"/>
              <a:t> </a:t>
            </a:r>
            <a:r>
              <a:rPr lang="en-US" dirty="0" err="1"/>
              <a:t>às</a:t>
            </a:r>
            <a:r>
              <a:rPr lang="en-US" dirty="0"/>
              <a:t> </a:t>
            </a:r>
            <a:r>
              <a:rPr lang="en-US" dirty="0" err="1" smtClean="0"/>
              <a:t>datas</a:t>
            </a:r>
            <a:r>
              <a:rPr lang="en-US" dirty="0" smtClean="0"/>
              <a:t>/</a:t>
            </a:r>
            <a:r>
              <a:rPr lang="en-US" dirty="0" err="1" smtClean="0"/>
              <a:t>horários</a:t>
            </a:r>
            <a:r>
              <a:rPr lang="en-US" dirty="0" smtClean="0"/>
              <a:t> </a:t>
            </a:r>
            <a:r>
              <a:rPr lang="en-US" dirty="0"/>
              <a:t>de </a:t>
            </a:r>
            <a:r>
              <a:rPr lang="en-US" dirty="0" err="1"/>
              <a:t>entrega</a:t>
            </a:r>
            <a:r>
              <a:rPr lang="en-US" dirty="0"/>
              <a:t> no </a:t>
            </a:r>
            <a:r>
              <a:rPr lang="en-US" dirty="0" smtClean="0"/>
              <a:t>MS Teams.</a:t>
            </a:r>
          </a:p>
          <a:p>
            <a:r>
              <a:rPr lang="pt-BR" dirty="0" smtClean="0"/>
              <a:t>Todo material do curso será disponibilizado no MS Teams e no GitHub: </a:t>
            </a:r>
            <a:endParaRPr lang="pt-BR" dirty="0"/>
          </a:p>
          <a:p>
            <a:pPr lvl="1">
              <a:buFont typeface="Wingdings" panose="05000000000000000000" pitchFamily="2" charset="2"/>
              <a:buChar char="§"/>
            </a:pPr>
            <a:r>
              <a:rPr lang="pt-BR" dirty="0" smtClean="0">
                <a:hlinkClick r:id="rId2"/>
              </a:rPr>
              <a:t>https</a:t>
            </a:r>
            <a:r>
              <a:rPr lang="pt-BR" dirty="0">
                <a:hlinkClick r:id="rId2"/>
              </a:rPr>
              <a:t>://</a:t>
            </a:r>
            <a:r>
              <a:rPr lang="pt-BR" dirty="0" smtClean="0">
                <a:hlinkClick r:id="rId2"/>
              </a:rPr>
              <a:t>github.com/zz4fap/t319_aprendizado_de_maquina</a:t>
            </a:r>
            <a:endParaRPr lang="pt-BR" dirty="0" smtClean="0"/>
          </a:p>
          <a:p>
            <a:r>
              <a:rPr lang="pt-BR" dirty="0" smtClean="0"/>
              <a:t>Horários de Atendimento</a:t>
            </a:r>
          </a:p>
          <a:p>
            <a:pPr lvl="1">
              <a:buFont typeface="Wingdings" panose="05000000000000000000" pitchFamily="2" charset="2"/>
              <a:buChar char="§"/>
            </a:pPr>
            <a:r>
              <a:rPr lang="pt-BR" dirty="0"/>
              <a:t>Professor</a:t>
            </a:r>
            <a:r>
              <a:rPr lang="pt-BR"/>
              <a:t>: </a:t>
            </a:r>
            <a:r>
              <a:rPr lang="pt-BR" smtClean="0"/>
              <a:t>quintas-feiras </a:t>
            </a:r>
            <a:r>
              <a:rPr lang="pt-BR"/>
              <a:t>das </a:t>
            </a:r>
            <a:r>
              <a:rPr lang="pt-BR" smtClean="0"/>
              <a:t>18:00 </a:t>
            </a:r>
            <a:r>
              <a:rPr lang="pt-BR"/>
              <a:t>às </a:t>
            </a:r>
            <a:r>
              <a:rPr lang="pt-BR" smtClean="0"/>
              <a:t>19:00 </a:t>
            </a:r>
            <a:r>
              <a:rPr lang="pt-BR" dirty="0"/>
              <a:t>e sextas-feiras </a:t>
            </a:r>
            <a:r>
              <a:rPr lang="pt-BR"/>
              <a:t>das </a:t>
            </a:r>
            <a:r>
              <a:rPr lang="pt-BR" smtClean="0"/>
              <a:t>16:00 </a:t>
            </a:r>
            <a:r>
              <a:rPr lang="pt-BR"/>
              <a:t>às </a:t>
            </a:r>
            <a:r>
              <a:rPr lang="pt-BR" smtClean="0"/>
              <a:t>17:00</a:t>
            </a:r>
            <a:r>
              <a:rPr lang="pt-BR" dirty="0" smtClean="0"/>
              <a:t>.</a:t>
            </a:r>
            <a:endParaRPr lang="pt-BR" dirty="0"/>
          </a:p>
          <a:p>
            <a:pPr lvl="1">
              <a:buFont typeface="Wingdings" panose="05000000000000000000" pitchFamily="2" charset="2"/>
              <a:buChar char="§"/>
            </a:pPr>
            <a:r>
              <a:rPr lang="pt-BR" dirty="0" smtClean="0"/>
              <a:t>Monitor (</a:t>
            </a:r>
            <a:r>
              <a:rPr lang="pt-BR" dirty="0" err="1" smtClean="0"/>
              <a:t>Maycol</a:t>
            </a:r>
            <a:r>
              <a:rPr lang="pt-BR" dirty="0" smtClean="0"/>
              <a:t> </a:t>
            </a:r>
            <a:r>
              <a:rPr lang="pt-BR" dirty="0"/>
              <a:t>Teles: </a:t>
            </a:r>
            <a:r>
              <a:rPr lang="pt-BR" b="1" dirty="0"/>
              <a:t>maycol.teles@ges.inatel.br</a:t>
            </a:r>
            <a:r>
              <a:rPr lang="pt-BR" dirty="0"/>
              <a:t>): </a:t>
            </a:r>
            <a:r>
              <a:rPr lang="pt-BR" dirty="0" smtClean="0"/>
              <a:t>quartas-feiras </a:t>
            </a:r>
            <a:r>
              <a:rPr lang="pt-BR" dirty="0"/>
              <a:t>das </a:t>
            </a:r>
            <a:r>
              <a:rPr lang="pt-BR" dirty="0" smtClean="0"/>
              <a:t>18:30 </a:t>
            </a:r>
            <a:r>
              <a:rPr lang="pt-BR" dirty="0"/>
              <a:t>às </a:t>
            </a:r>
            <a:r>
              <a:rPr lang="pt-BR" dirty="0" smtClean="0"/>
              <a:t>19:30 </a:t>
            </a:r>
            <a:r>
              <a:rPr lang="pt-BR" dirty="0"/>
              <a:t>.</a:t>
            </a:r>
          </a:p>
          <a:p>
            <a:pPr lvl="1">
              <a:buFont typeface="Wingdings" panose="05000000000000000000" pitchFamily="2" charset="2"/>
              <a:buChar char="§"/>
            </a:pPr>
            <a:r>
              <a:rPr lang="pt-BR" dirty="0" smtClean="0"/>
              <a:t>Atendimento remoto via </a:t>
            </a:r>
            <a:r>
              <a:rPr lang="pt-BR" dirty="0"/>
              <a:t>MS Teams. </a:t>
            </a:r>
            <a:br>
              <a:rPr lang="pt-BR" dirty="0"/>
            </a:br>
            <a:endParaRPr lang="pt-BR" dirty="0" smtClean="0"/>
          </a:p>
        </p:txBody>
      </p:sp>
    </p:spTree>
    <p:extLst>
      <p:ext uri="{BB962C8B-B14F-4D97-AF65-F5344CB8AC3E}">
        <p14:creationId xmlns:p14="http://schemas.microsoft.com/office/powerpoint/2010/main" val="849015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smtClean="0"/>
              <a:t>Quiz</a:t>
            </a:r>
            <a:r>
              <a:rPr lang="pt-BR" dirty="0" smtClean="0"/>
              <a:t>: “</a:t>
            </a:r>
            <a:r>
              <a:rPr lang="pt-BR" i="1" dirty="0" smtClean="0"/>
              <a:t>T319 </a:t>
            </a:r>
            <a:r>
              <a:rPr lang="pt-BR" i="1" dirty="0"/>
              <a:t>- Quiz - </a:t>
            </a:r>
            <a:r>
              <a:rPr lang="pt-BR" i="1" dirty="0" smtClean="0"/>
              <a:t>Introdução</a:t>
            </a:r>
            <a:r>
              <a:rPr lang="pt-BR" dirty="0" smtClean="0"/>
              <a:t>” que se encontra no MS Teams.</a:t>
            </a:r>
          </a:p>
          <a:p>
            <a:r>
              <a:rPr lang="pt-BR" b="1" dirty="0" smtClean="0"/>
              <a:t>Exercício Prático</a:t>
            </a:r>
            <a:r>
              <a:rPr lang="pt-BR" dirty="0" smtClean="0"/>
              <a:t>: </a:t>
            </a:r>
            <a:r>
              <a:rPr lang="pt-BR" b="1" dirty="0" smtClean="0">
                <a:hlinkClick r:id="rId3"/>
              </a:rPr>
              <a:t>Laboratório #1</a:t>
            </a:r>
            <a:r>
              <a:rPr lang="pt-BR" dirty="0" smtClean="0"/>
              <a:t>.</a:t>
            </a:r>
          </a:p>
          <a:p>
            <a:pPr lvl="1"/>
            <a:r>
              <a:rPr lang="pt-BR" dirty="0" smtClean="0"/>
              <a:t>Pode </a:t>
            </a:r>
            <a:r>
              <a:rPr lang="pt-BR" dirty="0"/>
              <a:t>ser </a:t>
            </a:r>
            <a:r>
              <a:rPr lang="pt-BR" dirty="0" smtClean="0"/>
              <a:t>acessado através </a:t>
            </a:r>
            <a:r>
              <a:rPr lang="pt-BR" dirty="0"/>
              <a:t>do link </a:t>
            </a:r>
            <a:r>
              <a:rPr lang="pt-BR" dirty="0" smtClean="0"/>
              <a:t>acima (Google </a:t>
            </a:r>
            <a:r>
              <a:rPr lang="pt-BR" dirty="0" err="1" smtClean="0"/>
              <a:t>Colab</a:t>
            </a:r>
            <a:r>
              <a:rPr lang="pt-BR" dirty="0" smtClean="0"/>
              <a:t>) ou no </a:t>
            </a:r>
            <a:r>
              <a:rPr lang="pt-BR" dirty="0" smtClean="0"/>
              <a:t>G</a:t>
            </a:r>
            <a:r>
              <a:rPr lang="pt-BR" dirty="0" smtClean="0"/>
              <a:t>itHub.</a:t>
            </a:r>
          </a:p>
          <a:p>
            <a:pPr lvl="1"/>
            <a:r>
              <a:rPr lang="pt-BR" dirty="0" smtClean="0"/>
              <a:t>Vídeo explicando o laboratório #1: Arquivos -&gt; </a:t>
            </a:r>
            <a:r>
              <a:rPr lang="pt-BR" dirty="0" err="1" smtClean="0"/>
              <a:t>Recordings</a:t>
            </a:r>
            <a:r>
              <a:rPr lang="pt-BR" dirty="0" smtClean="0"/>
              <a:t> -&gt; Laboratório #1</a:t>
            </a:r>
          </a:p>
          <a:p>
            <a:pPr lvl="1"/>
            <a:r>
              <a:rPr lang="pt-BR" dirty="0" smtClean="0"/>
              <a:t>Se atentem aos prazos de entrega.</a:t>
            </a:r>
            <a:endParaRPr lang="pt-BR" dirty="0"/>
          </a:p>
          <a:p>
            <a:pPr lvl="1"/>
            <a:r>
              <a:rPr lang="pt-BR" dirty="0">
                <a:hlinkClick r:id="rId4"/>
              </a:rPr>
              <a:t>Instruções para resolução e entrega dos laboratórios</a:t>
            </a:r>
            <a:r>
              <a:rPr lang="pt-BR" dirty="0"/>
              <a:t>.</a:t>
            </a:r>
          </a:p>
          <a:p>
            <a:pPr lvl="1"/>
            <a:r>
              <a:rPr lang="pt-BR" b="1" dirty="0">
                <a:solidFill>
                  <a:srgbClr val="FF0000"/>
                </a:solidFill>
              </a:rPr>
              <a:t>Laboratórios podem ser </a:t>
            </a:r>
            <a:r>
              <a:rPr lang="pt-BR" b="1" dirty="0" smtClean="0">
                <a:solidFill>
                  <a:srgbClr val="FF0000"/>
                </a:solidFill>
              </a:rPr>
              <a:t>resolvidos em </a:t>
            </a:r>
            <a:r>
              <a:rPr lang="pt-BR" b="1" dirty="0">
                <a:solidFill>
                  <a:srgbClr val="FF0000"/>
                </a:solidFill>
              </a:rPr>
              <a:t>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Cronograma</a:t>
            </a:r>
            <a:endParaRPr lang="pt-B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8633585"/>
              </p:ext>
            </p:extLst>
          </p:nvPr>
        </p:nvGraphicFramePr>
        <p:xfrm>
          <a:off x="838200" y="1585758"/>
          <a:ext cx="10515600" cy="4354163"/>
        </p:xfrm>
        <a:graphic>
          <a:graphicData uri="http://schemas.openxmlformats.org/drawingml/2006/table">
            <a:tbl>
              <a:tblPr/>
              <a:tblGrid>
                <a:gridCol w="587885"/>
                <a:gridCol w="1491286"/>
                <a:gridCol w="1490856"/>
                <a:gridCol w="1789373"/>
                <a:gridCol w="5156200"/>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Data</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Horário</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Atividade</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dirty="0">
                          <a:effectLst/>
                        </a:rPr>
                        <a:t>5/8/2022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algn="ctr"/>
                      <a:r>
                        <a:rPr lang="pt-BR" sz="2000" dirty="0" smtClean="0"/>
                        <a:t>Sexta-feira</a:t>
                      </a:r>
                      <a:endParaRPr lang="pt-BR" sz="2000" dirty="0"/>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21:30 às 23:10</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19/8/2022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2/9/2022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16/9/2022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30/9/2022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14/10/2022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28/10/2022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b="1" dirty="0">
                          <a:solidFill>
                            <a:srgbClr val="00B050"/>
                          </a:solidFill>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b="1" dirty="0">
                          <a:solidFill>
                            <a:srgbClr val="00B050"/>
                          </a:solidFill>
                          <a:effectLst/>
                        </a:rPr>
                        <a:t>11/11/2022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b="1" dirty="0" smtClean="0">
                          <a:solidFill>
                            <a:srgbClr val="00B050"/>
                          </a:solidFill>
                        </a:rPr>
                        <a:t>Avaliação Presencial</a:t>
                      </a:r>
                      <a:endParaRPr lang="pt-BR" sz="2000" b="1" dirty="0">
                        <a:solidFill>
                          <a:srgbClr val="00B050"/>
                        </a:solidFill>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25/11/2022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dirty="0">
                          <a:effectLst/>
                        </a:rPr>
                        <a:t>9/12/2022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a16="http://schemas.microsoft.com/office/drawing/2014/main" xmlns=""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a16="http://schemas.microsoft.com/office/drawing/2014/main" xmlns=""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a16="http://schemas.microsoft.com/office/drawing/2014/main" xmlns=""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a16="http://schemas.microsoft.com/office/drawing/2014/main" xmlns=""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a16="http://schemas.microsoft.com/office/drawing/2014/main" xmlns=""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a16="http://schemas.microsoft.com/office/drawing/2014/main" xmlns=""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a16="http://schemas.microsoft.com/office/drawing/2014/main" xmlns=""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Inicialização</a:t>
              </a:r>
              <a:endParaRPr lang="pt-BR" dirty="0">
                <a:solidFill>
                  <a:schemeClr val="tx1"/>
                </a:solidFill>
              </a:endParaRP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Seleção</a:t>
              </a:r>
              <a:endParaRPr lang="pt-BR" dirty="0">
                <a:solidFill>
                  <a:schemeClr val="tx1"/>
                </a:solidFill>
              </a:endParaRP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false</a:t>
              </a:r>
              <a:endParaRPr lang="pt-BR" sz="1100" dirty="0"/>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a:t>
              </a:r>
              <a:r>
                <a:rPr lang="pt-BR" sz="1100" dirty="0" err="1" smtClean="0"/>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Indivíduos com diferentes características</a:t>
              </a:r>
              <a:endParaRPr lang="pt-BR" sz="1200" dirty="0">
                <a:solidFill>
                  <a:schemeClr val="tx1"/>
                </a:solidFill>
              </a:endParaRP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Função </a:t>
              </a:r>
              <a:r>
                <a:rPr lang="pt-BR" sz="1200" dirty="0">
                  <a:solidFill>
                    <a:schemeClr val="tx1"/>
                  </a:solidFill>
                </a:rPr>
                <a:t>de aptidão </a:t>
              </a:r>
              <a:r>
                <a:rPr lang="pt-BR" sz="1200" dirty="0" smtClean="0">
                  <a:solidFill>
                    <a:schemeClr val="tx1"/>
                  </a:solidFill>
                </a:rPr>
                <a:t>seleciona os melhores indivíduos para próxima geração</a:t>
              </a:r>
              <a:endParaRPr lang="pt-BR" sz="1200" dirty="0">
                <a:solidFill>
                  <a:schemeClr val="tx1"/>
                </a:solidFill>
              </a:endParaRP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Cruzamento</a:t>
              </a:r>
              <a:endParaRPr lang="pt-BR" dirty="0">
                <a:solidFill>
                  <a:schemeClr val="tx1"/>
                </a:solidFill>
              </a:endParaRP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Mutação</a:t>
              </a:r>
              <a:endParaRPr lang="pt-BR" dirty="0">
                <a:solidFill>
                  <a:schemeClr val="tx1"/>
                </a:solidFill>
              </a:endParaRP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869966" y="3425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State</a:t>
            </a:r>
            <a:endParaRPr lang="pt-BR" sz="1400" b="1" dirty="0">
              <a:solidFill>
                <a:schemeClr val="tx1"/>
              </a:solidFill>
            </a:endParaRPr>
          </a:p>
        </p:txBody>
      </p:sp>
      <p:sp>
        <p:nvSpPr>
          <p:cNvPr id="6" name="Oval 5"/>
          <p:cNvSpPr/>
          <p:nvPr/>
        </p:nvSpPr>
        <p:spPr>
          <a:xfrm>
            <a:off x="3355966" y="444009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Action</a:t>
            </a:r>
            <a:endParaRPr lang="pt-BR" sz="1400" b="1" dirty="0">
              <a:solidFill>
                <a:schemeClr val="tx1"/>
              </a:solidFill>
            </a:endParaRPr>
          </a:p>
        </p:txBody>
      </p:sp>
      <p:graphicFrame>
        <p:nvGraphicFramePr>
          <p:cNvPr id="7" name="Table 6"/>
          <p:cNvGraphicFramePr>
            <a:graphicFrameLocks noGrp="1"/>
          </p:cNvGraphicFramePr>
          <p:nvPr/>
        </p:nvGraphicFramePr>
        <p:xfrm>
          <a:off x="4781550" y="3143827"/>
          <a:ext cx="1847850" cy="2291401"/>
        </p:xfrm>
        <a:graphic>
          <a:graphicData uri="http://schemas.openxmlformats.org/drawingml/2006/table">
            <a:tbl>
              <a:tblPr firstRow="1" bandRow="1">
                <a:tableStyleId>{5C22544A-7EE6-4342-B048-85BDC9FD1C3A}</a:tableStyleId>
              </a:tblPr>
              <a:tblGrid>
                <a:gridCol w="1000125"/>
                <a:gridCol w="847725"/>
              </a:tblGrid>
              <a:tr h="327343">
                <a:tc>
                  <a:txBody>
                    <a:bodyPr/>
                    <a:lstStyle/>
                    <a:p>
                      <a:pPr algn="ctr"/>
                      <a:r>
                        <a:rPr lang="pt-BR" sz="1200" dirty="0" smtClean="0"/>
                        <a:t>State/Action</a:t>
                      </a:r>
                      <a:endParaRPr lang="pt-BR" sz="1200" dirty="0"/>
                    </a:p>
                  </a:txBody>
                  <a:tcPr/>
                </a:tc>
                <a:tc>
                  <a:txBody>
                    <a:bodyPr/>
                    <a:lstStyle/>
                    <a:p>
                      <a:pPr algn="ctr"/>
                      <a:r>
                        <a:rPr lang="pt-BR" sz="1200" dirty="0" smtClean="0"/>
                        <a:t>Value</a:t>
                      </a:r>
                      <a:endParaRPr lang="pt-BR" sz="12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bl>
          </a:graphicData>
        </a:graphic>
      </p:graphicFrame>
      <p:sp>
        <p:nvSpPr>
          <p:cNvPr id="8" name="Oval 7"/>
          <p:cNvSpPr/>
          <p:nvPr/>
        </p:nvSpPr>
        <p:spPr>
          <a:xfrm>
            <a:off x="7070068" y="3857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Q-Value</a:t>
            </a:r>
            <a:endParaRPr lang="pt-BR" sz="1400" b="1" dirty="0">
              <a:solidFill>
                <a:schemeClr val="tx1"/>
              </a:solidFill>
            </a:endParaRPr>
          </a:p>
        </p:txBody>
      </p:sp>
      <p:sp>
        <p:nvSpPr>
          <p:cNvPr id="9" name="TextBox 8"/>
          <p:cNvSpPr txBox="1"/>
          <p:nvPr/>
        </p:nvSpPr>
        <p:spPr>
          <a:xfrm>
            <a:off x="4781550" y="2774495"/>
            <a:ext cx="1847849" cy="369332"/>
          </a:xfrm>
          <a:prstGeom prst="rect">
            <a:avLst/>
          </a:prstGeom>
          <a:noFill/>
        </p:spPr>
        <p:txBody>
          <a:bodyPr wrap="square" rtlCol="0">
            <a:spAutoFit/>
          </a:bodyPr>
          <a:lstStyle/>
          <a:p>
            <a:pPr algn="ctr"/>
            <a:r>
              <a:rPr lang="pt-BR" b="1" dirty="0" smtClean="0"/>
              <a:t>Q-Table</a:t>
            </a:r>
            <a:endParaRPr lang="pt-BR" b="1" dirty="0"/>
          </a:p>
        </p:txBody>
      </p:sp>
      <p:cxnSp>
        <p:nvCxnSpPr>
          <p:cNvPr id="11" name="Straight Arrow Connector 10"/>
          <p:cNvCxnSpPr>
            <a:stCxn id="5" idx="6"/>
          </p:cNvCxnSpPr>
          <p:nvPr/>
        </p:nvCxnSpPr>
        <p:spPr>
          <a:xfrm>
            <a:off x="3841966" y="3857527"/>
            <a:ext cx="939584" cy="31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27966" y="4440097"/>
            <a:ext cx="453584" cy="41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2"/>
          </p:cNvCxnSpPr>
          <p:nvPr/>
        </p:nvCxnSpPr>
        <p:spPr>
          <a:xfrm>
            <a:off x="6629400" y="4289527"/>
            <a:ext cx="440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ender (Futurama)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898389" y="3651246"/>
            <a:ext cx="1084669" cy="157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1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4F48192-B348-4C3E-8621-D3755D2230F8}"/>
              </a:ext>
            </a:extLst>
          </p:cNvPr>
          <p:cNvSpPr>
            <a:spLocks noGrp="1"/>
          </p:cNvSpPr>
          <p:nvPr>
            <p:ph type="title"/>
          </p:nvPr>
        </p:nvSpPr>
        <p:spPr/>
        <p:txBody>
          <a:bodyPr/>
          <a:lstStyle/>
          <a:p>
            <a:r>
              <a:rPr lang="pt-BR" dirty="0" smtClean="0"/>
              <a:t>Objetivo </a:t>
            </a:r>
            <a:r>
              <a:rPr lang="pt-BR" dirty="0"/>
              <a:t>do </a:t>
            </a:r>
            <a:r>
              <a:rPr lang="pt-BR" dirty="0" smtClean="0"/>
              <a:t>curso</a:t>
            </a:r>
            <a:endParaRPr lang="pt-BR" dirty="0"/>
          </a:p>
        </p:txBody>
      </p:sp>
      <p:sp>
        <p:nvSpPr>
          <p:cNvPr id="3" name="Espaço Reservado para Conteúdo 2">
            <a:extLst>
              <a:ext uri="{FF2B5EF4-FFF2-40B4-BE49-F238E27FC236}">
                <a16:creationId xmlns:a16="http://schemas.microsoft.com/office/drawing/2014/main" xmlns="" id="{E3DECB90-AFD9-4AC6-A356-C93A7442A6E6}"/>
              </a:ext>
            </a:extLst>
          </p:cNvPr>
          <p:cNvSpPr>
            <a:spLocks noGrp="1"/>
          </p:cNvSpPr>
          <p:nvPr>
            <p:ph idx="1"/>
          </p:nvPr>
        </p:nvSpPr>
        <p:spPr>
          <a:xfrm>
            <a:off x="838200" y="1825623"/>
            <a:ext cx="8930268" cy="5032376"/>
          </a:xfrm>
        </p:spPr>
        <p:txBody>
          <a:bodyPr>
            <a:normAutofit/>
          </a:bodyPr>
          <a:lstStyle/>
          <a:p>
            <a:r>
              <a:rPr lang="pt-BR" dirty="0" smtClean="0"/>
              <a:t>O objetivo principal do curso é apresentar</a:t>
            </a:r>
          </a:p>
          <a:p>
            <a:pPr lvl="1">
              <a:buFont typeface="Wingdings" panose="05000000000000000000" pitchFamily="2" charset="2"/>
              <a:buChar char="§"/>
            </a:pPr>
            <a:r>
              <a:rPr lang="pt-BR" dirty="0" smtClean="0"/>
              <a:t>os conceitos fundamentais da teoria do aprendizado de máquina.</a:t>
            </a:r>
          </a:p>
          <a:p>
            <a:pPr lvl="1">
              <a:buFont typeface="Wingdings" panose="05000000000000000000" pitchFamily="2" charset="2"/>
              <a:buChar char="§"/>
            </a:pPr>
            <a:r>
              <a:rPr lang="pt-BR" dirty="0"/>
              <a:t>um conjunto de </a:t>
            </a:r>
            <a:r>
              <a:rPr lang="pt-BR" dirty="0" smtClean="0"/>
              <a:t>ferramentas (ou seja, algoritmos) de </a:t>
            </a:r>
            <a:r>
              <a:rPr lang="pt-BR" dirty="0"/>
              <a:t>aprendizado de </a:t>
            </a:r>
            <a:r>
              <a:rPr lang="pt-BR" dirty="0" smtClean="0"/>
              <a:t>máquina </a:t>
            </a:r>
            <a:r>
              <a:rPr lang="pt-BR" dirty="0"/>
              <a:t>para solução de </a:t>
            </a:r>
            <a:r>
              <a:rPr lang="pt-BR" dirty="0" smtClean="0"/>
              <a:t>problemas.</a:t>
            </a:r>
            <a:endParaRPr lang="pt-BR" dirty="0"/>
          </a:p>
          <a:p>
            <a:r>
              <a:rPr lang="pt-BR" dirty="0" smtClean="0"/>
              <a:t>Ao </a:t>
            </a:r>
            <a:r>
              <a:rPr lang="pt-BR" dirty="0"/>
              <a:t>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a:t>
            </a:r>
            <a:r>
              <a:rPr lang="pt-BR" dirty="0" smtClean="0"/>
              <a:t>de </a:t>
            </a:r>
            <a:r>
              <a:rPr lang="pt-BR" dirty="0"/>
              <a:t>ML para a resolução de </a:t>
            </a:r>
            <a:r>
              <a:rPr lang="pt-BR" dirty="0" smtClean="0"/>
              <a:t>problemas.</a:t>
            </a:r>
            <a:endParaRPr lang="pt-BR" dirty="0"/>
          </a:p>
          <a:p>
            <a:pPr lvl="1">
              <a:buFont typeface="Wingdings" panose="05000000000000000000" pitchFamily="2" charset="2"/>
              <a:buChar char="§"/>
            </a:pPr>
            <a:r>
              <a:rPr lang="pt-BR" dirty="0"/>
              <a:t>Analisar e entender novos algoritmos </a:t>
            </a:r>
            <a:r>
              <a:rPr lang="pt-BR" dirty="0" smtClean="0"/>
              <a:t>de </a:t>
            </a:r>
            <a:r>
              <a:rPr lang="pt-BR" dirty="0"/>
              <a:t>ML</a:t>
            </a:r>
            <a:r>
              <a:rPr lang="pt-BR" dirty="0" smtClean="0"/>
              <a:t>.</a:t>
            </a:r>
          </a:p>
          <a:p>
            <a:pPr lvl="1">
              <a:buFont typeface="Wingdings" panose="05000000000000000000" pitchFamily="2" charset="2"/>
              <a:buChar char="§"/>
            </a:pPr>
            <a:r>
              <a:rPr lang="pt-BR" dirty="0" smtClean="0"/>
              <a:t>Criar seus próprios projetos.</a:t>
            </a:r>
            <a:endParaRPr lang="pt-BR" dirty="0"/>
          </a:p>
        </p:txBody>
      </p:sp>
      <p:pic>
        <p:nvPicPr>
          <p:cNvPr id="3074" name="Picture 2" descr="Image result for machine learning">
            <a:extLst>
              <a:ext uri="{FF2B5EF4-FFF2-40B4-BE49-F238E27FC236}">
                <a16:creationId xmlns:a16="http://schemas.microsoft.com/office/drawing/2014/main" xmlns=""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Critérios de avaliação</a:t>
            </a:r>
          </a:p>
        </p:txBody>
      </p:sp>
      <p:sp>
        <p:nvSpPr>
          <p:cNvPr id="3" name="Content Placeholder 2"/>
          <p:cNvSpPr>
            <a:spLocks noGrp="1"/>
          </p:cNvSpPr>
          <p:nvPr>
            <p:ph idx="1"/>
          </p:nvPr>
        </p:nvSpPr>
        <p:spPr>
          <a:xfrm>
            <a:off x="838199" y="1825624"/>
            <a:ext cx="11028903" cy="4884753"/>
          </a:xfrm>
        </p:spPr>
        <p:txBody>
          <a:bodyPr>
            <a:normAutofit/>
          </a:bodyPr>
          <a:lstStyle/>
          <a:p>
            <a:r>
              <a:rPr lang="pt-BR" dirty="0" smtClean="0"/>
              <a:t>Um (1) </a:t>
            </a:r>
            <a:r>
              <a:rPr lang="pt-BR" dirty="0"/>
              <a:t>trabalho com peso de 85%.</a:t>
            </a:r>
          </a:p>
          <a:p>
            <a:pPr lvl="1">
              <a:buFont typeface="Wingdings" panose="05000000000000000000" pitchFamily="2" charset="2"/>
              <a:buChar char="§"/>
            </a:pPr>
            <a:r>
              <a:rPr lang="pt-BR" dirty="0"/>
              <a:t>Envolvendo questões teóricas e/ou práticas</a:t>
            </a:r>
            <a:r>
              <a:rPr lang="pt-BR" dirty="0" smtClean="0"/>
              <a:t>.</a:t>
            </a:r>
          </a:p>
          <a:p>
            <a:pPr lvl="1">
              <a:buFont typeface="Wingdings" panose="05000000000000000000" pitchFamily="2" charset="2"/>
              <a:buChar char="§"/>
            </a:pPr>
            <a:r>
              <a:rPr lang="pt-BR" dirty="0" smtClean="0"/>
              <a:t>Uma parte  do trabalho será feita </a:t>
            </a:r>
            <a:r>
              <a:rPr lang="pt-BR" b="1" i="1" dirty="0" smtClean="0"/>
              <a:t>presencialmente</a:t>
            </a:r>
            <a:r>
              <a:rPr lang="pt-BR" dirty="0" smtClean="0"/>
              <a:t>.</a:t>
            </a:r>
            <a:endParaRPr lang="pt-BR" dirty="0"/>
          </a:p>
          <a:p>
            <a:r>
              <a:rPr lang="pt-BR" dirty="0"/>
              <a:t>Atividades (quizzes e laboratórios) com peso de 15%.</a:t>
            </a:r>
          </a:p>
          <a:p>
            <a:pPr lvl="1">
              <a:buFont typeface="Wingdings" panose="05000000000000000000" pitchFamily="2" charset="2"/>
              <a:buChar char="§"/>
            </a:pPr>
            <a:r>
              <a:rPr lang="pt-BR" dirty="0"/>
              <a:t>Podem sempre ser entregues até a próxima aula.</a:t>
            </a:r>
          </a:p>
          <a:p>
            <a:pPr lvl="1">
              <a:buFont typeface="Wingdings" panose="05000000000000000000" pitchFamily="2" charset="2"/>
              <a:buChar char="§"/>
            </a:pPr>
            <a:r>
              <a:rPr lang="pt-BR" dirty="0" smtClean="0"/>
              <a:t>Laboratórios podem </a:t>
            </a:r>
            <a:r>
              <a:rPr lang="pt-BR" dirty="0"/>
              <a:t>ser </a:t>
            </a:r>
            <a:r>
              <a:rPr lang="pt-BR" dirty="0" smtClean="0"/>
              <a:t>resolvidos </a:t>
            </a:r>
            <a:r>
              <a:rPr lang="pt-BR" dirty="0"/>
              <a:t>em grupo, mas </a:t>
            </a:r>
            <a:r>
              <a:rPr lang="pt-BR" dirty="0" smtClean="0"/>
              <a:t>entregas </a:t>
            </a:r>
            <a:r>
              <a:rPr lang="pt-BR" dirty="0"/>
              <a:t>devem </a:t>
            </a:r>
            <a:r>
              <a:rPr lang="pt-BR" dirty="0" smtClean="0"/>
              <a:t>ser individuais</a:t>
            </a:r>
            <a:r>
              <a:rPr lang="pt-BR" dirty="0"/>
              <a:t>.</a:t>
            </a:r>
          </a:p>
          <a:p>
            <a:pPr lvl="1">
              <a:buFont typeface="Wingdings" panose="05000000000000000000" pitchFamily="2" charset="2"/>
              <a:buChar char="§"/>
            </a:pPr>
            <a:r>
              <a:rPr lang="pt-BR" dirty="0"/>
              <a:t>Exercícios serão atribuídos através </a:t>
            </a:r>
            <a:r>
              <a:rPr lang="pt-BR" dirty="0" smtClean="0"/>
              <a:t>do MS </a:t>
            </a:r>
            <a:r>
              <a:rPr lang="pt-BR" dirty="0" err="1" smtClean="0"/>
              <a:t>Teams</a:t>
            </a:r>
            <a:r>
              <a:rPr lang="pt-BR" dirty="0"/>
              <a:t>. </a:t>
            </a:r>
            <a:endParaRPr lang="pt-BR" dirty="0" smtClean="0"/>
          </a:p>
          <a:p>
            <a:r>
              <a:rPr lang="pt-BR" b="1" dirty="0" smtClean="0"/>
              <a:t>Frequência</a:t>
            </a:r>
            <a:endParaRPr lang="pt-BR" b="1" dirty="0"/>
          </a:p>
          <a:p>
            <a:pPr lvl="1">
              <a:buFont typeface="Wingdings" panose="05000000000000000000" pitchFamily="2" charset="2"/>
              <a:buChar char="§"/>
            </a:pPr>
            <a:r>
              <a:rPr lang="pt-BR" dirty="0" smtClean="0"/>
              <a:t>Gerada </a:t>
            </a:r>
            <a:r>
              <a:rPr lang="pt-BR" dirty="0"/>
              <a:t>automaticamente pelo </a:t>
            </a:r>
            <a:r>
              <a:rPr lang="pt-BR" dirty="0" smtClean="0"/>
              <a:t>MS Teams.</a:t>
            </a:r>
            <a:endParaRPr lang="pt-BR" dirty="0"/>
          </a:p>
          <a:p>
            <a:pPr lvl="1">
              <a:buFont typeface="Wingdings" panose="05000000000000000000" pitchFamily="2" charset="2"/>
              <a:buChar char="§"/>
            </a:pPr>
            <a:r>
              <a:rPr lang="pt-BR" dirty="0" smtClean="0"/>
              <a:t>Por </a:t>
            </a:r>
            <a:r>
              <a:rPr lang="pt-BR" dirty="0"/>
              <a:t>favor, </a:t>
            </a:r>
            <a:r>
              <a:rPr lang="pt-BR" dirty="0" smtClean="0"/>
              <a:t>acompanhem a frequência através do portal. </a:t>
            </a:r>
            <a:endParaRPr lang="pt-BR" dirty="0"/>
          </a:p>
        </p:txBody>
      </p:sp>
      <p:pic>
        <p:nvPicPr>
          <p:cNvPr id="4" name="Picture 3"/>
          <p:cNvPicPr>
            <a:picLocks noChangeAspect="1"/>
          </p:cNvPicPr>
          <p:nvPr/>
        </p:nvPicPr>
        <p:blipFill>
          <a:blip r:embed="rId2"/>
          <a:stretch>
            <a:fillRect/>
          </a:stretch>
        </p:blipFill>
        <p:spPr>
          <a:xfrm>
            <a:off x="6300317" y="107531"/>
            <a:ext cx="2188238" cy="1583157"/>
          </a:xfrm>
          <a:prstGeom prst="rect">
            <a:avLst/>
          </a:prstGeom>
        </p:spPr>
      </p:pic>
      <p:pic>
        <p:nvPicPr>
          <p:cNvPr id="5" name="Picture 4"/>
          <p:cNvPicPr>
            <a:picLocks noChangeAspect="1"/>
          </p:cNvPicPr>
          <p:nvPr/>
        </p:nvPicPr>
        <p:blipFill>
          <a:blip r:embed="rId3"/>
          <a:stretch>
            <a:fillRect/>
          </a:stretch>
        </p:blipFill>
        <p:spPr>
          <a:xfrm>
            <a:off x="9022914" y="243602"/>
            <a:ext cx="2214831" cy="1582022"/>
          </a:xfrm>
          <a:prstGeom prst="rect">
            <a:avLst/>
          </a:prstGeom>
        </p:spPr>
      </p:pic>
      <p:pic>
        <p:nvPicPr>
          <p:cNvPr id="6" name="Picture 5"/>
          <p:cNvPicPr>
            <a:picLocks noChangeAspect="1"/>
          </p:cNvPicPr>
          <p:nvPr/>
        </p:nvPicPr>
        <p:blipFill>
          <a:blip r:embed="rId4"/>
          <a:stretch>
            <a:fillRect/>
          </a:stretch>
        </p:blipFill>
        <p:spPr>
          <a:xfrm>
            <a:off x="9204290" y="2294234"/>
            <a:ext cx="2525610" cy="1414342"/>
          </a:xfrm>
          <a:prstGeom prst="rect">
            <a:avLst/>
          </a:prstGeom>
        </p:spPr>
      </p:pic>
      <p:pic>
        <p:nvPicPr>
          <p:cNvPr id="7" name="Picture 6"/>
          <p:cNvPicPr>
            <a:picLocks noChangeAspect="1"/>
          </p:cNvPicPr>
          <p:nvPr/>
        </p:nvPicPr>
        <p:blipFill>
          <a:blip r:embed="rId5"/>
          <a:stretch>
            <a:fillRect/>
          </a:stretch>
        </p:blipFill>
        <p:spPr>
          <a:xfrm>
            <a:off x="9204290" y="4891635"/>
            <a:ext cx="2417102" cy="1608472"/>
          </a:xfrm>
          <a:prstGeom prst="rect">
            <a:avLst/>
          </a:prstGeom>
        </p:spPr>
      </p:pic>
    </p:spTree>
    <p:extLst>
      <p:ext uri="{BB962C8B-B14F-4D97-AF65-F5344CB8AC3E}">
        <p14:creationId xmlns:p14="http://schemas.microsoft.com/office/powerpoint/2010/main" val="9535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a16="http://schemas.microsoft.com/office/drawing/2014/main" xmlns="" id="{C04549A7-FF67-48B8-B0EE-75CF43A83803}"/>
              </a:ext>
            </a:extLst>
          </p:cNvPr>
          <p:cNvSpPr>
            <a:spLocks noGrp="1"/>
          </p:cNvSpPr>
          <p:nvPr>
            <p:ph idx="1"/>
          </p:nvPr>
        </p:nvSpPr>
        <p:spPr>
          <a:xfrm>
            <a:off x="838199" y="1515291"/>
            <a:ext cx="11264901" cy="4913789"/>
          </a:xfrm>
        </p:spPr>
        <p:txBody>
          <a:bodyPr>
            <a:normAutofit/>
          </a:bodyPr>
          <a:lstStyle/>
          <a:p>
            <a:r>
              <a:rPr lang="pt-BR" b="1" dirty="0" smtClean="0"/>
              <a:t>Emprego</a:t>
            </a:r>
            <a:r>
              <a:rPr lang="pt-BR" dirty="0"/>
              <a:t>: grandes companhias </a:t>
            </a:r>
            <a:r>
              <a:rPr lang="pt-BR" dirty="0" smtClean="0"/>
              <a:t>usam IA em seus produtos </a:t>
            </a:r>
            <a:r>
              <a:rPr lang="pt-BR" dirty="0" smtClean="0"/>
              <a:t>e </a:t>
            </a:r>
            <a:r>
              <a:rPr lang="pt-BR" dirty="0" smtClean="0"/>
              <a:t>soluções internas para </a:t>
            </a:r>
            <a:r>
              <a:rPr lang="pt-BR" dirty="0"/>
              <a:t>resolver os mais diversos tipos de problemas </a:t>
            </a:r>
            <a:r>
              <a:rPr lang="pt-BR" dirty="0" smtClean="0"/>
              <a:t>e, assim, </a:t>
            </a:r>
            <a:r>
              <a:rPr lang="pt-BR" dirty="0" smtClean="0"/>
              <a:t>aumentarem </a:t>
            </a:r>
            <a:r>
              <a:rPr lang="pt-BR" dirty="0"/>
              <a:t>sua </a:t>
            </a:r>
            <a:r>
              <a:rPr lang="pt-BR" dirty="0" smtClean="0"/>
              <a:t>eficiência </a:t>
            </a:r>
            <a:r>
              <a:rPr lang="pt-BR" dirty="0" smtClean="0"/>
              <a:t>e, consequentemente, </a:t>
            </a:r>
            <a:r>
              <a:rPr lang="pt-BR" dirty="0" smtClean="0"/>
              <a:t>os lucros.</a:t>
            </a:r>
          </a:p>
          <a:p>
            <a:endParaRPr lang="pt-BR" b="1" dirty="0" smtClean="0"/>
          </a:p>
          <a:p>
            <a:pPr marL="0" indent="0">
              <a:buNone/>
            </a:pPr>
            <a:endParaRPr lang="pt-BR" b="1" dirty="0" smtClean="0"/>
          </a:p>
          <a:p>
            <a:pPr marL="0" indent="0">
              <a:buNone/>
            </a:pPr>
            <a:endParaRPr lang="pt-BR" b="1" dirty="0" smtClean="0"/>
          </a:p>
          <a:p>
            <a:r>
              <a:rPr lang="pt-BR" b="1" dirty="0" smtClean="0"/>
              <a:t>Pesquisa</a:t>
            </a:r>
            <a:r>
              <a:rPr lang="pt-BR" dirty="0"/>
              <a:t>: </a:t>
            </a:r>
            <a:r>
              <a:rPr lang="pt-BR" dirty="0" smtClean="0"/>
              <a:t>já </a:t>
            </a:r>
            <a:r>
              <a:rPr lang="pt-BR" dirty="0"/>
              <a:t>se prevê que </a:t>
            </a:r>
            <a:r>
              <a:rPr lang="pt-BR" dirty="0" smtClean="0"/>
              <a:t>IA terá </a:t>
            </a:r>
            <a:r>
              <a:rPr lang="pt-BR" dirty="0"/>
              <a:t>um papel importante no desenvolvimento da próxima geração de redes móveis e sem-fio (e.g., 6G</a:t>
            </a:r>
            <a:r>
              <a:rPr lang="pt-BR" dirty="0" smtClean="0"/>
              <a:t>).</a:t>
            </a:r>
            <a:endParaRPr lang="pt-BR" b="1" dirty="0"/>
          </a:p>
        </p:txBody>
      </p:sp>
      <p:pic>
        <p:nvPicPr>
          <p:cNvPr id="2052" name="Picture 4" descr="Image result for google">
            <a:extLst>
              <a:ext uri="{FF2B5EF4-FFF2-40B4-BE49-F238E27FC236}">
                <a16:creationId xmlns:a16="http://schemas.microsoft.com/office/drawing/2014/main" xmlns="" id="{438DFBB1-BCAF-4232-8212-13512A523B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52" t="30120" r="22993" b="25681"/>
          <a:stretch/>
        </p:blipFill>
        <p:spPr bwMode="auto">
          <a:xfrm>
            <a:off x="2278012" y="3637493"/>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a16="http://schemas.microsoft.com/office/drawing/2014/main" xmlns="" id="{0F346A9F-5169-48E9-BC8D-A7A5601546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108" t="34383" r="8201" b="34383"/>
          <a:stretch/>
        </p:blipFill>
        <p:spPr bwMode="auto">
          <a:xfrm>
            <a:off x="4726457" y="3644495"/>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a16="http://schemas.microsoft.com/office/drawing/2014/main" xmlns="" id="{F4203440-F9CD-4A35-AECB-4F9069DDD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6816" y="3659322"/>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a16="http://schemas.microsoft.com/office/drawing/2014/main" xmlns="" id="{889DF1D8-7481-4A46-9FD7-52BAF8D988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453" t="31200" r="10127" b="29116"/>
          <a:stretch/>
        </p:blipFill>
        <p:spPr bwMode="auto">
          <a:xfrm>
            <a:off x="3609767" y="280258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a16="http://schemas.microsoft.com/office/drawing/2014/main" xmlns="" id="{E6493393-D074-45B9-BE4A-3BA74917894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552" t="26657" r="40708" b="30228"/>
          <a:stretch/>
        </p:blipFill>
        <p:spPr bwMode="auto">
          <a:xfrm>
            <a:off x="9942945" y="2737444"/>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27515" y="3656801"/>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24088" b="27772"/>
          <a:stretch/>
        </p:blipFill>
        <p:spPr bwMode="auto">
          <a:xfrm>
            <a:off x="6995822" y="2875115"/>
            <a:ext cx="2350861" cy="5416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facebook">
            <a:extLst>
              <a:ext uri="{FF2B5EF4-FFF2-40B4-BE49-F238E27FC236}">
                <a16:creationId xmlns:a16="http://schemas.microsoft.com/office/drawing/2014/main" xmlns="" id="{629596EE-D27E-4FA4-917F-4B2F4A295C7D}"/>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7886" t="35416" r="27236" b="36012"/>
          <a:stretch/>
        </p:blipFill>
        <p:spPr bwMode="auto">
          <a:xfrm>
            <a:off x="1174701" y="2891499"/>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result for ericsson logo">
            <a:extLst>
              <a:ext uri="{FF2B5EF4-FFF2-40B4-BE49-F238E27FC236}">
                <a16:creationId xmlns:a16="http://schemas.microsoft.com/office/drawing/2014/main" xmlns="" id="{D2E42DB6-DBED-40AD-BE13-35A3205515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43148" y="5221099"/>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qualcomm logo">
            <a:extLst>
              <a:ext uri="{FF2B5EF4-FFF2-40B4-BE49-F238E27FC236}">
                <a16:creationId xmlns:a16="http://schemas.microsoft.com/office/drawing/2014/main" xmlns="" id="{16E08342-ACB0-45D6-9003-A412614BF63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1486" t="28911" r="9544" b="27731"/>
          <a:stretch/>
        </p:blipFill>
        <p:spPr bwMode="auto">
          <a:xfrm>
            <a:off x="6742195" y="6183562"/>
            <a:ext cx="2516531" cy="52764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Image result for huawei logo">
            <a:extLst>
              <a:ext uri="{FF2B5EF4-FFF2-40B4-BE49-F238E27FC236}">
                <a16:creationId xmlns:a16="http://schemas.microsoft.com/office/drawing/2014/main" xmlns="" id="{4D4C2FC0-11E7-423E-ADFE-E40E3FBE955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53317" y="5221099"/>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8339" y="5614432"/>
            <a:ext cx="841248" cy="1103376"/>
          </a:xfrm>
          <a:prstGeom prst="rect">
            <a:avLst/>
          </a:prstGeom>
        </p:spPr>
      </p:pic>
      <p:pic>
        <p:nvPicPr>
          <p:cNvPr id="25" name="Picture 6" descr="TU Dresden: Accessible PDF documents – How to create from Word, Powerpoint  and InDesign – PDF Association"/>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6991" t="36073" r="7162" b="35917"/>
          <a:stretch/>
        </p:blipFill>
        <p:spPr bwMode="auto">
          <a:xfrm>
            <a:off x="2494384" y="5291990"/>
            <a:ext cx="1661186" cy="5420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Assistant professor in Mathematics spec. in Optimization and Systems Theory, KTH Royal Institute of Technology"/>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10156" y="5895493"/>
            <a:ext cx="822315" cy="8223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Tudo que você precisa saber para entrar no MIT - Engenharia é:"/>
          <p:cNvPicPr>
            <a:picLocks noChangeAspect="1" noChangeArrowheads="1"/>
          </p:cNvPicPr>
          <p:nvPr/>
        </p:nvPicPr>
        <p:blipFill rotWithShape="1">
          <a:blip r:embed="rId17">
            <a:extLst>
              <a:ext uri="{28A0092B-C50C-407E-A947-70E740481C1C}">
                <a14:useLocalDpi xmlns:a14="http://schemas.microsoft.com/office/drawing/2010/main" val="0"/>
              </a:ext>
            </a:extLst>
          </a:blip>
          <a:srcRect l="3922" t="31065" r="3631" b="35153"/>
          <a:stretch/>
        </p:blipFill>
        <p:spPr bwMode="auto">
          <a:xfrm>
            <a:off x="2284189" y="6129714"/>
            <a:ext cx="1916483" cy="44048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Logo Nokia – Logos PN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4307" t="39342" r="5244" b="38307"/>
          <a:stretch/>
        </p:blipFill>
        <p:spPr bwMode="auto">
          <a:xfrm>
            <a:off x="7209545" y="5413146"/>
            <a:ext cx="1781929" cy="44032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ZTE revela novo logo e sua nova filosofia sustentável e divertida -  TudoCelular.com"/>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960" t="7858" r="3315" b="5454"/>
          <a:stretch/>
        </p:blipFill>
        <p:spPr bwMode="auto">
          <a:xfrm>
            <a:off x="10697152" y="6090350"/>
            <a:ext cx="1063636" cy="519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Inteligência </a:t>
            </a:r>
            <a:r>
              <a:rPr lang="pt-BR" dirty="0"/>
              <a:t>Artificial</a:t>
            </a:r>
            <a:endParaRPr lang="en-US" dirty="0"/>
          </a:p>
        </p:txBody>
      </p:sp>
      <p:sp>
        <p:nvSpPr>
          <p:cNvPr id="3" name="Espaço Reservado para Conteúdo 2"/>
          <p:cNvSpPr>
            <a:spLocks noGrp="1"/>
          </p:cNvSpPr>
          <p:nvPr>
            <p:ph idx="1"/>
          </p:nvPr>
        </p:nvSpPr>
        <p:spPr>
          <a:xfrm>
            <a:off x="838200" y="1825624"/>
            <a:ext cx="10782300" cy="4664075"/>
          </a:xfrm>
        </p:spPr>
        <p:txBody>
          <a:bodyPr/>
          <a:lstStyle/>
          <a:p>
            <a:pPr marL="171450" indent="-171450" algn="just"/>
            <a:r>
              <a:rPr lang="pt-BR" b="1" dirty="0"/>
              <a:t>Definição</a:t>
            </a:r>
            <a:r>
              <a:rPr lang="pt-BR" dirty="0"/>
              <a:t>: Capacidade de uma máquina de </a:t>
            </a:r>
            <a:r>
              <a:rPr lang="pt-BR" b="1" i="1" dirty="0"/>
              <a:t>interpretar</a:t>
            </a:r>
            <a:r>
              <a:rPr lang="pt-BR" dirty="0"/>
              <a:t> </a:t>
            </a:r>
            <a:r>
              <a:rPr lang="pt-BR" b="1" i="1" dirty="0" smtClean="0"/>
              <a:t>estímulos </a:t>
            </a:r>
            <a:r>
              <a:rPr lang="pt-BR" dirty="0"/>
              <a:t>vindos do ambiente, </a:t>
            </a:r>
            <a:r>
              <a:rPr lang="pt-BR" b="1" i="1" dirty="0"/>
              <a:t>aprender</a:t>
            </a:r>
            <a:r>
              <a:rPr lang="pt-BR" dirty="0"/>
              <a:t> com eles e </a:t>
            </a:r>
            <a:r>
              <a:rPr lang="pt-BR" dirty="0" smtClean="0"/>
              <a:t>usar o </a:t>
            </a:r>
            <a:r>
              <a:rPr lang="pt-BR" b="1" i="1" dirty="0" smtClean="0"/>
              <a:t>conhecimento adquirido </a:t>
            </a:r>
            <a:r>
              <a:rPr lang="pt-BR" dirty="0"/>
              <a:t>para </a:t>
            </a:r>
            <a:r>
              <a:rPr lang="pt-BR" b="1" i="1" dirty="0"/>
              <a:t>realizar tarefas</a:t>
            </a:r>
            <a:r>
              <a:rPr lang="pt-BR" dirty="0"/>
              <a:t>.</a:t>
            </a:r>
          </a:p>
          <a:p>
            <a:pPr marL="171450" indent="-171450" algn="just"/>
            <a:r>
              <a:rPr lang="pt-BR" b="1" dirty="0"/>
              <a:t>Objetivo</a:t>
            </a:r>
            <a:r>
              <a:rPr lang="pt-BR" dirty="0"/>
              <a:t>: Criar máquinas que </a:t>
            </a:r>
            <a:r>
              <a:rPr lang="pt-BR" b="1" i="1" dirty="0"/>
              <a:t>imitem a inteligência humana </a:t>
            </a:r>
            <a:r>
              <a:rPr lang="pt-BR" dirty="0"/>
              <a:t>para realizar tarefas e que se </a:t>
            </a:r>
            <a:r>
              <a:rPr lang="pt-BR" b="1" i="1" dirty="0"/>
              <a:t>aprimoram com base nas informações que coletam</a:t>
            </a:r>
            <a:r>
              <a:rPr lang="pt-BR" dirty="0" smtClean="0"/>
              <a:t>.</a:t>
            </a:r>
          </a:p>
          <a:p>
            <a:pPr marL="171450" indent="-171450" algn="just"/>
            <a:r>
              <a:rPr lang="pt-BR" dirty="0" smtClean="0"/>
              <a:t>Porém, </a:t>
            </a:r>
            <a:r>
              <a:rPr lang="pt-BR" dirty="0"/>
              <a:t>ensinar </a:t>
            </a:r>
            <a:r>
              <a:rPr lang="pt-BR" dirty="0" smtClean="0"/>
              <a:t>as máquinas a pensar não </a:t>
            </a:r>
            <a:r>
              <a:rPr lang="pt-BR" dirty="0"/>
              <a:t>é </a:t>
            </a:r>
            <a:r>
              <a:rPr lang="pt-BR" dirty="0" smtClean="0"/>
              <a:t>uma tarefa tão </a:t>
            </a:r>
            <a:r>
              <a:rPr lang="pt-BR" dirty="0"/>
              <a:t>simples.</a:t>
            </a:r>
          </a:p>
        </p:txBody>
      </p:sp>
      <p:pic>
        <p:nvPicPr>
          <p:cNvPr id="2050" name="Picture 2" descr="O que é Inteligência Artificial?IP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5900" y="150410"/>
            <a:ext cx="2514600" cy="16752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evolução da Inteligência Artificial: Turing, IBM e aplicações | GEN Exat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939769"/>
            <a:ext cx="2527300" cy="1684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 que é Inteligência Artificial ? – DigiSac.blo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0" t="8888" r="3211"/>
          <a:stretch/>
        </p:blipFill>
        <p:spPr bwMode="auto">
          <a:xfrm>
            <a:off x="8719213" y="5067289"/>
            <a:ext cx="3287973" cy="166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10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11006527" cy="5032375"/>
          </a:xfrm>
        </p:spPr>
        <p:txBody>
          <a:bodyPr>
            <a:normAutofit fontScale="92500" lnSpcReduction="10000"/>
          </a:bodyPr>
          <a:lstStyle/>
          <a:p>
            <a:pPr algn="just"/>
            <a:r>
              <a:rPr lang="pt-BR" sz="2400" dirty="0" smtClean="0"/>
              <a:t>Para criar uma máquina </a:t>
            </a:r>
            <a:r>
              <a:rPr lang="pt-BR" sz="2400" dirty="0"/>
              <a:t>que </a:t>
            </a:r>
            <a:r>
              <a:rPr lang="pt-BR" sz="2400" dirty="0" smtClean="0"/>
              <a:t>simule a </a:t>
            </a:r>
            <a:r>
              <a:rPr lang="pt-BR" sz="2400" dirty="0"/>
              <a:t>inteligência humana, </a:t>
            </a:r>
            <a:r>
              <a:rPr lang="pt-BR" sz="2400" dirty="0" smtClean="0"/>
              <a:t>divide-se o problema em problemas menores (subáreas):</a:t>
            </a:r>
          </a:p>
          <a:p>
            <a:pPr lvl="1" algn="just">
              <a:buFont typeface="Wingdings" panose="05000000000000000000" pitchFamily="2" charset="2"/>
              <a:buChar char="§"/>
            </a:pPr>
            <a:r>
              <a:rPr lang="pt-BR" sz="2000" dirty="0" smtClean="0"/>
              <a:t>Processamento </a:t>
            </a:r>
            <a:r>
              <a:rPr lang="pt-BR" sz="2000" dirty="0"/>
              <a:t>de linguagem </a:t>
            </a:r>
            <a:r>
              <a:rPr lang="pt-BR" sz="2000" dirty="0" smtClean="0"/>
              <a:t>natural</a:t>
            </a:r>
            <a:r>
              <a:rPr lang="pt-BR" sz="2000" dirty="0"/>
              <a:t>.</a:t>
            </a:r>
            <a:endParaRPr lang="pt-BR" sz="2000" dirty="0" smtClean="0"/>
          </a:p>
          <a:p>
            <a:pPr lvl="2" algn="just">
              <a:buFont typeface="Wingdings" panose="05000000000000000000" pitchFamily="2" charset="2"/>
              <a:buChar char="ü"/>
            </a:pPr>
            <a:r>
              <a:rPr lang="pt-BR" sz="1600" dirty="0"/>
              <a:t>G</a:t>
            </a:r>
            <a:r>
              <a:rPr lang="pt-BR" sz="1600" dirty="0" smtClean="0"/>
              <a:t>eração </a:t>
            </a:r>
            <a:r>
              <a:rPr lang="pt-BR" sz="1600" dirty="0"/>
              <a:t>e compreensão automática de </a:t>
            </a:r>
            <a:r>
              <a:rPr lang="pt-BR" sz="1600" dirty="0" smtClean="0"/>
              <a:t>linguagens naturais.</a:t>
            </a:r>
            <a:endParaRPr lang="pt-BR" sz="1600" dirty="0" smtClean="0">
              <a:cs typeface="Calibri"/>
            </a:endParaRPr>
          </a:p>
          <a:p>
            <a:pPr lvl="1" algn="just">
              <a:buFont typeface="Wingdings" panose="05000000000000000000" pitchFamily="2" charset="2"/>
              <a:buChar char="§"/>
            </a:pPr>
            <a:r>
              <a:rPr lang="pt-BR" sz="2000" dirty="0" smtClean="0"/>
              <a:t>Representação </a:t>
            </a:r>
            <a:r>
              <a:rPr lang="pt-BR" sz="2000" dirty="0"/>
              <a:t>do </a:t>
            </a:r>
            <a:r>
              <a:rPr lang="pt-BR" sz="2000" dirty="0" smtClean="0"/>
              <a:t>conhecimento.</a:t>
            </a:r>
          </a:p>
          <a:p>
            <a:pPr lvl="2" algn="just">
              <a:buFont typeface="Wingdings" panose="05000000000000000000" pitchFamily="2" charset="2"/>
              <a:buChar char="ü"/>
            </a:pPr>
            <a:r>
              <a:rPr lang="pt-BR" sz="1600" dirty="0">
                <a:cs typeface="Calibri"/>
              </a:rPr>
              <a:t>C</a:t>
            </a:r>
            <a:r>
              <a:rPr lang="pt-BR" sz="1600" dirty="0" smtClean="0">
                <a:cs typeface="Calibri"/>
              </a:rPr>
              <a:t>riação </a:t>
            </a:r>
            <a:r>
              <a:rPr lang="pt-BR" sz="1600" dirty="0">
                <a:cs typeface="Calibri"/>
              </a:rPr>
              <a:t>e </a:t>
            </a:r>
            <a:r>
              <a:rPr lang="pt-BR" sz="1600" dirty="0" smtClean="0">
                <a:cs typeface="Calibri"/>
              </a:rPr>
              <a:t>armazenamento de conhecimento </a:t>
            </a:r>
            <a:r>
              <a:rPr lang="pt-BR" sz="1600" dirty="0">
                <a:cs typeface="Calibri"/>
              </a:rPr>
              <a:t>do </a:t>
            </a:r>
            <a:r>
              <a:rPr lang="pt-BR" sz="1600" dirty="0" smtClean="0">
                <a:cs typeface="Calibri"/>
              </a:rPr>
              <a:t>mundo real.</a:t>
            </a:r>
            <a:endParaRPr lang="pt-BR" sz="1600" dirty="0"/>
          </a:p>
          <a:p>
            <a:pPr lvl="1" algn="just">
              <a:buFont typeface="Wingdings" panose="05000000000000000000" pitchFamily="2" charset="2"/>
              <a:buChar char="§"/>
            </a:pPr>
            <a:r>
              <a:rPr lang="pt-BR" sz="2000" dirty="0"/>
              <a:t>R</a:t>
            </a:r>
            <a:r>
              <a:rPr lang="pt-BR" sz="2000" dirty="0" smtClean="0"/>
              <a:t>aciocínio automatizado.</a:t>
            </a:r>
          </a:p>
          <a:p>
            <a:pPr lvl="2" algn="just">
              <a:buFont typeface="Wingdings" panose="05000000000000000000" pitchFamily="2" charset="2"/>
              <a:buChar char="ü"/>
            </a:pPr>
            <a:r>
              <a:rPr lang="pt-BR" sz="1600" dirty="0" smtClean="0">
                <a:cs typeface="Calibri"/>
              </a:rPr>
              <a:t>Resolução de </a:t>
            </a:r>
            <a:r>
              <a:rPr lang="pt-BR" sz="1600" dirty="0">
                <a:cs typeface="Calibri"/>
              </a:rPr>
              <a:t>problemas complexos a partir </a:t>
            </a:r>
            <a:r>
              <a:rPr lang="pt-BR" sz="1600" dirty="0" smtClean="0">
                <a:cs typeface="Calibri"/>
              </a:rPr>
              <a:t>de </a:t>
            </a:r>
            <a:r>
              <a:rPr lang="pt-BR" sz="1600" dirty="0">
                <a:cs typeface="Calibri"/>
              </a:rPr>
              <a:t>conhecimento </a:t>
            </a:r>
            <a:r>
              <a:rPr lang="pt-BR" sz="1600" dirty="0" smtClean="0">
                <a:cs typeface="Calibri"/>
              </a:rPr>
              <a:t>prévio.</a:t>
            </a:r>
            <a:endParaRPr lang="pt-BR" sz="1600" dirty="0"/>
          </a:p>
          <a:p>
            <a:pPr lvl="1" algn="just">
              <a:buFont typeface="Wingdings" panose="05000000000000000000" pitchFamily="2" charset="2"/>
              <a:buChar char="§"/>
            </a:pPr>
            <a:r>
              <a:rPr lang="pt-BR" sz="2000" dirty="0" smtClean="0"/>
              <a:t>Planejamento</a:t>
            </a:r>
            <a:r>
              <a:rPr lang="pt-BR" sz="2000" dirty="0"/>
              <a:t>.</a:t>
            </a:r>
            <a:endParaRPr lang="pt-BR" sz="2000" dirty="0" smtClean="0"/>
          </a:p>
          <a:p>
            <a:pPr lvl="2" algn="just">
              <a:buFont typeface="Wingdings" panose="05000000000000000000" pitchFamily="2" charset="2"/>
              <a:buChar char="ü"/>
            </a:pPr>
            <a:r>
              <a:rPr lang="pt-BR" sz="1600" dirty="0" smtClean="0"/>
              <a:t>Criação de planos </a:t>
            </a:r>
            <a:r>
              <a:rPr lang="pt-BR" sz="1600" dirty="0"/>
              <a:t>que </a:t>
            </a:r>
            <a:r>
              <a:rPr lang="pt-BR" sz="1600" dirty="0" smtClean="0"/>
              <a:t>permitam que uma </a:t>
            </a:r>
            <a:r>
              <a:rPr lang="pt-BR" sz="1600" dirty="0"/>
              <a:t>máquina </a:t>
            </a:r>
            <a:r>
              <a:rPr lang="pt-BR" sz="1600" dirty="0" smtClean="0"/>
              <a:t>execute </a:t>
            </a:r>
            <a:r>
              <a:rPr lang="pt-BR" sz="1600" dirty="0"/>
              <a:t>uma </a:t>
            </a:r>
            <a:r>
              <a:rPr lang="pt-BR" sz="1600" dirty="0" smtClean="0"/>
              <a:t>tarefa.</a:t>
            </a:r>
            <a:endParaRPr lang="pt-BR" sz="1600" dirty="0"/>
          </a:p>
          <a:p>
            <a:pPr lvl="1" algn="just">
              <a:buFont typeface="Wingdings" panose="05000000000000000000" pitchFamily="2" charset="2"/>
              <a:buChar char="§"/>
            </a:pPr>
            <a:r>
              <a:rPr lang="pt-BR" sz="2000" dirty="0"/>
              <a:t>V</a:t>
            </a:r>
            <a:r>
              <a:rPr lang="pt-BR" sz="2000" dirty="0" smtClean="0"/>
              <a:t>isão computacional</a:t>
            </a:r>
            <a:r>
              <a:rPr lang="pt-BR" sz="2000" dirty="0"/>
              <a:t>.</a:t>
            </a:r>
            <a:endParaRPr lang="pt-BR" sz="2000" dirty="0" smtClean="0"/>
          </a:p>
          <a:p>
            <a:pPr lvl="2" algn="just">
              <a:buFont typeface="Wingdings" panose="05000000000000000000" pitchFamily="2" charset="2"/>
              <a:buChar char="ü"/>
            </a:pPr>
            <a:r>
              <a:rPr lang="pt-BR" sz="1600" dirty="0" smtClean="0"/>
              <a:t>Extração de informações de imagens e vídeos.</a:t>
            </a:r>
            <a:endParaRPr lang="pt-BR" sz="1600" dirty="0"/>
          </a:p>
          <a:p>
            <a:pPr lvl="1" algn="just">
              <a:buFont typeface="Wingdings" panose="05000000000000000000" pitchFamily="2" charset="2"/>
              <a:buChar char="§"/>
            </a:pPr>
            <a:r>
              <a:rPr lang="pt-BR" sz="2000" dirty="0" smtClean="0"/>
              <a:t>Robótica.</a:t>
            </a:r>
          </a:p>
          <a:p>
            <a:pPr lvl="2" algn="just">
              <a:buFont typeface="Wingdings" panose="05000000000000000000" pitchFamily="2" charset="2"/>
              <a:buChar char="ü"/>
            </a:pPr>
            <a:r>
              <a:rPr lang="pt-BR" sz="1600" dirty="0" smtClean="0">
                <a:cs typeface="Calibri"/>
              </a:rPr>
              <a:t>Projeto, </a:t>
            </a:r>
            <a:r>
              <a:rPr lang="pt-BR" sz="1600" dirty="0">
                <a:cs typeface="Calibri"/>
              </a:rPr>
              <a:t>construção e operação de robôs que repliquem ações </a:t>
            </a:r>
            <a:r>
              <a:rPr lang="pt-BR" sz="1600" dirty="0" smtClean="0">
                <a:cs typeface="Calibri"/>
              </a:rPr>
              <a:t>humanas.</a:t>
            </a:r>
            <a:endParaRPr lang="pt-BR" sz="1600" dirty="0"/>
          </a:p>
          <a:p>
            <a:pPr lvl="1" algn="just">
              <a:buFont typeface="Wingdings" panose="05000000000000000000" pitchFamily="2" charset="2"/>
              <a:buChar char="§"/>
            </a:pPr>
            <a:r>
              <a:rPr lang="pt-BR" sz="2000" dirty="0"/>
              <a:t>A</a:t>
            </a:r>
            <a:r>
              <a:rPr lang="pt-BR" sz="2000" dirty="0" smtClean="0"/>
              <a:t>prendizado </a:t>
            </a:r>
            <a:r>
              <a:rPr lang="pt-BR" sz="2000" dirty="0"/>
              <a:t>de </a:t>
            </a:r>
            <a:r>
              <a:rPr lang="pt-BR" sz="2000" dirty="0" smtClean="0"/>
              <a:t>máquina.</a:t>
            </a:r>
          </a:p>
          <a:p>
            <a:pPr lvl="2" algn="just">
              <a:buFont typeface="Wingdings" panose="05000000000000000000" pitchFamily="2" charset="2"/>
              <a:buChar char="ü"/>
            </a:pPr>
            <a:r>
              <a:rPr lang="pt-BR" sz="1600" dirty="0" smtClean="0">
                <a:cs typeface="Calibri"/>
              </a:rPr>
              <a:t>Criação de máquinas que aprendem através de exemplos (i.e., </a:t>
            </a:r>
            <a:r>
              <a:rPr lang="pt-BR" sz="1600" dirty="0" smtClean="0">
                <a:cs typeface="Calibri"/>
              </a:rPr>
              <a:t>experiências prévias).</a:t>
            </a:r>
            <a:endParaRPr lang="pt-BR" sz="1600" dirty="0"/>
          </a:p>
          <a:p>
            <a:pPr lvl="1" algn="just">
              <a:buFont typeface="Wingdings" panose="05000000000000000000" pitchFamily="2" charset="2"/>
              <a:buChar char="§"/>
            </a:pPr>
            <a:r>
              <a:rPr lang="pt-PT" sz="2000" dirty="0"/>
              <a:t>I</a:t>
            </a:r>
            <a:r>
              <a:rPr lang="pt-PT" sz="2000" dirty="0" smtClean="0"/>
              <a:t>nteligência </a:t>
            </a:r>
            <a:r>
              <a:rPr lang="pt-PT" sz="2000" dirty="0"/>
              <a:t>artificial geral</a:t>
            </a:r>
            <a:r>
              <a:rPr lang="pt-PT" sz="2000" dirty="0" smtClean="0"/>
              <a:t>.</a:t>
            </a:r>
          </a:p>
          <a:p>
            <a:pPr lvl="2" algn="just">
              <a:buFont typeface="Wingdings" panose="05000000000000000000" pitchFamily="2" charset="2"/>
              <a:buChar char="ü"/>
            </a:pPr>
            <a:r>
              <a:rPr lang="pt-BR" sz="1600" dirty="0" smtClean="0"/>
              <a:t>Criação de máquinas </a:t>
            </a:r>
            <a:r>
              <a:rPr lang="pt-BR" sz="1600" dirty="0"/>
              <a:t>que </a:t>
            </a:r>
            <a:r>
              <a:rPr lang="pt-BR" sz="1600" dirty="0" smtClean="0"/>
              <a:t>solucionem </a:t>
            </a:r>
            <a:r>
              <a:rPr lang="pt-BR" sz="1600" dirty="0"/>
              <a:t>qualquer tipo de </a:t>
            </a:r>
            <a:r>
              <a:rPr lang="pt-BR" sz="1600" dirty="0" smtClean="0"/>
              <a:t>problema. É a meta final da IA.</a:t>
            </a:r>
            <a:endParaRPr lang="pt-BR" sz="1600" dirty="0"/>
          </a:p>
        </p:txBody>
      </p:sp>
      <p:sp>
        <p:nvSpPr>
          <p:cNvPr id="18" name="Retângulo 17"/>
          <p:cNvSpPr/>
          <p:nvPr/>
        </p:nvSpPr>
        <p:spPr>
          <a:xfrm>
            <a:off x="7961101" y="2829629"/>
            <a:ext cx="4230899" cy="646331"/>
          </a:xfrm>
          <a:prstGeom prst="rect">
            <a:avLst/>
          </a:prstGeom>
        </p:spPr>
        <p:txBody>
          <a:bodyPr wrap="square">
            <a:spAutoFit/>
          </a:bodyPr>
          <a:lstStyle/>
          <a:p>
            <a:pPr algn="ctr"/>
            <a:r>
              <a:rPr lang="pt-BR" b="1" i="1" dirty="0"/>
              <a:t>IA é uma área muito ampla que engloba várias </a:t>
            </a:r>
            <a:r>
              <a:rPr lang="pt-BR" b="1" i="1" dirty="0" smtClean="0"/>
              <a:t>aplicações diferentes.</a:t>
            </a:r>
            <a:endParaRPr lang="en-US" b="1" i="1" dirty="0"/>
          </a:p>
        </p:txBody>
      </p:sp>
      <p:grpSp>
        <p:nvGrpSpPr>
          <p:cNvPr id="4" name="Grupo 3"/>
          <p:cNvGrpSpPr/>
          <p:nvPr/>
        </p:nvGrpSpPr>
        <p:grpSpPr>
          <a:xfrm>
            <a:off x="7961101" y="3475960"/>
            <a:ext cx="4141448" cy="2277374"/>
            <a:chOff x="8050552" y="3475960"/>
            <a:chExt cx="4141448" cy="2277374"/>
          </a:xfrm>
        </p:grpSpPr>
        <p:grpSp>
          <p:nvGrpSpPr>
            <p:cNvPr id="5" name="Agrupar 4">
              <a:extLst>
                <a:ext uri="{FF2B5EF4-FFF2-40B4-BE49-F238E27FC236}">
                  <a16:creationId xmlns:a16="http://schemas.microsoft.com/office/drawing/2014/main" xmlns="" id="{7463A6D3-5626-4043-85E5-66DFB2E72B8A}"/>
                </a:ext>
              </a:extLst>
            </p:cNvPr>
            <p:cNvGrpSpPr/>
            <p:nvPr/>
          </p:nvGrpSpPr>
          <p:grpSpPr>
            <a:xfrm>
              <a:off x="8595731" y="3475960"/>
              <a:ext cx="3016858" cy="2277374"/>
              <a:chOff x="9273707" y="365125"/>
              <a:chExt cx="2918293" cy="2351181"/>
            </a:xfrm>
          </p:grpSpPr>
          <p:pic>
            <p:nvPicPr>
              <p:cNvPr id="11" name="Picture 2" descr="Image result for umbrella">
                <a:extLst>
                  <a:ext uri="{FF2B5EF4-FFF2-40B4-BE49-F238E27FC236}">
                    <a16:creationId xmlns:a16="http://schemas.microsoft.com/office/drawing/2014/main" xmlns=""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a16="http://schemas.microsoft.com/office/drawing/2014/main" xmlns=""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0700907" y="4560298"/>
              <a:ext cx="769364" cy="415321"/>
            </a:xfrm>
            <a:prstGeom prst="rect">
              <a:avLst/>
            </a:prstGeom>
            <a:noFill/>
          </p:spPr>
          <p:txBody>
            <a:bodyPr wrap="square" rtlCol="0">
              <a:spAutoFit/>
            </a:bodyPr>
            <a:lstStyle/>
            <a:p>
              <a:pPr algn="ctr"/>
              <a:r>
                <a:rPr lang="pt-BR" dirty="0" smtClean="0"/>
                <a:t>ML</a:t>
              </a:r>
              <a:endParaRPr lang="pt-BR" dirty="0"/>
            </a:p>
          </p:txBody>
        </p:sp>
        <p:sp>
          <p:nvSpPr>
            <p:cNvPr id="7" name="TextBox 6"/>
            <p:cNvSpPr txBox="1"/>
            <p:nvPr/>
          </p:nvSpPr>
          <p:spPr>
            <a:xfrm>
              <a:off x="9240908" y="4539723"/>
              <a:ext cx="851572" cy="373910"/>
            </a:xfrm>
            <a:prstGeom prst="rect">
              <a:avLst/>
            </a:prstGeom>
            <a:noFill/>
          </p:spPr>
          <p:txBody>
            <a:bodyPr wrap="square" rtlCol="0">
              <a:spAutoFit/>
            </a:bodyPr>
            <a:lstStyle/>
            <a:p>
              <a:pPr algn="ctr"/>
              <a:r>
                <a:rPr lang="pt-BR" dirty="0" smtClean="0"/>
                <a:t>PLN</a:t>
              </a:r>
              <a:endParaRPr lang="pt-BR" dirty="0"/>
            </a:p>
          </p:txBody>
        </p:sp>
        <p:sp>
          <p:nvSpPr>
            <p:cNvPr id="8" name="TextBox 7"/>
            <p:cNvSpPr txBox="1"/>
            <p:nvPr/>
          </p:nvSpPr>
          <p:spPr>
            <a:xfrm>
              <a:off x="8050552" y="4432754"/>
              <a:ext cx="1500073" cy="369332"/>
            </a:xfrm>
            <a:prstGeom prst="rect">
              <a:avLst/>
            </a:prstGeom>
            <a:noFill/>
          </p:spPr>
          <p:txBody>
            <a:bodyPr wrap="square" rtlCol="0">
              <a:spAutoFit/>
            </a:bodyPr>
            <a:lstStyle/>
            <a:p>
              <a:pPr algn="ctr"/>
              <a:r>
                <a:rPr lang="pt-BR" dirty="0"/>
                <a:t>R</a:t>
              </a:r>
              <a:r>
                <a:rPr lang="pt-BR" dirty="0" smtClean="0"/>
                <a:t>obótica</a:t>
              </a:r>
              <a:endParaRPr lang="pt-BR" dirty="0"/>
            </a:p>
          </p:txBody>
        </p:sp>
        <p:sp>
          <p:nvSpPr>
            <p:cNvPr id="9" name="TextBox 8"/>
            <p:cNvSpPr txBox="1"/>
            <p:nvPr/>
          </p:nvSpPr>
          <p:spPr>
            <a:xfrm>
              <a:off x="10211351" y="4511010"/>
              <a:ext cx="591890" cy="373910"/>
            </a:xfrm>
            <a:prstGeom prst="rect">
              <a:avLst/>
            </a:prstGeom>
            <a:noFill/>
          </p:spPr>
          <p:txBody>
            <a:bodyPr wrap="square" rtlCol="0">
              <a:spAutoFit/>
            </a:bodyPr>
            <a:lstStyle/>
            <a:p>
              <a:pPr algn="ctr"/>
              <a:r>
                <a:rPr lang="pt-BR" dirty="0" smtClean="0"/>
                <a:t>VC</a:t>
              </a:r>
              <a:endParaRPr lang="pt-BR" dirty="0"/>
            </a:p>
          </p:txBody>
        </p:sp>
        <p:sp>
          <p:nvSpPr>
            <p:cNvPr id="10" name="TextBox 9"/>
            <p:cNvSpPr txBox="1"/>
            <p:nvPr/>
          </p:nvSpPr>
          <p:spPr>
            <a:xfrm>
              <a:off x="10374631" y="4919705"/>
              <a:ext cx="1817369" cy="369332"/>
            </a:xfrm>
            <a:prstGeom prst="rect">
              <a:avLst/>
            </a:prstGeom>
            <a:noFill/>
          </p:spPr>
          <p:txBody>
            <a:bodyPr wrap="square" rtlCol="0">
              <a:spAutoFit/>
            </a:bodyPr>
            <a:lstStyle/>
            <a:p>
              <a:pPr algn="ctr"/>
              <a:r>
                <a:rPr lang="pt-BR" dirty="0" smtClean="0"/>
                <a:t>Representação</a:t>
              </a:r>
              <a:endParaRPr lang="pt-BR" dirty="0"/>
            </a:p>
          </p:txBody>
        </p:sp>
        <p:sp>
          <p:nvSpPr>
            <p:cNvPr id="14" name="TextBox 13"/>
            <p:cNvSpPr txBox="1"/>
            <p:nvPr/>
          </p:nvSpPr>
          <p:spPr>
            <a:xfrm>
              <a:off x="10252699" y="5323822"/>
              <a:ext cx="1500073" cy="369332"/>
            </a:xfrm>
            <a:prstGeom prst="rect">
              <a:avLst/>
            </a:prstGeom>
            <a:noFill/>
          </p:spPr>
          <p:txBody>
            <a:bodyPr wrap="square" rtlCol="0">
              <a:spAutoFit/>
            </a:bodyPr>
            <a:lstStyle/>
            <a:p>
              <a:pPr algn="ctr"/>
              <a:r>
                <a:rPr lang="pt-BR" dirty="0" smtClean="0"/>
                <a:t>Planejamento</a:t>
              </a:r>
              <a:endParaRPr lang="pt-BR" dirty="0"/>
            </a:p>
          </p:txBody>
        </p:sp>
        <p:sp>
          <p:nvSpPr>
            <p:cNvPr id="15" name="TextBox 14"/>
            <p:cNvSpPr txBox="1"/>
            <p:nvPr/>
          </p:nvSpPr>
          <p:spPr>
            <a:xfrm>
              <a:off x="8998429" y="5374342"/>
              <a:ext cx="851572" cy="373910"/>
            </a:xfrm>
            <a:prstGeom prst="rect">
              <a:avLst/>
            </a:prstGeom>
            <a:noFill/>
          </p:spPr>
          <p:txBody>
            <a:bodyPr wrap="square" rtlCol="0">
              <a:spAutoFit/>
            </a:bodyPr>
            <a:lstStyle/>
            <a:p>
              <a:pPr algn="ctr"/>
              <a:r>
                <a:rPr lang="pt-BR" dirty="0" smtClean="0"/>
                <a:t>IAG</a:t>
              </a:r>
              <a:endParaRPr lang="pt-BR" dirty="0"/>
            </a:p>
          </p:txBody>
        </p:sp>
        <p:sp>
          <p:nvSpPr>
            <p:cNvPr id="17" name="TextBox 7"/>
            <p:cNvSpPr txBox="1"/>
            <p:nvPr/>
          </p:nvSpPr>
          <p:spPr>
            <a:xfrm>
              <a:off x="8353960" y="4919705"/>
              <a:ext cx="1500073" cy="369332"/>
            </a:xfrm>
            <a:prstGeom prst="rect">
              <a:avLst/>
            </a:prstGeom>
            <a:noFill/>
          </p:spPr>
          <p:txBody>
            <a:bodyPr wrap="square" rtlCol="0">
              <a:spAutoFit/>
            </a:bodyPr>
            <a:lstStyle/>
            <a:p>
              <a:pPr algn="ctr"/>
              <a:r>
                <a:rPr lang="pt-BR" dirty="0" smtClean="0"/>
                <a:t>Raciocínio</a:t>
              </a:r>
              <a:endParaRPr lang="pt-BR" dirty="0"/>
            </a:p>
          </p:txBody>
        </p:sp>
      </p:grpSp>
    </p:spTree>
    <p:extLst>
      <p:ext uri="{BB962C8B-B14F-4D97-AF65-F5344CB8AC3E}">
        <p14:creationId xmlns:p14="http://schemas.microsoft.com/office/powerpoint/2010/main" val="2224876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Foco do curso</a:t>
            </a:r>
            <a:endParaRPr lang="en-US" dirty="0"/>
          </a:p>
        </p:txBody>
      </p:sp>
      <p:sp>
        <p:nvSpPr>
          <p:cNvPr id="3" name="Espaço Reservado para Conteúdo 2"/>
          <p:cNvSpPr>
            <a:spLocks noGrp="1"/>
          </p:cNvSpPr>
          <p:nvPr>
            <p:ph idx="1"/>
          </p:nvPr>
        </p:nvSpPr>
        <p:spPr>
          <a:xfrm>
            <a:off x="838200" y="1825624"/>
            <a:ext cx="11110546" cy="5032376"/>
          </a:xfrm>
        </p:spPr>
        <p:txBody>
          <a:bodyPr/>
          <a:lstStyle/>
          <a:p>
            <a:r>
              <a:rPr lang="pt-BR" dirty="0"/>
              <a:t>Como vimos, IA é um área muito ampla, </a:t>
            </a:r>
            <a:r>
              <a:rPr lang="pt-BR" dirty="0" smtClean="0"/>
              <a:t>e, </a:t>
            </a:r>
            <a:r>
              <a:rPr lang="pt-BR" dirty="0"/>
              <a:t>portanto, focaremos no estudo de algoritmos de </a:t>
            </a:r>
            <a:r>
              <a:rPr lang="pt-BR" b="1" i="1" dirty="0"/>
              <a:t>Aprendizado de </a:t>
            </a:r>
            <a:r>
              <a:rPr lang="pt-BR" b="1" i="1" dirty="0" smtClean="0"/>
              <a:t>Máquina </a:t>
            </a:r>
            <a:r>
              <a:rPr lang="pt-BR" dirty="0" smtClean="0"/>
              <a:t>(do inglês, </a:t>
            </a:r>
            <a:r>
              <a:rPr lang="pt-BR" i="1" dirty="0" err="1" smtClean="0"/>
              <a:t>Machine</a:t>
            </a:r>
            <a:r>
              <a:rPr lang="pt-BR" i="1" dirty="0" smtClean="0"/>
              <a:t> Learning - ML</a:t>
            </a:r>
            <a:r>
              <a:rPr lang="pt-BR" dirty="0" smtClean="0"/>
              <a:t>). </a:t>
            </a:r>
            <a:endParaRPr lang="pt-BR" dirty="0"/>
          </a:p>
          <a:p>
            <a:r>
              <a:rPr lang="pt-BR" b="1" dirty="0"/>
              <a:t>Por quê?</a:t>
            </a:r>
          </a:p>
          <a:p>
            <a:pPr lvl="1">
              <a:buFont typeface="Wingdings" panose="05000000000000000000" pitchFamily="2" charset="2"/>
              <a:buChar char="§"/>
            </a:pPr>
            <a:r>
              <a:rPr lang="pt-BR" b="1" i="1" dirty="0"/>
              <a:t>Caixa de ferramentas</a:t>
            </a:r>
            <a:r>
              <a:rPr lang="pt-BR" dirty="0"/>
              <a:t>: ML oferece ferramentas </a:t>
            </a:r>
            <a:r>
              <a:rPr lang="pt-BR" dirty="0" smtClean="0"/>
              <a:t>importantes para </a:t>
            </a:r>
            <a:r>
              <a:rPr lang="pt-BR" dirty="0"/>
              <a:t>a análise e solução eficiente de vários problemas em várias </a:t>
            </a:r>
            <a:r>
              <a:rPr lang="pt-BR" dirty="0" smtClean="0"/>
              <a:t>áreas, incluindo telecomunicações.</a:t>
            </a:r>
            <a:endParaRPr lang="pt-BR" dirty="0"/>
          </a:p>
          <a:p>
            <a:pPr lvl="1">
              <a:buFont typeface="Wingdings" panose="05000000000000000000" pitchFamily="2" charset="2"/>
              <a:buChar char="§"/>
            </a:pPr>
            <a:r>
              <a:rPr lang="pt-BR" b="1" i="1" dirty="0"/>
              <a:t>Redução de complexidade e custo</a:t>
            </a:r>
            <a:r>
              <a:rPr lang="pt-BR" dirty="0"/>
              <a:t>: vários procedimentos e processos </a:t>
            </a:r>
            <a:r>
              <a:rPr lang="pt-BR" dirty="0" smtClean="0"/>
              <a:t>de várias </a:t>
            </a:r>
            <a:r>
              <a:rPr lang="pt-BR" dirty="0"/>
              <a:t>áreas que apresentam desempenho ótimo na teoria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existem muitos empregos na área de análise, ciência e engenharia de dados, além de pesquisas inovadoras </a:t>
            </a:r>
            <a:r>
              <a:rPr lang="pt-BR" dirty="0" smtClean="0"/>
              <a:t>que usem </a:t>
            </a:r>
            <a:r>
              <a:rPr lang="pt-BR" dirty="0"/>
              <a:t>ML para a solução de </a:t>
            </a:r>
            <a:r>
              <a:rPr lang="pt-BR" dirty="0" smtClean="0"/>
              <a:t>problemas em diversas áreas do conhecimento.</a:t>
            </a:r>
            <a:endParaRPr lang="pt-BR" dirty="0"/>
          </a:p>
        </p:txBody>
      </p:sp>
      <p:pic>
        <p:nvPicPr>
          <p:cNvPr id="4" name="Picture 4" descr="Image result for aprendizado de máquina">
            <a:extLst>
              <a:ext uri="{FF2B5EF4-FFF2-40B4-BE49-F238E27FC236}">
                <a16:creationId xmlns:a16="http://schemas.microsoft.com/office/drawing/2014/main" xmlns="" id="{4530CE78-625F-49E3-B829-A2E7FD1CE2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95" t="15041" r="27482" b="9164"/>
          <a:stretch/>
        </p:blipFill>
        <p:spPr bwMode="auto">
          <a:xfrm>
            <a:off x="5353882" y="188835"/>
            <a:ext cx="1854181" cy="16058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 que é machine learning? Entenda essa tendência no marketing digit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4100" y="188834"/>
            <a:ext cx="2860674" cy="150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175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8019</TotalTime>
  <Words>4021</Words>
  <Application>Microsoft Office PowerPoint</Application>
  <PresentationFormat>Widescreen</PresentationFormat>
  <Paragraphs>467</Paragraphs>
  <Slides>32</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32</vt:i4>
      </vt:variant>
    </vt:vector>
  </HeadingPairs>
  <TitlesOfParts>
    <vt:vector size="38"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Critérios de avaliação</vt:lpstr>
      <vt:lpstr>Motivação</vt:lpstr>
      <vt:lpstr>Inteligência Artificial</vt:lpstr>
      <vt:lpstr>Inteligência Artificial</vt:lpstr>
      <vt:lpstr>Foco do curso</vt:lpstr>
      <vt:lpstr>Mas então, o que é ML?</vt:lpstr>
      <vt:lpstr>O que é o Aprendizado de Máquina?</vt:lpstr>
      <vt:lpstr>O que é o Aprendizado de Máquina?</vt:lpstr>
      <vt:lpstr>Exemplos de aplicações de ML</vt:lpstr>
      <vt:lpstr>Principais motivos da difusão do ML</vt:lpstr>
      <vt:lpstr>Tipos de Aprendizado de Máquina</vt:lpstr>
      <vt:lpstr>Aprendizado Supervisionado</vt:lpstr>
      <vt:lpstr>Aprendizado Não-Supervisionado</vt:lpstr>
      <vt:lpstr>Aprendizado Semi-Supervisionado</vt:lpstr>
      <vt:lpstr>Aprendizado Por Reforço</vt:lpstr>
      <vt:lpstr>Aprendizado Metaheurístico</vt:lpstr>
      <vt:lpstr>Executando códigos</vt:lpstr>
      <vt:lpstr>Goolge Colaboratory (Colab)</vt:lpstr>
      <vt:lpstr>Binder</vt:lpstr>
      <vt:lpstr>Objetivo do curso</vt:lpstr>
      <vt:lpstr>Referências</vt:lpstr>
      <vt:lpstr>Avisos</vt:lpstr>
      <vt:lpstr>Tarefas</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1805</cp:revision>
  <dcterms:created xsi:type="dcterms:W3CDTF">2020-01-20T13:50:05Z</dcterms:created>
  <dcterms:modified xsi:type="dcterms:W3CDTF">2022-08-05T17:37:13Z</dcterms:modified>
</cp:coreProperties>
</file>