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8" d="100"/>
          <a:sy n="98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 smtClean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 smtClean="0">
                <a:solidFill>
                  <a:srgbClr val="00B0F0"/>
                </a:solidFill>
              </a:rPr>
              <a:t>Exemplo: </a:t>
            </a:r>
            <a:r>
              <a:rPr lang="pt-BR" dirty="0" smtClean="0"/>
              <a:t>https://colab.research.google.com/github/zz4fap/t319_aprendizado_de_maquina/blob/main/notebooks/regression/escalonamento_de_atributos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Binder</a:t>
            </a:r>
            <a:r>
              <a:rPr lang="pt-BR" dirty="0" smtClean="0"/>
              <a:t>: https://mybinder.org/v2/gh/zz4fap/t319_aprendizado_de_maquina/main?filepath=notebooks/regression/polynomial_regression.ipynb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Colab</a:t>
            </a:r>
            <a:r>
              <a:rPr lang="pt-BR" dirty="0" smtClean="0"/>
              <a:t>: https://colab.research.google.com/github/zz4fap/t319_aprendizado_de_maquina/blob/main/notebooks/regression/polynomial_regression.ipynb</a:t>
            </a:r>
          </a:p>
          <a:p>
            <a:endParaRPr lang="pt-BR" dirty="0" smtClean="0"/>
          </a:p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5/05/2023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 nos dados!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</a:t>
            </a:r>
            <a:r>
              <a:rPr lang="pt-BR" b="1" i="1" dirty="0" smtClean="0"/>
              <a:t>verdadeiro</a:t>
            </a:r>
            <a:r>
              <a:rPr lang="pt-BR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</a:t>
            </a:r>
            <a:r>
              <a:rPr lang="pt-BR" dirty="0"/>
              <a:t>ao baixo grau de </a:t>
            </a:r>
            <a:r>
              <a:rPr lang="pt-BR" dirty="0" smtClean="0"/>
              <a:t>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</a:t>
            </a:r>
            <a:r>
              <a:rPr lang="pt-BR" dirty="0" smtClean="0"/>
              <a:t>tanto quando </a:t>
            </a:r>
            <a:r>
              <a:rPr lang="pt-BR" dirty="0"/>
              <a:t>apresentado </a:t>
            </a:r>
            <a:r>
              <a:rPr lang="pt-BR" dirty="0" smtClean="0"/>
              <a:t>ao próprio conjunto </a:t>
            </a:r>
            <a:r>
              <a:rPr lang="pt-BR" dirty="0"/>
              <a:t>de treinamento quanto a</a:t>
            </a:r>
            <a:r>
              <a:rPr lang="pt-BR" dirty="0" smtClean="0"/>
              <a:t> dados inéditos.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</a:t>
            </a:r>
            <a:r>
              <a:rPr lang="pt-BR" b="1" i="1" dirty="0"/>
              <a:t>aumentar a </a:t>
            </a:r>
            <a:r>
              <a:rPr lang="pt-BR" b="1" i="1" dirty="0" smtClean="0"/>
              <a:t>flexibilidade do </a:t>
            </a:r>
            <a:r>
              <a:rPr lang="pt-BR" b="1" i="1" dirty="0"/>
              <a:t>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ao alto grau </a:t>
            </a:r>
            <a:r>
              <a:rPr lang="pt-BR" dirty="0"/>
              <a:t>de flexibilidade do </a:t>
            </a:r>
            <a:r>
              <a:rPr lang="pt-BR" dirty="0" smtClean="0"/>
              <a:t>modelo.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Nosso objetivo será encontrar uma </a:t>
            </a:r>
            <a:r>
              <a:rPr lang="pt-BR" dirty="0"/>
              <a:t>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 smtClean="0"/>
              <a:t>generalização</a:t>
            </a:r>
            <a:r>
              <a:rPr lang="pt-BR" b="1" dirty="0" smtClean="0"/>
              <a:t> </a:t>
            </a:r>
            <a:r>
              <a:rPr lang="pt-BR" dirty="0" smtClean="0"/>
              <a:t>do modelo:</a:t>
            </a:r>
            <a:r>
              <a:rPr lang="pt-BR" b="1" dirty="0" smtClean="0"/>
              <a:t> flexibilidade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</a:t>
            </a:r>
            <a:r>
              <a:rPr lang="pt-BR" dirty="0" smtClean="0"/>
              <a:t>#5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Avaliação Presencial: </a:t>
            </a:r>
            <a:r>
              <a:rPr lang="pt-BR" b="1" dirty="0" smtClean="0">
                <a:solidFill>
                  <a:srgbClr val="00B050"/>
                </a:solidFill>
              </a:rPr>
              <a:t>19/05/2023 </a:t>
            </a:r>
            <a:r>
              <a:rPr lang="pt-BR" b="1" dirty="0" smtClean="0">
                <a:solidFill>
                  <a:srgbClr val="00B050"/>
                </a:solidFill>
              </a:rPr>
              <a:t>– Sala </a:t>
            </a:r>
            <a:r>
              <a:rPr lang="pt-BR" b="1" dirty="0" smtClean="0">
                <a:solidFill>
                  <a:srgbClr val="00B050"/>
                </a:solidFill>
              </a:rPr>
              <a:t>I-20</a:t>
            </a:r>
            <a:endParaRPr lang="pt-BR" b="1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 smtClean="0">
                <a:solidFill>
                  <a:srgbClr val="00B050"/>
                </a:solidFill>
              </a:rPr>
              <a:t>github</a:t>
            </a:r>
            <a:r>
              <a:rPr lang="pt-BR" b="1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Pode ser feito em grupo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Os outros devem ser entregues até </a:t>
            </a:r>
            <a:r>
              <a:rPr lang="pt-BR" b="1" dirty="0" smtClean="0">
                <a:solidFill>
                  <a:srgbClr val="00B050"/>
                </a:solidFill>
              </a:rPr>
              <a:t>18/06/2023.</a:t>
            </a:r>
            <a:endParaRPr lang="pt-BR" b="1" dirty="0" smtClean="0">
              <a:solidFill>
                <a:srgbClr val="00B05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173184" y="4526916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517532" y="5486400"/>
            <a:ext cx="2655652" cy="41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</a:t>
            </a:r>
            <a:r>
              <a:rPr lang="pt-BR" b="1" i="1" dirty="0" smtClean="0"/>
              <a:t>a escolha </a:t>
            </a:r>
            <a:r>
              <a:rPr lang="pt-BR" b="1" i="1" dirty="0"/>
              <a:t>do passo de </a:t>
            </a:r>
            <a:r>
              <a:rPr lang="pt-BR" b="1" i="1" dirty="0" smtClean="0"/>
              <a:t>aprendizagem influencia muito no processo aprendizagem</a:t>
            </a:r>
            <a:r>
              <a:rPr lang="pt-BR" dirty="0" smtClean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“</a:t>
            </a:r>
            <a:r>
              <a:rPr lang="pt-BR" i="1" dirty="0" smtClean="0"/>
              <a:t>forçar</a:t>
            </a:r>
            <a:r>
              <a:rPr lang="pt-BR" dirty="0" smtClean="0"/>
              <a:t>” a convergência do GD.</a:t>
            </a:r>
          </a:p>
          <a:p>
            <a:r>
              <a:rPr lang="pt-BR" dirty="0" smtClean="0"/>
              <a:t>Hoje,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</a:t>
            </a:r>
            <a:r>
              <a:rPr lang="pt-BR" dirty="0" smtClean="0"/>
              <a:t>usam </a:t>
            </a:r>
            <a:r>
              <a:rPr lang="pt-BR" dirty="0"/>
              <a:t>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</a:t>
                </a:r>
                <a:r>
                  <a:rPr lang="pt-BR" b="1" i="1" dirty="0" smtClean="0"/>
                  <a:t>de algoritmos iterativos, como o gradiente descendente (todas as versões)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</a:t>
                </a:r>
                <a:r>
                  <a:rPr lang="pt-BR" dirty="0" smtClean="0"/>
                  <a:t>mais facilmente o </a:t>
                </a:r>
                <a:r>
                  <a:rPr lang="pt-BR" dirty="0"/>
                  <a:t>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Até agora, </a:t>
            </a:r>
            <a:r>
              <a:rPr lang="pt-BR" b="1" i="1" dirty="0" smtClean="0"/>
              <a:t>usamos funções hipóteses com formato de hiperplanos</a:t>
            </a:r>
            <a:r>
              <a:rPr lang="pt-BR" dirty="0" smtClean="0"/>
              <a:t>, e.g., retas e planos, mas e se </a:t>
            </a:r>
            <a:r>
              <a:rPr lang="pt-BR" dirty="0"/>
              <a:t>os </a:t>
            </a:r>
            <a:r>
              <a:rPr lang="pt-BR" b="1" i="1" dirty="0"/>
              <a:t>dados </a:t>
            </a:r>
            <a:r>
              <a:rPr lang="pt-BR" b="1" i="1" dirty="0" smtClean="0"/>
              <a:t>tiverem um formato mais complexo </a:t>
            </a:r>
            <a:r>
              <a:rPr lang="pt-BR" dirty="0"/>
              <a:t>do que uma simples linha </a:t>
            </a:r>
            <a:r>
              <a:rPr lang="pt-BR" dirty="0" smtClean="0"/>
              <a:t>reta ou plano?</a:t>
            </a:r>
            <a:endParaRPr lang="pt-BR" dirty="0"/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smtClean="0"/>
              <a:t>Uma reta não capturaria o comportamento das funções abaixo</a:t>
            </a:r>
            <a:r>
              <a:rPr lang="pt-BR" dirty="0" smtClean="0"/>
              <a:t>, pois ela não tem complexidade (i.e., graus de liberdade) o suficiente para isso.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Através do teorema de </a:t>
                </a:r>
                <a:r>
                  <a:rPr lang="pt-BR" b="1" i="1" dirty="0" smtClean="0"/>
                  <a:t>Weierstrass</a:t>
                </a:r>
                <a:r>
                  <a:rPr lang="pt-BR" dirty="0" smtClean="0"/>
                  <a:t>, sabemos que </a:t>
                </a:r>
                <a:r>
                  <a:rPr lang="pt-BR" dirty="0" smtClean="0"/>
                  <a:t>funções deste </a:t>
                </a:r>
                <a:r>
                  <a:rPr lang="pt-BR" dirty="0" smtClean="0"/>
                  <a:t>tipo podem ser </a:t>
                </a:r>
                <a:r>
                  <a:rPr lang="pt-BR" dirty="0" smtClean="0"/>
                  <a:t>aproximadas </a:t>
                </a:r>
                <a:r>
                  <a:rPr lang="pt-BR" dirty="0" smtClean="0"/>
                  <a:t>através de </a:t>
                </a:r>
                <a:r>
                  <a:rPr lang="pt-BR" b="1" i="1" dirty="0" smtClean="0"/>
                  <a:t>polinômios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</a:t>
                </a:r>
                <a:r>
                  <a:rPr lang="pt-BR" dirty="0" smtClean="0"/>
                  <a:t>funções de </a:t>
                </a:r>
                <a:r>
                  <a:rPr lang="pt-BR" dirty="0" smtClean="0"/>
                  <a:t>qualquer </a:t>
                </a:r>
                <a:r>
                  <a:rPr lang="pt-BR" dirty="0" smtClean="0"/>
                  <a:t>formato/complexidade </a:t>
                </a:r>
                <a:r>
                  <a:rPr lang="pt-BR" dirty="0" smtClean="0"/>
                  <a:t>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</a:t>
                </a:r>
                <a:r>
                  <a:rPr lang="pt-BR" dirty="0" smtClean="0"/>
                  <a:t>nossas análises, </a:t>
                </a:r>
                <a:r>
                  <a:rPr lang="pt-BR" dirty="0"/>
                  <a:t>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</a:t>
                </a:r>
                <a:r>
                  <a:rPr lang="pt-BR" dirty="0" smtClean="0"/>
                  <a:t>vetor gradiente para o algoritmo do gradiente descendente, escalonamento) </a:t>
                </a:r>
                <a:r>
                  <a:rPr lang="pt-BR" dirty="0"/>
                  <a:t>são </a:t>
                </a:r>
                <a:r>
                  <a:rPr lang="pt-BR" dirty="0" smtClean="0"/>
                  <a:t>diretamente estendidos </a:t>
                </a:r>
                <a:r>
                  <a:rPr lang="pt-BR" dirty="0"/>
                  <a:t>para </a:t>
                </a:r>
                <a:r>
                  <a:rPr lang="pt-BR" b="1" i="1" dirty="0" smtClean="0"/>
                  <a:t>funções hipótese polinomiais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 smtClean="0"/>
                  <a:t>o desafio agora é que precisamos </a:t>
                </a:r>
                <a:r>
                  <a:rPr lang="pt-BR" b="1" i="1" dirty="0" smtClean="0"/>
                  <a:t>encontrar a ordem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polinômio </a:t>
                </a:r>
                <a:r>
                  <a:rPr lang="pt-BR" dirty="0" smtClean="0"/>
                  <a:t>que melhor aproxime os dados.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Função objetivo: 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b="1" i="1" dirty="0" smtClean="0"/>
                  <a:t>mapeamento verdadeiro (i.e., função objetivo)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Vamos usar uma </a:t>
                </a:r>
                <a:r>
                  <a:rPr lang="pt-BR" b="1" i="1" dirty="0" smtClean="0"/>
                  <a:t>função hipótese polinomial</a:t>
                </a:r>
                <a:r>
                  <a:rPr lang="pt-BR" dirty="0" smtClean="0"/>
                  <a:t> para aproximar a função objetivo. </a:t>
                </a:r>
              </a:p>
              <a:p>
                <a:r>
                  <a:rPr lang="pt-BR" dirty="0" smtClean="0"/>
                  <a:t>Porém, surge uma dúvida, </a:t>
                </a:r>
                <a:r>
                  <a:rPr lang="pt-BR" b="1" i="1" dirty="0" smtClean="0"/>
                  <a:t>e se não soubéssemos a ordem por trás do modelo gerador, qual ordem deveríamos utilizar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 partir do dados ruidosos, queremos encontrar um polinômio (pesos e ordem) que melhor se aproxime da função objetivo.</a:t>
            </a:r>
            <a:endParaRPr lang="pt-BR" sz="1400" dirty="0"/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4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4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4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Esse modelo encontra uma relação de compromisso entre </a:t>
            </a:r>
            <a:r>
              <a:rPr lang="pt-BR" b="1" i="1" dirty="0" smtClean="0"/>
              <a:t>flexibilidade</a:t>
            </a:r>
            <a:r>
              <a:rPr lang="pt-BR" dirty="0" smtClean="0"/>
              <a:t> 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20325</TotalTime>
  <Words>2290</Words>
  <Application>Microsoft Office PowerPoint</Application>
  <PresentationFormat>Widescreen</PresentationFormat>
  <Paragraphs>219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2274</cp:revision>
  <dcterms:created xsi:type="dcterms:W3CDTF">2020-02-17T11:18:32Z</dcterms:created>
  <dcterms:modified xsi:type="dcterms:W3CDTF">2023-05-05T18:06:02Z</dcterms:modified>
</cp:coreProperties>
</file>