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25" r:id="rId13"/>
    <p:sldId id="471" r:id="rId14"/>
    <p:sldId id="526" r:id="rId15"/>
    <p:sldId id="527" r:id="rId16"/>
    <p:sldId id="528" r:id="rId17"/>
    <p:sldId id="529" r:id="rId18"/>
    <p:sldId id="472" r:id="rId19"/>
    <p:sldId id="534" r:id="rId20"/>
    <p:sldId id="536" r:id="rId21"/>
    <p:sldId id="535" r:id="rId22"/>
    <p:sldId id="532" r:id="rId23"/>
    <p:sldId id="533" r:id="rId24"/>
    <p:sldId id="441" r:id="rId25"/>
    <p:sldId id="317" r:id="rId26"/>
    <p:sldId id="332" r:id="rId27"/>
    <p:sldId id="522" r:id="rId28"/>
    <p:sldId id="475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10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=""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=""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</a:t>
            </a:r>
            <a:r>
              <a:rPr lang="pt-BR" b="1" dirty="0" smtClean="0">
                <a:hlinkClick r:id="rId3"/>
              </a:rPr>
              <a:t>5</a:t>
            </a:r>
            <a:r>
              <a:rPr lang="pt-BR" dirty="0" smtClean="0"/>
              <a:t> (</a:t>
            </a:r>
            <a:r>
              <a:rPr lang="pt-BR" b="1" dirty="0" smtClean="0">
                <a:solidFill>
                  <a:srgbClr val="FF0000"/>
                </a:solidFill>
              </a:rPr>
              <a:t>Exercício #1 apenas</a:t>
            </a:r>
            <a:r>
              <a:rPr lang="pt-BR" dirty="0" smtClean="0"/>
              <a:t>)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 smtClean="0">
                <a:solidFill>
                  <a:srgbClr val="00B050"/>
                </a:solidFill>
              </a:rPr>
              <a:t>Avaliação </a:t>
            </a:r>
            <a:r>
              <a:rPr lang="pt-BR" b="1" dirty="0">
                <a:solidFill>
                  <a:srgbClr val="00B050"/>
                </a:solidFill>
              </a:rPr>
              <a:t>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10145948" y="4762710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  <a:endCxn id="4" idx="1"/>
          </p:cNvCxnSpPr>
          <p:nvPr/>
        </p:nvCxnSpPr>
        <p:spPr>
          <a:xfrm>
            <a:off x="6276814" y="5346915"/>
            <a:ext cx="3869134" cy="46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45668"/>
            <a:ext cx="11630345" cy="296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mas e se os </a:t>
            </a:r>
            <a:r>
              <a:rPr lang="pt-BR" sz="4000" b="1" i="1" dirty="0">
                <a:solidFill>
                  <a:srgbClr val="7030A0"/>
                </a:solidFill>
              </a:rPr>
              <a:t>dados</a:t>
            </a:r>
            <a:r>
              <a:rPr lang="pt-BR" sz="4000" dirty="0"/>
              <a:t> aos quais nós queremos </a:t>
            </a:r>
            <a:r>
              <a:rPr lang="pt-BR" sz="4000" b="1" i="1" dirty="0">
                <a:solidFill>
                  <a:srgbClr val="7030A0"/>
                </a:solidFill>
              </a:rPr>
              <a:t>ajustar uma função hipótese </a:t>
            </a:r>
            <a:r>
              <a:rPr lang="pt-BR" sz="4000" dirty="0"/>
              <a:t>tiverem um </a:t>
            </a:r>
            <a:r>
              <a:rPr lang="pt-BR" sz="4000" b="1" i="1" dirty="0">
                <a:solidFill>
                  <a:srgbClr val="7030A0"/>
                </a:solidFill>
              </a:rPr>
              <a:t>formato mais complexo do que uma simples reta ou plano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que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aproximar mapeamentos de qualquer formato ou complexidade com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ordem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combinação dos atributos originais,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593277" y="4880225"/>
            <a:ext cx="1574801" cy="575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0" y="6581000"/>
            <a:ext cx="5219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ordem é o maior valor resultante da soma dos expoentes dos monômios.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 r="-11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vetor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o polinômio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a ordem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=""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=""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=""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=""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</a:t>
            </a:r>
            <a:r>
              <a:rPr lang="pt-BR" dirty="0" smtClean="0"/>
              <a:t>(i.e., reta) não </a:t>
            </a:r>
            <a:r>
              <a:rPr lang="pt-BR" dirty="0"/>
              <a:t>tem flexibilidade o suficiente para </a:t>
            </a:r>
            <a:r>
              <a:rPr lang="pt-BR" dirty="0" smtClean="0"/>
              <a:t>aproximar o comportamento por trás das amostras ruidosas, ou seja, a função objetivo.</a:t>
            </a:r>
            <a:endParaRPr lang="pt-BR" dirty="0"/>
          </a:p>
          <a:p>
            <a:r>
              <a:rPr lang="pt-BR" dirty="0" smtClean="0"/>
              <a:t>O erro (MSE) é alto para exemplos dos conjuntos de treinamento e de validação (i.e., </a:t>
            </a:r>
            <a:r>
              <a:rPr lang="pt-BR" dirty="0"/>
              <a:t>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=""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</a:t>
            </a:r>
            <a:r>
              <a:rPr lang="pt-BR" sz="1400" dirty="0" smtClean="0"/>
              <a:t>e </a:t>
            </a:r>
            <a:r>
              <a:rPr lang="pt-BR" sz="1400" dirty="0"/>
              <a:t>aproximar </a:t>
            </a:r>
            <a:r>
              <a:rPr lang="pt-BR" sz="1400" dirty="0" smtClean="0"/>
              <a:t>o comportamento da função objetivo.</a:t>
            </a:r>
            <a:endParaRPr lang="pt-BR" sz="1400" dirty="0"/>
          </a:p>
        </p:txBody>
      </p:sp>
      <p:cxnSp>
        <p:nvCxnSpPr>
          <p:cNvPr id="6" name="Straight Arrow Connector 7">
            <a:extLst>
              <a:ext uri="{FF2B5EF4-FFF2-40B4-BE49-F238E27FC236}">
                <a16:creationId xmlns=""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=""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=""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</a:t>
            </a:r>
            <a:r>
              <a:rPr lang="pt-BR" dirty="0" smtClean="0"/>
              <a:t>aproximação da função objetivo, </a:t>
            </a:r>
            <a:r>
              <a:rPr lang="pt-BR" dirty="0"/>
              <a:t>errando pouco para exemplos </a:t>
            </a:r>
            <a:r>
              <a:rPr lang="pt-BR" dirty="0" smtClean="0"/>
              <a:t>dos conjuntos de </a:t>
            </a:r>
            <a:r>
              <a:rPr lang="pt-BR" dirty="0"/>
              <a:t>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=""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=""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=""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=""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=""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</a:t>
            </a:r>
            <a:r>
              <a:rPr lang="pt-BR" dirty="0" smtClean="0"/>
              <a:t>maior do que </a:t>
            </a:r>
            <a:r>
              <a:rPr lang="pt-BR" dirty="0"/>
              <a:t>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</a:t>
            </a:r>
            <a:r>
              <a:rPr lang="pt-BR" dirty="0" smtClean="0"/>
              <a:t>i.e., </a:t>
            </a:r>
            <a:r>
              <a:rPr lang="pt-BR" dirty="0"/>
              <a:t>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erro para as amostras do conjunto de treinamento é muito baixo.</a:t>
            </a:r>
            <a:endParaRPr lang="pt-BR" dirty="0"/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</a:t>
            </a:r>
            <a:r>
              <a:rPr lang="pt-BR" dirty="0" smtClean="0"/>
              <a:t>validação.</a:t>
            </a:r>
            <a:endParaRPr lang="pt-BR" dirty="0"/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=""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=""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=""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=""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</a:t>
            </a:r>
            <a:r>
              <a:rPr lang="pt-BR" b="1" i="1" dirty="0" smtClean="0"/>
              <a:t>flexibilidade (ou capacidade)</a:t>
            </a:r>
            <a:r>
              <a:rPr lang="pt-BR" dirty="0" smtClean="0"/>
              <a:t>. 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</a:t>
            </a:r>
            <a:r>
              <a:rPr lang="pt-BR" dirty="0" smtClean="0"/>
              <a:t>ao modelo não ter graus de liberdade suficientes para a aproximação.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12/12/2023.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=""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=""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=""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=""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=""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=""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=""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=""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=""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=""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=""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=""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=""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=""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=""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=""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=""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=""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=""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=""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=""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=""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=""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=""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=""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=""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=""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=""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=""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=""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=""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=""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=""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=""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=""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=""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=""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=""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=""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=""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=""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=""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=""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=""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=""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escalonamento altera os valores dos pesos.</a:t>
            </a:r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=""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=""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=""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21120</TotalTime>
  <Words>4186</Words>
  <Application>Microsoft Office PowerPoint</Application>
  <PresentationFormat>Widescreen</PresentationFormat>
  <Paragraphs>339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2405</cp:revision>
  <dcterms:created xsi:type="dcterms:W3CDTF">2020-02-17T11:18:32Z</dcterms:created>
  <dcterms:modified xsi:type="dcterms:W3CDTF">2023-10-29T02:30:05Z</dcterms:modified>
</cp:coreProperties>
</file>