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9" r:id="rId2"/>
    <p:sldId id="486" r:id="rId3"/>
    <p:sldId id="514" r:id="rId4"/>
    <p:sldId id="516" r:id="rId5"/>
    <p:sldId id="519" r:id="rId6"/>
    <p:sldId id="334" r:id="rId7"/>
    <p:sldId id="469" r:id="rId8"/>
    <p:sldId id="520" r:id="rId9"/>
    <p:sldId id="521" r:id="rId10"/>
    <p:sldId id="515" r:id="rId11"/>
    <p:sldId id="518" r:id="rId12"/>
    <p:sldId id="512" r:id="rId13"/>
    <p:sldId id="480" r:id="rId14"/>
    <p:sldId id="485" r:id="rId15"/>
    <p:sldId id="481" r:id="rId16"/>
    <p:sldId id="471" r:id="rId17"/>
    <p:sldId id="468" r:id="rId18"/>
    <p:sldId id="472" r:id="rId19"/>
    <p:sldId id="477" r:id="rId20"/>
    <p:sldId id="474" r:id="rId21"/>
    <p:sldId id="470" r:id="rId22"/>
    <p:sldId id="441" r:id="rId23"/>
    <p:sldId id="317" r:id="rId24"/>
    <p:sldId id="332" r:id="rId25"/>
    <p:sldId id="522" r:id="rId26"/>
    <p:sldId id="475" r:id="rId2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https://mybinder.org/v2/gh/zz4fap/t319_aprendizado_de_maquina/main?filepath=notebooks%2Fregression%2Fescalonamento_de_atributos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u="none" dirty="0">
                <a:solidFill>
                  <a:srgbClr val="00B0F0"/>
                </a:solidFill>
              </a:rPr>
              <a:t>Exemplo: </a:t>
            </a:r>
            <a:r>
              <a:rPr lang="pt-BR" dirty="0"/>
              <a:t>https://colab.research.google.com/github/zz4fap/t319_aprendizado_de_maquina/blob/main/notebooks/regression/escalonamento_de_atributos</a:t>
            </a:r>
            <a:r>
              <a:rPr lang="pt-BR" u="none" dirty="0">
                <a:solidFill>
                  <a:srgbClr val="00B0F0"/>
                </a:solidFill>
              </a:rPr>
              <a:t>.ipynb</a:t>
            </a:r>
            <a:endParaRPr lang="pt-BR" u="none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13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9995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201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Binder</a:t>
            </a:r>
            <a:r>
              <a:rPr lang="pt-BR" dirty="0"/>
              <a:t>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1354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66379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59516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356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41.png"/><Relationship Id="rId18" Type="http://schemas.openxmlformats.org/officeDocument/2006/relationships/hyperlink" Target="https://colab.research.google.com/github/zz4fap/t319_aprendizado_de_maquina/blob/main/notebooks/regression/escalonamento_de_atributos.ipynb" TargetMode="External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130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20.png"/><Relationship Id="rId5" Type="http://schemas.openxmlformats.org/officeDocument/2006/relationships/image" Target="../media/image14.png"/><Relationship Id="rId15" Type="http://schemas.openxmlformats.org/officeDocument/2006/relationships/image" Target="../media/image18.png"/><Relationship Id="rId10" Type="http://schemas.openxmlformats.org/officeDocument/2006/relationships/image" Target="../media/image370.png"/><Relationship Id="rId4" Type="http://schemas.openxmlformats.org/officeDocument/2006/relationships/image" Target="../media/image13.png"/><Relationship Id="rId9" Type="http://schemas.openxmlformats.org/officeDocument/2006/relationships/image" Target="../media/image110.png"/><Relationship Id="rId1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19_aprendizado_de_maquina/blob/main/notebooks/regression/polynomial_regression.ipyn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202FA-6DFE-7E6F-5E7E-1D0496E8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</a:t>
            </a:r>
            <a:r>
              <a:rPr lang="pt-BR"/>
              <a:t>do escalonamento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4505A-C335-CE37-4202-0BD88935D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</p:spTree>
    <p:extLst>
      <p:ext uri="{BB962C8B-B14F-4D97-AF65-F5344CB8AC3E}">
        <p14:creationId xmlns:p14="http://schemas.microsoft.com/office/powerpoint/2010/main" val="1511606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592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3E3EF-6AF8-0DAA-8DA2-9B7477F1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5571-FACA-B92E-A425-F1D08293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729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8939286" y="68240"/>
            <a:ext cx="3202636" cy="34498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3142C1-FD08-4328-BCCB-5521CEAB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1642F2F-7A09-459E-9D90-1D9D3103E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Dada a seguinte equação hipótese,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função de erro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d>
                                  <m:d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tem uma influência maior no erro resultante, o que pode ser expresso de forma aproximada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Portanto, o erro entre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será 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e, portanto, pequenas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 fazem com que o erro varie rapidamente.</a:t>
                </a:r>
              </a:p>
              <a:p>
                <a:pPr algn="just"/>
                <a:r>
                  <a:rPr lang="pt-BR" dirty="0"/>
                  <a:t>A diferença entre as magnitudes dos atributos afeta o desempenho de algoritmos de ML que usam métricas de distância como função de erro.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pt-BR" dirty="0"/>
                  <a:t>As diferenças entre as magnitudes dos atributos faz com que as superfícies de erro tenham formato de vale (‘U’ ou ‘V’), </a:t>
                </a:r>
                <a:r>
                  <a:rPr lang="pt-BR" b="1" i="1" dirty="0"/>
                  <a:t>dificultando a convergência de algoritmos iterativos, como o gradiente descendente (todas as versões)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642F2F-7A09-459E-9D90-1D9D3103E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  <a:blipFill rotWithShape="0">
                <a:blip r:embed="rId4"/>
                <a:stretch>
                  <a:fillRect l="-911" t="-2712" r="-1692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0210800" y="2655651"/>
            <a:ext cx="684179" cy="36211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91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1032"/>
                <a:ext cx="11240069" cy="508696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O que pode ser feito? </a:t>
                </a:r>
              </a:p>
              <a:p>
                <a:r>
                  <a:rPr lang="pt-BR" dirty="0"/>
                  <a:t>Para evitar esse problema, o intervalo de variação de todos os </a:t>
                </a:r>
                <a:r>
                  <a:rPr lang="pt-BR" b="1" i="1" dirty="0"/>
                  <a:t>atributos</a:t>
                </a:r>
                <a:r>
                  <a:rPr lang="pt-BR" dirty="0"/>
                  <a:t> deve ser </a:t>
                </a:r>
                <a:r>
                  <a:rPr lang="pt-BR" b="1" i="1" dirty="0"/>
                  <a:t>escalonado</a:t>
                </a:r>
                <a:r>
                  <a:rPr lang="pt-BR" dirty="0"/>
                  <a:t> para que cada </a:t>
                </a:r>
                <a:r>
                  <a:rPr lang="pt-BR" b="1" i="1" dirty="0"/>
                  <a:t>atributo</a:t>
                </a:r>
                <a:r>
                  <a:rPr lang="pt-BR" dirty="0"/>
                  <a:t> contribua com o mesmo </a:t>
                </a:r>
                <a:r>
                  <a:rPr lang="pt-BR" b="1" i="1" dirty="0"/>
                  <a:t>peso</a:t>
                </a:r>
                <a:r>
                  <a:rPr lang="pt-BR" dirty="0"/>
                  <a:t> para o cálculo do erro.</a:t>
                </a:r>
              </a:p>
              <a:p>
                <a:r>
                  <a:rPr lang="pt-BR" dirty="0"/>
                  <a:t>As duas formas mais comuns de escalonamento são: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Normalização</a:t>
                </a:r>
                <a:r>
                  <a:rPr lang="en-US" b="1" dirty="0"/>
                  <a:t> </a:t>
                </a:r>
                <a:r>
                  <a:rPr lang="en-US" b="1" dirty="0" err="1"/>
                  <a:t>Mín</a:t>
                </a:r>
                <a:r>
                  <a:rPr lang="en-US" b="1" dirty="0"/>
                  <a:t>-Max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nl-BE" sz="26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Padronização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6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b="1" i="1" dirty="0"/>
                  <a:t>Normalização Mín-Max </a:t>
                </a:r>
                <a:r>
                  <a:rPr lang="pt-BR" dirty="0"/>
                  <a:t>faz com que os atributos variem entre 0 e 1.</a:t>
                </a:r>
              </a:p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atributos tenham média zero e desvio padrão unitário. Observe que, neste caso, os valores não ficam restritos a um intervalo específico.</a:t>
                </a:r>
              </a:p>
              <a:p>
                <a:r>
                  <a:rPr lang="pt-BR" dirty="0"/>
                  <a:t>Vantagens do escalonamento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Ajuda a acelerar a convergência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pois deixa as curvas de nível da superfície de erro mais circulares.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Possibilita comparar mais facilmente o peso/influência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no modelo.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1032"/>
                <a:ext cx="11240069" cy="5086968"/>
              </a:xfrm>
              <a:blipFill rotWithShape="0">
                <a:blip r:embed="rId3"/>
                <a:stretch>
                  <a:fillRect l="-597" t="-2518" b="-20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45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2"/>
            <a:ext cx="10515600" cy="1032572"/>
          </a:xfrm>
        </p:spPr>
        <p:txBody>
          <a:bodyPr/>
          <a:lstStyle/>
          <a:p>
            <a:r>
              <a:rPr lang="pt-BR" dirty="0"/>
              <a:t>Escalonamento de Atributos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4948928" y="812800"/>
            <a:ext cx="2252502" cy="24263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821" r="9367" b="5970"/>
          <a:stretch/>
        </p:blipFill>
        <p:spPr>
          <a:xfrm>
            <a:off x="5342917" y="5127869"/>
            <a:ext cx="1893633" cy="122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19652" r="28676" b="15103"/>
          <a:stretch/>
        </p:blipFill>
        <p:spPr>
          <a:xfrm>
            <a:off x="7488499" y="812800"/>
            <a:ext cx="2214756" cy="2403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397" r="9119" b="6393"/>
          <a:stretch/>
        </p:blipFill>
        <p:spPr>
          <a:xfrm>
            <a:off x="7774318" y="5127869"/>
            <a:ext cx="1893600" cy="12204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243" r="28607" b="14659"/>
          <a:stretch/>
        </p:blipFill>
        <p:spPr>
          <a:xfrm>
            <a:off x="9917271" y="812800"/>
            <a:ext cx="2230704" cy="24263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t="10075" r="9453" b="5970"/>
          <a:stretch/>
        </p:blipFill>
        <p:spPr>
          <a:xfrm>
            <a:off x="10059040" y="5124312"/>
            <a:ext cx="1898560" cy="12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Modelo gerador</a:t>
                </a:r>
                <a:r>
                  <a:rPr lang="pt-BR" b="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1415"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d>
                                    <m:dPr>
                                      <m:ctrlPr>
                                        <a:rPr lang="pt-BR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)+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81930" y="2319231"/>
            <a:ext cx="39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plotar a superfície de erro usamos: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, resultando num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, resultando também em 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têm intervalos semelhantes, então, a variação tanto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 quanto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 tem </a:t>
                </a:r>
                <a:r>
                  <a:rPr lang="pt-BR" b="1" i="1" dirty="0"/>
                  <a:t>peso</a:t>
                </a:r>
                <a:r>
                  <a:rPr lang="pt-BR" dirty="0"/>
                  <a:t> semelhante na variação do erro (tigela).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blipFill rotWithShape="0">
                <a:blip r:embed="rId14"/>
                <a:stretch>
                  <a:fillRect l="-835" t="-1502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 r="8122" b="2747"/>
          <a:stretch/>
        </p:blipFill>
        <p:spPr>
          <a:xfrm>
            <a:off x="5365197" y="3234241"/>
            <a:ext cx="1865374" cy="1841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 r="7834" b="2778"/>
          <a:stretch/>
        </p:blipFill>
        <p:spPr>
          <a:xfrm>
            <a:off x="7774318" y="3234241"/>
            <a:ext cx="1889560" cy="1850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 r="8043" b="2428"/>
          <a:stretch/>
        </p:blipFill>
        <p:spPr>
          <a:xfrm>
            <a:off x="10059040" y="3237074"/>
            <a:ext cx="1872910" cy="18387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7335" y="6335803"/>
            <a:ext cx="4098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B0F0"/>
                </a:solidFill>
                <a:hlinkClick r:id="rId18"/>
              </a:rPr>
              <a:t>Exemplo: escalonamento_de_atributos.ipynb</a:t>
            </a:r>
            <a:endParaRPr lang="pt-BR" sz="16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423" y="443468"/>
            <a:ext cx="20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Após padronização</a:t>
            </a:r>
          </a:p>
        </p:txBody>
      </p:sp>
    </p:spTree>
    <p:extLst>
      <p:ext uri="{BB962C8B-B14F-4D97-AF65-F5344CB8AC3E}">
        <p14:creationId xmlns:p14="http://schemas.microsoft.com/office/powerpoint/2010/main" val="2010244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0881049" cy="245454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Até agora, </a:t>
            </a:r>
            <a:r>
              <a:rPr lang="pt-BR" b="1" i="1" dirty="0"/>
              <a:t>usamos funções hipóteses com formato de hiperplanos</a:t>
            </a:r>
            <a:r>
              <a:rPr lang="pt-BR" dirty="0"/>
              <a:t>, e.g., retas e planos, mas e se os </a:t>
            </a:r>
            <a:r>
              <a:rPr lang="pt-BR" b="1" i="1" dirty="0"/>
              <a:t>dados tiverem um formato mais complexo </a:t>
            </a:r>
            <a:r>
              <a:rPr lang="pt-BR" dirty="0"/>
              <a:t>do que uma simples linha reta ou plano?</a:t>
            </a:r>
          </a:p>
          <a:p>
            <a:r>
              <a:rPr lang="pt-BR" dirty="0"/>
              <a:t>Como encontraríamos um modelo que aproxime as funções abaixo?</a:t>
            </a:r>
          </a:p>
          <a:p>
            <a:r>
              <a:rPr lang="pt-BR" dirty="0"/>
              <a:t>Uma reta claramente não seria uma boa escolha.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Uma reta não capturaria o comportamento das funções abaixo</a:t>
            </a:r>
            <a:r>
              <a:rPr lang="pt-BR" dirty="0"/>
              <a:t>, pois ela não tem complexidade (i.e., graus de liberdade) o suficiente para isso.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37" t="6054" r="8725" b="4240"/>
          <a:stretch/>
        </p:blipFill>
        <p:spPr>
          <a:xfrm>
            <a:off x="4741404" y="4122790"/>
            <a:ext cx="2840496" cy="2649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034" t="6298" r="7846" b="3500"/>
          <a:stretch/>
        </p:blipFill>
        <p:spPr>
          <a:xfrm>
            <a:off x="972766" y="4122790"/>
            <a:ext cx="2911063" cy="2649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034" t="6628" r="8132" b="3829"/>
          <a:stretch/>
        </p:blipFill>
        <p:spPr>
          <a:xfrm>
            <a:off x="8443565" y="4123053"/>
            <a:ext cx="2928972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Através do teorema de </a:t>
                </a:r>
                <a:r>
                  <a:rPr lang="pt-BR" b="1" i="1" dirty="0"/>
                  <a:t>Weierstrass</a:t>
                </a:r>
                <a:r>
                  <a:rPr lang="pt-BR" dirty="0"/>
                  <a:t>, sabemos que funções deste tipo podem ser aproximadas através de </a:t>
                </a:r>
                <a:r>
                  <a:rPr lang="pt-BR" b="1" i="1" dirty="0"/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tão bem quanto desejado por um polinômio”,</a:t>
                </a:r>
                <a:r>
                  <a:rPr lang="pt-BR" dirty="0"/>
                  <a:t> </a:t>
                </a:r>
                <a:r>
                  <a:rPr lang="pt-BR" b="1" i="1" dirty="0"/>
                  <a:t>Teorema da aproximação de Weierstrass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aproximar funções de qualquer formato/complexidade com polinômios: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simplicidade, para nossas análises, nós vamos considerar </a:t>
                </a:r>
                <a:r>
                  <a:rPr lang="pt-BR" b="1" i="1" dirty="0"/>
                  <a:t>funções hipóteses polinomiais em uma váriável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a ordem do polinômio.</a:t>
                </a:r>
              </a:p>
              <a:p>
                <a:r>
                  <a:rPr lang="pt-BR" dirty="0"/>
                  <a:t>Todos resultados encontrados anteriormente (equação normal, vetor gradiente para o algoritmo do gradiente descendente, escalonamento) são diretamente estendidos para </a:t>
                </a:r>
                <a:r>
                  <a:rPr lang="pt-BR" b="1" i="1" dirty="0"/>
                  <a:t>funções hipótese polinomiais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o desafio agora é que precisamos </a:t>
                </a:r>
                <a:r>
                  <a:rPr lang="pt-BR" b="1" i="1" dirty="0"/>
                  <a:t>encontrar a ordem do polinômio </a:t>
                </a:r>
                <a:r>
                  <a:rPr lang="pt-BR" dirty="0"/>
                  <a:t>que melhor aproxime os dados.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  <a:blipFill rotWithShape="0">
                <a:blip r:embed="rId3"/>
                <a:stretch>
                  <a:fillRect l="-707" t="-2785" r="-1142" b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82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Exemplo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7700210" y="2323393"/>
            <a:ext cx="4443663" cy="3122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705176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22041" y="2074508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/>
                  <a:t>função hipótese polinomial</a:t>
                </a:r>
                <a:r>
                  <a:rPr lang="pt-BR" dirty="0"/>
                  <a:t> para aproximar a função objetivo.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/>
                  <a:t>e se não soubéssemos a ordem por trás do modelo gerador, qual ordem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  <a:blipFill rotWithShape="0">
                <a:blip r:embed="rId3"/>
                <a:stretch>
                  <a:fillRect l="-1448" t="-2421" r="-19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7991856" y="5413062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8" name="TextBox 13"/>
          <p:cNvSpPr txBox="1"/>
          <p:nvPr/>
        </p:nvSpPr>
        <p:spPr>
          <a:xfrm>
            <a:off x="8664709" y="6519446"/>
            <a:ext cx="338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B0F0"/>
                </a:solidFill>
                <a:hlinkClick r:id="rId4"/>
              </a:rPr>
              <a:t>Exemplo: polynomial_regression.ipynb</a:t>
            </a:r>
            <a:endParaRPr lang="pt-BR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126"/>
            <a:ext cx="10515600" cy="892156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02" y="3938275"/>
            <a:ext cx="11353800" cy="291972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Polinômio de ordem 1 não tem flexibilidade o suficiente para aproximar bem os dados.</a:t>
            </a:r>
          </a:p>
          <a:p>
            <a:r>
              <a:rPr lang="pt-BR" dirty="0"/>
              <a:t>O modelo erra muito tanto para predição dos exemplos de treinamento quanto para exemplos de validação (ou seja,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  <a:p>
            <a:r>
              <a:rPr lang="pt-BR" dirty="0"/>
              <a:t>Porém, como esperado, o polinômio de ordem 2 produz a melhor aproximação dos dados, errando pouco para exemplos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904266" y="1148280"/>
            <a:ext cx="2775469" cy="2785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8956954" y="1207648"/>
            <a:ext cx="2713277" cy="2722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9735" y="1132127"/>
            <a:ext cx="2196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a aproximar os dados.</a:t>
            </a: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3239311" y="1870791"/>
            <a:ext cx="1538679" cy="386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1290" y="1243128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8020957" y="1981792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9226" y="877998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53728" y="865570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49149" y="2580960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6245" y="2619476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272671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66"/>
            <a:ext cx="10515600" cy="1018984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153546"/>
            <a:ext cx="11179630" cy="269211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Polinômios com ordem &gt;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ou seja,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 (i.e., dados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1029385" y="1334234"/>
            <a:ext cx="2706541" cy="277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4609322" y="1331143"/>
            <a:ext cx="2709133" cy="2775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8192276" y="1331143"/>
            <a:ext cx="2734379" cy="2775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9146" y="107724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0711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96134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64230" y="1882715"/>
            <a:ext cx="1817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</p:spTree>
    <p:extLst>
      <p:ext uri="{BB962C8B-B14F-4D97-AF65-F5344CB8AC3E}">
        <p14:creationId xmlns:p14="http://schemas.microsoft.com/office/powerpoint/2010/main" val="2461190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sobreajuste: 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8134"/>
            <a:ext cx="11203983" cy="5109866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/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baixo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  <a:p>
            <a:r>
              <a:rPr lang="pt-BR" b="1" dirty="0"/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generalização</a:t>
            </a:r>
            <a:r>
              <a:rPr lang="pt-BR" b="1" dirty="0"/>
              <a:t> </a:t>
            </a:r>
            <a:r>
              <a:rPr lang="pt-BR" dirty="0"/>
              <a:t>do modelo:</a:t>
            </a:r>
            <a:r>
              <a:rPr lang="pt-BR" b="1" dirty="0"/>
              <a:t> flexibilidade</a:t>
            </a:r>
            <a:r>
              <a:rPr lang="pt-BR" dirty="0"/>
              <a:t> e </a:t>
            </a:r>
            <a:r>
              <a:rPr lang="pt-BR" b="1" dirty="0"/>
              <a:t>grau de generalização</a:t>
            </a:r>
            <a:r>
              <a:rPr lang="pt-BR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557925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até 10/12/2023.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9306748" y="4027789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92548" y="1825624"/>
                <a:ext cx="742821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formato de vale fazem com que a convergência do GD se torne muito lenta.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convergência se torna lenta devido à superfície ser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plana ou quase plana 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regiões, o gradiente da função de erro é muito pequeno, tornando as atualizações dos pesos, consequentemente, muito pequenas nessas direções.</a:t>
                </a: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a pequena inclinação da superfície nessa direção.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92548" y="1825624"/>
                <a:ext cx="7428216" cy="5032375"/>
              </a:xfrm>
              <a:blipFill>
                <a:blip r:embed="rId3"/>
                <a:stretch>
                  <a:fillRect l="-1477" t="-2663" r="-1641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322915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874630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5032375"/>
          </a:xfrm>
        </p:spPr>
        <p:txBody>
          <a:bodyPr>
            <a:normAutofit/>
          </a:bodyPr>
          <a:lstStyle/>
          <a:p>
            <a:r>
              <a:rPr lang="pt-BR" dirty="0"/>
              <a:t>Para evitar esse problema, o intervalo de variação de todos os </a:t>
            </a:r>
            <a:r>
              <a:rPr lang="pt-BR" b="1" i="1" dirty="0"/>
              <a:t>atributos</a:t>
            </a:r>
            <a:r>
              <a:rPr lang="pt-BR" dirty="0"/>
              <a:t> pode ser </a:t>
            </a:r>
            <a:r>
              <a:rPr lang="pt-BR" b="1" i="1" dirty="0"/>
              <a:t>escalonado</a:t>
            </a:r>
            <a:r>
              <a:rPr lang="pt-BR" dirty="0"/>
              <a:t>, trazendo-os para uma escala similar.</a:t>
            </a:r>
          </a:p>
          <a:p>
            <a:r>
              <a:rPr lang="pt-BR" dirty="0"/>
              <a:t>Assim, cada </a:t>
            </a:r>
            <a:r>
              <a:rPr lang="pt-BR" b="1" i="1" dirty="0"/>
              <a:t>atributo</a:t>
            </a:r>
            <a:r>
              <a:rPr lang="pt-BR" dirty="0"/>
              <a:t> contribuíra com o mesmo peso para o cálculo do erro.</a:t>
            </a:r>
          </a:p>
          <a:p>
            <a:r>
              <a:rPr lang="pt-BR" dirty="0"/>
              <a:t>As duas formas mais comuns de escalonamento são:</a:t>
            </a:r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err="1"/>
              <a:t>Normalização</a:t>
            </a:r>
            <a:r>
              <a:rPr lang="en-US" b="1" dirty="0"/>
              <a:t> </a:t>
            </a:r>
            <a:r>
              <a:rPr lang="en-US" b="1" dirty="0" err="1"/>
              <a:t>Mín</a:t>
            </a:r>
            <a:r>
              <a:rPr lang="en-US" b="1" dirty="0"/>
              <a:t>-Max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err="1"/>
              <a:t>Padronização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atributos variem entre 0 e 1, mas pode-se definir outros intervalos.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  <a:blipFill>
                <a:blip r:embed="rId3"/>
                <a:stretch>
                  <a:fillRect l="-1148" t="-1937" r="-4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atributos passem a ter média zero e desvio padrão unitário. </a:t>
                </a:r>
              </a:p>
              <a:p>
                <a:r>
                  <a:rPr lang="pt-BR" dirty="0"/>
                  <a:t>Observem que, neste caso, os valores não ficam restritos a um intervalo específico.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o do desvio padrão,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  <a:blipFill>
                <a:blip r:embed="rId3"/>
                <a:stretch>
                  <a:fillRect l="-1095" t="-1937" r="-15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19121" cy="261284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escalonamento de atributos ajuda a acelerar a convergência do </a:t>
            </a:r>
            <a:r>
              <a:rPr lang="pt-BR" b="1" i="1" dirty="0"/>
              <a:t>gradiente descendente</a:t>
            </a:r>
            <a:r>
              <a:rPr lang="pt-BR" dirty="0"/>
              <a:t>, pois deixa a superfície de erro mais circular.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Ou seja, com inclinação similar em todas as direções.</a:t>
            </a:r>
          </a:p>
          <a:p>
            <a:r>
              <a:rPr lang="nl-BE" dirty="0"/>
              <a:t>Ele ajuda a estabilizar o algoritmo do gradiente descendente.</a:t>
            </a:r>
            <a:endParaRPr lang="pt-BR" dirty="0"/>
          </a:p>
          <a:p>
            <a:r>
              <a:rPr lang="pt-BR" dirty="0"/>
              <a:t>Além disso, possibilita comparar o peso/influência de cada </a:t>
            </a:r>
            <a:r>
              <a:rPr lang="pt-BR" b="1" i="1" dirty="0"/>
              <a:t>atributo</a:t>
            </a:r>
            <a:r>
              <a:rPr lang="pt-BR" dirty="0"/>
              <a:t> no modelo de forma justa.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94349" y="4411249"/>
            <a:ext cx="5369578" cy="236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6770607" y="4438468"/>
            <a:ext cx="5369578" cy="234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20519</TotalTime>
  <Words>4428</Words>
  <Application>Microsoft Office PowerPoint</Application>
  <PresentationFormat>Widescreen</PresentationFormat>
  <Paragraphs>289</Paragraphs>
  <Slides>26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Escalonamento de atributos</vt:lpstr>
      <vt:lpstr>Vantagens do escalonamento</vt:lpstr>
      <vt:lpstr>Apresentação do PowerPoint</vt:lpstr>
      <vt:lpstr>Apresentação do PowerPoint</vt:lpstr>
      <vt:lpstr>Escalonamento de Atributos</vt:lpstr>
      <vt:lpstr>Escalonamento de Atributos</vt:lpstr>
      <vt:lpstr>Escalonamento de Atributos</vt:lpstr>
      <vt:lpstr>Regressão Polinomial: Motivação</vt:lpstr>
      <vt:lpstr>Regressão Polinomial</vt:lpstr>
      <vt:lpstr>Regressão Polinomial: Exemplo</vt:lpstr>
      <vt:lpstr>Regressão Polinomial: Qual ordem usar?</vt:lpstr>
      <vt:lpstr>Regressão Polinomial: Qual ordem usar?</vt:lpstr>
      <vt:lpstr>Subajuste e sobreajuste: Resumo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2307</cp:revision>
  <dcterms:created xsi:type="dcterms:W3CDTF">2020-02-17T11:18:32Z</dcterms:created>
  <dcterms:modified xsi:type="dcterms:W3CDTF">2023-10-26T11:26:20Z</dcterms:modified>
</cp:coreProperties>
</file>