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82765" autoAdjust="0"/>
  </p:normalViewPr>
  <p:slideViewPr>
    <p:cSldViewPr snapToGrid="0">
      <p:cViewPr>
        <p:scale>
          <a:sx n="100" d="100"/>
          <a:sy n="100" d="100"/>
        </p:scale>
        <p:origin x="7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hyperlink" Target="https://mybinder.org/v2/gh/zz4fap/t319_aprendizado_de_maquina/main?filepath=notebooks/regression/escalonamento_de_atributos_com_scikit_learn.ipynb" TargetMode="External"/><Relationship Id="rId4" Type="http://schemas.openxmlformats.org/officeDocument/2006/relationships/image" Target="../media/image27.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2.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7165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uma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3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1"/>
            <a:ext cx="10515600" cy="1325563"/>
          </a:xfrm>
        </p:spPr>
        <p:txBody>
          <a:bodyPr/>
          <a:lstStyle/>
          <a:p>
            <a:r>
              <a:rPr lang="pt-BR" dirty="0"/>
              <a:t>Escalonamento de Atributos: </a:t>
            </a:r>
            <a:r>
              <a:rPr lang="pt-BR" b="1" dirty="0"/>
              <a:t>Exemplo</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597376"/>
            <a:ext cx="2000911" cy="20058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4215427"/>
            <a:ext cx="1963487" cy="2610415"/>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394461"/>
            <a:ext cx="1987947" cy="2628133"/>
          </a:xfrm>
          <a:prstGeom prst="rect">
            <a:avLst/>
          </a:prstGeom>
        </p:spPr>
      </p:pic>
      <p:sp>
        <p:nvSpPr>
          <p:cNvPr id="8" name="TextBox 7"/>
          <p:cNvSpPr txBox="1"/>
          <p:nvPr/>
        </p:nvSpPr>
        <p:spPr>
          <a:xfrm rot="16200000">
            <a:off x="848661" y="5327770"/>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48661" y="2623268"/>
            <a:ext cx="2622154" cy="369332"/>
          </a:xfrm>
          <a:prstGeom prst="rect">
            <a:avLst/>
          </a:prstGeom>
          <a:noFill/>
        </p:spPr>
        <p:txBody>
          <a:bodyPr wrap="square" rtlCol="0">
            <a:spAutoFit/>
          </a:bodyPr>
          <a:lstStyle/>
          <a:p>
            <a:pPr algn="ctr"/>
            <a:r>
              <a:rPr lang="pt-BR" b="1" dirty="0"/>
              <a:t>Sem escalonamento</a:t>
            </a:r>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542219"/>
            <a:ext cx="5743331" cy="2060957"/>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442000"/>
            <a:ext cx="5645654" cy="2060957"/>
          </a:xfrm>
          <a:prstGeom prst="rect">
            <a:avLst/>
          </a:prstGeom>
        </p:spPr>
      </p:pic>
      <p:pic>
        <p:nvPicPr>
          <p:cNvPr id="12"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442000"/>
            <a:ext cx="1972745" cy="196315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4381600" y="3545409"/>
                <a:ext cx="7550944" cy="646331"/>
              </a:xfrm>
              <a:prstGeom prst="rect">
                <a:avLst/>
              </a:prstGeom>
            </p:spPr>
            <p:txBody>
              <a:bodyPr wrap="square">
                <a:spAutoFit/>
              </a:bodyPr>
              <a:lstStyle/>
              <a:p>
                <a:pPr algn="just"/>
                <a:r>
                  <a:rPr lang="pt-BR" sz="1200" dirty="0"/>
                  <a:t>Pesos de atributos com variação muito grande são atualizados mais rapidamente do que pesos de atributos com variação pequena.</a:t>
                </a:r>
              </a:p>
              <a:p>
                <a:pPr lvl="1" algn="just"/>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𝑥</m:t>
                        </m:r>
                      </m:e>
                      <m:sub>
                        <m:r>
                          <a:rPr lang="pt-BR" sz="1200" i="1">
                            <a:latin typeface="Cambria Math" panose="02040503050406030204" pitchFamily="18" charset="0"/>
                          </a:rPr>
                          <m:t>2</m:t>
                        </m:r>
                      </m:sub>
                    </m:sSub>
                  </m:oMath>
                </a14:m>
                <a:r>
                  <a:rPr lang="pt-BR" sz="1200" dirty="0"/>
                  <a:t> contribui muito mais no valor final do erro, fazendo com que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𝑎</m:t>
                        </m:r>
                      </m:e>
                      <m:sub>
                        <m:r>
                          <a:rPr lang="pt-BR" sz="1200" i="1">
                            <a:latin typeface="Cambria Math" panose="02040503050406030204" pitchFamily="18" charset="0"/>
                          </a:rPr>
                          <m:t>2</m:t>
                        </m:r>
                      </m:sub>
                    </m:sSub>
                  </m:oMath>
                </a14:m>
                <a:r>
                  <a:rPr lang="pt-BR" sz="1200" dirty="0"/>
                  <a:t> seja rapidamente atualizado.</a:t>
                </a:r>
              </a:p>
            </p:txBody>
          </p:sp>
        </mc:Choice>
        <mc:Fallback xmlns="">
          <p:sp>
            <p:nvSpPr>
              <p:cNvPr id="13" name="Rectangle 12"/>
              <p:cNvSpPr>
                <a:spLocks noRot="1" noChangeAspect="1" noMove="1" noResize="1" noEditPoints="1" noAdjustHandles="1" noChangeArrowheads="1" noChangeShapeType="1" noTextEdit="1"/>
              </p:cNvSpPr>
              <p:nvPr/>
            </p:nvSpPr>
            <p:spPr>
              <a:xfrm>
                <a:off x="4381600" y="3545409"/>
                <a:ext cx="7550944" cy="646331"/>
              </a:xfrm>
              <a:prstGeom prst="rect">
                <a:avLst/>
              </a:prstGeom>
              <a:blipFill rotWithShape="0">
                <a:blip r:embed="rId9"/>
                <a:stretch>
                  <a:fillRect l="-81" t="-943" r="-81" b="-6604"/>
                </a:stretch>
              </a:blipFill>
            </p:spPr>
            <p:txBody>
              <a:bodyPr/>
              <a:lstStyle/>
              <a:p>
                <a:r>
                  <a:rPr lang="pt-BR">
                    <a:noFill/>
                  </a:rPr>
                  <a:t> </a:t>
                </a:r>
              </a:p>
            </p:txBody>
          </p:sp>
        </mc:Fallback>
      </mc:AlternateContent>
      <p:sp>
        <p:nvSpPr>
          <p:cNvPr id="14" name="Rectangle 13"/>
          <p:cNvSpPr/>
          <p:nvPr/>
        </p:nvSpPr>
        <p:spPr>
          <a:xfrm>
            <a:off x="7349909" y="6510022"/>
            <a:ext cx="4777365" cy="307777"/>
          </a:xfrm>
          <a:prstGeom prst="rect">
            <a:avLst/>
          </a:prstGeom>
          <a:noFill/>
        </p:spPr>
        <p:txBody>
          <a:bodyPr wrap="square" rtlCol="0">
            <a:spAutoFit/>
          </a:bodyPr>
          <a:lstStyle/>
          <a:p>
            <a:pPr algn="ctr"/>
            <a:r>
              <a:rPr lang="pt-BR" sz="1400" u="sng" dirty="0">
                <a:solidFill>
                  <a:srgbClr val="00B0F0"/>
                </a:solidFill>
                <a:hlinkClick r:id="rId10"/>
              </a:rPr>
              <a:t>Exemplo: escalonamento_de_atributos_com_scikit_learn.ipynb</a:t>
            </a:r>
            <a:endParaRPr lang="pt-BR" sz="1400" u="sng" dirty="0">
              <a:solidFill>
                <a:srgbClr val="00B0F0"/>
              </a:solidFill>
            </a:endParaRPr>
          </a:p>
        </p:txBody>
      </p:sp>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spTree>
    <p:extLst>
      <p:ext uri="{BB962C8B-B14F-4D97-AF65-F5344CB8AC3E}">
        <p14:creationId xmlns:p14="http://schemas.microsoft.com/office/powerpoint/2010/main" val="50936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Features 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544968"/>
            <a:ext cx="6168571" cy="276999"/>
          </a:xfrm>
          <a:prstGeom prst="rect">
            <a:avLst/>
          </a:prstGeom>
          <a:noFill/>
        </p:spPr>
        <p:txBody>
          <a:bodyPr wrap="square" rtlCol="0">
            <a:spAutoFit/>
          </a:bodyPr>
          <a:lstStyle>
            <a:defPPr>
              <a:defRPr lang="nl-BE"/>
            </a:defPPr>
            <a:lvl1pPr algn="ctr">
              <a:defRPr u="sng">
                <a:solidFill>
                  <a:srgbClr val="00B0F0"/>
                </a:solidFill>
              </a:defRPr>
            </a:lvl1pPr>
          </a:lstStyle>
          <a:p>
            <a:r>
              <a:rPr lang="pt-BR" sz="1200"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a:t>Vimos que a escolha do passo de aprendizagem influencia muito no processo aprendizagem do gradiente descendente.</a:t>
            </a:r>
          </a:p>
          <a:p>
            <a:pPr lvl="1">
              <a:buFont typeface="Wingdings" panose="05000000000000000000" pitchFamily="2" charset="2"/>
              <a:buChar char="§"/>
            </a:pPr>
            <a:r>
              <a:rPr lang="pt-BR" dirty="0"/>
              <a:t>Valores pequenos fazem com que o algoritmo tenha convergência muito lenta.</a:t>
            </a:r>
          </a:p>
          <a:p>
            <a:pPr lvl="1">
              <a:buFont typeface="Wingdings" panose="05000000000000000000" pitchFamily="2" charset="2"/>
              <a:buChar char="§"/>
            </a:pPr>
            <a:r>
              <a:rPr lang="pt-BR" dirty="0"/>
              <a:t>Valores grandes fazem com que o algoritmo divirja.</a:t>
            </a:r>
          </a:p>
          <a:p>
            <a:r>
              <a:rPr lang="pt-BR" dirty="0"/>
              <a:t>Gráfico do erro em função das iterações nos ajuda a depurar o algoritmo.</a:t>
            </a:r>
          </a:p>
          <a:p>
            <a:r>
              <a:rPr lang="pt-BR" dirty="0"/>
              <a:t>Além do ajuste manual, quando usamos GDE ou GD em mini-batches, precisamos reduzir o valor do passo de aprendizagem ao longo das iterações para garantir a convergência e estabilizaçãod do GD.</a:t>
            </a:r>
          </a:p>
          <a:p>
            <a:r>
              <a:rPr lang="pt-BR" dirty="0"/>
              <a:t>Neste documento, veremos um tipo de </a:t>
            </a:r>
            <a:r>
              <a:rPr lang="pt-BR" b="1" i="1" dirty="0"/>
              <a:t>pré-processamento</a:t>
            </a:r>
            <a:r>
              <a:rPr lang="pt-BR" dirty="0"/>
              <a:t> bastante importante para algoritmos de ML que usem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aos dados de treinamento antes do treinamento.</a:t>
            </a:r>
          </a:p>
        </p:txBody>
      </p:sp>
    </p:spTree>
    <p:extLst>
      <p:ext uri="{BB962C8B-B14F-4D97-AF65-F5344CB8AC3E}">
        <p14:creationId xmlns:p14="http://schemas.microsoft.com/office/powerpoint/2010/main" val="305777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175125"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a:t>O que pode ser feito? </a:t>
                </a:r>
              </a:p>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oMath>
                  </m:oMathPara>
                </a14:m>
                <a:endParaRPr lang="pt-BR" dirty="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59922" y="1825624"/>
                <a:ext cx="9316463" cy="5032376"/>
              </a:xfrm>
            </p:spPr>
            <p:txBody>
              <a:bodyPr>
                <a:normAutofit lnSpcReduction="10000"/>
              </a:bodyPr>
              <a:lstStyle/>
              <a:p>
                <a:r>
                  <a:rPr lang="pt-BR" dirty="0"/>
                  <a:t>Ajuda a acelerar a convergência do </a:t>
                </a:r>
                <a:r>
                  <a:rPr lang="pt-BR" b="1" i="1" dirty="0"/>
                  <a:t>gradiente descendente </a:t>
                </a:r>
                <a:r>
                  <a:rPr lang="pt-BR" dirty="0"/>
                  <a:t>pois deixa as curvas de nível da superfície de erro mais circulares.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a:p>
                <a:r>
                  <a:rPr lang="pt-BR" dirty="0"/>
                  <a:t>Observações:</a:t>
                </a:r>
              </a:p>
              <a:p>
                <a:pPr lvl="1">
                  <a:buFont typeface="Wingdings" panose="05000000000000000000" pitchFamily="2" charset="2"/>
                  <a:buChar char="§"/>
                </a:pPr>
                <a:r>
                  <a:rPr lang="pt-BR" dirty="0"/>
                  <a:t>Quando temos um conjunto de validação/teste do modelo, aplica-se ao conjunto de validação o escalonamento com os parâmetros (min, max, média, variância) obtidos com o conjunto de treinamento.</a:t>
                </a:r>
              </a:p>
              <a:p>
                <a:pPr lvl="1">
                  <a:buFont typeface="Wingdings" panose="05000000000000000000" pitchFamily="2" charset="2"/>
                  <a:buChar char="§"/>
                </a:pPr>
                <a:r>
                  <a:rPr lang="pt-BR" dirty="0"/>
                  <a:t>Em alguns casos, o escalonamento também é aplicado aos rótulos, i.e.,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59922" y="1825624"/>
                <a:ext cx="9316463" cy="5032376"/>
              </a:xfrm>
              <a:blipFill>
                <a:blip r:embed="rId3"/>
                <a:stretch>
                  <a:fillRect l="-1178" t="-2663" r="-1636"/>
                </a:stretch>
              </a:blipFill>
            </p:spPr>
            <p:txBody>
              <a:bodyPr/>
              <a:lstStyle/>
              <a:p>
                <a:r>
                  <a:rPr lang="pt-BR">
                    <a:noFill/>
                  </a:rPr>
                  <a:t> </a:t>
                </a:r>
              </a:p>
            </p:txBody>
          </p:sp>
        </mc:Fallback>
      </mc:AlternateContent>
      <p:grpSp>
        <p:nvGrpSpPr>
          <p:cNvPr id="4" name="Group 3"/>
          <p:cNvGrpSpPr/>
          <p:nvPr/>
        </p:nvGrpSpPr>
        <p:grpSpPr>
          <a:xfrm>
            <a:off x="325821" y="1180967"/>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 </a:t>
            </a:r>
            <a:r>
              <a:rPr lang="pt-BR" b="1" dirty="0"/>
              <a:t>Exemplo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2"/>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28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mc:Choice xmlns:a14="http://schemas.microsoft.com/office/drawing/2010/main"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Superfície de erro tem formato de “U”,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Como o gradiente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pequeno, o treinamento fica lento.</a:t>
                </a:r>
              </a:p>
              <a:p>
                <a:pPr algn="just"/>
                <a:r>
                  <a:rPr lang="pt-BR" dirty="0"/>
                  <a:t>Algoritmo GD em batelada converge após mais de 2000 épocas.</a:t>
                </a:r>
              </a:p>
            </p:txBody>
          </p:sp>
        </mc:Choice>
        <mc:Fallback>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a:blip r:embed="rId3"/>
                <a:stretch>
                  <a:fillRect l="-936" t="-4545"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1376926" y="4295710"/>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3701934" y="6452207"/>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140362" y="6282649"/>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p:sp>
            <p:nvSpPr>
              <p:cNvPr id="17" name="TextBox 16"/>
              <p:cNvSpPr txBox="1">
                <a:spLocks noRot="1" noChangeAspect="1" noMove="1" noResize="1" noEditPoints="1" noAdjustHandles="1" noChangeArrowheads="1" noChangeShapeType="1" noTextEdit="1"/>
              </p:cNvSpPr>
              <p:nvPr/>
            </p:nvSpPr>
            <p:spPr>
              <a:xfrm>
                <a:off x="3140362" y="6282649"/>
                <a:ext cx="812715" cy="584775"/>
              </a:xfrm>
              <a:prstGeom prst="rect">
                <a:avLst/>
              </a:prstGeom>
              <a:blipFill>
                <a:blip r:embed="rId5"/>
                <a:stretch>
                  <a:fillRect b="-12500"/>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7967114"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4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17563</TotalTime>
  <Words>2628</Words>
  <Application>Microsoft Office PowerPoint</Application>
  <PresentationFormat>Widescreen</PresentationFormat>
  <Paragraphs>208</Paragraphs>
  <Slides>18</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Features com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2174</cp:revision>
  <dcterms:created xsi:type="dcterms:W3CDTF">2020-02-17T11:18:32Z</dcterms:created>
  <dcterms:modified xsi:type="dcterms:W3CDTF">2023-10-22T14:38:51Z</dcterms:modified>
</cp:coreProperties>
</file>