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63" r:id="rId3"/>
    <p:sldId id="298" r:id="rId4"/>
    <p:sldId id="333" r:id="rId5"/>
    <p:sldId id="464" r:id="rId6"/>
    <p:sldId id="334" r:id="rId7"/>
    <p:sldId id="465" r:id="rId8"/>
    <p:sldId id="466" r:id="rId9"/>
    <p:sldId id="268" r:id="rId10"/>
    <p:sldId id="336" r:id="rId11"/>
    <p:sldId id="467" r:id="rId12"/>
    <p:sldId id="335" r:id="rId13"/>
    <p:sldId id="317" r:id="rId14"/>
    <p:sldId id="332" r:id="rId15"/>
    <p:sldId id="299" r:id="rId16"/>
    <p:sldId id="295" r:id="rId17"/>
    <p:sldId id="396" r:id="rId18"/>
    <p:sldId id="421"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4" autoAdjust="0"/>
    <p:restoredTop sz="82765" autoAdjust="0"/>
  </p:normalViewPr>
  <p:slideViewPr>
    <p:cSldViewPr snapToGrid="0">
      <p:cViewPr varScale="1">
        <p:scale>
          <a:sx n="61" d="100"/>
          <a:sy n="61" d="100"/>
        </p:scale>
        <p:origin x="9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27/05/2021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smtClean="0"/>
              <a:t>Em geral, os algoritmos de aprendizado de máquina não apresentam bom desempenho quando as</a:t>
            </a:r>
            <a:r>
              <a:rPr lang="pt-BR" sz="1200" baseline="0" noProof="0" dirty="0" smtClean="0"/>
              <a:t> features </a:t>
            </a:r>
            <a:r>
              <a:rPr lang="pt-BR" sz="1200" noProof="0" dirty="0" smtClean="0"/>
              <a:t>têm escalas muito diferentes.</a:t>
            </a:r>
          </a:p>
          <a:p>
            <a:endParaRPr lang="pt-BR" sz="1200" noProof="0" dirty="0" smtClean="0"/>
          </a:p>
          <a:p>
            <a:r>
              <a:rPr lang="pt-BR" sz="1200" noProof="0" dirty="0" smtClean="0"/>
              <a:t>Algoritmos que</a:t>
            </a:r>
            <a:r>
              <a:rPr lang="pt-BR" sz="1200" baseline="0" noProof="0" dirty="0" smtClean="0"/>
              <a:t> utilizam</a:t>
            </a:r>
            <a:r>
              <a:rPr lang="pt-BR" sz="1200" noProof="0" dirty="0" smtClean="0"/>
              <a:t> distância como métrica de erro, como por exemplo Gradiente Descendente, RNA, KNN, K-means e SVM, são os mais afetados por</a:t>
            </a:r>
            <a:r>
              <a:rPr lang="pt-BR" sz="1200" baseline="0" noProof="0" dirty="0" smtClean="0"/>
              <a:t> atributos com diferentes intervalos de variação</a:t>
            </a:r>
            <a:r>
              <a:rPr lang="pt-BR" sz="1200" noProof="0" dirty="0" smtClean="0"/>
              <a:t>. Isso ocorre porque</a:t>
            </a:r>
            <a:r>
              <a:rPr lang="pt-BR" sz="1200" baseline="0" noProof="0" dirty="0" smtClean="0"/>
              <a:t> esses algoritmos</a:t>
            </a:r>
            <a:r>
              <a:rPr lang="pt-BR" sz="1200" noProof="0" dirty="0" smtClean="0"/>
              <a:t> usam distâncias entre pontos de dados para determinar sua similaridade.</a:t>
            </a:r>
          </a:p>
          <a:p>
            <a:endParaRPr lang="pt-BR" sz="1200" noProof="0" dirty="0" smtClean="0"/>
          </a:p>
          <a:p>
            <a:r>
              <a:rPr lang="pt-BR" sz="1200" noProof="0" dirty="0" smtClean="0"/>
              <a:t>Por exemplo, muitos algoritmos de ML calculam a distância entre dois pontos pela distância euclidiana. Se um das</a:t>
            </a:r>
            <a:r>
              <a:rPr lang="pt-BR" sz="1200" baseline="0" noProof="0" dirty="0" smtClean="0"/>
              <a:t> features </a:t>
            </a:r>
            <a:r>
              <a:rPr lang="pt-BR" sz="1200" noProof="0" dirty="0" smtClean="0"/>
              <a:t>tiver uma faixa de valores muito maior do que o</a:t>
            </a:r>
            <a:r>
              <a:rPr lang="pt-BR" sz="1200" baseline="0" noProof="0" dirty="0" smtClean="0"/>
              <a:t> de outra feature</a:t>
            </a:r>
            <a:r>
              <a:rPr lang="pt-BR" sz="1200" noProof="0" dirty="0" smtClean="0"/>
              <a:t>, o</a:t>
            </a:r>
            <a:r>
              <a:rPr lang="pt-BR" sz="1200" baseline="0" noProof="0" dirty="0" smtClean="0"/>
              <a:t> cálculo da </a:t>
            </a:r>
            <a:r>
              <a:rPr lang="pt-BR" sz="1200" noProof="0" dirty="0" smtClean="0"/>
              <a:t>distância será regido por essa</a:t>
            </a:r>
            <a:r>
              <a:rPr lang="pt-BR" sz="1200" baseline="0" noProof="0" dirty="0" smtClean="0"/>
              <a:t> feature </a:t>
            </a:r>
            <a:r>
              <a:rPr lang="pt-BR" sz="1200" noProof="0" dirty="0" smtClean="0"/>
              <a:t>em particular. Portanto, a</a:t>
            </a:r>
            <a:r>
              <a:rPr lang="pt-BR" sz="1200" baseline="0" noProof="0" dirty="0" smtClean="0"/>
              <a:t> variação </a:t>
            </a:r>
            <a:r>
              <a:rPr lang="pt-BR" sz="1200" noProof="0" dirty="0" smtClean="0"/>
              <a:t>de todos os recursos deve ser escalonada para que cada feature contribua com mesma importância na distância final.</a:t>
            </a:r>
            <a:endParaRPr lang="pt-BR" sz="1200" baseline="0" noProof="0" dirty="0" smtClean="0"/>
          </a:p>
          <a:p>
            <a:endParaRPr lang="pt-BR" sz="1200" noProof="0" dirty="0" smtClean="0"/>
          </a:p>
          <a:p>
            <a:r>
              <a:rPr lang="pt-BR" sz="1200" noProof="0" dirty="0" smtClean="0"/>
              <a:t>O escalonamento de features é uma técnica para padronizar/normalizar as</a:t>
            </a:r>
            <a:r>
              <a:rPr lang="pt-BR" sz="1200" baseline="0" noProof="0" dirty="0" smtClean="0"/>
              <a:t> features</a:t>
            </a:r>
            <a:r>
              <a:rPr lang="pt-BR" sz="1200" noProof="0" dirty="0" smtClean="0"/>
              <a:t> em um intervalo fixo. É realizada durante o pré-processamento de dados para lidar com magnitudes, valores ou unidades</a:t>
            </a:r>
            <a:r>
              <a:rPr lang="pt-BR" sz="1200" baseline="0" noProof="0" dirty="0" smtClean="0"/>
              <a:t> que tenham grandes variações de valores</a:t>
            </a:r>
            <a:r>
              <a:rPr lang="pt-BR" sz="1200" noProof="0" dirty="0" smtClean="0"/>
              <a:t>. Se o escalonamento</a:t>
            </a:r>
            <a:r>
              <a:rPr lang="pt-BR" sz="1200" baseline="0" noProof="0" dirty="0" smtClean="0"/>
              <a:t> </a:t>
            </a:r>
            <a:r>
              <a:rPr lang="pt-BR" sz="1200" noProof="0" dirty="0" smtClean="0"/>
              <a:t>não for feito, um algoritmo de aprendizado de máquina tende a</a:t>
            </a:r>
            <a:r>
              <a:rPr lang="pt-BR" sz="1200" baseline="0" noProof="0" dirty="0" smtClean="0"/>
              <a:t> dar mais importância a valores maiores </a:t>
            </a:r>
            <a:r>
              <a:rPr lang="pt-BR" sz="1200" noProof="0" dirty="0" smtClean="0"/>
              <a:t>e</a:t>
            </a:r>
            <a:r>
              <a:rPr lang="pt-BR" sz="1200" baseline="0" noProof="0" dirty="0" smtClean="0"/>
              <a:t> dar menos importância a valores menores</a:t>
            </a:r>
            <a:r>
              <a:rPr lang="pt-BR" sz="1200" noProof="0" dirty="0" smtClean="0"/>
              <a:t>, independentemente da unidade dos valores. </a:t>
            </a:r>
          </a:p>
          <a:p>
            <a:endParaRPr lang="pt-BR" sz="1200" noProof="0" dirty="0" smtClean="0"/>
          </a:p>
          <a:p>
            <a:r>
              <a:rPr lang="pt-BR" sz="1200" noProof="0" dirty="0" smtClean="0"/>
              <a:t>Por exemplo, se um algoritmo não estiver usando um método de</a:t>
            </a:r>
            <a:r>
              <a:rPr lang="pt-BR" sz="1200" baseline="0" noProof="0" dirty="0" smtClean="0"/>
              <a:t> escalonamento</a:t>
            </a:r>
            <a:r>
              <a:rPr lang="pt-BR" sz="1200" noProof="0" dirty="0" smtClean="0"/>
              <a:t>, ele poderá considerar o valor de 3000 metros maior que 5 km, mas isso não é verdade e, nesse caso, o algoritmo fornecerá previsões incorretas. Portanto, usamos o escalonamento</a:t>
            </a:r>
            <a:r>
              <a:rPr lang="pt-BR" sz="1200" baseline="0" noProof="0" dirty="0" smtClean="0"/>
              <a:t> de features </a:t>
            </a:r>
            <a:r>
              <a:rPr lang="pt-BR" sz="1200" noProof="0" dirty="0" smtClean="0"/>
              <a:t>para trazer todos os valores para as mesmas magnitudes e, assim, resolver esse problema.</a:t>
            </a:r>
          </a:p>
          <a:p>
            <a:endParaRPr lang="pt-BR" sz="1200" noProof="0" dirty="0" smtClean="0"/>
          </a:p>
          <a:p>
            <a:r>
              <a:rPr lang="pt-BR" sz="1200" noProof="0" dirty="0" smtClean="0"/>
              <a:t>Os atributos com grandes magnitudes pesam muito mais nos cálculos de distância do que os atributos com pequenas magnitudes.</a:t>
            </a:r>
          </a:p>
          <a:p>
            <a:endParaRPr lang="pt-BR" sz="1200" noProof="0" dirty="0" smtClean="0"/>
          </a:p>
          <a:p>
            <a:r>
              <a:rPr lang="pt-BR" sz="1200" b="1" noProof="0" dirty="0" smtClean="0"/>
              <a:t>Intuição</a:t>
            </a:r>
            <a:r>
              <a:rPr lang="pt-BR" sz="1200" noProof="0" dirty="0" smtClean="0"/>
              <a:t>:</a:t>
            </a:r>
          </a:p>
          <a:p>
            <a:endParaRPr lang="pt-BR" sz="1200" noProof="0" dirty="0" smtClean="0"/>
          </a:p>
          <a:p>
            <a:r>
              <a:rPr lang="pt-BR" sz="1200" noProof="0" dirty="0" smtClean="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smtClean="0"/>
          </a:p>
          <a:p>
            <a:r>
              <a:rPr lang="pt-BR" sz="1200" noProof="0" dirty="0" smtClean="0"/>
              <a:t>Outro exemplo, uma idade média de 30 anos e uma população de 40000 habitantes, são unidades diferentes e portanto 40000 habitantes não pode ser dito ser maior do que 30 anos.</a:t>
            </a:r>
          </a:p>
          <a:p>
            <a:endParaRPr lang="pt-BR" sz="1200" noProof="0" dirty="0" smtClean="0"/>
          </a:p>
          <a:p>
            <a:r>
              <a:rPr lang="pt-BR" sz="1200" noProof="0" dirty="0" smtClean="0"/>
              <a:t>O algoritmo de ML vê apenas números - alguns variando em milhares e outros em torno de dezenas e assume</a:t>
            </a:r>
            <a:r>
              <a:rPr lang="pt-BR" sz="1200" baseline="0" noProof="0" dirty="0" smtClean="0"/>
              <a:t> </a:t>
            </a:r>
            <a:r>
              <a:rPr lang="pt-BR" sz="1200" noProof="0" dirty="0" smtClean="0"/>
              <a:t>que números maiores</a:t>
            </a:r>
            <a:r>
              <a:rPr lang="pt-BR" sz="1200" baseline="0" noProof="0" dirty="0" smtClean="0"/>
              <a:t> tem maior importância</a:t>
            </a:r>
            <a:r>
              <a:rPr lang="pt-BR" sz="1200" noProof="0" dirty="0" smtClean="0"/>
              <a:t>. Portanto, valores</a:t>
            </a:r>
            <a:r>
              <a:rPr lang="pt-BR" sz="1200" baseline="0" noProof="0" dirty="0" smtClean="0"/>
              <a:t> </a:t>
            </a:r>
            <a:r>
              <a:rPr lang="pt-BR" sz="1200" noProof="0" dirty="0" smtClean="0"/>
              <a:t>maiores</a:t>
            </a:r>
            <a:r>
              <a:rPr lang="pt-BR" sz="1200" baseline="0" noProof="0" dirty="0" smtClean="0"/>
              <a:t> </a:t>
            </a:r>
            <a:r>
              <a:rPr lang="pt-BR" sz="1200" noProof="0" dirty="0" smtClean="0"/>
              <a:t>começam a desempenhar um papel mais decisivo no treinamento do modelo.</a:t>
            </a:r>
          </a:p>
          <a:p>
            <a:endParaRPr lang="pt-BR" sz="1200" noProof="0" dirty="0" smtClean="0"/>
          </a:p>
          <a:p>
            <a:r>
              <a:rPr lang="pt-BR" sz="1200" noProof="0" dirty="0" smtClean="0"/>
              <a:t>É aí que está o problema. A importância da população não é</a:t>
            </a:r>
            <a:r>
              <a:rPr lang="pt-BR" sz="1200" baseline="0" noProof="0" dirty="0" smtClean="0"/>
              <a:t> maior do que a importância da idade média, os dois valores não podem ser comparados</a:t>
            </a:r>
            <a:r>
              <a:rPr lang="pt-BR" sz="1200" noProof="0" dirty="0" smtClean="0"/>
              <a:t>. Porém, o algoritmo supõe que, desde 54000&gt; 51,7 e 130000&gt; 45,9, e</a:t>
            </a:r>
            <a:r>
              <a:rPr lang="pt-BR" sz="1200" baseline="0" noProof="0" dirty="0" smtClean="0"/>
              <a:t> </a:t>
            </a:r>
            <a:r>
              <a:rPr lang="pt-BR" sz="1200" noProof="0" dirty="0" smtClean="0"/>
              <a:t>portanto, a população é uma feature mais importante, o que é incorreto.</a:t>
            </a:r>
          </a:p>
          <a:p>
            <a:endParaRPr lang="pt-BR" sz="1200" noProof="0" dirty="0" smtClean="0"/>
          </a:p>
          <a:p>
            <a:r>
              <a:rPr lang="pt-BR" sz="1200" noProof="0" dirty="0" smtClean="0"/>
              <a:t>Esse problema ocorre com todo algoritmo que se baseia no cálculo da distância durante a fase de treinamento.</a:t>
            </a:r>
          </a:p>
          <a:p>
            <a:endParaRPr lang="pt-BR" sz="1200" noProof="0" dirty="0" smtClean="0"/>
          </a:p>
          <a:p>
            <a:r>
              <a:rPr lang="pt-BR" sz="1200" b="1" noProof="0" dirty="0" smtClean="0"/>
              <a:t>Escalonamento de </a:t>
            </a:r>
            <a:r>
              <a:rPr lang="pt-BR" sz="1200" b="1" u="sng" noProof="0" dirty="0" smtClean="0"/>
              <a:t>atributos</a:t>
            </a:r>
            <a:r>
              <a:rPr lang="pt-BR" sz="1200" b="1" noProof="0" dirty="0" smtClean="0"/>
              <a:t>/features</a:t>
            </a:r>
            <a:r>
              <a:rPr lang="pt-BR" sz="1200" noProof="0" dirty="0" smtClean="0"/>
              <a:t>:</a:t>
            </a:r>
          </a:p>
          <a:p>
            <a:endParaRPr lang="pt-BR" sz="1200" noProof="0" dirty="0" smtClean="0"/>
          </a:p>
          <a:p>
            <a:r>
              <a:rPr lang="pt-BR" sz="1200" dirty="0" smtClean="0"/>
              <a:t>Existem duas maneiras comuns de fazer com que todos os atributos tenham a mesma escala: escalonamento</a:t>
            </a:r>
            <a:r>
              <a:rPr lang="pt-BR" sz="1200" baseline="0" dirty="0" smtClean="0"/>
              <a:t> min-max (também conhecido como normalização)</a:t>
            </a:r>
            <a:r>
              <a:rPr lang="pt-BR" sz="1200" dirty="0" smtClean="0"/>
              <a:t> e a padronização.</a:t>
            </a:r>
          </a:p>
          <a:p>
            <a:pPr marL="0" indent="0">
              <a:buFont typeface="Arial" panose="020B0604020202020204" pitchFamily="34" charset="0"/>
              <a:buNone/>
            </a:pPr>
            <a:r>
              <a:rPr lang="pt-BR" sz="1200" dirty="0" smtClean="0"/>
              <a:t>Em</a:t>
            </a:r>
            <a:r>
              <a:rPr lang="pt-BR" sz="1200" baseline="0" dirty="0" smtClean="0"/>
              <a:t> alguns casos</a:t>
            </a:r>
            <a:r>
              <a:rPr lang="pt-BR" sz="1200" dirty="0" smtClean="0"/>
              <a:t>, ajuda a acelerar a</a:t>
            </a:r>
            <a:r>
              <a:rPr lang="pt-BR" sz="1200" baseline="0" dirty="0" smtClean="0"/>
              <a:t> convergência de </a:t>
            </a:r>
            <a:r>
              <a:rPr lang="pt-BR" sz="1200" dirty="0" smtClean="0"/>
              <a:t>um algoritmo,</a:t>
            </a:r>
            <a:r>
              <a:rPr lang="pt-BR" sz="1200" baseline="0" dirty="0" smtClean="0"/>
              <a:t> como por exemplo, o gradiente descendente.</a:t>
            </a:r>
          </a:p>
          <a:p>
            <a:pPr marL="0" indent="0">
              <a:buFont typeface="Arial" panose="020B0604020202020204" pitchFamily="34" charset="0"/>
              <a:buNone/>
            </a:pPr>
            <a:r>
              <a:rPr lang="pt-BR" sz="1200" baseline="0" dirty="0" smtClean="0"/>
              <a:t>É aplicado durante pré-processamento dos exemplos de treinamento (i.e., features).</a:t>
            </a:r>
            <a:endParaRPr lang="nl-BE" sz="1200" dirty="0" smtClean="0"/>
          </a:p>
          <a:p>
            <a:endParaRPr lang="pt-BR" sz="1200" noProof="0" dirty="0" smtClean="0"/>
          </a:p>
          <a:p>
            <a:r>
              <a:rPr lang="pt-BR" sz="1200" b="1" noProof="0" dirty="0" smtClean="0"/>
              <a:t>Vantagens</a:t>
            </a:r>
            <a:r>
              <a:rPr lang="pt-BR" sz="1200" noProof="0" dirty="0" smtClean="0"/>
              <a:t>:</a:t>
            </a:r>
          </a:p>
          <a:p>
            <a:endParaRPr lang="pt-BR" sz="1200" noProof="0" dirty="0" smtClean="0"/>
          </a:p>
          <a:p>
            <a:pPr marL="171450" indent="-171450">
              <a:buFont typeface="Arial" panose="020B0604020202020204" pitchFamily="34" charset="0"/>
              <a:buChar char="•"/>
            </a:pPr>
            <a:r>
              <a:rPr lang="pt-BR" sz="1200" noProof="0" dirty="0" smtClean="0"/>
              <a:t>Possibilita comparar o peso/influência de cada feature no modelo.</a:t>
            </a:r>
          </a:p>
          <a:p>
            <a:pPr marL="171450" indent="-171450">
              <a:buFont typeface="Arial" panose="020B0604020202020204" pitchFamily="34" charset="0"/>
              <a:buChar char="•"/>
            </a:pPr>
            <a:r>
              <a:rPr lang="pt-BR" sz="1200" noProof="0" dirty="0" smtClean="0"/>
              <a:t>Melhora o desempenho e a estabilidade do treinamento do modelo.</a:t>
            </a:r>
          </a:p>
          <a:p>
            <a:endParaRPr lang="pt-BR" sz="1200" noProof="0"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smtClean="0"/>
              <a:t>Exemplo</a:t>
            </a:r>
            <a:r>
              <a:rPr lang="pt-BR" noProof="0" dirty="0" smtClean="0"/>
              <a:t>: </a:t>
            </a:r>
            <a:r>
              <a:rPr lang="pt-BR" dirty="0" smtClean="0"/>
              <a:t>https://mybinder.org/v2/gh/zz4fap/t319_aprendizado_de_maquina/main?filepath=notebooks%2Fregression%2Fformatos_diferentes_da_</a:t>
            </a:r>
            <a:r>
              <a:rPr lang="pt-BR" u="none" dirty="0" smtClean="0"/>
              <a:t>superficie_de_erro</a:t>
            </a:r>
            <a:r>
              <a:rPr lang="pt-BR" u="none" dirty="0" smtClean="0">
                <a:solidFill>
                  <a:srgbClr val="00B0F0"/>
                </a:solidFill>
              </a:rPr>
              <a:t>.ipynb</a:t>
            </a:r>
            <a:endParaRPr lang="pt-BR" u="none"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Com cada atributo tendo uma escala diferente, o espaço de pesos no qual os modelos estão tentando treinar pode ser altamente distorcido e complexo. Quanto mais complexo for esse espaço, mais difícil será treinar um modelo dentro dele.</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smtClean="0"/>
              <a:t>Escalonamento dos objetivos ou rótulos</a:t>
            </a:r>
          </a:p>
          <a:p>
            <a:pPr marL="171450" indent="-171450">
              <a:buFont typeface="Arial" panose="020B0604020202020204" pitchFamily="34" charset="0"/>
              <a:buChar char="•"/>
            </a:pPr>
            <a:r>
              <a:rPr lang="nl-BE" dirty="0" smtClean="0"/>
              <a:t>https://machinelearningmastery.com/how-to-transform-target-variables-for-regression-with-scikit-learn/</a:t>
            </a:r>
          </a:p>
          <a:p>
            <a:pPr marL="171450" indent="-171450">
              <a:buFont typeface="Arial" panose="020B0604020202020204" pitchFamily="34" charset="0"/>
              <a:buChar char="•"/>
            </a:pPr>
            <a:r>
              <a:rPr lang="nl-BE" dirty="0" smtClean="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https://mybinder.org/v2/gh/zz4fap/t319_aprendizado_de_maquina/main?filepath=notebooks%2Fregression%2F</a:t>
                </a:r>
                <a:r>
                  <a:rPr lang="pt-BR" sz="1200" baseline="0" dirty="0" smtClean="0"/>
                  <a:t>escalonamento_de_atributos_com_scikit_learn.ipynb</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a:t>
                </a:r>
                <a:r>
                  <a:rPr lang="pt-BR" sz="1200" baseline="0" dirty="0"/>
                  <a:t>exemplo, se no caso do gradiente descendente as features tiverem escalas muito diferentes, os </a:t>
                </a:r>
                <a:r>
                  <a:rPr lang="pt-BR" sz="1200" baseline="0" dirty="0" smtClean="0"/>
                  <a:t>pesos de atributos com </a:t>
                </a:r>
                <a:r>
                  <a:rPr lang="pt-BR" sz="1200" baseline="0" dirty="0"/>
                  <a:t>escala muito grande vão ser atualizados mais rapidamente do que </a:t>
                </a:r>
                <a:r>
                  <a:rPr lang="pt-BR" sz="1200" baseline="0" dirty="0" smtClean="0"/>
                  <a:t>pesos de atributos com </a:t>
                </a:r>
                <a:r>
                  <a:rPr lang="pt-BR" sz="1200" baseline="0" dirty="0"/>
                  <a:t>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a:t>
                </a:r>
                <a:r>
                  <a:rPr lang="pt-BR" sz="1200" baseline="0" noProof="0" dirty="0" smtClean="0"/>
                  <a:t>o atributo x2 </a:t>
                </a:r>
                <a:r>
                  <a:rPr lang="pt-BR" sz="1200" baseline="0" noProof="0" dirty="0"/>
                  <a:t>tem variação maior. A variação do gradiente na direção x2 é maior do que na direção x1, ou seja, a descida na direção de x2 é íngreme enquanto na direção de x1 é praticamente uma reta (inclinação igual a 0), fazendo com que a atualização </a:t>
                </a:r>
                <a:r>
                  <a:rPr lang="pt-BR" sz="1200" baseline="0" noProof="0" dirty="0" smtClean="0"/>
                  <a:t>do peso </a:t>
                </a:r>
                <a:r>
                  <a:rPr lang="pt-BR" sz="1200" baseline="0" noProof="0" dirty="0"/>
                  <a:t>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a:t>
                </a:r>
                <a:r>
                  <a:rPr lang="pt-BR" sz="1200" baseline="0" noProof="0" dirty="0" smtClean="0"/>
                  <a:t>um dos atributos faz </a:t>
                </a:r>
                <a:r>
                  <a:rPr lang="pt-BR" sz="1200" baseline="0" noProof="0" dirty="0"/>
                  <a:t>com que o círculos de contorno se tornem elipses que tendem a linhas paralelas quando essa variação é muito grande em relação </a:t>
                </a:r>
                <a:r>
                  <a:rPr lang="pt-BR" sz="1200" baseline="0" noProof="0" dirty="0" smtClean="0"/>
                  <a:t>ao outro atributo. </a:t>
                </a:r>
                <a:r>
                  <a:rPr lang="pt-BR" sz="1200" baseline="0" noProof="0" dirty="0"/>
                  <a:t>Denotando que </a:t>
                </a:r>
                <a:r>
                  <a:rPr lang="pt-BR" sz="1200" baseline="0" noProof="0" dirty="0" smtClean="0"/>
                  <a:t>um dos atributos tem </a:t>
                </a:r>
                <a:r>
                  <a:rPr lang="pt-BR" sz="1200" baseline="0" noProof="0" dirty="0"/>
                  <a:t>variação muito maior do que </a:t>
                </a:r>
                <a:r>
                  <a:rPr lang="pt-BR" sz="1200" baseline="0" noProof="0" dirty="0" smtClean="0"/>
                  <a:t>o do outro. </a:t>
                </a:r>
                <a:r>
                  <a:rPr lang="pt-BR" sz="1200" baseline="0" noProof="0" dirty="0"/>
                  <a:t>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t>
                </a:r>
                <a:r>
                  <a:rPr lang="pt-BR" sz="1200" baseline="0" noProof="0" dirty="0" smtClean="0"/>
                  <a:t>após 4 </a:t>
                </a:r>
                <a:r>
                  <a:rPr lang="pt-BR" sz="1200" baseline="0" noProof="0" dirty="0"/>
                  <a:t>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a:t>
                </a:r>
                <a:r>
                  <a:rPr lang="pt-BR" dirty="0" smtClean="0"/>
                  <a:t>contribui </a:t>
                </a:r>
                <a:r>
                  <a:rPr lang="pt-BR" dirty="0"/>
                  <a:t>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8997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27/05/2021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27/05/2021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27/05/2021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27/05/2021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27/05/2021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27/05/2021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27/05/2021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27/05/2021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27/05/2021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mybinder.org/v2/gh/zz4fap/t319_aprendizado_de_maquina/main?filepath=notebooks/regression/escalonamento_de_atributos_com_scikit_learn.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hyperlink" Target="https://mybinder.org/v2/gh/zz4fap/t319_aprendizado_de_maquina/main?filepath=notebooks/regression/escalonamento_de_atributos_com_scikit_learn.ipynb" TargetMode="External"/><Relationship Id="rId4" Type="http://schemas.openxmlformats.org/officeDocument/2006/relationships/image" Target="../media/image30.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7.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mybinder.org/v2/gh/zz4fap/t319_aprendizado_de_maquina/main?filepath=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hyperlink" Target="https://mybinder.org/v2/gh/zz4fap/t319_aprendizado_de_maquina/main?filepath=notebooks/regression/escalonamento_de_atributos_com_scikit_learn.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Escalonamento de Atributos</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Escalonamento de Atributos: </a:t>
            </a:r>
            <a:r>
              <a:rPr lang="pt-BR" b="1" dirty="0"/>
              <a:t>Exemplo</a:t>
            </a:r>
            <a:endParaRPr lang="nl-BE" dirty="0"/>
          </a:p>
        </p:txBody>
      </p:sp>
      <p:sp>
        <p:nvSpPr>
          <p:cNvPr id="10" name="Content Placeholder 2"/>
          <p:cNvSpPr txBox="1">
            <a:spLocks/>
          </p:cNvSpPr>
          <p:nvPr/>
        </p:nvSpPr>
        <p:spPr>
          <a:xfrm>
            <a:off x="838199" y="1445562"/>
            <a:ext cx="11096298" cy="29845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smtClean="0"/>
              <a:t>A superfície tem formato de </a:t>
            </a:r>
            <a:r>
              <a:rPr lang="pt-BR" dirty="0"/>
              <a:t>uma “</a:t>
            </a:r>
            <a:r>
              <a:rPr lang="pt-BR" i="1" dirty="0"/>
              <a:t>tigela</a:t>
            </a:r>
            <a:r>
              <a:rPr lang="pt-BR" dirty="0"/>
              <a:t>”.</a:t>
            </a:r>
          </a:p>
          <a:p>
            <a:pPr algn="just"/>
            <a:r>
              <a:rPr lang="pt-BR" dirty="0" smtClean="0"/>
              <a:t>As linhas de contorno se tornam </a:t>
            </a:r>
            <a:r>
              <a:rPr lang="pt-BR" dirty="0"/>
              <a:t>mais “circulares”, denotando que a superfície tem inclinação similar em todas as </a:t>
            </a:r>
            <a:r>
              <a:rPr lang="pt-BR" dirty="0" smtClean="0"/>
              <a:t>direções.</a:t>
            </a:r>
            <a:endParaRPr lang="pt-BR" dirty="0"/>
          </a:p>
          <a:p>
            <a:pPr algn="just"/>
            <a:r>
              <a:rPr lang="pt-BR" dirty="0" smtClean="0"/>
              <a:t>Nesse exemplo, o algoritmo </a:t>
            </a:r>
            <a:r>
              <a:rPr lang="pt-BR" dirty="0"/>
              <a:t>converge </a:t>
            </a:r>
            <a:r>
              <a:rPr lang="pt-BR" dirty="0" smtClean="0"/>
              <a:t>após 4 </a:t>
            </a:r>
            <a:r>
              <a:rPr lang="pt-BR" dirty="0"/>
              <a:t>épocas.</a:t>
            </a:r>
          </a:p>
          <a:p>
            <a:pPr algn="just"/>
            <a:r>
              <a:rPr lang="pt-BR" dirty="0" smtClean="0"/>
              <a:t>O treinamento se torna mais </a:t>
            </a:r>
            <a:r>
              <a:rPr lang="pt-BR" dirty="0"/>
              <a:t>rápido pois a </a:t>
            </a:r>
            <a:r>
              <a:rPr lang="pt-BR" dirty="0" smtClean="0"/>
              <a:t>inclinação da superfície se torna mais íngreme </a:t>
            </a:r>
            <a:r>
              <a:rPr lang="pt-BR" dirty="0"/>
              <a:t>em todas as direções</a:t>
            </a:r>
            <a:r>
              <a:rPr lang="pt-BR" dirty="0" smtClean="0"/>
              <a:t>.</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833" t="17242" r="1796" b="10689"/>
          <a:stretch/>
        </p:blipFill>
        <p:spPr>
          <a:xfrm>
            <a:off x="3199694" y="4277958"/>
            <a:ext cx="2948843" cy="2580042"/>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t="11724" r="9540" b="2414"/>
          <a:stretch/>
        </p:blipFill>
        <p:spPr>
          <a:xfrm>
            <a:off x="6337052" y="4289783"/>
            <a:ext cx="2705742" cy="2568217"/>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t="11724" r="9676" b="3448"/>
          <a:stretch/>
        </p:blipFill>
        <p:spPr>
          <a:xfrm>
            <a:off x="9231309" y="4274017"/>
            <a:ext cx="2747214" cy="2580042"/>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3729" t="12156" r="9720" b="7845"/>
          <a:stretch/>
        </p:blipFill>
        <p:spPr>
          <a:xfrm>
            <a:off x="236898" y="4293724"/>
            <a:ext cx="2774281" cy="2564276"/>
          </a:xfrm>
          <a:prstGeom prst="rect">
            <a:avLst/>
          </a:prstGeom>
        </p:spPr>
      </p:pic>
      <p:sp>
        <p:nvSpPr>
          <p:cNvPr id="15" name="Rectangle 14"/>
          <p:cNvSpPr/>
          <p:nvPr/>
        </p:nvSpPr>
        <p:spPr>
          <a:xfrm>
            <a:off x="7300904" y="1164543"/>
            <a:ext cx="4777365" cy="307777"/>
          </a:xfrm>
          <a:prstGeom prst="rect">
            <a:avLst/>
          </a:prstGeom>
          <a:noFill/>
        </p:spPr>
        <p:txBody>
          <a:bodyPr wrap="square" rtlCol="0">
            <a:spAutoFit/>
          </a:bodyPr>
          <a:lstStyle/>
          <a:p>
            <a:pPr algn="ctr"/>
            <a:r>
              <a:rPr lang="pt-BR" sz="1400" u="sng" dirty="0">
                <a:solidFill>
                  <a:srgbClr val="00B0F0"/>
                </a:solidFill>
                <a:hlinkClick r:id="rId7"/>
              </a:rPr>
              <a:t>Exemplo: escalonamento_de_atributos_com_scikit_learn.ipynb</a:t>
            </a:r>
            <a:endParaRPr lang="pt-BR" sz="1400" u="sng" dirty="0">
              <a:solidFill>
                <a:srgbClr val="00B0F0"/>
              </a:solidFill>
            </a:endParaRPr>
          </a:p>
        </p:txBody>
      </p:sp>
    </p:spTree>
    <p:extLst>
      <p:ext uri="{BB962C8B-B14F-4D97-AF65-F5344CB8AC3E}">
        <p14:creationId xmlns:p14="http://schemas.microsoft.com/office/powerpoint/2010/main" val="233230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1"/>
            <a:ext cx="10515600" cy="1325563"/>
          </a:xfrm>
        </p:spPr>
        <p:txBody>
          <a:bodyPr/>
          <a:lstStyle/>
          <a:p>
            <a:r>
              <a:rPr lang="pt-BR" dirty="0"/>
              <a:t>Escalonamento de Atributos: </a:t>
            </a:r>
            <a:r>
              <a:rPr lang="pt-BR" b="1" dirty="0"/>
              <a:t>Exemplo</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6556" r="9111" b="2334"/>
          <a:stretch/>
        </p:blipFill>
        <p:spPr>
          <a:xfrm>
            <a:off x="4333783" y="1597376"/>
            <a:ext cx="2000911" cy="200580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9206" t="14206" r="25874" b="12778"/>
          <a:stretch/>
        </p:blipFill>
        <p:spPr>
          <a:xfrm>
            <a:off x="2349778" y="4215427"/>
            <a:ext cx="1963487" cy="2610415"/>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572" t="13889" r="25238" b="11825"/>
          <a:stretch/>
        </p:blipFill>
        <p:spPr>
          <a:xfrm>
            <a:off x="2344404" y="1394461"/>
            <a:ext cx="1987947" cy="2628133"/>
          </a:xfrm>
          <a:prstGeom prst="rect">
            <a:avLst/>
          </a:prstGeom>
        </p:spPr>
      </p:pic>
      <p:sp>
        <p:nvSpPr>
          <p:cNvPr id="8" name="TextBox 7"/>
          <p:cNvSpPr txBox="1"/>
          <p:nvPr/>
        </p:nvSpPr>
        <p:spPr>
          <a:xfrm rot="16200000">
            <a:off x="848661" y="5327770"/>
            <a:ext cx="2622154" cy="369332"/>
          </a:xfrm>
          <a:prstGeom prst="rect">
            <a:avLst/>
          </a:prstGeom>
          <a:noFill/>
        </p:spPr>
        <p:txBody>
          <a:bodyPr wrap="square" rtlCol="0">
            <a:spAutoFit/>
          </a:bodyPr>
          <a:lstStyle/>
          <a:p>
            <a:pPr algn="ctr"/>
            <a:r>
              <a:rPr lang="pt-BR" b="1" dirty="0" smtClean="0"/>
              <a:t>Padronização</a:t>
            </a:r>
            <a:endParaRPr lang="pt-BR" b="1" dirty="0"/>
          </a:p>
        </p:txBody>
      </p:sp>
      <p:sp>
        <p:nvSpPr>
          <p:cNvPr id="9" name="TextBox 8"/>
          <p:cNvSpPr txBox="1"/>
          <p:nvPr/>
        </p:nvSpPr>
        <p:spPr>
          <a:xfrm rot="16200000">
            <a:off x="848661" y="2623268"/>
            <a:ext cx="2622154" cy="369332"/>
          </a:xfrm>
          <a:prstGeom prst="rect">
            <a:avLst/>
          </a:prstGeom>
          <a:noFill/>
        </p:spPr>
        <p:txBody>
          <a:bodyPr wrap="square" rtlCol="0">
            <a:spAutoFit/>
          </a:bodyPr>
          <a:lstStyle/>
          <a:p>
            <a:pPr algn="ctr"/>
            <a:r>
              <a:rPr lang="pt-BR" b="1" dirty="0" smtClean="0"/>
              <a:t>Sem escalonamento</a:t>
            </a:r>
            <a:endParaRPr lang="pt-BR" b="1" dirty="0"/>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7076" t="7229" r="9717" b="3196"/>
          <a:stretch/>
        </p:blipFill>
        <p:spPr>
          <a:xfrm>
            <a:off x="6383943" y="1542219"/>
            <a:ext cx="5743331" cy="2060957"/>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8349" t="6804" r="9858" b="3621"/>
          <a:stretch/>
        </p:blipFill>
        <p:spPr>
          <a:xfrm>
            <a:off x="6481620" y="4442000"/>
            <a:ext cx="5645654" cy="2060957"/>
          </a:xfrm>
          <a:prstGeom prst="rect">
            <a:avLst/>
          </a:prstGeom>
        </p:spPr>
      </p:pic>
      <p:pic>
        <p:nvPicPr>
          <p:cNvPr id="12" name="Picture 11"/>
          <p:cNvPicPr>
            <a:picLocks noChangeAspect="1"/>
          </p:cNvPicPr>
          <p:nvPr/>
        </p:nvPicPr>
        <p:blipFill rotWithShape="1">
          <a:blip r:embed="rId8" cstate="print">
            <a:extLst>
              <a:ext uri="{28A0092B-C50C-407E-A947-70E740481C1C}">
                <a14:useLocalDpi xmlns:a14="http://schemas.microsoft.com/office/drawing/2010/main" val="0"/>
              </a:ext>
            </a:extLst>
          </a:blip>
          <a:srcRect t="7076" r="9371" b="2736"/>
          <a:stretch/>
        </p:blipFill>
        <p:spPr>
          <a:xfrm>
            <a:off x="4411070" y="4442000"/>
            <a:ext cx="1972745" cy="1963159"/>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4381600" y="3545409"/>
                <a:ext cx="7550944" cy="646331"/>
              </a:xfrm>
              <a:prstGeom prst="rect">
                <a:avLst/>
              </a:prstGeom>
            </p:spPr>
            <p:txBody>
              <a:bodyPr wrap="square">
                <a:spAutoFit/>
              </a:bodyPr>
              <a:lstStyle/>
              <a:p>
                <a:pPr algn="just"/>
                <a:r>
                  <a:rPr lang="pt-BR" sz="1200" dirty="0"/>
                  <a:t>Pesos de atributos com variação muito grande são atualizados mais rapidamente do que pesos de atributos com variação pequena.</a:t>
                </a:r>
              </a:p>
              <a:p>
                <a:pPr lvl="1" algn="just"/>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𝑥</m:t>
                        </m:r>
                      </m:e>
                      <m:sub>
                        <m:r>
                          <a:rPr lang="pt-BR" sz="1200" i="1">
                            <a:latin typeface="Cambria Math" panose="02040503050406030204" pitchFamily="18" charset="0"/>
                          </a:rPr>
                          <m:t>2</m:t>
                        </m:r>
                      </m:sub>
                    </m:sSub>
                  </m:oMath>
                </a14:m>
                <a:r>
                  <a:rPr lang="pt-BR" sz="1200" dirty="0"/>
                  <a:t> contribui muito mais no valor final do erro, fazendo com que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𝑎</m:t>
                        </m:r>
                      </m:e>
                      <m:sub>
                        <m:r>
                          <a:rPr lang="pt-BR" sz="1200" i="1">
                            <a:latin typeface="Cambria Math" panose="02040503050406030204" pitchFamily="18" charset="0"/>
                          </a:rPr>
                          <m:t>2</m:t>
                        </m:r>
                      </m:sub>
                    </m:sSub>
                  </m:oMath>
                </a14:m>
                <a:r>
                  <a:rPr lang="pt-BR" sz="1200" dirty="0"/>
                  <a:t> seja rapidamente atualizado.</a:t>
                </a:r>
              </a:p>
            </p:txBody>
          </p:sp>
        </mc:Choice>
        <mc:Fallback xmlns="">
          <p:sp>
            <p:nvSpPr>
              <p:cNvPr id="13" name="Rectangle 12"/>
              <p:cNvSpPr>
                <a:spLocks noRot="1" noChangeAspect="1" noMove="1" noResize="1" noEditPoints="1" noAdjustHandles="1" noChangeArrowheads="1" noChangeShapeType="1" noTextEdit="1"/>
              </p:cNvSpPr>
              <p:nvPr/>
            </p:nvSpPr>
            <p:spPr>
              <a:xfrm>
                <a:off x="4381600" y="3545409"/>
                <a:ext cx="7550944" cy="646331"/>
              </a:xfrm>
              <a:prstGeom prst="rect">
                <a:avLst/>
              </a:prstGeom>
              <a:blipFill rotWithShape="0">
                <a:blip r:embed="rId9"/>
                <a:stretch>
                  <a:fillRect l="-81" t="-943" r="-81" b="-6604"/>
                </a:stretch>
              </a:blipFill>
            </p:spPr>
            <p:txBody>
              <a:bodyPr/>
              <a:lstStyle/>
              <a:p>
                <a:r>
                  <a:rPr lang="pt-BR">
                    <a:noFill/>
                  </a:rPr>
                  <a:t> </a:t>
                </a:r>
              </a:p>
            </p:txBody>
          </p:sp>
        </mc:Fallback>
      </mc:AlternateContent>
      <p:sp>
        <p:nvSpPr>
          <p:cNvPr id="14" name="Rectangle 13"/>
          <p:cNvSpPr/>
          <p:nvPr/>
        </p:nvSpPr>
        <p:spPr>
          <a:xfrm>
            <a:off x="7349909" y="6510022"/>
            <a:ext cx="4777365" cy="307777"/>
          </a:xfrm>
          <a:prstGeom prst="rect">
            <a:avLst/>
          </a:prstGeom>
          <a:noFill/>
        </p:spPr>
        <p:txBody>
          <a:bodyPr wrap="square" rtlCol="0">
            <a:spAutoFit/>
          </a:bodyPr>
          <a:lstStyle/>
          <a:p>
            <a:pPr algn="ctr"/>
            <a:r>
              <a:rPr lang="pt-BR" sz="1400" u="sng" dirty="0">
                <a:solidFill>
                  <a:srgbClr val="00B0F0"/>
                </a:solidFill>
                <a:hlinkClick r:id="rId10"/>
              </a:rPr>
              <a:t>Exemplo: escalonamento_de_atributos_com_scikit_learn.ipynb</a:t>
            </a:r>
            <a:endParaRPr lang="pt-BR" sz="1400" u="sng" dirty="0">
              <a:solidFill>
                <a:srgbClr val="00B0F0"/>
              </a:solidFill>
            </a:endParaRPr>
          </a:p>
        </p:txBody>
      </p:sp>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spTree>
    <p:extLst>
      <p:ext uri="{BB962C8B-B14F-4D97-AF65-F5344CB8AC3E}">
        <p14:creationId xmlns:p14="http://schemas.microsoft.com/office/powerpoint/2010/main" val="509367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31"/>
            <a:ext cx="10515600" cy="1325563"/>
          </a:xfrm>
        </p:spPr>
        <p:txBody>
          <a:bodyPr/>
          <a:lstStyle/>
          <a:p>
            <a:r>
              <a:rPr lang="pt-BR" dirty="0"/>
              <a:t>Escalonamento de F</a:t>
            </a:r>
            <a:r>
              <a:rPr lang="pt-BR" dirty="0" smtClean="0"/>
              <a:t>eatures </a:t>
            </a:r>
            <a:r>
              <a:rPr lang="pt-BR" dirty="0"/>
              <a:t>com SciKit-Learn</a:t>
            </a:r>
          </a:p>
        </p:txBody>
      </p:sp>
      <p:sp>
        <p:nvSpPr>
          <p:cNvPr id="4" name="Rectangle 3"/>
          <p:cNvSpPr/>
          <p:nvPr/>
        </p:nvSpPr>
        <p:spPr>
          <a:xfrm>
            <a:off x="838200" y="1080644"/>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080644"/>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3547588"/>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3547588"/>
            <a:ext cx="2984794" cy="2715334"/>
          </a:xfrm>
          <a:prstGeom prst="rect">
            <a:avLst/>
          </a:prstGeom>
        </p:spPr>
      </p:pic>
      <p:sp>
        <p:nvSpPr>
          <p:cNvPr id="8" name="TextBox 7"/>
          <p:cNvSpPr txBox="1"/>
          <p:nvPr/>
        </p:nvSpPr>
        <p:spPr>
          <a:xfrm>
            <a:off x="2756677" y="6357273"/>
            <a:ext cx="6168571" cy="369332"/>
          </a:xfrm>
          <a:prstGeom prst="rect">
            <a:avLst/>
          </a:prstGeom>
          <a:noFill/>
        </p:spPr>
        <p:txBody>
          <a:bodyPr wrap="square" rtlCol="0">
            <a:spAutoFit/>
          </a:bodyPr>
          <a:lstStyle>
            <a:defPPr>
              <a:defRPr lang="nl-BE"/>
            </a:defPPr>
            <a:lvl1pPr algn="ctr">
              <a:defRPr u="sng">
                <a:solidFill>
                  <a:srgbClr val="00B0F0"/>
                </a:solidFill>
              </a:defRPr>
            </a:lvl1pPr>
          </a:lstStyle>
          <a:p>
            <a:r>
              <a:rPr lang="pt-BR" dirty="0"/>
              <a:t>Exemplo: escalonamento_de_atributos_com_scikit_learn.ipynb</a:t>
            </a:r>
          </a:p>
        </p:txBody>
      </p:sp>
      <p:pic>
        <p:nvPicPr>
          <p:cNvPr id="9"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4818893"/>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1187023" cy="5032376"/>
          </a:xfrm>
        </p:spPr>
        <p:txBody>
          <a:bodyPr>
            <a:normAutofit lnSpcReduction="10000"/>
          </a:bodyPr>
          <a:lstStyle/>
          <a:p>
            <a:r>
              <a:rPr lang="pt-BR" dirty="0" smtClean="0"/>
              <a:t>Vimos que a escolha </a:t>
            </a:r>
            <a:r>
              <a:rPr lang="pt-BR" dirty="0"/>
              <a:t>do passo de </a:t>
            </a:r>
            <a:r>
              <a:rPr lang="pt-BR" dirty="0" smtClean="0"/>
              <a:t>aprendizagem influencia muito no processo aprendizagem do gradiente descendente.</a:t>
            </a:r>
          </a:p>
          <a:p>
            <a:pPr lvl="1">
              <a:buFont typeface="Wingdings" panose="05000000000000000000" pitchFamily="2" charset="2"/>
              <a:buChar char="§"/>
            </a:pPr>
            <a:r>
              <a:rPr lang="pt-BR" dirty="0" smtClean="0"/>
              <a:t>Valores pequenos fazem com que o algoritmo tenha convergência muito lenta.</a:t>
            </a:r>
          </a:p>
          <a:p>
            <a:pPr lvl="1">
              <a:buFont typeface="Wingdings" panose="05000000000000000000" pitchFamily="2" charset="2"/>
              <a:buChar char="§"/>
            </a:pPr>
            <a:r>
              <a:rPr lang="pt-BR" dirty="0" smtClean="0"/>
              <a:t>Valores grandes fazem com que o algoritmo divirja.</a:t>
            </a:r>
          </a:p>
          <a:p>
            <a:r>
              <a:rPr lang="pt-BR" dirty="0" smtClean="0"/>
              <a:t>Gráfico do erro em função das iterações nos ajuda a depurar o algoritmo.</a:t>
            </a:r>
          </a:p>
          <a:p>
            <a:r>
              <a:rPr lang="pt-BR" dirty="0" smtClean="0"/>
              <a:t>Além do ajuste manual, quando usamos GDE ou GD em mini-batches, precisamos reduzir o valor do passo de aprendizagem ao longo das iterações para garantir a convergência e estabilizaçãod do GD.</a:t>
            </a:r>
          </a:p>
          <a:p>
            <a:r>
              <a:rPr lang="pt-BR" dirty="0" smtClean="0"/>
              <a:t>Neste documento, </a:t>
            </a:r>
            <a:r>
              <a:rPr lang="pt-BR" dirty="0" smtClean="0"/>
              <a:t>veremos um tipo de </a:t>
            </a:r>
            <a:r>
              <a:rPr lang="pt-BR" b="1" i="1" dirty="0" smtClean="0"/>
              <a:t>pré-processamento</a:t>
            </a:r>
            <a:r>
              <a:rPr lang="pt-BR" dirty="0" smtClean="0"/>
              <a:t> bastante importante para algoritmos de ML que usem métricas de distância como função de erro.</a:t>
            </a:r>
          </a:p>
          <a:p>
            <a:pPr lvl="1">
              <a:buFont typeface="Wingdings" panose="05000000000000000000" pitchFamily="2" charset="2"/>
              <a:buChar char="§"/>
            </a:pPr>
            <a:r>
              <a:rPr lang="pt-BR" b="1" dirty="0" smtClean="0"/>
              <a:t>Pré-processamento</a:t>
            </a:r>
            <a:r>
              <a:rPr lang="pt-BR" dirty="0" smtClean="0"/>
              <a:t>:</a:t>
            </a:r>
            <a:r>
              <a:rPr lang="pt-BR" b="1" i="1" dirty="0" smtClean="0"/>
              <a:t> </a:t>
            </a:r>
            <a:r>
              <a:rPr lang="pt-BR" dirty="0" smtClean="0"/>
              <a:t>Técnicas aplicadas aos dados de treinamento antes do treinamento.</a:t>
            </a:r>
            <a:endParaRPr lang="pt-BR" dirty="0"/>
          </a:p>
        </p:txBody>
      </p:sp>
    </p:spTree>
    <p:extLst>
      <p:ext uri="{BB962C8B-B14F-4D97-AF65-F5344CB8AC3E}">
        <p14:creationId xmlns:p14="http://schemas.microsoft.com/office/powerpoint/2010/main" val="305777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Atributos</a:t>
            </a:r>
            <a:endParaRPr lang="nl-BE" dirty="0"/>
          </a:p>
        </p:txBody>
      </p:sp>
      <p:sp>
        <p:nvSpPr>
          <p:cNvPr id="10" name="Content Placeholder 2"/>
          <p:cNvSpPr txBox="1">
            <a:spLocks/>
          </p:cNvSpPr>
          <p:nvPr/>
        </p:nvSpPr>
        <p:spPr>
          <a:xfrm>
            <a:off x="838199" y="1971674"/>
            <a:ext cx="11034713" cy="4591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
            </a:r>
            <a:r>
              <a:rPr lang="pt-BR" b="1" dirty="0"/>
              <a:t>atributos</a:t>
            </a:r>
            <a:r>
              <a:rPr lang="pt-BR" dirty="0"/>
              <a:t> acabam sendo dominantes sobre os demais no sentido de que exercerem grande influência sobre o </a:t>
            </a:r>
            <a:r>
              <a:rPr lang="pt-BR" b="1" i="1" dirty="0"/>
              <a:t>erro</a:t>
            </a:r>
            <a:r>
              <a:rPr lang="pt-BR" dirty="0"/>
              <a:t> cometido pelo modelo. </a:t>
            </a:r>
          </a:p>
          <a:p>
            <a:pPr algn="just"/>
            <a:r>
              <a:rPr lang="pt-BR" dirty="0"/>
              <a:t>Isto pode ocorrer devido à grande diferença de magnitude entre os atributos.</a:t>
            </a:r>
          </a:p>
          <a:p>
            <a:pPr algn="just"/>
            <a:r>
              <a:rPr lang="pt-BR" dirty="0"/>
              <a:t>Essa diferença </a:t>
            </a:r>
            <a:r>
              <a:rPr lang="pt-BR" dirty="0" smtClean="0"/>
              <a:t>entre as </a:t>
            </a:r>
            <a:r>
              <a:rPr lang="pt-BR" dirty="0"/>
              <a:t>magnitudes afeta o desempenho </a:t>
            </a:r>
            <a:r>
              <a:rPr lang="pt-BR" dirty="0" smtClean="0"/>
              <a:t>de </a:t>
            </a:r>
            <a:r>
              <a:rPr lang="pt-BR" dirty="0"/>
              <a:t>algoritmos de </a:t>
            </a:r>
            <a:r>
              <a:rPr lang="pt-BR" dirty="0" smtClean="0"/>
              <a:t>ML que utilizam métricas de distância como função de erro.</a:t>
            </a:r>
            <a:endParaRPr lang="pt-BR" dirty="0"/>
          </a:p>
          <a:p>
            <a:pPr lvl="1" algn="just">
              <a:buFont typeface="Wingdings" panose="05000000000000000000" pitchFamily="2" charset="2"/>
              <a:buChar char="§"/>
            </a:pPr>
            <a:r>
              <a:rPr lang="pt-BR" dirty="0"/>
              <a:t>As diferenças entre </a:t>
            </a:r>
            <a:r>
              <a:rPr lang="pt-BR" dirty="0" smtClean="0"/>
              <a:t>as magnitudes </a:t>
            </a:r>
            <a:r>
              <a:rPr lang="pt-BR" dirty="0"/>
              <a:t>dos atributos faz com que </a:t>
            </a:r>
            <a:r>
              <a:rPr lang="pt-BR" dirty="0" smtClean="0"/>
              <a:t>as superfícies </a:t>
            </a:r>
            <a:r>
              <a:rPr lang="pt-BR" dirty="0"/>
              <a:t>de erro </a:t>
            </a:r>
            <a:r>
              <a:rPr lang="pt-BR" dirty="0" smtClean="0"/>
              <a:t>tenham </a:t>
            </a:r>
            <a:r>
              <a:rPr lang="pt-BR" dirty="0"/>
              <a:t>formato </a:t>
            </a:r>
            <a:r>
              <a:rPr lang="pt-BR" dirty="0" smtClean="0"/>
              <a:t>de vale, </a:t>
            </a:r>
            <a:r>
              <a:rPr lang="pt-BR" dirty="0"/>
              <a:t>dificultando a convergência dos algoritmos</a:t>
            </a:r>
            <a:r>
              <a:rPr lang="pt-BR" dirty="0" smtClean="0"/>
              <a:t>.</a:t>
            </a:r>
            <a:endParaRPr lang="pt-BR" dirty="0"/>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 xmlns:a16="http://schemas.microsoft.com/office/drawing/2014/main" id="{C1642F2F-7A09-459E-9D90-1D9D3103E685}"/>
                  </a:ext>
                </a:extLst>
              </p:cNvPr>
              <p:cNvSpPr>
                <a:spLocks noGrp="1"/>
              </p:cNvSpPr>
              <p:nvPr>
                <p:ph idx="1"/>
              </p:nvPr>
            </p:nvSpPr>
            <p:spPr>
              <a:xfrm>
                <a:off x="838200" y="1690687"/>
                <a:ext cx="10915650" cy="4852988"/>
              </a:xfrm>
            </p:spPr>
            <p:txBody>
              <a:bodyPr>
                <a:normAutofit/>
              </a:bodyPr>
              <a:lstStyle/>
              <a:p>
                <a:r>
                  <a:rPr lang="pt-BR" dirty="0" smtClean="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smtClean="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 xmlns:a16="http://schemas.microsoft.com/office/drawing/2014/main"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smtClean="0"/>
                  <a:t>Função objetivo</a:t>
                </a:r>
                <a:r>
                  <a:rPr lang="pt-BR" b="0" dirty="0" smtClean="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smtClean="0">
                  <a:latin typeface="Cambria Math" panose="02040503050406030204" pitchFamily="18" charset="0"/>
                </a:endParaRPr>
              </a:p>
              <a:p>
                <a:r>
                  <a:rPr lang="pt-BR" dirty="0" smtClean="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smtClean="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smtClean="0"/>
                  <a:t>.</a:t>
                </a:r>
                <a:endParaRPr lang="pt-BR" dirty="0"/>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smtClean="0"/>
              <a:t>Para plotar a superfície de erro usamos:</a:t>
            </a:r>
            <a:endParaRPr lang="pt-BR" dirty="0"/>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smtClean="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smtClean="0"/>
                  <a:t>, resultando num vale.</a:t>
                </a:r>
              </a:p>
              <a:p>
                <a:pPr marL="285750" indent="-285750">
                  <a:buFont typeface="Arial" panose="020B0604020202020204" pitchFamily="34" charset="0"/>
                  <a:buChar char="•"/>
                </a:pPr>
                <a:r>
                  <a:rPr lang="pt-BR" dirty="0" smtClean="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smtClean="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smtClean="0"/>
                  <a:t>(</a:t>
                </a:r>
                <a:r>
                  <a:rPr lang="pt-BR" dirty="0"/>
                  <a:t>vale)</a:t>
                </a:r>
                <a:r>
                  <a:rPr lang="pt-BR" dirty="0" smtClean="0"/>
                  <a:t>.</a:t>
                </a:r>
              </a:p>
              <a:p>
                <a:pPr marL="285750" indent="-285750">
                  <a:buFont typeface="Arial" panose="020B0604020202020204" pitchFamily="34" charset="0"/>
                  <a:buChar char="•"/>
                </a:pPr>
                <a:r>
                  <a:rPr lang="pt-BR" dirty="0" smtClean="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smtClean="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smtClean="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smtClean="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smtClean="0"/>
                  <a:t> tem </a:t>
                </a:r>
                <a:r>
                  <a:rPr lang="pt-BR" b="1" i="1" dirty="0" smtClean="0"/>
                  <a:t>pesos</a:t>
                </a:r>
                <a:r>
                  <a:rPr lang="pt-BR" dirty="0" smtClean="0"/>
                  <a:t> semelhante na variação do erro (tigela).</a:t>
                </a:r>
                <a:endParaRPr lang="pt-BR" dirty="0"/>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57335" y="6335803"/>
            <a:ext cx="6218847" cy="338554"/>
          </a:xfrm>
          <a:prstGeom prst="rect">
            <a:avLst/>
          </a:prstGeom>
          <a:noFill/>
        </p:spPr>
        <p:txBody>
          <a:bodyPr wrap="square" rtlCol="0">
            <a:spAutoFit/>
          </a:bodyPr>
          <a:lstStyle/>
          <a:p>
            <a:r>
              <a:rPr lang="pt-BR" sz="1600" b="1" dirty="0">
                <a:solidFill>
                  <a:srgbClr val="00B0F0"/>
                </a:solidFill>
                <a:hlinkClick r:id="rId18"/>
              </a:rPr>
              <a:t>Exemplo: formatos_diferentes_da_superfície_de_erro.ipynb</a:t>
            </a:r>
            <a:endParaRPr lang="pt-BR" sz="16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5032375"/>
              </a:xfrm>
            </p:spPr>
            <p:txBody>
              <a:bodyPr>
                <a:normAutofit fontScale="85000" lnSpcReduction="10000"/>
              </a:bodyPr>
              <a:lstStyle/>
              <a:p>
                <a:r>
                  <a:rPr lang="pt-BR" dirty="0" smtClean="0"/>
                  <a:t>O que pode ser feito? </a:t>
                </a:r>
                <a:endParaRPr lang="pt-BR" dirty="0"/>
              </a:p>
              <a:p>
                <a:r>
                  <a:rPr lang="pt-BR" dirty="0"/>
                  <a:t>P</a:t>
                </a:r>
                <a:r>
                  <a:rPr lang="pt-BR" dirty="0" smtClean="0"/>
                  <a:t>ara </a:t>
                </a:r>
                <a:r>
                  <a:rPr lang="pt-BR" dirty="0"/>
                  <a:t>evitar esse problema, </a:t>
                </a:r>
                <a:r>
                  <a:rPr lang="pt-BR" dirty="0" smtClean="0"/>
                  <a:t>o intervalo de variação </a:t>
                </a:r>
                <a:r>
                  <a:rPr lang="pt-BR" dirty="0"/>
                  <a:t>de todos os </a:t>
                </a:r>
                <a:r>
                  <a:rPr lang="pt-BR" b="1" i="1" dirty="0"/>
                  <a:t>atributos</a:t>
                </a:r>
                <a:r>
                  <a:rPr lang="pt-BR" dirty="0"/>
                  <a:t> deve ser </a:t>
                </a:r>
                <a:r>
                  <a:rPr lang="pt-BR" b="1" i="1" dirty="0" smtClean="0"/>
                  <a:t>escalonado</a:t>
                </a:r>
                <a:r>
                  <a:rPr lang="pt-BR" dirty="0" smtClean="0"/>
                  <a:t> </a:t>
                </a:r>
                <a:r>
                  <a:rPr lang="pt-BR" dirty="0"/>
                  <a:t>para que cada </a:t>
                </a:r>
                <a:r>
                  <a:rPr lang="pt-BR" b="1" i="1" dirty="0"/>
                  <a:t>atributo</a:t>
                </a:r>
                <a:r>
                  <a:rPr lang="pt-BR" dirty="0"/>
                  <a:t> contribua com </a:t>
                </a:r>
                <a:r>
                  <a:rPr lang="pt-BR" dirty="0" smtClean="0"/>
                  <a:t>o mesmo peso </a:t>
                </a:r>
                <a:r>
                  <a:rPr lang="pt-BR" dirty="0"/>
                  <a:t>para </a:t>
                </a:r>
                <a:r>
                  <a:rPr lang="pt-BR" dirty="0" smtClean="0"/>
                  <a:t>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r>
                                <a:rPr lang="en-US" sz="2600" b="1" i="1">
                                  <a:latin typeface="Cambria Math" panose="02040503050406030204" pitchFamily="18" charset="0"/>
                                </a:rPr>
                                <m:t>𝒙</m:t>
                              </m:r>
                            </m:e>
                          </m:d>
                        </m:num>
                        <m:den>
                          <m:r>
                            <m:rPr>
                              <m:sty m:val="p"/>
                            </m:rPr>
                            <a:rPr lang="en-US" sz="2600">
                              <a:latin typeface="Cambria Math" panose="02040503050406030204" pitchFamily="18" charset="0"/>
                            </a:rPr>
                            <m:t>max</m:t>
                          </m:r>
                          <m:d>
                            <m:dPr>
                              <m:ctrlPr>
                                <a:rPr lang="en-US" sz="2600" i="1">
                                  <a:latin typeface="Cambria Math" panose="02040503050406030204" pitchFamily="18" charset="0"/>
                                </a:rPr>
                              </m:ctrlPr>
                            </m:dPr>
                            <m:e>
                              <m:r>
                                <a:rPr lang="en-US" sz="2600" b="1" i="1">
                                  <a:latin typeface="Cambria Math" panose="02040503050406030204" pitchFamily="18" charset="0"/>
                                </a:rPr>
                                <m:t>𝒙</m:t>
                              </m:r>
                            </m:e>
                          </m:d>
                          <m:r>
                            <a:rPr lang="en-US"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r>
                                <a:rPr lang="en-US" sz="2600" b="1" i="1">
                                  <a:latin typeface="Cambria Math" panose="02040503050406030204" pitchFamily="18" charset="0"/>
                                </a:rPr>
                                <m:t>𝒙</m:t>
                              </m:r>
                            </m:e>
                          </m:d>
                        </m:den>
                      </m:f>
                      <m:r>
                        <a:rPr lang="pt-BR" sz="2600" i="1">
                          <a:latin typeface="Cambria Math" panose="02040503050406030204" pitchFamily="18" charset="0"/>
                        </a:rPr>
                        <m:t>,</m:t>
                      </m:r>
                      <m:sSub>
                        <m:sSubPr>
                          <m:ctrlPr>
                            <a:rPr lang="en-US" sz="2600" i="1">
                              <a:latin typeface="Cambria Math" panose="02040503050406030204" pitchFamily="18" charset="0"/>
                            </a:rPr>
                          </m:ctrlPr>
                        </m:sSubPr>
                        <m:e>
                          <m:r>
                            <a:rPr lang="pt-BR" sz="2600" i="1">
                              <a:latin typeface="Cambria Math" panose="02040503050406030204" pitchFamily="18" charset="0"/>
                            </a:rPr>
                            <m:t>0</m:t>
                          </m:r>
                          <m:r>
                            <a:rPr lang="en-US"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ea typeface="Cambria Math" panose="02040503050406030204" pitchFamily="18" charset="0"/>
                        </a:rPr>
                        <m:t>≤1</m:t>
                      </m:r>
                    </m:oMath>
                  </m:oMathPara>
                </a14:m>
                <a:endParaRPr lang="nl-BE" sz="2600" dirty="0"/>
              </a:p>
              <a:p>
                <a:pPr lvl="1">
                  <a:buFont typeface="Wingdings" panose="05000000000000000000" pitchFamily="2" charset="2"/>
                  <a:buChar char="§"/>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i="1">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r>
                                <a:rPr lang="en-US" sz="2600" b="1" i="1">
                                  <a:latin typeface="Cambria Math" panose="02040503050406030204" pitchFamily="18" charset="0"/>
                                </a:rPr>
                                <m:t>𝒙</m:t>
                              </m:r>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r>
                                <a:rPr lang="en-US" sz="2600" b="1" i="1">
                                  <a:latin typeface="Cambria Math" panose="02040503050406030204" pitchFamily="18" charset="0"/>
                                </a:rPr>
                                <m:t>𝒙</m:t>
                              </m:r>
                            </m:sub>
                          </m:sSub>
                        </m:den>
                      </m:f>
                    </m:oMath>
                  </m:oMathPara>
                </a14:m>
                <a:endParaRPr lang="pt-BR" dirty="0" smtClean="0"/>
              </a:p>
              <a:p>
                <a:r>
                  <a:rPr lang="pt-BR" b="1" i="1" dirty="0"/>
                  <a:t>Normalização mín-max </a:t>
                </a:r>
                <a:r>
                  <a:rPr lang="pt-BR" dirty="0"/>
                  <a:t>faz com que os atributos variem entre 0 e 1.</a:t>
                </a:r>
              </a:p>
              <a:p>
                <a:r>
                  <a:rPr lang="pt-BR" b="1" i="1" dirty="0"/>
                  <a:t>Padronização</a:t>
                </a:r>
                <a:r>
                  <a:rPr lang="pt-BR" dirty="0"/>
                  <a:t> faz com que os atributos tenham média zero e desvio padrão unitário. Observe que, neste caso, os valores não ficam restritos a um intervalo específico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5032375"/>
              </a:xfrm>
              <a:blipFill rotWithShape="0">
                <a:blip r:embed="rId3"/>
                <a:stretch>
                  <a:fillRect l="-773" t="-2300"/>
                </a:stretch>
              </a:blipFill>
            </p:spPr>
            <p:txBody>
              <a:bodyPr/>
              <a:lstStyle/>
              <a:p>
                <a:r>
                  <a:rPr lang="pt-BR">
                    <a:noFill/>
                  </a:rPr>
                  <a:t> </a:t>
                </a:r>
              </a:p>
            </p:txBody>
          </p:sp>
        </mc:Fallback>
      </mc:AlternateContent>
    </p:spTree>
    <p:extLst>
      <p:ext uri="{BB962C8B-B14F-4D97-AF65-F5344CB8AC3E}">
        <p14:creationId xmlns:p14="http://schemas.microsoft.com/office/powerpoint/2010/main" val="320411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8915390" cy="5032376"/>
              </a:xfrm>
            </p:spPr>
            <p:txBody>
              <a:bodyPr>
                <a:normAutofit fontScale="92500"/>
              </a:bodyPr>
              <a:lstStyle/>
              <a:p>
                <a:r>
                  <a:rPr lang="pt-BR" dirty="0" smtClean="0"/>
                  <a:t>Ajuda </a:t>
                </a:r>
                <a:r>
                  <a:rPr lang="pt-BR" dirty="0"/>
                  <a:t>a acelerar a convergência do </a:t>
                </a:r>
                <a:r>
                  <a:rPr lang="pt-BR" b="1" i="1" dirty="0"/>
                  <a:t>gradiente descendente </a:t>
                </a:r>
                <a:r>
                  <a:rPr lang="pt-BR" dirty="0"/>
                  <a:t>pois deixa as curvas de nível da superfície de erro mais circulares</a:t>
                </a:r>
                <a:r>
                  <a:rPr lang="pt-BR" dirty="0" smtClean="0"/>
                  <a:t>.</a:t>
                </a:r>
              </a:p>
              <a:p>
                <a:r>
                  <a:rPr lang="nl-BE" dirty="0"/>
                  <a:t>Ajuda a estabilizar os algoritmos de aprendizado de </a:t>
                </a:r>
                <a:r>
                  <a:rPr lang="nl-BE" dirty="0" smtClean="0"/>
                  <a:t>máquina.</a:t>
                </a:r>
                <a:endParaRPr lang="pt-BR" dirty="0"/>
              </a:p>
              <a:p>
                <a:r>
                  <a:rPr lang="pt-BR" dirty="0"/>
                  <a:t>Possibilita comparar o peso/influência de cada </a:t>
                </a:r>
                <a:r>
                  <a:rPr lang="pt-BR" b="1" i="1" dirty="0"/>
                  <a:t>atributo</a:t>
                </a:r>
                <a:r>
                  <a:rPr lang="pt-BR" dirty="0"/>
                  <a:t> no modelo</a:t>
                </a:r>
                <a:r>
                  <a:rPr lang="pt-BR" dirty="0" smtClean="0"/>
                  <a:t>.</a:t>
                </a:r>
              </a:p>
              <a:p>
                <a:r>
                  <a:rPr lang="pt-BR" dirty="0" smtClean="0"/>
                  <a:t>Observações:</a:t>
                </a:r>
                <a:endParaRPr lang="pt-BR" dirty="0"/>
              </a:p>
              <a:p>
                <a:pPr lvl="1">
                  <a:buFont typeface="Wingdings" panose="05000000000000000000" pitchFamily="2" charset="2"/>
                  <a:buChar char="§"/>
                </a:pPr>
                <a:r>
                  <a:rPr lang="pt-BR" dirty="0" smtClean="0"/>
                  <a:t>Quando </a:t>
                </a:r>
                <a:r>
                  <a:rPr lang="pt-BR" dirty="0"/>
                  <a:t>temos um conjunto de validação/teste do </a:t>
                </a:r>
                <a:r>
                  <a:rPr lang="pt-BR" dirty="0" smtClean="0"/>
                  <a:t>modelo, aplica-se ao </a:t>
                </a:r>
                <a:r>
                  <a:rPr lang="pt-BR" dirty="0"/>
                  <a:t>conjunto de validação </a:t>
                </a:r>
                <a:r>
                  <a:rPr lang="pt-BR" dirty="0" smtClean="0"/>
                  <a:t>o escalonamento com os parâmetros (min, max, média, variância) obtidos com o conjunto </a:t>
                </a:r>
                <a:r>
                  <a:rPr lang="pt-BR" dirty="0"/>
                  <a:t>de </a:t>
                </a:r>
                <a:r>
                  <a:rPr lang="pt-BR" dirty="0" smtClean="0"/>
                  <a:t>treinamento.</a:t>
                </a:r>
              </a:p>
              <a:p>
                <a:pPr lvl="1">
                  <a:buFont typeface="Wingdings" panose="05000000000000000000" pitchFamily="2" charset="2"/>
                  <a:buChar char="§"/>
                </a:pPr>
                <a:r>
                  <a:rPr lang="pt-BR" dirty="0" smtClean="0"/>
                  <a:t>Em </a:t>
                </a:r>
                <a:r>
                  <a:rPr lang="pt-BR" dirty="0"/>
                  <a:t>alguns casos, o escalonamento também é aplicado aos </a:t>
                </a:r>
                <a:r>
                  <a:rPr lang="pt-BR" dirty="0" smtClean="0"/>
                  <a:t>rótulos, i.e</a:t>
                </a:r>
                <a:r>
                  <a:rPr lang="pt-BR" dirty="0"/>
                  <a:t>., aos valores de </a:t>
                </a:r>
                <a14:m>
                  <m:oMath xmlns:m="http://schemas.openxmlformats.org/officeDocument/2006/math">
                    <m:r>
                      <a:rPr lang="pt-BR" i="1">
                        <a:latin typeface="Cambria Math" panose="02040503050406030204" pitchFamily="18" charset="0"/>
                      </a:rPr>
                      <m:t>𝑦</m:t>
                    </m:r>
                  </m:oMath>
                </a14:m>
                <a:r>
                  <a:rPr lang="pt-BR" dirty="0"/>
                  <a:t>. Mas não se esqueça de desfazer o escalonamento para realizar predições que sejam significativas</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8915390" cy="5032376"/>
              </a:xfrm>
              <a:blipFill rotWithShape="0">
                <a:blip r:embed="rId3"/>
                <a:stretch>
                  <a:fillRect l="-1094" t="-1816" r="-1847"/>
                </a:stretch>
              </a:blipFill>
            </p:spPr>
            <p:txBody>
              <a:bodyPr/>
              <a:lstStyle/>
              <a:p>
                <a:r>
                  <a:rPr lang="pt-BR">
                    <a:noFill/>
                  </a:rPr>
                  <a:t> </a:t>
                </a:r>
              </a:p>
            </p:txBody>
          </p:sp>
        </mc:Fallback>
      </mc:AlternateContent>
      <p:grpSp>
        <p:nvGrpSpPr>
          <p:cNvPr id="4" name="Group 3"/>
          <p:cNvGrpSpPr/>
          <p:nvPr/>
        </p:nvGrpSpPr>
        <p:grpSpPr>
          <a:xfrm>
            <a:off x="9757531" y="717659"/>
            <a:ext cx="2292375" cy="5677033"/>
            <a:chOff x="9567748" y="717659"/>
            <a:chExt cx="2292375" cy="5677033"/>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smtClean="0"/>
                <a:t>Escalonamento</a:t>
              </a:r>
              <a:endParaRPr lang="pt-BR" sz="1400" dirty="0"/>
            </a:p>
          </p:txBody>
        </p:sp>
      </p:grpSp>
    </p:spTree>
    <p:extLst>
      <p:ext uri="{BB962C8B-B14F-4D97-AF65-F5344CB8AC3E}">
        <p14:creationId xmlns:p14="http://schemas.microsoft.com/office/powerpoint/2010/main" val="51637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Atributos: </a:t>
            </a:r>
            <a:r>
              <a:rPr lang="pt-BR" b="1" dirty="0" smtClean="0"/>
              <a:t>Exemplo</a:t>
            </a:r>
            <a:endParaRPr lang="pt-B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4930018"/>
              </a:xfrm>
            </p:spPr>
            <p:txBody>
              <a:bodyPr>
                <a:normAutofit/>
              </a:bodyPr>
              <a:lstStyle/>
              <a:p>
                <a:r>
                  <a:rPr lang="pt-BR" dirty="0" smtClean="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smtClean="0"/>
              </a:p>
              <a:p>
                <a:pPr marL="0" indent="0">
                  <a:buNone/>
                </a:pPr>
                <a:r>
                  <a:rPr lang="pt-BR" dirty="0" smtClean="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r>
                  <a:rPr lang="pt-BR" dirty="0" smtClean="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10, 1</m:t>
                        </m:r>
                        <m:r>
                          <a:rPr lang="pt-BR">
                            <a:latin typeface="Cambria Math" panose="02040503050406030204" pitchFamily="18" charset="0"/>
                          </a:rPr>
                          <m:t>00</m:t>
                        </m:r>
                      </m:e>
                    </m:d>
                  </m:oMath>
                </a14:m>
                <a:r>
                  <a:rPr lang="pt-BR" dirty="0" smtClean="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smtClean="0"/>
                  <a:t>.</a:t>
                </a:r>
              </a:p>
              <a:p>
                <a:r>
                  <a:rPr lang="pt-BR" dirty="0" smtClean="0"/>
                  <a:t>Função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smtClean="0"/>
              </a:p>
              <a:p>
                <a:pPr marL="0" indent="0">
                  <a:buNone/>
                </a:pPr>
                <a:r>
                  <a:rPr lang="pt-BR" dirty="0"/>
                  <a:t>o</a:t>
                </a:r>
                <a:r>
                  <a:rPr lang="pt-BR" dirty="0" smtClean="0"/>
                  <a:t>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smtClean="0"/>
              </a:p>
              <a:p>
                <a:r>
                  <a:rPr lang="pt-BR" dirty="0" smtClean="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4930018"/>
              </a:xfrm>
              <a:blipFill rotWithShape="0">
                <a:blip r:embed="rId2"/>
                <a:stretch>
                  <a:fillRect l="-1647" t="-1978"/>
                </a:stretch>
              </a:blipFill>
            </p:spPr>
            <p:txBody>
              <a:bodyPr/>
              <a:lstStyle/>
              <a:p>
                <a:r>
                  <a:rPr lang="pt-BR">
                    <a:noFill/>
                  </a:rPr>
                  <a:t> </a:t>
                </a:r>
              </a:p>
            </p:txBody>
          </p:sp>
        </mc:Fallback>
      </mc:AlternateContent>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378" t="5586" r="9039"/>
          <a:stretch/>
        </p:blipFill>
        <p:spPr>
          <a:xfrm>
            <a:off x="7274257" y="3302758"/>
            <a:ext cx="4694830" cy="3452884"/>
          </a:xfrm>
          <a:prstGeom prst="rect">
            <a:avLst/>
          </a:prstGeom>
        </p:spPr>
      </p:pic>
    </p:spTree>
    <p:extLst>
      <p:ext uri="{BB962C8B-B14F-4D97-AF65-F5344CB8AC3E}">
        <p14:creationId xmlns:p14="http://schemas.microsoft.com/office/powerpoint/2010/main" val="2307287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Escalonamento de Atributos: </a:t>
            </a:r>
            <a:r>
              <a:rPr lang="pt-BR" b="1" dirty="0"/>
              <a:t>Exemplo</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8" y="1472320"/>
                <a:ext cx="11076298" cy="3086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smtClean="0"/>
                  <a:t>Superfície </a:t>
                </a:r>
                <a:r>
                  <a:rPr lang="pt-BR" dirty="0"/>
                  <a:t>de erro </a:t>
                </a:r>
                <a:r>
                  <a:rPr lang="pt-BR" dirty="0" smtClean="0"/>
                  <a:t>tem formato de </a:t>
                </a:r>
                <a:r>
                  <a:rPr lang="pt-BR" dirty="0"/>
                  <a:t>“</a:t>
                </a:r>
                <a:r>
                  <a:rPr lang="pt-BR" dirty="0" smtClean="0"/>
                  <a:t>U” com maior </a:t>
                </a:r>
                <a:r>
                  <a:rPr lang="pt-BR" dirty="0"/>
                  <a:t>taxa de variação do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a:t>
                </a:r>
              </a:p>
              <a:p>
                <a:pPr algn="just"/>
                <a:r>
                  <a:rPr lang="pt-BR" dirty="0"/>
                  <a:t>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(reta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smtClean="0"/>
                  <a:t>Como o gradiente </a:t>
                </a:r>
                <a:r>
                  <a:rPr lang="pt-BR" dirty="0"/>
                  <a:t>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oMath>
                </a14:m>
                <a:r>
                  <a:rPr lang="pt-BR" dirty="0"/>
                  <a:t> é muito pequeno, o treinamento fica lento.</a:t>
                </a:r>
              </a:p>
              <a:p>
                <a:pPr algn="just"/>
                <a:r>
                  <a:rPr lang="pt-BR" dirty="0"/>
                  <a:t>Algoritmo GD em batelada converge após </a:t>
                </a:r>
                <a:r>
                  <a:rPr lang="pt-BR" dirty="0" smtClean="0"/>
                  <a:t>mais de 2000 </a:t>
                </a:r>
                <a:r>
                  <a:rPr lang="pt-BR" dirty="0"/>
                  <a:t>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8" y="1472320"/>
                <a:ext cx="11076298" cy="3086029"/>
              </a:xfrm>
              <a:prstGeom prst="rect">
                <a:avLst/>
              </a:prstGeom>
              <a:blipFill rotWithShape="0">
                <a:blip r:embed="rId3"/>
                <a:stretch>
                  <a:fillRect l="-936" t="-4545" r="-1156"/>
                </a:stretch>
              </a:blipFill>
            </p:spPr>
            <p:txBody>
              <a:bodyPr/>
              <a:lstStyle/>
              <a:p>
                <a:r>
                  <a:rPr lang="pt-BR">
                    <a:noFill/>
                  </a:rPr>
                  <a:t> </a:t>
                </a:r>
              </a:p>
            </p:txBody>
          </p:sp>
        </mc:Fallback>
      </mc:AlternateContent>
      <p:sp>
        <p:nvSpPr>
          <p:cNvPr id="3" name="Rectangle 2"/>
          <p:cNvSpPr/>
          <p:nvPr/>
        </p:nvSpPr>
        <p:spPr>
          <a:xfrm>
            <a:off x="7300904" y="1164543"/>
            <a:ext cx="4777365" cy="307777"/>
          </a:xfrm>
          <a:prstGeom prst="rect">
            <a:avLst/>
          </a:prstGeom>
          <a:noFill/>
        </p:spPr>
        <p:txBody>
          <a:bodyPr wrap="square" rtlCol="0">
            <a:spAutoFit/>
          </a:bodyPr>
          <a:lstStyle/>
          <a:p>
            <a:pPr algn="ctr"/>
            <a:r>
              <a:rPr lang="pt-BR" sz="1400" u="sng" dirty="0">
                <a:solidFill>
                  <a:srgbClr val="00B0F0"/>
                </a:solidFill>
                <a:hlinkClick r:id="rId4"/>
              </a:rPr>
              <a:t>Exemplo: escalonamento_de_atributos_com_scikit_learn.ipynb</a:t>
            </a:r>
            <a:endParaRPr lang="pt-BR" sz="1400"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159" t="17191" r="1244" b="10272"/>
          <a:stretch/>
        </p:blipFill>
        <p:spPr>
          <a:xfrm>
            <a:off x="962468" y="4280503"/>
            <a:ext cx="2863886" cy="2577497"/>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11467" r="9353" b="2264"/>
          <a:stretch/>
        </p:blipFill>
        <p:spPr>
          <a:xfrm>
            <a:off x="4975139" y="4280503"/>
            <a:ext cx="2722198" cy="2590714"/>
          </a:xfrm>
          <a:prstGeom prst="rect">
            <a:avLst/>
          </a:prstGeom>
        </p:spPr>
      </p:pic>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1422" t="11212" r="9325" b="3415"/>
          <a:stretch/>
        </p:blipFill>
        <p:spPr>
          <a:xfrm>
            <a:off x="9225887" y="4277831"/>
            <a:ext cx="2688609" cy="2571713"/>
          </a:xfrm>
          <a:prstGeom prst="rect">
            <a:avLst/>
          </a:prstGeom>
        </p:spPr>
      </p:pic>
      <p:cxnSp>
        <p:nvCxnSpPr>
          <p:cNvPr id="15" name="Straight Arrow Connector 14"/>
          <p:cNvCxnSpPr/>
          <p:nvPr/>
        </p:nvCxnSpPr>
        <p:spPr>
          <a:xfrm flipV="1">
            <a:off x="4595314" y="6387152"/>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033742" y="6217594"/>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smtClean="0"/>
                  <a:t> inicial</a:t>
                </a:r>
                <a:endParaRPr lang="pt-BR"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033742" y="6217594"/>
                <a:ext cx="812715" cy="584775"/>
              </a:xfrm>
              <a:prstGeom prst="rect">
                <a:avLst/>
              </a:prstGeom>
              <a:blipFill rotWithShape="0">
                <a:blip r:embed="rId8"/>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813643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17484</TotalTime>
  <Words>1888</Words>
  <Application>Microsoft Office PowerPoint</Application>
  <PresentationFormat>Widescreen</PresentationFormat>
  <Paragraphs>209</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Escalonamento de Atributos</vt:lpstr>
      <vt:lpstr>Escalonamento de Atributos</vt:lpstr>
      <vt:lpstr>Escalonamento de Atributos: Exemplo</vt:lpstr>
      <vt:lpstr>Escalonamento de Atributos: Exemplo</vt:lpstr>
      <vt:lpstr>Escalonamento de Atributos: Exemplo</vt:lpstr>
      <vt:lpstr>Escalonamento de Atributos: Exemplo</vt:lpstr>
      <vt:lpstr>Escalonamento de Features com SciKit-Learn</vt:lpstr>
      <vt:lpstr>PowerPoint Presentation</vt:lpstr>
      <vt:lpstr>PowerPoint Presentation</vt:lpstr>
      <vt:lpstr>FIGURAS</vt:lpstr>
      <vt:lpstr>PowerPoint Presentation</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2166</cp:revision>
  <dcterms:created xsi:type="dcterms:W3CDTF">2020-02-17T11:18:32Z</dcterms:created>
  <dcterms:modified xsi:type="dcterms:W3CDTF">2021-05-27T19:22:24Z</dcterms:modified>
</cp:coreProperties>
</file>