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14" r:id="rId3"/>
    <p:sldId id="325" r:id="rId4"/>
    <p:sldId id="257" r:id="rId5"/>
    <p:sldId id="282" r:id="rId6"/>
    <p:sldId id="264" r:id="rId7"/>
    <p:sldId id="326" r:id="rId8"/>
    <p:sldId id="327" r:id="rId9"/>
    <p:sldId id="266" r:id="rId10"/>
    <p:sldId id="268" r:id="rId11"/>
    <p:sldId id="258" r:id="rId12"/>
    <p:sldId id="328" r:id="rId13"/>
    <p:sldId id="276" r:id="rId14"/>
    <p:sldId id="275" r:id="rId15"/>
    <p:sldId id="259" r:id="rId16"/>
    <p:sldId id="260" r:id="rId17"/>
    <p:sldId id="277" r:id="rId18"/>
    <p:sldId id="280" r:id="rId19"/>
    <p:sldId id="329" r:id="rId20"/>
    <p:sldId id="330" r:id="rId21"/>
    <p:sldId id="279" r:id="rId22"/>
    <p:sldId id="284" r:id="rId23"/>
    <p:sldId id="331" r:id="rId24"/>
    <p:sldId id="320" r:id="rId25"/>
    <p:sldId id="300" r:id="rId26"/>
    <p:sldId id="302" r:id="rId27"/>
    <p:sldId id="301" r:id="rId28"/>
    <p:sldId id="322" r:id="rId29"/>
    <p:sldId id="291" r:id="rId30"/>
    <p:sldId id="309" r:id="rId31"/>
    <p:sldId id="332" r:id="rId32"/>
    <p:sldId id="295" r:id="rId33"/>
    <p:sldId id="296" r:id="rId34"/>
    <p:sldId id="294" r:id="rId35"/>
    <p:sldId id="263" r:id="rId36"/>
    <p:sldId id="298" r:id="rId37"/>
    <p:sldId id="324" r:id="rId38"/>
    <p:sldId id="306" r:id="rId39"/>
    <p:sldId id="305" r:id="rId40"/>
    <p:sldId id="299" r:id="rId41"/>
    <p:sldId id="304" r:id="rId42"/>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8869" autoAdjust="0"/>
  </p:normalViewPr>
  <p:slideViewPr>
    <p:cSldViewPr snapToGrid="0">
      <p:cViewPr varScale="1">
        <p:scale>
          <a:sx n="66" d="100"/>
          <a:sy n="66" d="100"/>
        </p:scale>
        <p:origin x="894"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6/08/2021</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06/08/2021</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461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endParaRPr lang="pt-BR" sz="1200" dirty="0" smtClean="0">
              <a:cs typeface="Calibri"/>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modulação mas que você não tenha os labels, com o k-médias você pode encontrar grupos/clusters que representariam cada um dos símbolos da modulação </a:t>
            </a:r>
            <a:r>
              <a:rPr lang="pt-BR" sz="1200" dirty="0" smtClean="0"/>
              <a:t>desconhecida.</a:t>
            </a:r>
          </a:p>
          <a:p>
            <a:pPr marL="628650" lvl="1" indent="-171450">
              <a:buFont typeface="Arial" panose="020B0604020202020204" pitchFamily="34" charset="0"/>
              <a:buChar char="•"/>
            </a:pPr>
            <a:r>
              <a:rPr lang="pt-BR" sz="1200" dirty="0" smtClean="0"/>
              <a:t>Num </a:t>
            </a:r>
            <a:r>
              <a:rPr lang="pt-BR" sz="1200" dirty="0"/>
              <a:t>supermercado, baseado em várias características do que foi comprado o algoritmo poderia encontrar um cluster/grupo de homens que compram fraldas e que também compram cerveja, e o supermercado poderia colocar essas mercadorias juntas</a:t>
            </a:r>
            <a:r>
              <a:rPr lang="pt-BR" sz="1200" dirty="0" smtClean="0"/>
              <a:t>.</a:t>
            </a:r>
            <a:endParaRPr lang="pt-BR" sz="1200" dirty="0"/>
          </a:p>
          <a:p>
            <a:pPr marL="171450" indent="-171450">
              <a:buFont typeface="Arial" panose="020B0604020202020204" pitchFamily="34" charset="0"/>
              <a:buChar char="•"/>
            </a:pPr>
            <a:r>
              <a:rPr lang="pt-BR" sz="1200" dirty="0" err="1"/>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a:t>
            </a:r>
            <a:r>
              <a:rPr lang="pt-BR" sz="1200" dirty="0" err="1"/>
              <a:t>sem-fio</a:t>
            </a:r>
            <a:r>
              <a:rPr lang="pt-BR" sz="1200" dirty="0"/>
              <a:t>.</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recursos 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69119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segui-las.</a:t>
            </a:r>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30</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https://mybinder.org/v2/gh/zz4fap/t319_aprendizado_de_maquina/main?filepath=notebooks%2Fjupyter%2FHistograma.ipynb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https://colab.research.google.com/github/zz4fap/t319_aprendizado_de_maquina/blob/main/notebooks/jupyter/Histograma.ipynb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0582b999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https://mybinder.org/v2/gh/zz4fap/t319_aprendizado_de_maquina/main?filepath=notebooks%2Fjupyter%2FFigura_3D.ipynb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Colab: https://colab.research.google.com/github/zz4fap/t319_aprendizado_de_maquina/blob/main/notebooks/jupyter/</a:t>
            </a:r>
            <a:r>
              <a:rPr lang="pt-BR" dirty="0" smtClean="0"/>
              <a:t>Figura_3D</a:t>
            </a:r>
            <a:r>
              <a:rPr lang="pt-BR" sz="1200" dirty="0" smtClean="0"/>
              <a:t>.ipynb</a:t>
            </a:r>
            <a:endParaRPr lang="pt-BR" dirty="0" smtClean="0"/>
          </a:p>
          <a:p>
            <a:pPr marL="0" lvl="0" indent="0" algn="l" rtl="0">
              <a:spcBef>
                <a:spcPts val="0"/>
              </a:spcBef>
              <a:spcAft>
                <a:spcPts val="0"/>
              </a:spcAft>
              <a:buNone/>
            </a:pPr>
            <a:endParaRPr dirty="0"/>
          </a:p>
        </p:txBody>
      </p:sp>
      <p:sp>
        <p:nvSpPr>
          <p:cNvPr id="368" name="Google Shape;368;g70582b9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46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0582b999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Exemplo</a:t>
            </a:r>
            <a:r>
              <a:rPr lang="pt-BR"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Binder: https://mybinder.org/v2/gh/zz4fap/t319_aprendizado_de_maquina/main?filepath=notebooks%2Fjupyter%2FAjuste_de_curva_com_Redes_Neurais.ipynb</a:t>
            </a:r>
          </a:p>
          <a:p>
            <a:pPr marL="0" lvl="0" indent="0" algn="l" rtl="0">
              <a:spcBef>
                <a:spcPts val="0"/>
              </a:spcBef>
              <a:spcAft>
                <a:spcPts val="0"/>
              </a:spcAft>
              <a:buNone/>
            </a:pPr>
            <a:endParaRPr lang="pt-BR" sz="1200" dirty="0" smtClean="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pt-BR" sz="1200" dirty="0" smtClean="0">
                <a:solidFill>
                  <a:srgbClr val="222222"/>
                </a:solidFill>
                <a:highlight>
                  <a:srgbClr val="FFFFFF"/>
                </a:highlight>
                <a:latin typeface="Arial"/>
                <a:ea typeface="Arial"/>
                <a:cs typeface="Arial"/>
                <a:sym typeface="Arial"/>
              </a:rPr>
              <a:t>Colab: </a:t>
            </a:r>
            <a:r>
              <a:rPr lang="pt-BR" sz="1200" dirty="0" smtClean="0"/>
              <a:t>https://colab.research.google.com/github/zz4fap/t319_aprendizado_de_maquina/blob/main/notebooks/jupyter/Ajuste_de_curva_com_Redes_Neurais.ipynb</a:t>
            </a:r>
            <a:endParaRPr sz="1200" dirty="0">
              <a:solidFill>
                <a:srgbClr val="222222"/>
              </a:solidFill>
              <a:highlight>
                <a:srgbClr val="FFFFFF"/>
              </a:highlight>
              <a:latin typeface="Arial"/>
              <a:ea typeface="Arial"/>
              <a:cs typeface="Arial"/>
              <a:sym typeface="Arial"/>
            </a:endParaRPr>
          </a:p>
        </p:txBody>
      </p:sp>
      <p:sp>
        <p:nvSpPr>
          <p:cNvPr id="382" name="Google Shape;382;g70582b999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27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Recomendação de anúncios/produtos: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85362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55006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06/08/2021</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06/08/2021</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29.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Histograma.ipynb" TargetMode="External"/><Relationship Id="rId4" Type="http://schemas.openxmlformats.org/officeDocument/2006/relationships/hyperlink" Target="https://mybinder.org/v2/gh/zz4fap/t319_aprendizado_de_maquina/main?filepath=notebooks/jupyter/Histogram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Figura_3D.ipynb" TargetMode="External"/><Relationship Id="rId4" Type="http://schemas.openxmlformats.org/officeDocument/2006/relationships/hyperlink" Target="https://mybinder.org/v2/gh/zz4fap/t319_aprendizado_de_maquina/main?filepath=notebooks/jupyter/Figura_3D.ipynb"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Ajuste_de_curva_com_Redes_Neurais.ipynb" TargetMode="External"/><Relationship Id="rId4" Type="http://schemas.openxmlformats.org/officeDocument/2006/relationships/hyperlink" Target="https://mybinder.org/v2/gh/zz4fap/t319_aprendizado_de_maquina/main?filepath=notebooks/jupyter/Ajuste_de_curva_com_Redes_Neurais.ipyn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labs/Laboratorio1.ipyn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77711CBE-86B4-40EB-868C-65C504F92159}"/>
              </a:ext>
            </a:extLst>
          </p:cNvPr>
          <p:cNvSpPr>
            <a:spLocks noGrp="1"/>
          </p:cNvSpPr>
          <p:nvPr>
            <p:ph idx="1"/>
          </p:nvPr>
        </p:nvSpPr>
        <p:spPr>
          <a:xfrm>
            <a:off x="838200" y="1898600"/>
            <a:ext cx="11115622" cy="4843393"/>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t>
            </a:r>
            <a:r>
              <a:rPr lang="pt-BR" dirty="0" smtClean="0"/>
              <a:t>solução e análise </a:t>
            </a:r>
            <a:r>
              <a:rPr lang="pt-BR" dirty="0"/>
              <a:t>eficiente 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algoritmos </a:t>
            </a:r>
            <a:r>
              <a:rPr lang="pt-BR" dirty="0" smtClean="0"/>
              <a:t>em várias áreas que apresentam </a:t>
            </a:r>
            <a:r>
              <a:rPr lang="pt-BR" dirty="0"/>
              <a:t>desempenho ótimo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de dados e pesquisas </a:t>
            </a:r>
            <a:r>
              <a:rPr lang="pt-BR" dirty="0"/>
              <a:t>sobre a aplicação de </a:t>
            </a:r>
            <a:r>
              <a:rPr lang="pt-BR" dirty="0" smtClean="0"/>
              <a:t>ML.</a:t>
            </a:r>
            <a:endParaRPr lang="pt-BR" dirty="0"/>
          </a:p>
        </p:txBody>
      </p:sp>
      <p:pic>
        <p:nvPicPr>
          <p:cNvPr id="6" name="Picture 2" descr="AI Enabled Systems">
            <a:extLst>
              <a:ext uri="{FF2B5EF4-FFF2-40B4-BE49-F238E27FC236}">
                <a16:creationId xmlns="" xmlns:a16="http://schemas.microsoft.com/office/drawing/2014/main"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 xmlns:a16="http://schemas.microsoft.com/office/drawing/2014/main" id="{1DC35696-D7B6-4CDE-8C2A-EEC8E7C03603}"/>
              </a:ext>
            </a:extLst>
          </p:cNvPr>
          <p:cNvSpPr>
            <a:spLocks noGrp="1"/>
          </p:cNvSpPr>
          <p:nvPr>
            <p:ph idx="1"/>
          </p:nvPr>
        </p:nvSpPr>
        <p:spPr>
          <a:xfrm>
            <a:off x="838200" y="1825625"/>
            <a:ext cx="10953466" cy="4895216"/>
          </a:xfrm>
        </p:spPr>
        <p:txBody>
          <a:bodyPr>
            <a:normAutofit lnSpcReduction="10000"/>
          </a:bodyPr>
          <a:lstStyle/>
          <a:p>
            <a:r>
              <a:rPr lang="pt-BR" dirty="0" smtClean="0"/>
              <a:t>É uma sub-área </a:t>
            </a:r>
            <a:r>
              <a:rPr lang="pt-BR" dirty="0"/>
              <a:t>ou objetivo da inteligência artificial.</a:t>
            </a:r>
          </a:p>
          <a:p>
            <a:r>
              <a:rPr lang="pt-BR" dirty="0" smtClean="0"/>
              <a:t>O termo foi cunhado </a:t>
            </a:r>
            <a:r>
              <a:rPr lang="pt-BR" dirty="0"/>
              <a:t>em 1959, por Arthur </a:t>
            </a:r>
            <a:r>
              <a:rPr lang="pt-BR" dirty="0" smtClean="0"/>
              <a:t>Samuel, que o definiu como o</a:t>
            </a:r>
            <a:r>
              <a:rPr lang="pt-BR" dirty="0"/>
              <a:t> “</a:t>
            </a:r>
            <a:r>
              <a:rPr lang="pt-BR" i="1" dirty="0"/>
              <a:t>campo de estudo que dá aos computadores a habilidade de 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 partir de </a:t>
            </a:r>
            <a:r>
              <a:rPr lang="pt-BR" dirty="0" smtClean="0"/>
              <a:t>exemplos.</a:t>
            </a:r>
            <a:endParaRPr lang="pt-BR" dirty="0"/>
          </a:p>
          <a:p>
            <a:r>
              <a:rPr lang="pt-BR" dirty="0"/>
              <a:t>Algoritmos de ML são </a:t>
            </a:r>
            <a:r>
              <a:rPr lang="pt-BR" b="1" i="1" dirty="0"/>
              <a:t>orientados a dados</a:t>
            </a:r>
            <a:r>
              <a:rPr lang="pt-BR" dirty="0"/>
              <a:t>, ou seja, eles aprendem automaticamente </a:t>
            </a:r>
            <a:r>
              <a:rPr lang="pt-BR" dirty="0" smtClean="0"/>
              <a:t>um padrão geral a </a:t>
            </a:r>
            <a:r>
              <a:rPr lang="pt-BR" dirty="0"/>
              <a:t>partir de grandes volumes de </a:t>
            </a:r>
            <a:r>
              <a:rPr lang="pt-BR" dirty="0" smtClean="0"/>
              <a:t>dados.</a:t>
            </a:r>
            <a:endParaRPr lang="pt-BR" dirty="0"/>
          </a:p>
          <a:p>
            <a:r>
              <a:rPr lang="pt-BR" b="1" dirty="0"/>
              <a:t>Exemplo</a:t>
            </a:r>
            <a:r>
              <a:rPr lang="pt-BR" dirty="0"/>
              <a:t>: filtro de </a:t>
            </a:r>
            <a:r>
              <a:rPr lang="pt-BR" dirty="0" smtClean="0"/>
              <a:t>spam do Gmail.</a:t>
            </a:r>
            <a:endParaRPr lang="pt-BR" dirty="0"/>
          </a:p>
        </p:txBody>
      </p:sp>
      <p:pic>
        <p:nvPicPr>
          <p:cNvPr id="5122"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 xmlns:a16="http://schemas.microsoft.com/office/drawing/2014/main"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dirty="0"/>
              <a:t>s</a:t>
            </a:r>
            <a:r>
              <a:rPr lang="pt-BR" dirty="0" smtClean="0"/>
              <a:t>em ser explicitamente programada.”</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4E2DCF-FDA9-4ABD-8E85-844A20C70ACB}"/>
              </a:ext>
            </a:extLst>
          </p:cNvPr>
          <p:cNvSpPr>
            <a:spLocks noGrp="1"/>
          </p:cNvSpPr>
          <p:nvPr>
            <p:ph type="title"/>
          </p:nvPr>
        </p:nvSpPr>
        <p:spPr>
          <a:xfrm>
            <a:off x="838200" y="232554"/>
            <a:ext cx="10515600" cy="806337"/>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 xmlns:a16="http://schemas.microsoft.com/office/drawing/2014/main" id="{D1E156CA-EDE6-4AAA-95E9-0EE6CEBF17AD}"/>
              </a:ext>
            </a:extLst>
          </p:cNvPr>
          <p:cNvSpPr>
            <a:spLocks noGrp="1"/>
          </p:cNvSpPr>
          <p:nvPr>
            <p:ph idx="1"/>
          </p:nvPr>
        </p:nvSpPr>
        <p:spPr>
          <a:xfrm>
            <a:off x="838200" y="1364776"/>
            <a:ext cx="11147474" cy="4372882"/>
          </a:xfrm>
        </p:spPr>
        <p:txBody>
          <a:bodyPr>
            <a:normAutofit fontScale="85000" lnSpcReduction="20000"/>
          </a:bodyPr>
          <a:lstStyle/>
          <a:p>
            <a:pPr marL="0" indent="0">
              <a:buNone/>
            </a:pPr>
            <a:r>
              <a:rPr lang="pt-BR" dirty="0" smtClean="0"/>
              <a:t>Alguns dos principais motivos são:</a:t>
            </a:r>
          </a:p>
          <a:p>
            <a:r>
              <a:rPr lang="pt-BR" dirty="0" smtClean="0"/>
              <a:t>Vivemos </a:t>
            </a:r>
            <a:r>
              <a:rPr lang="pt-BR" dirty="0"/>
              <a:t>na era da informação. Nessa era, um volume sem precedentes de dados (de </a:t>
            </a:r>
            <a:r>
              <a:rPr lang="pt-BR" dirty="0" err="1"/>
              <a:t>tera</a:t>
            </a:r>
            <a:r>
              <a:rPr lang="pt-BR" dirty="0"/>
              <a:t> a </a:t>
            </a:r>
            <a:r>
              <a:rPr lang="pt-BR" dirty="0" err="1"/>
              <a:t>petabytes</a:t>
            </a:r>
            <a:r>
              <a:rPr lang="pt-BR" dirty="0"/>
              <a:t>)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Hoje em dia, dados são preciosíssimos e a extração de novas informações (úteis) vale ouro.</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a:t>
            </a:r>
            <a:r>
              <a:rPr lang="pt-BR" dirty="0"/>
              <a:t>estratégias/técnicas de treinamento (i.e., </a:t>
            </a:r>
            <a:r>
              <a:rPr lang="pt-BR" dirty="0" smtClean="0"/>
              <a:t>aprendizagem), e.g., deep-learning, reinforment-learning,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88" y="573765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514" y="6284071"/>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630" y="5496678"/>
            <a:ext cx="2113420" cy="11395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98" y="5872695"/>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670" y="5496678"/>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1452" y="5599519"/>
            <a:ext cx="1931812" cy="120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469" y="1423621"/>
            <a:ext cx="4431451" cy="505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3CD54D-41DC-4133-94C4-3D55FAE4E35C}"/>
              </a:ext>
            </a:extLst>
          </p:cNvPr>
          <p:cNvSpPr>
            <a:spLocks noGrp="1"/>
          </p:cNvSpPr>
          <p:nvPr>
            <p:ph type="title"/>
          </p:nvPr>
        </p:nvSpPr>
        <p:spPr>
          <a:xfrm>
            <a:off x="838200" y="184036"/>
            <a:ext cx="10515600" cy="1040133"/>
          </a:xfrm>
        </p:spPr>
        <p:txBody>
          <a:bodyPr/>
          <a:lstStyle/>
          <a:p>
            <a:r>
              <a:rPr lang="pt-BR" dirty="0"/>
              <a:t>Aprendizado Supervisionado</a:t>
            </a:r>
          </a:p>
        </p:txBody>
      </p:sp>
      <p:pic>
        <p:nvPicPr>
          <p:cNvPr id="1028"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14" y="2528659"/>
            <a:ext cx="3435335" cy="10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552/1*jxtW98_gbItw728vFB-0HA.png">
            <a:extLst>
              <a:ext uri="{FF2B5EF4-FFF2-40B4-BE49-F238E27FC236}">
                <a16:creationId xmlns="" xmlns:a16="http://schemas.microsoft.com/office/drawing/2014/main" id="{9E902420-A711-4761-85CD-304C79D0C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49" t="2184" r="18486" b="3044"/>
          <a:stretch/>
        </p:blipFill>
        <p:spPr bwMode="auto">
          <a:xfrm>
            <a:off x="9144000" y="205109"/>
            <a:ext cx="2897569" cy="2038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supervised learning">
            <a:extLst>
              <a:ext uri="{FF2B5EF4-FFF2-40B4-BE49-F238E27FC236}">
                <a16:creationId xmlns="" xmlns:a16="http://schemas.microsoft.com/office/drawing/2014/main" id="{E760E9A0-55F1-4D37-8AA3-36758861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870" y="4470122"/>
            <a:ext cx="2342260" cy="20846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corretas),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pode </a:t>
                </a:r>
                <a:r>
                  <a:rPr lang="pt-BR" dirty="0"/>
                  <a:t>ser dividido 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6"/>
                <a:stretch>
                  <a:fillRect l="-1134" t="-2212" r="-1559"/>
                </a:stretch>
              </a:blipFill>
            </p:spPr>
            <p:txBody>
              <a:bodyPr/>
              <a:lstStyle/>
              <a:p>
                <a:r>
                  <a:rPr lang="pt-BR">
                    <a:noFill/>
                  </a:rPr>
                  <a:t> </a:t>
                </a:r>
              </a:p>
            </p:txBody>
          </p:sp>
        </mc:Fallback>
      </mc:AlternateContent>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 xmlns:a16="http://schemas.microsoft.com/office/drawing/2014/main" id="{79FFA3EA-68FD-404F-984C-E8FFF3827C6D}"/>
              </a:ext>
            </a:extLst>
          </p:cNvPr>
          <p:cNvSpPr>
            <a:spLocks noGrp="1"/>
          </p:cNvSpPr>
          <p:nvPr>
            <p:ph idx="1"/>
          </p:nvPr>
        </p:nvSpPr>
        <p:spPr>
          <a:xfrm>
            <a:off x="838200" y="1825625"/>
            <a:ext cx="1107948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k </a:t>
            </a:r>
            <a:r>
              <a:rPr lang="pt-BR" dirty="0"/>
              <a:t>vizinhos mais </a:t>
            </a:r>
            <a:r>
              <a:rPr lang="pt-BR" dirty="0" smtClean="0"/>
              <a:t>próximos (</a:t>
            </a:r>
            <a:r>
              <a:rPr lang="pt-BR" i="1" dirty="0" smtClean="0"/>
              <a:t>k-nearest </a:t>
            </a:r>
            <a:r>
              <a:rPr lang="pt-BR" i="1" dirty="0"/>
              <a:t>neighbors</a:t>
            </a:r>
            <a:r>
              <a:rPr lang="pt-BR" dirty="0"/>
              <a:t> </a:t>
            </a:r>
            <a:r>
              <a:rPr lang="pt-BR" dirty="0" smtClean="0"/>
              <a:t>- k-NN</a:t>
            </a:r>
            <a:r>
              <a:rPr lang="pt-BR" dirty="0"/>
              <a:t>)</a:t>
            </a:r>
            <a:r>
              <a:rPr lang="pt-BR" dirty="0" smtClean="0"/>
              <a:t>.</a:t>
            </a:r>
            <a:endParaRPr lang="pt-BR" dirty="0"/>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a:t>Máquinas de Vetores de </a:t>
            </a:r>
            <a:r>
              <a:rPr lang="pt-BR" dirty="0" smtClean="0"/>
              <a:t>Suporte (</a:t>
            </a:r>
            <a:r>
              <a:rPr lang="pt-BR" i="1" dirty="0" smtClean="0"/>
              <a:t>Support </a:t>
            </a:r>
            <a:r>
              <a:rPr lang="pt-BR" i="1" dirty="0"/>
              <a:t>Vector Machines</a:t>
            </a:r>
            <a:r>
              <a:rPr lang="pt-BR" dirty="0"/>
              <a:t> -</a:t>
            </a:r>
            <a:r>
              <a:rPr lang="pt-BR" dirty="0" smtClean="0"/>
              <a:t> SVMs</a:t>
            </a:r>
            <a:r>
              <a:rPr lang="pt-BR" dirty="0"/>
              <a:t>)</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2554" y="1382200"/>
            <a:ext cx="3395345" cy="21770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nvolutional Neural Network Tutorial: From Basic to Advanced -  MissingLink.a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1352" y="1246448"/>
            <a:ext cx="4188334" cy="96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 xmlns:a16="http://schemas.microsoft.com/office/drawing/2014/main"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8C072B4-08DC-4EC3-807C-FF1F20479966}"/>
              </a:ext>
            </a:extLst>
          </p:cNvPr>
          <p:cNvSpPr>
            <a:spLocks noGrp="1"/>
          </p:cNvSpPr>
          <p:nvPr>
            <p:ph type="title"/>
          </p:nvPr>
        </p:nvSpPr>
        <p:spPr>
          <a:xfrm>
            <a:off x="838200" y="269875"/>
            <a:ext cx="10515600" cy="854075"/>
          </a:xfrm>
        </p:spPr>
        <p:txBody>
          <a:bodyPr/>
          <a:lstStyle/>
          <a:p>
            <a:r>
              <a:rPr lang="pt-BR" dirty="0"/>
              <a:t>Aprendizado Semi-Supervisionado</a:t>
            </a:r>
          </a:p>
        </p:txBody>
      </p:sp>
      <p:sp>
        <p:nvSpPr>
          <p:cNvPr id="3" name="Espaço Reservado para Conteúdo 2">
            <a:extLst>
              <a:ext uri="{FF2B5EF4-FFF2-40B4-BE49-F238E27FC236}">
                <a16:creationId xmlns:a16="http://schemas.microsoft.com/office/drawing/2014/main" xmlns="" id="{95B7F092-8157-4160-92C8-7BB3445DAFEA}"/>
              </a:ext>
            </a:extLst>
          </p:cNvPr>
          <p:cNvSpPr>
            <a:spLocks noGrp="1"/>
          </p:cNvSpPr>
          <p:nvPr>
            <p:ph idx="1"/>
          </p:nvPr>
        </p:nvSpPr>
        <p:spPr>
          <a:xfrm>
            <a:off x="838200" y="1409700"/>
            <a:ext cx="10835640" cy="5204460"/>
          </a:xfrm>
        </p:spPr>
        <p:txBody>
          <a:bodyPr>
            <a:normAutofit/>
          </a:bodyPr>
          <a:lstStyle/>
          <a:p>
            <a:r>
              <a:rPr lang="pt-BR" dirty="0"/>
              <a:t>Neste tipo de </a:t>
            </a:r>
            <a:r>
              <a:rPr lang="pt-BR" dirty="0" smtClean="0"/>
              <a:t>aprendizado, as máquinas tem acesso a exemplos com e sem rótulos.</a:t>
            </a:r>
          </a:p>
          <a:p>
            <a:r>
              <a:rPr lang="pt-BR" dirty="0" smtClean="0"/>
              <a:t>Geralmente envolve uma pequena quantidade de dados rotulados e uma grande quantidade de dados não-rotulados.</a:t>
            </a:r>
          </a:p>
          <a:p>
            <a:r>
              <a:rPr lang="pt-BR" dirty="0" smtClean="0"/>
              <a:t>É de grande ajuda em casos onde se ter uma grande quantidade de dados rotulados é muito demorado, caro ou complexo.</a:t>
            </a:r>
          </a:p>
          <a:p>
            <a:r>
              <a:rPr lang="pt-BR" dirty="0" smtClean="0"/>
              <a:t>Algoritmos de aprendizagem semi-supervisionada são o resultado da combinação de algoritmos supervisionados e não-supervisionados.</a:t>
            </a:r>
          </a:p>
          <a:p>
            <a:r>
              <a:rPr lang="pt-BR" dirty="0"/>
              <a:t>Uma maneira de </a:t>
            </a:r>
            <a:r>
              <a:rPr lang="pt-BR" dirty="0" smtClean="0"/>
              <a:t>realizar aprendizado semi-supervisionado </a:t>
            </a:r>
            <a:r>
              <a:rPr lang="pt-BR" dirty="0"/>
              <a:t>é combinar </a:t>
            </a:r>
            <a:r>
              <a:rPr lang="pt-BR" dirty="0" smtClean="0"/>
              <a:t>algoritmos </a:t>
            </a:r>
            <a:r>
              <a:rPr lang="pt-BR" dirty="0"/>
              <a:t>de </a:t>
            </a:r>
            <a:r>
              <a:rPr lang="pt-BR" b="1" i="1" dirty="0" smtClean="0"/>
              <a:t>clustering</a:t>
            </a:r>
            <a:r>
              <a:rPr lang="pt-BR" dirty="0" smtClean="0"/>
              <a:t> e </a:t>
            </a:r>
            <a:r>
              <a:rPr lang="pt-BR" b="1" i="1" dirty="0" smtClean="0"/>
              <a:t>classificação</a:t>
            </a:r>
            <a:r>
              <a:rPr lang="pt-BR" dirty="0" smtClean="0"/>
              <a:t>.</a:t>
            </a:r>
            <a:endParaRPr lang="pt-BR" b="1" i="1" dirty="0" smtClean="0"/>
          </a:p>
        </p:txBody>
      </p:sp>
    </p:spTree>
    <p:extLst>
      <p:ext uri="{BB962C8B-B14F-4D97-AF65-F5344CB8AC3E}">
        <p14:creationId xmlns:p14="http://schemas.microsoft.com/office/powerpoint/2010/main" val="175315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p:txBody>
          <a:bodyPr>
            <a:normAutofit lnSpcReduction="10000"/>
          </a:bodyPr>
          <a:lstStyle/>
          <a:p>
            <a:r>
              <a:rPr lang="pt-BR" dirty="0" smtClean="0"/>
              <a:t>Introdução ao aprendizado de máquina.</a:t>
            </a:r>
          </a:p>
          <a:p>
            <a:r>
              <a:rPr lang="pt-BR" dirty="0" smtClean="0"/>
              <a:t>Como o próprio nome diz, é um curso introdutório onde veremos os conceitos básicos de funcionamento de vários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smtClean="0"/>
              <a:t>O curso será o mais prático possível, com vários exercícios envolvendo o uso dos algoritmos discutidos.</a:t>
            </a:r>
          </a:p>
          <a:p>
            <a:r>
              <a:rPr lang="pt-BR" dirty="0" smtClean="0"/>
              <a:t>O curso será dividido em duas partes: T319 e T320.</a:t>
            </a:r>
          </a:p>
          <a:p>
            <a:r>
              <a:rPr lang="pt-BR" dirty="0" smtClean="0"/>
              <a:t>Não nós aprofundaremos nos conceitos matemáticos envolvidos.</a:t>
            </a:r>
          </a:p>
          <a:p>
            <a:r>
              <a:rPr lang="pt-BR" dirty="0" smtClean="0"/>
              <a:t>Porém, precisamos conhecer Python e alguns conceitos de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lnSpcReduction="10000"/>
          </a:bodyPr>
          <a:lstStyle/>
          <a:p>
            <a:r>
              <a:rPr lang="pt-BR" b="1" dirty="0"/>
              <a:t>Exemplo</a:t>
            </a:r>
            <a:r>
              <a:rPr lang="pt-BR" dirty="0"/>
              <a:t>: Como </a:t>
            </a:r>
            <a:r>
              <a:rPr lang="pt-BR" b="1" i="1" dirty="0"/>
              <a:t>classificaríamos</a:t>
            </a:r>
            <a:r>
              <a:rPr lang="pt-BR" dirty="0"/>
              <a:t> (economia, esportes, política, entretenimento, etc.) milhões de textos </a:t>
            </a:r>
            <a:r>
              <a:rPr lang="pt-BR" b="1" i="1" dirty="0"/>
              <a:t>não-rotulados</a:t>
            </a:r>
            <a:r>
              <a:rPr lang="pt-BR" dirty="0"/>
              <a:t> da internet</a:t>
            </a:r>
            <a:r>
              <a:rPr lang="pt-BR" dirty="0" smtClean="0"/>
              <a:t>?</a:t>
            </a:r>
          </a:p>
          <a:p>
            <a:r>
              <a:rPr lang="pt-BR" b="1" i="1" dirty="0"/>
              <a:t>Clustering</a:t>
            </a:r>
            <a:r>
              <a:rPr lang="pt-BR" dirty="0"/>
              <a:t> agrupa a quantidade massiva de textos e usamos apenas os exemplos mais representativos de cada </a:t>
            </a:r>
            <a:r>
              <a:rPr lang="pt-BR" b="1" i="1" dirty="0"/>
              <a:t>cluster</a:t>
            </a:r>
            <a:r>
              <a:rPr lang="pt-BR" dirty="0"/>
              <a:t> (quantidade bem menor de textos) para </a:t>
            </a:r>
            <a:r>
              <a:rPr lang="pt-BR" b="1" i="1" dirty="0" smtClean="0"/>
              <a:t>rotular</a:t>
            </a:r>
            <a:r>
              <a:rPr lang="pt-BR" dirty="0" smtClean="0"/>
              <a:t>. </a:t>
            </a:r>
          </a:p>
          <a:p>
            <a:r>
              <a:rPr lang="pt-BR" dirty="0" smtClean="0"/>
              <a:t>Esses </a:t>
            </a:r>
            <a:r>
              <a:rPr lang="pt-BR" dirty="0"/>
              <a:t>exemplos rotulados são usados para treinar um </a:t>
            </a:r>
            <a:r>
              <a:rPr lang="pt-BR" b="1" i="1" dirty="0"/>
              <a:t>classificador</a:t>
            </a:r>
            <a:r>
              <a:rPr lang="pt-BR" dirty="0"/>
              <a:t>. Após, o </a:t>
            </a:r>
            <a:r>
              <a:rPr lang="pt-BR" b="1" i="1" dirty="0"/>
              <a:t>classificador</a:t>
            </a:r>
            <a:r>
              <a:rPr lang="pt-BR" dirty="0"/>
              <a:t> classifica automaticamente todos os textos</a:t>
            </a:r>
            <a:r>
              <a:rPr lang="pt-BR" dirty="0" smtClean="0"/>
              <a:t>.</a:t>
            </a:r>
            <a:endParaRPr lang="nl-BE" dirty="0"/>
          </a:p>
          <a:p>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5"/>
            <a:ext cx="11049529" cy="4888422"/>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aprendizagem 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a:t>Uma</a:t>
            </a:r>
            <a:r>
              <a:rPr lang="pt-BR" b="1" dirty="0"/>
              <a:t> </a:t>
            </a:r>
            <a:r>
              <a:rPr lang="pt-BR" b="1" i="1" dirty="0"/>
              <a:t>política</a:t>
            </a:r>
            <a:r>
              <a:rPr lang="pt-BR" dirty="0"/>
              <a:t> 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1102042" y="4940308"/>
            <a:ext cx="4430078" cy="1817468"/>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genérica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forma rápida e muitas </a:t>
            </a:r>
            <a:r>
              <a:rPr lang="pt-BR" dirty="0"/>
              <a:t>vezes sub-ótimas, para um problema</a:t>
            </a:r>
            <a:r>
              <a:rPr lang="pt-BR" dirty="0" smtClean="0"/>
              <a:t>.</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351338"/>
          </a:xfrm>
        </p:spPr>
        <p:txBody>
          <a:bodyPr/>
          <a:lstStyle/>
          <a:p>
            <a:r>
              <a:rPr lang="pt-BR" dirty="0" smtClean="0"/>
              <a:t>Neste tipo de treinamento, o algoritmo aprende incrementalmente: exemplos de treinamento são apresentados sequencialmente um-a-um ou em pequenos grupos 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treinado </a:t>
            </a:r>
            <a:r>
              <a:rPr lang="pt-BR" dirty="0"/>
              <a:t>com todos os </a:t>
            </a:r>
            <a:r>
              <a:rPr lang="pt-BR" dirty="0" smtClean="0"/>
              <a:t>exemplos disponíveis.</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demorado e utiliza muitos recursos computacionais (e.g., CPU,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 </a:t>
            </a:r>
            <a:r>
              <a:rPr lang="pt-BR" dirty="0" smtClean="0"/>
              <a:t>na nuvem</a:t>
            </a:r>
            <a:endParaRPr lang="pt-BR" dirty="0"/>
          </a:p>
        </p:txBody>
      </p:sp>
      <p:sp>
        <p:nvSpPr>
          <p:cNvPr id="3" name="Content Placeholder 2"/>
          <p:cNvSpPr>
            <a:spLocks noGrp="1"/>
          </p:cNvSpPr>
          <p:nvPr>
            <p:ph idx="1"/>
          </p:nvPr>
        </p:nvSpPr>
        <p:spPr>
          <a:xfrm>
            <a:off x="838199" y="1825624"/>
            <a:ext cx="7470809"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programar.</a:t>
            </a:r>
          </a:p>
          <a:p>
            <a:pPr lvl="1">
              <a:buFont typeface="Wingdings" panose="05000000000000000000" pitchFamily="2" charset="2"/>
              <a:buChar char="§"/>
            </a:pPr>
            <a:r>
              <a:rPr lang="pt-BR" dirty="0" smtClean="0"/>
              <a:t>Eles são documentos virtuais usados para criar e compartilhar código juntamente com equações, gráficos e texto.</a:t>
            </a:r>
            <a:endParaRPr lang="pt-BR" dirty="0"/>
          </a:p>
          <a:p>
            <a:pPr lvl="1">
              <a:buFont typeface="Wingdings" panose="05000000000000000000" pitchFamily="2" charset="2"/>
              <a:buChar char="§"/>
            </a:pPr>
            <a:r>
              <a:rPr lang="pt-BR" b="1" i="1" dirty="0" smtClean="0"/>
              <a:t>Notebooks</a:t>
            </a:r>
            <a:r>
              <a:rPr lang="pt-BR" dirty="0"/>
              <a:t> </a:t>
            </a:r>
            <a:r>
              <a:rPr lang="pt-BR" dirty="0" smtClean="0"/>
              <a:t>permitem </a:t>
            </a:r>
            <a:r>
              <a:rPr lang="pt-BR" dirty="0"/>
              <a:t>uma maneira interativa de </a:t>
            </a:r>
            <a:r>
              <a:rPr lang="pt-BR" dirty="0" smtClean="0"/>
              <a:t>programar e documentar o código.</a:t>
            </a:r>
          </a:p>
          <a:p>
            <a:r>
              <a:rPr lang="pt-BR" dirty="0" smtClean="0"/>
              <a:t>Para executar estes </a:t>
            </a:r>
            <a:r>
              <a:rPr lang="pt-BR" b="1" i="1" dirty="0" smtClean="0"/>
              <a:t>notebooks</a:t>
            </a:r>
            <a:r>
              <a:rPr lang="pt-BR" dirty="0" smtClean="0"/>
              <a:t>,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vocês não precisam instalar nada, apenas ter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608514"/>
          </a:xfrm>
        </p:spPr>
        <p:txBody>
          <a:bodyPr>
            <a:normAutofit/>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807689"/>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13/8/2021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27/8/2021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10/9/2021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24/9/2021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8/10/2021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22/10/2021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5/11/2021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19/11/2021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3/12/2021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Projeto Final</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17/12/2021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NP3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7"/>
            <a:ext cx="11158181" cy="4466106"/>
          </a:xfrm>
        </p:spPr>
        <p:txBody>
          <a:bodyPr>
            <a:normAutofit fontScale="92500"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a:t>
            </a:r>
          </a:p>
          <a:p>
            <a:pPr lvl="1">
              <a:buFont typeface="Wingdings" panose="05000000000000000000" pitchFamily="2" charset="2"/>
              <a:buChar char="§"/>
            </a:pPr>
            <a:r>
              <a:rPr lang="pt-BR" dirty="0"/>
              <a:t>F</a:t>
            </a:r>
            <a:r>
              <a:rPr lang="pt-BR" dirty="0" smtClean="0"/>
              <a:t>ornece GPUs e TPUs gratuitamente.</a:t>
            </a:r>
          </a:p>
          <a:p>
            <a:pPr lvl="1">
              <a:buFont typeface="Wingdings" panose="05000000000000000000" pitchFamily="2" charset="2"/>
              <a:buChar char="§"/>
            </a:pPr>
            <a:r>
              <a:rPr lang="pt-BR" dirty="0" smtClean="0"/>
              <a:t>Compartilhamento de notebooks entre usários é mais fácil.</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500544" y="845393"/>
            <a:ext cx="9144000" cy="265693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E</a:t>
            </a:r>
            <a:r>
              <a:rPr lang="pt-BR" sz="6600" dirty="0" smtClean="0"/>
              <a:t>xemplos</a:t>
            </a:r>
            <a:r>
              <a:rPr lang="pt-BR" sz="6600" b="1" i="1" dirty="0" smtClean="0"/>
              <a:t> </a:t>
            </a:r>
            <a:r>
              <a:rPr lang="pt-BR" sz="6600" dirty="0" smtClean="0"/>
              <a:t>de uso dos</a:t>
            </a:r>
            <a:r>
              <a:rPr lang="pt-BR" sz="6600" b="1" i="1" dirty="0" smtClean="0"/>
              <a:t> </a:t>
            </a:r>
            <a:r>
              <a:rPr lang="pt-BR" sz="6600" dirty="0"/>
              <a:t>n</a:t>
            </a:r>
            <a:r>
              <a:rPr lang="pt-BR" sz="6600" dirty="0" smtClean="0"/>
              <a:t>otebooks com</a:t>
            </a:r>
          </a:p>
          <a:p>
            <a:pPr algn="ctr"/>
            <a:r>
              <a:rPr lang="pt-BR" sz="6600" dirty="0" smtClean="0"/>
              <a:t>Binder e Colab</a:t>
            </a:r>
            <a:endParaRPr lang="pt-BR" sz="6600" dirty="0"/>
          </a:p>
        </p:txBody>
      </p:sp>
      <p:pic>
        <p:nvPicPr>
          <p:cNvPr id="3"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6413964" y="5633058"/>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4311163" y="5811387"/>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8"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13032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7" name="Google Shape;357;p17"/>
          <p:cNvPicPr preferRelativeResize="0"/>
          <p:nvPr/>
        </p:nvPicPr>
        <p:blipFill rotWithShape="1">
          <a:blip r:embed="rId3">
            <a:alphaModFix/>
          </a:blip>
          <a:srcRect/>
          <a:stretch/>
        </p:blipFill>
        <p:spPr>
          <a:xfrm>
            <a:off x="6094412" y="1935480"/>
            <a:ext cx="5262881" cy="3508586"/>
          </a:xfrm>
          <a:prstGeom prst="rect">
            <a:avLst/>
          </a:prstGeom>
          <a:noFill/>
          <a:ln>
            <a:noFill/>
          </a:ln>
        </p:spPr>
      </p:pic>
      <p:sp>
        <p:nvSpPr>
          <p:cNvPr id="5" name="Title 1"/>
          <p:cNvSpPr txBox="1">
            <a:spLocks/>
          </p:cNvSpPr>
          <p:nvPr/>
        </p:nvSpPr>
        <p:spPr>
          <a:xfrm>
            <a:off x="838200" y="7484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Histograma</a:t>
            </a:r>
            <a:endParaRPr lang="nl-BE" dirty="0"/>
          </a:p>
        </p:txBody>
      </p:sp>
      <p:sp>
        <p:nvSpPr>
          <p:cNvPr id="3" name="TextBox 2"/>
          <p:cNvSpPr txBox="1"/>
          <p:nvPr/>
        </p:nvSpPr>
        <p:spPr>
          <a:xfrm>
            <a:off x="6094412" y="1621126"/>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(binder): </a:t>
            </a:r>
            <a:r>
              <a:rPr lang="pt-BR" sz="2000" b="1" dirty="0">
                <a:solidFill>
                  <a:srgbClr val="00B0F0"/>
                </a:solidFill>
                <a:hlinkClick r:id="rId4"/>
              </a:rPr>
              <a:t>Histograma.ipynb</a:t>
            </a:r>
            <a:endParaRPr lang="pt-BR" sz="2000" b="1" dirty="0">
              <a:solidFill>
                <a:srgbClr val="00B0F0"/>
              </a:solidFill>
            </a:endParaRPr>
          </a:p>
        </p:txBody>
      </p:sp>
      <p:sp>
        <p:nvSpPr>
          <p:cNvPr id="6" name="TextBox 5"/>
          <p:cNvSpPr txBox="1"/>
          <p:nvPr/>
        </p:nvSpPr>
        <p:spPr>
          <a:xfrm>
            <a:off x="6094412" y="5313573"/>
            <a:ext cx="4837749" cy="400110"/>
          </a:xfrm>
          <a:prstGeom prst="rect">
            <a:avLst/>
          </a:prstGeom>
          <a:noFill/>
        </p:spPr>
        <p:txBody>
          <a:bodyPr wrap="square" rtlCol="0">
            <a:spAutoFit/>
          </a:bodyPr>
          <a:lstStyle/>
          <a:p>
            <a:pPr algn="ctr"/>
            <a:r>
              <a:rPr lang="pt-BR" sz="2000" b="1" dirty="0" smtClean="0">
                <a:solidFill>
                  <a:srgbClr val="00B0F0"/>
                </a:solidFill>
                <a:hlinkClick r:id="rId5"/>
              </a:rPr>
              <a:t>Exemplo (colab): </a:t>
            </a:r>
            <a:r>
              <a:rPr lang="pt-BR" sz="2000" b="1" dirty="0">
                <a:solidFill>
                  <a:srgbClr val="00B0F0"/>
                </a:solidFill>
                <a:hlinkClick r:id="rId5"/>
              </a:rPr>
              <a:t>Histograma.ipynb</a:t>
            </a:r>
            <a:endParaRPr lang="pt-BR" sz="2000" b="1" dirty="0">
              <a:solidFill>
                <a:srgbClr val="00B0F0"/>
              </a:solidFill>
            </a:endParaRPr>
          </a:p>
        </p:txBody>
      </p:sp>
      <p:sp>
        <p:nvSpPr>
          <p:cNvPr id="7" name="Rectangle 6"/>
          <p:cNvSpPr/>
          <p:nvPr/>
        </p:nvSpPr>
        <p:spPr>
          <a:xfrm>
            <a:off x="838200" y="1080546"/>
            <a:ext cx="8897257" cy="5632311"/>
          </a:xfrm>
          <a:prstGeom prst="rect">
            <a:avLst/>
          </a:prstGeom>
        </p:spPr>
        <p:txBody>
          <a:bodyPr wrap="square">
            <a:spAutoFit/>
          </a:bodyPr>
          <a:lstStyle/>
          <a:p>
            <a:r>
              <a:rPr lang="pt-BR" sz="1200" b="1" dirty="0" smtClean="0">
                <a:solidFill>
                  <a:srgbClr val="0000FF"/>
                </a:solidFill>
                <a:highlight>
                  <a:srgbClr val="FFFFFF"/>
                </a:highlight>
              </a:rPr>
              <a:t>import</a:t>
            </a:r>
            <a:r>
              <a:rPr lang="pt-BR" sz="1200" dirty="0" smtClean="0">
                <a:solidFill>
                  <a:srgbClr val="000000"/>
                </a:solidFill>
                <a:highlight>
                  <a:srgbClr val="FFFFFF"/>
                </a:highlight>
              </a:rPr>
              <a:t> </a:t>
            </a:r>
            <a:r>
              <a:rPr lang="pt-BR" sz="1200" dirty="0">
                <a:solidFill>
                  <a:srgbClr val="000000"/>
                </a:solidFill>
                <a:highlight>
                  <a:srgbClr val="FFFFFF"/>
                </a:highlight>
              </a:rPr>
              <a:t>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import</a:t>
            </a:r>
            <a:r>
              <a:rPr lang="pt-BR" sz="1200" dirty="0">
                <a:solidFill>
                  <a:srgbClr val="000000"/>
                </a:solidFill>
                <a:highlight>
                  <a:srgbClr val="FFFFFF"/>
                </a:highlight>
              </a:rPr>
              <a:t> matplotlib</a:t>
            </a:r>
            <a:r>
              <a:rPr lang="pt-BR" sz="1200" b="1" dirty="0">
                <a:solidFill>
                  <a:srgbClr val="000080"/>
                </a:solidFill>
                <a:highlight>
                  <a:srgbClr val="FFFFFF"/>
                </a:highlight>
              </a:rPr>
              <a:t>.</a:t>
            </a:r>
            <a:r>
              <a:rPr lang="pt-BR" sz="1200" dirty="0">
                <a:solidFill>
                  <a:srgbClr val="000000"/>
                </a:solidFill>
                <a:highlight>
                  <a:srgbClr val="FFFFFF"/>
                </a:highlight>
              </a:rPr>
              <a:t>pyplot </a:t>
            </a:r>
            <a:r>
              <a:rPr lang="pt-BR" sz="1200" b="1" dirty="0">
                <a:solidFill>
                  <a:srgbClr val="0000FF"/>
                </a:solidFill>
                <a:highlight>
                  <a:srgbClr val="FFFFFF"/>
                </a:highlight>
              </a:rPr>
              <a:t>as</a:t>
            </a:r>
            <a:r>
              <a:rPr lang="pt-BR" sz="1200" dirty="0">
                <a:solidFill>
                  <a:srgbClr val="000000"/>
                </a:solidFill>
                <a:highlight>
                  <a:srgbClr val="FFFFFF"/>
                </a:highlight>
              </a:rPr>
              <a:t> plt</a:t>
            </a:r>
          </a:p>
          <a:p>
            <a:endParaRPr lang="pt-BR" sz="1200" dirty="0">
              <a:solidFill>
                <a:srgbClr val="000000"/>
              </a:solidFill>
              <a:highlight>
                <a:srgbClr val="FFFFFF"/>
              </a:highlight>
            </a:endParaRPr>
          </a:p>
          <a:p>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Reseta o gerador PN.</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1000000</a:t>
            </a:r>
            <a:r>
              <a:rPr lang="pt-BR" sz="1200" dirty="0">
                <a:solidFill>
                  <a:srgbClr val="000000"/>
                </a:solidFill>
                <a:highlight>
                  <a:srgbClr val="FFFFFF"/>
                </a:highlight>
              </a:rPr>
              <a:t> </a:t>
            </a:r>
            <a:r>
              <a:rPr lang="pt-BR" sz="1200" dirty="0">
                <a:solidFill>
                  <a:srgbClr val="008000"/>
                </a:solidFill>
                <a:highlight>
                  <a:srgbClr val="FFFFFF"/>
                </a:highlight>
              </a:rPr>
              <a:t># Número de exemplos.</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x, com dimensão Nx1</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w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sqrt</a:t>
            </a:r>
            <a:r>
              <a:rPr lang="pt-BR" sz="1200" b="1" dirty="0">
                <a:solidFill>
                  <a:srgbClr val="000080"/>
                </a:solidFill>
                <a:highlight>
                  <a:srgbClr val="FFFFFF"/>
                </a:highlight>
              </a:rPr>
              <a:t>(</a:t>
            </a:r>
            <a:r>
              <a:rPr lang="pt-BR" sz="1200" dirty="0">
                <a:solidFill>
                  <a:srgbClr val="FF0000"/>
                </a:solidFill>
                <a:highlight>
                  <a:srgbClr val="FFFFFF"/>
                </a:highlight>
              </a:rPr>
              <a:t>0.01</a:t>
            </a:r>
            <a:r>
              <a:rPr lang="pt-BR" sz="1200" b="1" dirty="0">
                <a:solidFill>
                  <a:srgbClr val="000080"/>
                </a:solidFill>
                <a:highlight>
                  <a:srgbClr val="FFFFFF"/>
                </a:highlight>
              </a:rPr>
              <a:t>)*</a:t>
            </a:r>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w, com dimensão Nx1.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x </a:t>
            </a:r>
            <a:r>
              <a:rPr lang="pt-BR" sz="1200" dirty="0">
                <a:solidFill>
                  <a:srgbClr val="008000"/>
                </a:solidFill>
                <a:highlight>
                  <a:srgbClr val="FFFFFF"/>
                </a:highlight>
              </a:rPr>
              <a:t># Função original ou verdadeira</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es-ES" sz="1200" dirty="0" err="1">
                <a:solidFill>
                  <a:srgbClr val="000000"/>
                </a:solidFill>
                <a:highlight>
                  <a:srgbClr val="FFFFFF"/>
                </a:highlight>
              </a:rPr>
              <a:t>y_noisy</a:t>
            </a:r>
            <a:r>
              <a:rPr lang="es-ES" sz="1200" dirty="0">
                <a:solidFill>
                  <a:srgbClr val="000000"/>
                </a:solidFill>
                <a:highlight>
                  <a:srgbClr val="FFFFFF"/>
                </a:highlight>
              </a:rPr>
              <a:t> </a:t>
            </a:r>
            <a:r>
              <a:rPr lang="es-ES" sz="1200" b="1" dirty="0">
                <a:solidFill>
                  <a:srgbClr val="000080"/>
                </a:solidFill>
                <a:highlight>
                  <a:srgbClr val="FFFFFF"/>
                </a:highlight>
              </a:rPr>
              <a:t>=</a:t>
            </a:r>
            <a:r>
              <a:rPr lang="es-ES" sz="1200" dirty="0">
                <a:solidFill>
                  <a:srgbClr val="000000"/>
                </a:solidFill>
                <a:highlight>
                  <a:srgbClr val="FFFFFF"/>
                </a:highlight>
              </a:rPr>
              <a:t> y </a:t>
            </a:r>
            <a:r>
              <a:rPr lang="es-ES" sz="1200" b="1" dirty="0">
                <a:solidFill>
                  <a:srgbClr val="000080"/>
                </a:solidFill>
                <a:highlight>
                  <a:srgbClr val="FFFFFF"/>
                </a:highlight>
              </a:rPr>
              <a:t>+</a:t>
            </a:r>
            <a:r>
              <a:rPr lang="es-ES" sz="1200" dirty="0">
                <a:solidFill>
                  <a:srgbClr val="000000"/>
                </a:solidFill>
                <a:highlight>
                  <a:srgbClr val="FFFFFF"/>
                </a:highlight>
              </a:rPr>
              <a:t> w </a:t>
            </a:r>
            <a:r>
              <a:rPr lang="es-ES" sz="1200" dirty="0">
                <a:solidFill>
                  <a:srgbClr val="008000"/>
                </a:solidFill>
                <a:highlight>
                  <a:srgbClr val="FFFFFF"/>
                </a:highlight>
              </a:rPr>
              <a:t># </a:t>
            </a:r>
            <a:r>
              <a:rPr lang="es-ES" sz="1200" dirty="0" err="1">
                <a:solidFill>
                  <a:srgbClr val="008000"/>
                </a:solidFill>
                <a:highlight>
                  <a:srgbClr val="FFFFFF"/>
                </a:highlight>
              </a:rPr>
              <a:t>Versão</a:t>
            </a:r>
            <a:r>
              <a:rPr lang="es-ES" sz="1200" dirty="0">
                <a:solidFill>
                  <a:srgbClr val="008000"/>
                </a:solidFill>
                <a:highlight>
                  <a:srgbClr val="FFFFFF"/>
                </a:highlight>
              </a:rPr>
              <a:t> ruidosa de y.</a:t>
            </a:r>
            <a:endParaRPr lang="es-E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'.b'</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ruidosa'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'k'</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original'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xlabel</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ylabel</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legend</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show</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histograma (pdf)</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'PDF'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'b</a:t>
            </a:r>
            <a:r>
              <a:rPr lang="en-US" sz="1200" dirty="0" smtClean="0">
                <a:solidFill>
                  <a:srgbClr val="808080"/>
                </a:solidFill>
                <a:highlight>
                  <a:srgbClr val="FFFFFF"/>
                </a:highlight>
              </a:rPr>
              <a:t>'</a:t>
            </a:r>
            <a:r>
              <a:rPr lang="en-US" sz="1200" b="1" dirty="0" smtClean="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8000"/>
                </a:solidFill>
                <a:highlight>
                  <a:srgbClr val="FFFFFF"/>
                </a:highlight>
              </a:rPr>
              <a:t># CDF empírica</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'CDF'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'g'</a:t>
            </a:r>
            <a:r>
              <a:rPr lang="en-US" sz="1200" b="1" dirty="0">
                <a:solidFill>
                  <a:srgbClr val="000080"/>
                </a:solidFill>
                <a:highlight>
                  <a:srgbClr val="FFFFFF"/>
                </a:highlight>
              </a:rPr>
              <a:t>,</a:t>
            </a:r>
            <a:r>
              <a:rPr lang="en-US" sz="1200" dirty="0">
                <a:solidFill>
                  <a:srgbClr val="000000"/>
                </a:solidFill>
                <a:highlight>
                  <a:srgbClr val="FFFFFF"/>
                </a:highlight>
              </a:rPr>
              <a:t> cumulative</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savefig</a:t>
            </a:r>
            <a:r>
              <a:rPr lang="pt-BR" sz="1200" b="1" dirty="0">
                <a:solidFill>
                  <a:srgbClr val="000080"/>
                </a:solidFill>
                <a:highlight>
                  <a:srgbClr val="FFFFFF"/>
                </a:highlight>
              </a:rPr>
              <a:t>(</a:t>
            </a:r>
            <a:r>
              <a:rPr lang="pt-BR" sz="1200" dirty="0">
                <a:solidFill>
                  <a:srgbClr val="808080"/>
                </a:solidFill>
                <a:highlight>
                  <a:srgbClr val="FFFFFF"/>
                </a:highlight>
              </a:rPr>
              <a:t>'histogram.png'</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salva figura em arquivo</a:t>
            </a:r>
            <a:endParaRPr lang="pt-BR" sz="1200" dirty="0"/>
          </a:p>
        </p:txBody>
      </p:sp>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g70582b999c_0_0"/>
          <p:cNvSpPr txBox="1">
            <a:spLocks noGrp="1"/>
          </p:cNvSpPr>
          <p:nvPr>
            <p:ph type="body" idx="1"/>
          </p:nvPr>
        </p:nvSpPr>
        <p:spPr>
          <a:xfrm>
            <a:off x="838200" y="1889828"/>
            <a:ext cx="9790800" cy="484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75"/>
              <a:buNone/>
            </a:pPr>
            <a:r>
              <a:rPr lang="en-US" sz="1500" dirty="0">
                <a:solidFill>
                  <a:schemeClr val="dk1"/>
                </a:solidFill>
                <a:latin typeface="Arial"/>
                <a:ea typeface="Arial"/>
                <a:cs typeface="Arial"/>
                <a:sym typeface="Arial"/>
              </a:rPr>
              <a:t>import </a:t>
            </a:r>
            <a:r>
              <a:rPr lang="en-US" sz="1500" dirty="0" err="1">
                <a:solidFill>
                  <a:schemeClr val="dk1"/>
                </a:solidFill>
                <a:latin typeface="Arial"/>
                <a:ea typeface="Arial"/>
                <a:cs typeface="Arial"/>
                <a:sym typeface="Arial"/>
              </a:rPr>
              <a:t>matplotlib.pyplot</a:t>
            </a:r>
            <a:r>
              <a:rPr lang="en-US" sz="1500" dirty="0">
                <a:solidFill>
                  <a:schemeClr val="dk1"/>
                </a:solidFill>
                <a:latin typeface="Arial"/>
                <a:ea typeface="Arial"/>
                <a:cs typeface="Arial"/>
                <a:sym typeface="Arial"/>
              </a:rPr>
              <a:t> as </a:t>
            </a:r>
            <a:r>
              <a:rPr lang="en-US" sz="1500" dirty="0" err="1">
                <a:solidFill>
                  <a:schemeClr val="dk1"/>
                </a:solidFill>
                <a:latin typeface="Arial"/>
                <a:ea typeface="Arial"/>
                <a:cs typeface="Arial"/>
                <a:sym typeface="Arial"/>
              </a:rPr>
              <a:t>plt</a:t>
            </a:r>
            <a:endParaRPr sz="15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facilita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visualizacao</a:t>
            </a:r>
            <a:r>
              <a:rPr lang="en-US" sz="1500" dirty="0">
                <a:solidFill>
                  <a:srgbClr val="008000"/>
                </a:solidFill>
                <a:latin typeface="Arial"/>
                <a:ea typeface="Arial"/>
                <a:cs typeface="Arial"/>
                <a:sym typeface="Arial"/>
              </a:rPr>
              <a:t> de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3D</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0000"/>
                </a:solidFill>
                <a:latin typeface="Arial"/>
                <a:ea typeface="Arial"/>
                <a:cs typeface="Arial"/>
                <a:sym typeface="Arial"/>
              </a:rPr>
              <a:t>from mpl_toolkits.mplot3d import axes3d</a:t>
            </a:r>
            <a:r>
              <a:rPr lang="en-US" sz="1500" dirty="0">
                <a:solidFill>
                  <a:srgbClr val="008000"/>
                </a:solidFill>
                <a:latin typeface="Arial"/>
                <a:ea typeface="Arial"/>
                <a:cs typeface="Arial"/>
                <a:sym typeface="Arial"/>
              </a:rPr>
              <a:t> # </a:t>
            </a:r>
            <a:r>
              <a:rPr lang="en-US" sz="1500" dirty="0" err="1">
                <a:solidFill>
                  <a:srgbClr val="008000"/>
                </a:solidFill>
                <a:latin typeface="Arial"/>
                <a:ea typeface="Arial"/>
                <a:cs typeface="Arial"/>
                <a:sym typeface="Arial"/>
              </a:rPr>
              <a:t>graficos</a:t>
            </a:r>
            <a:r>
              <a:rPr lang="en-US" sz="1500" dirty="0">
                <a:solidFill>
                  <a:srgbClr val="008000"/>
                </a:solidFill>
                <a:latin typeface="Arial"/>
                <a:ea typeface="Arial"/>
                <a:cs typeface="Arial"/>
                <a:sym typeface="Arial"/>
              </a:rPr>
              <a:t> 3D </a:t>
            </a:r>
            <a:r>
              <a:rPr lang="en-US" sz="1500" dirty="0" err="1">
                <a:solidFill>
                  <a:srgbClr val="008000"/>
                </a:solidFill>
                <a:latin typeface="Arial"/>
                <a:ea typeface="Arial"/>
                <a:cs typeface="Arial"/>
                <a:sym typeface="Arial"/>
              </a:rPr>
              <a:t>sao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habilitados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importando</a:t>
            </a:r>
            <a:r>
              <a:rPr lang="en-US" sz="1500" dirty="0">
                <a:solidFill>
                  <a:srgbClr val="008000"/>
                </a:solidFill>
                <a:latin typeface="Arial"/>
                <a:ea typeface="Arial"/>
                <a:cs typeface="Arial"/>
                <a:sym typeface="Arial"/>
              </a:rPr>
              <a:t> axes3d</a:t>
            </a:r>
            <a:endParaRPr sz="1500" dirty="0">
              <a:solidFill>
                <a:srgbClr val="008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8000"/>
                </a:solidFill>
                <a:latin typeface="Arial"/>
                <a:ea typeface="Arial"/>
                <a:cs typeface="Arial"/>
                <a:sym typeface="Arial"/>
              </a:rPr>
              <a:t># para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interativas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usar</a:t>
            </a:r>
            <a:r>
              <a:rPr lang="en-US" sz="1500" dirty="0">
                <a:solidFill>
                  <a:srgbClr val="008000"/>
                </a:solidFill>
                <a:latin typeface="Arial"/>
                <a:ea typeface="Arial"/>
                <a:cs typeface="Arial"/>
                <a:sym typeface="Arial"/>
              </a:rPr>
              <a:t> “notebook” </a:t>
            </a:r>
            <a:r>
              <a:rPr lang="en-US" sz="1500" dirty="0" err="1">
                <a:solidFill>
                  <a:srgbClr val="008000"/>
                </a:solidFill>
                <a:latin typeface="Arial"/>
                <a:ea typeface="Arial"/>
                <a:cs typeface="Arial"/>
                <a:sym typeface="Arial"/>
              </a:rPr>
              <a:t>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inves</a:t>
            </a:r>
            <a:r>
              <a:rPr lang="en-US" sz="1500" dirty="0">
                <a:solidFill>
                  <a:srgbClr val="008000"/>
                </a:solidFill>
                <a:latin typeface="Arial"/>
                <a:ea typeface="Arial"/>
                <a:cs typeface="Arial"/>
                <a:sym typeface="Arial"/>
              </a:rPr>
              <a:t> de “inline</a:t>
            </a:r>
            <a:r>
              <a:rPr lang="en-US" sz="1500" dirty="0">
                <a:solidFill>
                  <a:srgbClr val="000000"/>
                </a:solidFill>
                <a:latin typeface="Arial"/>
                <a:ea typeface="Arial"/>
                <a:cs typeface="Arial"/>
                <a:sym typeface="Arial"/>
              </a:rPr>
              <a:t>”</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chemeClr val="dk1"/>
                </a:solidFill>
                <a:latin typeface="Arial"/>
                <a:ea typeface="Arial"/>
                <a:cs typeface="Arial"/>
                <a:sym typeface="Arial"/>
              </a:rPr>
              <a:t>%</a:t>
            </a:r>
            <a:r>
              <a:rPr lang="en-US" sz="1500" dirty="0" err="1">
                <a:solidFill>
                  <a:schemeClr val="dk1"/>
                </a:solidFill>
                <a:latin typeface="Arial"/>
                <a:ea typeface="Arial"/>
                <a:cs typeface="Arial"/>
                <a:sym typeface="Arial"/>
              </a:rPr>
              <a:t>matplotlib</a:t>
            </a:r>
            <a:r>
              <a:rPr lang="en-US" sz="1500" dirty="0">
                <a:solidFill>
                  <a:schemeClr val="dk1"/>
                </a:solidFill>
                <a:latin typeface="Arial"/>
                <a:ea typeface="Arial"/>
                <a:cs typeface="Arial"/>
                <a:sym typeface="Arial"/>
              </a:rPr>
              <a:t> notebook</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ax = </a:t>
            </a:r>
            <a:r>
              <a:rPr lang="en-US" sz="1500" dirty="0" err="1">
                <a:solidFill>
                  <a:srgbClr val="000000"/>
                </a:solidFill>
                <a:latin typeface="Arial"/>
                <a:ea typeface="Arial"/>
                <a:cs typeface="Arial"/>
                <a:sym typeface="Arial"/>
              </a:rPr>
              <a:t>plt.subplot</a:t>
            </a:r>
            <a:r>
              <a:rPr lang="en-US" sz="1500" dirty="0">
                <a:solidFill>
                  <a:srgbClr val="000000"/>
                </a:solidFill>
                <a:latin typeface="Arial"/>
                <a:ea typeface="Arial"/>
                <a:cs typeface="Arial"/>
                <a:sym typeface="Arial"/>
              </a:rPr>
              <a:t>(111, projection='3d')</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X, Y, Z = axes3d.get_test_data (0.1)</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err="1">
                <a:solidFill>
                  <a:srgbClr val="000000"/>
                </a:solidFill>
                <a:latin typeface="Arial"/>
                <a:ea typeface="Arial"/>
                <a:cs typeface="Arial"/>
                <a:sym typeface="Arial"/>
              </a:rPr>
              <a:t>ax.plot_wireframe</a:t>
            </a:r>
            <a:r>
              <a:rPr lang="en-US" sz="1500" dirty="0">
                <a:solidFill>
                  <a:srgbClr val="000000"/>
                </a:solidFill>
                <a:latin typeface="Arial"/>
                <a:ea typeface="Arial"/>
                <a:cs typeface="Arial"/>
                <a:sym typeface="Arial"/>
              </a:rPr>
              <a:t>(X, Y, Z)</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lvl="0" indent="0" algn="l" rtl="0">
              <a:spcBef>
                <a:spcPts val="0"/>
              </a:spcBef>
              <a:spcAft>
                <a:spcPts val="0"/>
              </a:spcAft>
              <a:buClr>
                <a:srgbClr val="008000"/>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salva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figura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em</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arquivo</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500" dirty="0" err="1">
                <a:solidFill>
                  <a:srgbClr val="000000"/>
                </a:solidFill>
                <a:latin typeface="Arial"/>
                <a:ea typeface="Arial"/>
                <a:cs typeface="Arial"/>
                <a:sym typeface="Arial"/>
              </a:rPr>
              <a:t>plt.savefig</a:t>
            </a:r>
            <a:r>
              <a:rPr lang="en-US" sz="1500" dirty="0">
                <a:solidFill>
                  <a:srgbClr val="000000"/>
                </a:solidFill>
                <a:latin typeface="Arial"/>
                <a:ea typeface="Arial"/>
                <a:cs typeface="Arial"/>
                <a:sym typeface="Arial"/>
              </a:rPr>
              <a:t>('figura3d.png')</a:t>
            </a:r>
            <a:endParaRPr dirty="0"/>
          </a:p>
        </p:txBody>
      </p:sp>
      <p:pic>
        <p:nvPicPr>
          <p:cNvPr id="372" name="Google Shape;372;g70582b999c_0_0"/>
          <p:cNvPicPr preferRelativeResize="0"/>
          <p:nvPr/>
        </p:nvPicPr>
        <p:blipFill rotWithShape="1">
          <a:blip r:embed="rId3">
            <a:alphaModFix/>
          </a:blip>
          <a:srcRect l="19564" t="15120" r="9523" b="8204"/>
          <a:stretch/>
        </p:blipFill>
        <p:spPr>
          <a:xfrm>
            <a:off x="6855009" y="3253857"/>
            <a:ext cx="4829625" cy="3481271"/>
          </a:xfrm>
          <a:prstGeom prst="rect">
            <a:avLst/>
          </a:prstGeom>
          <a:noFill/>
          <a:ln>
            <a:noFill/>
          </a:ln>
        </p:spPr>
      </p:pic>
      <p:sp>
        <p:nvSpPr>
          <p:cNvPr id="6"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3D</a:t>
            </a:r>
            <a:endParaRPr lang="nl-BE" dirty="0"/>
          </a:p>
        </p:txBody>
      </p:sp>
      <p:sp>
        <p:nvSpPr>
          <p:cNvPr id="2" name="TextBox 1"/>
          <p:cNvSpPr txBox="1"/>
          <p:nvPr/>
        </p:nvSpPr>
        <p:spPr>
          <a:xfrm>
            <a:off x="6855010" y="2869809"/>
            <a:ext cx="4829624" cy="384048"/>
          </a:xfrm>
          <a:prstGeom prst="rect">
            <a:avLst/>
          </a:prstGeom>
          <a:noFill/>
        </p:spPr>
        <p:txBody>
          <a:bodyPr wrap="square" rtlCol="0">
            <a:spAutoFit/>
          </a:bodyPr>
          <a:lstStyle/>
          <a:p>
            <a:pPr algn="ctr"/>
            <a:r>
              <a:rPr lang="pt-BR" b="1" dirty="0" smtClean="0">
                <a:solidFill>
                  <a:srgbClr val="00B0F0"/>
                </a:solidFill>
                <a:hlinkClick r:id="rId4"/>
              </a:rPr>
              <a:t>Exemplo (binder): </a:t>
            </a:r>
            <a:r>
              <a:rPr lang="pt-BR" b="1" dirty="0">
                <a:solidFill>
                  <a:srgbClr val="00B0F0"/>
                </a:solidFill>
                <a:hlinkClick r:id="rId4"/>
              </a:rPr>
              <a:t>Figura_3D.ipynb</a:t>
            </a:r>
            <a:endParaRPr lang="pt-BR" b="1" dirty="0">
              <a:solidFill>
                <a:srgbClr val="00B0F0"/>
              </a:solidFill>
            </a:endParaRPr>
          </a:p>
        </p:txBody>
      </p:sp>
      <p:sp>
        <p:nvSpPr>
          <p:cNvPr id="7" name="TextBox 6"/>
          <p:cNvSpPr txBox="1"/>
          <p:nvPr/>
        </p:nvSpPr>
        <p:spPr>
          <a:xfrm>
            <a:off x="3912381" y="6416300"/>
            <a:ext cx="4829624" cy="384048"/>
          </a:xfrm>
          <a:prstGeom prst="rect">
            <a:avLst/>
          </a:prstGeom>
          <a:noFill/>
        </p:spPr>
        <p:txBody>
          <a:bodyPr wrap="square" rtlCol="0">
            <a:spAutoFit/>
          </a:bodyPr>
          <a:lstStyle/>
          <a:p>
            <a:pPr algn="ctr"/>
            <a:r>
              <a:rPr lang="pt-BR" b="1" dirty="0" smtClean="0">
                <a:solidFill>
                  <a:srgbClr val="00B0F0"/>
                </a:solidFill>
                <a:hlinkClick r:id="rId5"/>
              </a:rPr>
              <a:t>Exemplo (colab): </a:t>
            </a:r>
            <a:r>
              <a:rPr lang="pt-BR" b="1" dirty="0">
                <a:solidFill>
                  <a:srgbClr val="00B0F0"/>
                </a:solidFill>
                <a:hlinkClick r:id="rId5"/>
              </a:rPr>
              <a:t>Figura_3D.ipynb</a:t>
            </a:r>
            <a:endParaRPr lang="pt-BR" b="1" dirty="0">
              <a:solidFill>
                <a:srgbClr val="00B0F0"/>
              </a:solidFill>
            </a:endParaRPr>
          </a:p>
        </p:txBody>
      </p:sp>
    </p:spTree>
    <p:extLst>
      <p:ext uri="{BB962C8B-B14F-4D97-AF65-F5344CB8AC3E}">
        <p14:creationId xmlns:p14="http://schemas.microsoft.com/office/powerpoint/2010/main" val="2459492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70582b999c_0_28"/>
          <p:cNvPicPr preferRelativeResize="0"/>
          <p:nvPr/>
        </p:nvPicPr>
        <p:blipFill rotWithShape="1">
          <a:blip r:embed="rId3">
            <a:alphaModFix/>
          </a:blip>
          <a:srcRect l="7331" t="11374" r="9728" b="6557"/>
          <a:stretch/>
        </p:blipFill>
        <p:spPr>
          <a:xfrm>
            <a:off x="7553542" y="2931317"/>
            <a:ext cx="3906425" cy="3092600"/>
          </a:xfrm>
          <a:prstGeom prst="rect">
            <a:avLst/>
          </a:prstGeom>
          <a:noFill/>
          <a:ln>
            <a:noFill/>
          </a:ln>
        </p:spPr>
      </p:pic>
      <p:sp>
        <p:nvSpPr>
          <p:cNvPr id="386" name="Google Shape;386;g70582b999c_0_28"/>
          <p:cNvSpPr txBox="1">
            <a:spLocks noGrp="1"/>
          </p:cNvSpPr>
          <p:nvPr>
            <p:ph type="body" idx="1"/>
          </p:nvPr>
        </p:nvSpPr>
        <p:spPr>
          <a:xfrm>
            <a:off x="838200" y="1345915"/>
            <a:ext cx="10397100" cy="535342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numpy</a:t>
            </a:r>
            <a:r>
              <a:rPr lang="en-US" sz="1000" dirty="0">
                <a:solidFill>
                  <a:schemeClr val="dk1"/>
                </a:solidFill>
                <a:latin typeface="Arial"/>
                <a:ea typeface="Arial"/>
                <a:cs typeface="Arial"/>
                <a:sym typeface="Arial"/>
              </a:rPr>
              <a:t> as np</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matplotlib.pyplot</a:t>
            </a:r>
            <a:r>
              <a:rPr lang="en-US" sz="1000" dirty="0">
                <a:solidFill>
                  <a:schemeClr val="dk1"/>
                </a:solidFill>
                <a:latin typeface="Arial"/>
                <a:ea typeface="Arial"/>
                <a:cs typeface="Arial"/>
                <a:sym typeface="Arial"/>
              </a:rPr>
              <a:t> as </a:t>
            </a:r>
            <a:r>
              <a:rPr lang="en-US" sz="1000" dirty="0" err="1">
                <a:solidFill>
                  <a:schemeClr val="dk1"/>
                </a:solidFill>
                <a:latin typeface="Arial"/>
                <a:ea typeface="Arial"/>
                <a:cs typeface="Arial"/>
                <a:sym typeface="Arial"/>
              </a:rPr>
              <a:t>plt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from </a:t>
            </a:r>
            <a:r>
              <a:rPr lang="en-US" sz="1000" dirty="0" err="1">
                <a:solidFill>
                  <a:schemeClr val="dk1"/>
                </a:solidFill>
                <a:latin typeface="Arial"/>
                <a:ea typeface="Arial"/>
                <a:cs typeface="Arial"/>
                <a:sym typeface="Arial"/>
              </a:rPr>
              <a:t>sklearn.neural_network</a:t>
            </a:r>
            <a:r>
              <a:rPr lang="en-US" sz="1000" dirty="0">
                <a:solidFill>
                  <a:schemeClr val="dk1"/>
                </a:solidFill>
                <a:latin typeface="Arial"/>
                <a:ea typeface="Arial"/>
                <a:cs typeface="Arial"/>
                <a:sym typeface="Arial"/>
              </a:rPr>
              <a:t> import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 </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importa</a:t>
            </a:r>
            <a:r>
              <a:rPr lang="en-US" sz="1000" dirty="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classe</a:t>
            </a:r>
            <a:r>
              <a:rPr lang="en-US" sz="1000" dirty="0" smtClean="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MLPRegressor</a:t>
            </a:r>
            <a:r>
              <a:rPr lang="en-US" sz="1000" dirty="0" smtClean="0">
                <a:solidFill>
                  <a:srgbClr val="008000"/>
                </a:solidFill>
                <a:latin typeface="Arial"/>
                <a:ea typeface="Arial"/>
                <a:cs typeface="Arial"/>
                <a:sym typeface="Arial"/>
              </a:rPr>
              <a:t> do modulo neural network</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matplotlib</a:t>
            </a:r>
            <a:r>
              <a:rPr lang="en-US" sz="1000" dirty="0">
                <a:solidFill>
                  <a:schemeClr val="dk1"/>
                </a:solidFill>
                <a:latin typeface="Arial"/>
                <a:ea typeface="Arial"/>
                <a:cs typeface="Arial"/>
                <a:sym typeface="Arial"/>
              </a:rPr>
              <a:t> inline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x = </a:t>
            </a:r>
            <a:r>
              <a:rPr lang="en-US" sz="1000" dirty="0" err="1">
                <a:solidFill>
                  <a:schemeClr val="dk1"/>
                </a:solidFill>
                <a:latin typeface="Arial"/>
                <a:ea typeface="Arial"/>
                <a:cs typeface="Arial"/>
                <a:sym typeface="Arial"/>
              </a:rPr>
              <a:t>np.arange</a:t>
            </a:r>
            <a:r>
              <a:rPr lang="en-US" sz="1000" dirty="0">
                <a:solidFill>
                  <a:schemeClr val="dk1"/>
                </a:solidFill>
                <a:latin typeface="Arial"/>
                <a:ea typeface="Arial"/>
                <a:cs typeface="Arial"/>
                <a:sym typeface="Arial"/>
              </a:rPr>
              <a:t>(-10, 10, 0.1)</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nSpc>
                <a:spcPct val="120000"/>
              </a:lnSpc>
              <a:spcBef>
                <a:spcPts val="0"/>
              </a:spcBef>
              <a:buClr>
                <a:schemeClr val="dk1"/>
              </a:buClr>
              <a:buSzPts val="1100"/>
              <a:buNone/>
            </a:pPr>
            <a:r>
              <a:rPr lang="en-US" sz="1000" dirty="0">
                <a:solidFill>
                  <a:schemeClr val="dk1"/>
                </a:solidFill>
                <a:latin typeface="Arial"/>
                <a:ea typeface="Arial"/>
                <a:cs typeface="Arial"/>
                <a:sym typeface="Arial"/>
              </a:rPr>
              <a:t>y </a:t>
            </a:r>
            <a:r>
              <a:rPr lang="en-US" sz="1000" dirty="0" smtClean="0">
                <a:solidFill>
                  <a:schemeClr val="dk1"/>
                </a:solidFill>
                <a:latin typeface="Arial"/>
                <a:ea typeface="Arial"/>
                <a:cs typeface="Arial"/>
                <a:sym typeface="Arial"/>
              </a:rPr>
              <a:t>= 12 + 3 </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np.exp</a:t>
            </a:r>
            <a:r>
              <a:rPr lang="en-US" sz="1000" dirty="0">
                <a:solidFill>
                  <a:schemeClr val="dk1"/>
                </a:solidFill>
                <a:latin typeface="Arial"/>
                <a:ea typeface="Arial"/>
                <a:cs typeface="Arial"/>
                <a:sym typeface="Arial"/>
              </a:rPr>
              <a:t>(-0.05*x) </a:t>
            </a:r>
            <a:r>
              <a:rPr lang="en-US" sz="1000" dirty="0" smtClean="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1.4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(1.2*x) + 2.1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(-2.2*x + 3)</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faz</a:t>
            </a:r>
            <a:r>
              <a:rPr lang="en-US" sz="1000" dirty="0">
                <a:solidFill>
                  <a:srgbClr val="008000"/>
                </a:solidFill>
                <a:latin typeface="Arial"/>
                <a:ea typeface="Arial"/>
                <a:cs typeface="Arial"/>
                <a:sym typeface="Arial"/>
              </a:rPr>
              <a:t> com que o </a:t>
            </a:r>
            <a:r>
              <a:rPr lang="en-US" sz="1000" dirty="0" err="1">
                <a:solidFill>
                  <a:srgbClr val="008000"/>
                </a:solidFill>
                <a:latin typeface="Arial"/>
                <a:ea typeface="Arial"/>
                <a:cs typeface="Arial"/>
                <a:sym typeface="Arial"/>
              </a:rPr>
              <a:t>gerador</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numeros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aleatorios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sempre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forneca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mesmos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valores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err="1">
                <a:solidFill>
                  <a:schemeClr val="dk1"/>
                </a:solidFill>
                <a:latin typeface="Arial"/>
                <a:ea typeface="Arial"/>
                <a:cs typeface="Arial"/>
                <a:sym typeface="Arial"/>
              </a:rPr>
              <a:t>np.random.seed</a:t>
            </a:r>
            <a:r>
              <a:rPr lang="en-US" sz="1000" dirty="0">
                <a:solidFill>
                  <a:schemeClr val="dk1"/>
                </a:solidFill>
                <a:latin typeface="Arial"/>
                <a:ea typeface="Arial"/>
                <a:cs typeface="Arial"/>
                <a:sym typeface="Arial"/>
              </a:rPr>
              <a:t>(42)</a:t>
            </a:r>
            <a:r>
              <a:rPr lang="en-US" sz="1000" dirty="0">
                <a:solidFill>
                  <a:srgbClr val="008000"/>
                </a:solidFill>
                <a:latin typeface="Arial"/>
                <a:ea typeface="Arial"/>
                <a:cs typeface="Arial"/>
                <a:sym typeface="Arial"/>
              </a:rPr>
              <a:t> </a:t>
            </a:r>
            <a:endParaRPr sz="1000" dirty="0">
              <a:solidFill>
                <a:srgbClr val="008000"/>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adicionando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ruido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 y + </a:t>
            </a:r>
            <a:r>
              <a:rPr lang="en-US" sz="1000" dirty="0" err="1">
                <a:solidFill>
                  <a:schemeClr val="dk1"/>
                </a:solidFill>
                <a:latin typeface="Arial"/>
                <a:ea typeface="Arial"/>
                <a:cs typeface="Arial"/>
                <a:sym typeface="Arial"/>
              </a:rPr>
              <a:t>np.random.normal</a:t>
            </a:r>
            <a:r>
              <a:rPr lang="en-US" sz="1000" dirty="0">
                <a:solidFill>
                  <a:schemeClr val="dk1"/>
                </a:solidFill>
                <a:latin typeface="Arial"/>
                <a:ea typeface="Arial"/>
                <a:cs typeface="Arial"/>
                <a:sym typeface="Arial"/>
              </a:rPr>
              <a:t>(0, 0.5, size = </a:t>
            </a:r>
            <a:r>
              <a:rPr lang="en-US" sz="1000" dirty="0" err="1">
                <a:solidFill>
                  <a:schemeClr val="dk1"/>
                </a:solidFill>
                <a:latin typeface="Arial"/>
                <a:ea typeface="Arial"/>
                <a:cs typeface="Arial"/>
                <a:sym typeface="Arial"/>
              </a:rPr>
              <a:t>len</a:t>
            </a:r>
            <a:r>
              <a:rPr lang="en-US" sz="1000" dirty="0">
                <a:solidFill>
                  <a:schemeClr val="dk1"/>
                </a:solidFill>
                <a:latin typeface="Arial"/>
                <a:ea typeface="Arial"/>
                <a:cs typeface="Arial"/>
                <a:sym typeface="Arial"/>
              </a:rPr>
              <a:t>(y))</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trata</a:t>
            </a:r>
            <a:r>
              <a:rPr lang="en-US" sz="1000" dirty="0">
                <a:solidFill>
                  <a:srgbClr val="008000"/>
                </a:solidFill>
                <a:latin typeface="Arial"/>
                <a:ea typeface="Arial"/>
                <a:cs typeface="Arial"/>
                <a:sym typeface="Arial"/>
              </a:rPr>
              <a:t> o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curva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como</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problema</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regressao</a:t>
            </a:r>
            <a:r>
              <a:rPr lang="en-US" sz="1000" dirty="0">
                <a:solidFill>
                  <a:srgbClr val="008000"/>
                </a:solidFill>
                <a:latin typeface="Arial"/>
                <a:ea typeface="Arial"/>
                <a:cs typeface="Arial"/>
                <a:sym typeface="Arial"/>
              </a:rPr>
              <a:t> e </a:t>
            </a:r>
            <a:r>
              <a:rPr lang="en-US" sz="1000" dirty="0" err="1">
                <a:solidFill>
                  <a:srgbClr val="008000"/>
                </a:solidFill>
                <a:latin typeface="Arial"/>
                <a:ea typeface="Arial"/>
                <a:cs typeface="Arial"/>
                <a:sym typeface="Arial"/>
              </a:rPr>
              <a:t>treina</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modelo</a:t>
            </a:r>
            <a:r>
              <a:rPr lang="en-US" sz="1000" dirty="0">
                <a:solidFill>
                  <a:srgbClr val="008000"/>
                </a:solidFill>
                <a:latin typeface="Arial"/>
                <a:ea typeface="Arial"/>
                <a:cs typeface="Arial"/>
                <a:sym typeface="Arial"/>
              </a:rPr>
              <a:t> para que se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mlp</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hidden_layer_sizes</a:t>
            </a:r>
            <a:r>
              <a:rPr lang="en-US" sz="1000" dirty="0" smtClean="0">
                <a:solidFill>
                  <a:schemeClr val="dk1"/>
                </a:solidFill>
                <a:latin typeface="Arial"/>
                <a:ea typeface="Arial"/>
                <a:cs typeface="Arial"/>
                <a:sym typeface="Arial"/>
              </a:rPr>
              <a:t>=(50,25,10</a:t>
            </a:r>
            <a:r>
              <a:rPr lang="en-US" sz="1000" dirty="0">
                <a:solidFill>
                  <a:schemeClr val="dk1"/>
                </a:solidFill>
                <a:latin typeface="Arial"/>
                <a:ea typeface="Arial"/>
                <a:cs typeface="Arial"/>
                <a:sym typeface="Arial"/>
              </a:rPr>
              <a:t>), </a:t>
            </a:r>
            <a:r>
              <a:rPr lang="en-US" sz="1000" dirty="0" err="1" smtClean="0">
                <a:solidFill>
                  <a:schemeClr val="dk1"/>
                </a:solidFill>
                <a:latin typeface="Arial"/>
                <a:ea typeface="Arial"/>
                <a:cs typeface="Arial"/>
                <a:sym typeface="Arial"/>
              </a:rPr>
              <a:t>max_iter</a:t>
            </a:r>
            <a:r>
              <a:rPr lang="en-US" sz="1000" dirty="0" smtClean="0">
                <a:solidFill>
                  <a:schemeClr val="dk1"/>
                </a:solidFill>
                <a:latin typeface="Arial"/>
                <a:ea typeface="Arial"/>
                <a:cs typeface="Arial"/>
                <a:sym typeface="Arial"/>
              </a:rPr>
              <a:t>=10000</a:t>
            </a:r>
            <a:r>
              <a:rPr lang="en-US" sz="1000" dirty="0">
                <a:solidFill>
                  <a:schemeClr val="dk1"/>
                </a:solidFill>
                <a:latin typeface="Arial"/>
                <a:ea typeface="Arial"/>
                <a:cs typeface="Arial"/>
                <a:sym typeface="Arial"/>
              </a:rPr>
              <a:t>, solver='</a:t>
            </a:r>
            <a:r>
              <a:rPr lang="en-US" sz="1000" dirty="0" err="1">
                <a:solidFill>
                  <a:schemeClr val="dk1"/>
                </a:solidFill>
                <a:latin typeface="Arial"/>
                <a:ea typeface="Arial"/>
                <a:cs typeface="Arial"/>
                <a:sym typeface="Arial"/>
              </a:rPr>
              <a:t>lbfgs</a:t>
            </a:r>
            <a:r>
              <a:rPr lang="en-US" sz="1000" dirty="0">
                <a:solidFill>
                  <a:schemeClr val="dk1"/>
                </a:solidFill>
                <a:latin typeface="Arial"/>
                <a:ea typeface="Arial"/>
                <a:cs typeface="Arial"/>
                <a:sym typeface="Arial"/>
              </a:rPr>
              <a:t>', alpha=0.9, activation='</a:t>
            </a:r>
            <a:r>
              <a:rPr lang="en-US" sz="1000" dirty="0" err="1">
                <a:solidFill>
                  <a:schemeClr val="dk1"/>
                </a:solidFill>
                <a:latin typeface="Arial"/>
                <a:ea typeface="Arial"/>
                <a:cs typeface="Arial"/>
                <a:sym typeface="Arial"/>
              </a:rPr>
              <a:t>tanh</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mlp.fit</a:t>
            </a:r>
            <a:r>
              <a:rPr lang="en-US" sz="1000" dirty="0">
                <a:solidFill>
                  <a:schemeClr val="dk1"/>
                </a:solidFill>
                <a:latin typeface="Arial"/>
                <a:ea typeface="Arial"/>
                <a:cs typeface="Arial"/>
                <a:sym typeface="Arial"/>
              </a:rPr>
              <a:t>(x[:, None],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).predict(x[:, None])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smtClean="0">
                <a:solidFill>
                  <a:schemeClr val="dk1"/>
                </a:solidFill>
                <a:latin typeface="Arial"/>
                <a:ea typeface="Arial"/>
                <a:cs typeface="Arial"/>
                <a:sym typeface="Arial"/>
              </a:rPr>
              <a:t>plt.figure</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'o', label = 'dado original + </a:t>
            </a:r>
            <a:r>
              <a:rPr lang="en-US" sz="1000" dirty="0" err="1">
                <a:solidFill>
                  <a:schemeClr val="dk1"/>
                </a:solidFill>
                <a:latin typeface="Arial"/>
                <a:ea typeface="Arial"/>
                <a:cs typeface="Arial"/>
                <a:sym typeface="Arial"/>
              </a:rPr>
              <a:t>ruido</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y, 'k', label = 'dado original')</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'-r', label = '</a:t>
            </a:r>
            <a:r>
              <a:rPr lang="en-US" sz="1000" dirty="0" err="1">
                <a:solidFill>
                  <a:schemeClr val="dk1"/>
                </a:solidFill>
                <a:latin typeface="Arial"/>
                <a:ea typeface="Arial"/>
                <a:cs typeface="Arial"/>
                <a:sym typeface="Arial"/>
              </a:rPr>
              <a:t>curva</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ajustada</a:t>
            </a:r>
            <a:r>
              <a:rPr lang="en-US" sz="1000" dirty="0">
                <a:solidFill>
                  <a:schemeClr val="dk1"/>
                </a:solidFill>
                <a:latin typeface="Arial"/>
                <a:ea typeface="Arial"/>
                <a:cs typeface="Arial"/>
                <a:sym typeface="Arial"/>
              </a:rPr>
              <a:t> com MLP', </a:t>
            </a:r>
            <a:r>
              <a:rPr lang="en-US" sz="1000" dirty="0" err="1">
                <a:solidFill>
                  <a:schemeClr val="dk1"/>
                </a:solidFill>
                <a:latin typeface="Arial"/>
                <a:ea typeface="Arial"/>
                <a:cs typeface="Arial"/>
                <a:sym typeface="Arial"/>
              </a:rPr>
              <a:t>zorder</a:t>
            </a:r>
            <a:r>
              <a:rPr lang="en-US" sz="1000" dirty="0">
                <a:solidFill>
                  <a:schemeClr val="dk1"/>
                </a:solidFill>
                <a:latin typeface="Arial"/>
                <a:ea typeface="Arial"/>
                <a:cs typeface="Arial"/>
                <a:sym typeface="Arial"/>
              </a:rPr>
              <a:t> = 10)</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plt.legend</a:t>
            </a:r>
            <a:r>
              <a:rPr lang="en-US" sz="1000" dirty="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plt.xlabel</a:t>
            </a:r>
            <a:r>
              <a:rPr lang="en-US" sz="1000" dirty="0">
                <a:solidFill>
                  <a:schemeClr val="dk1"/>
                </a:solidFill>
                <a:latin typeface="Arial"/>
                <a:ea typeface="Arial"/>
                <a:cs typeface="Arial"/>
                <a:sym typeface="Arial"/>
              </a:rPr>
              <a:t>('X')</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plt.ylabel</a:t>
            </a:r>
            <a:r>
              <a:rPr lang="en-US" sz="1000" dirty="0">
                <a:solidFill>
                  <a:schemeClr val="dk1"/>
                </a:solidFill>
                <a:latin typeface="Arial"/>
                <a:ea typeface="Arial"/>
                <a:cs typeface="Arial"/>
                <a:sym typeface="Arial"/>
              </a:rPr>
              <a:t>('y</a:t>
            </a:r>
            <a:r>
              <a:rPr lang="en-US" sz="1000" dirty="0" smtClean="0">
                <a:solidFill>
                  <a:schemeClr val="dk1"/>
                </a:solidFill>
                <a:latin typeface="Arial"/>
                <a:ea typeface="Arial"/>
                <a:cs typeface="Arial"/>
                <a:sym typeface="Arial"/>
              </a:rPr>
              <a:t>')</a:t>
            </a:r>
          </a:p>
          <a:p>
            <a:pPr marL="0" marR="0" lvl="0" indent="0" algn="l" rtl="0">
              <a:lnSpc>
                <a:spcPct val="120000"/>
              </a:lnSpc>
              <a:spcBef>
                <a:spcPts val="0"/>
              </a:spcBef>
              <a:spcAft>
                <a:spcPts val="0"/>
              </a:spcAft>
              <a:buClr>
                <a:schemeClr val="dk1"/>
              </a:buClr>
              <a:buSzPts val="1100"/>
              <a:buNone/>
            </a:pPr>
            <a:endParaRPr lang="en-US" sz="1000" dirty="0">
              <a:solidFill>
                <a:schemeClr val="dk1"/>
              </a:solidFill>
              <a:latin typeface="Arial"/>
              <a:ea typeface="Arial"/>
              <a:cs typeface="Arial"/>
              <a:sym typeface="Arial"/>
            </a:endParaRPr>
          </a:p>
          <a:p>
            <a:pPr marL="0" lvl="0" indent="0">
              <a:spcBef>
                <a:spcPts val="0"/>
              </a:spcBef>
              <a:buClr>
                <a:srgbClr val="008000"/>
              </a:buClr>
              <a:buSzPts val="1875"/>
              <a:buNone/>
            </a:pPr>
            <a:r>
              <a:rPr lang="pt-BR" sz="1000" dirty="0">
                <a:solidFill>
                  <a:srgbClr val="008000"/>
                </a:solidFill>
                <a:latin typeface="Arial"/>
                <a:ea typeface="Arial"/>
                <a:cs typeface="Arial"/>
                <a:sym typeface="Arial"/>
              </a:rPr>
              <a:t># salva figura em arquivo</a:t>
            </a:r>
            <a:endParaRPr lang="pt-BR" sz="1000" dirty="0">
              <a:solidFill>
                <a:srgbClr val="000000"/>
              </a:solidFill>
              <a:latin typeface="Arial"/>
              <a:ea typeface="Arial"/>
              <a:cs typeface="Arial"/>
              <a:sym typeface="Arial"/>
            </a:endParaRPr>
          </a:p>
          <a:p>
            <a:pPr marL="0" lvl="0" indent="0">
              <a:lnSpc>
                <a:spcPct val="120000"/>
              </a:lnSpc>
              <a:spcBef>
                <a:spcPts val="0"/>
              </a:spcBef>
              <a:buClr>
                <a:schemeClr val="dk1"/>
              </a:buClr>
              <a:buSzPts val="1100"/>
              <a:buNone/>
            </a:pPr>
            <a:r>
              <a:rPr lang="pt-BR" sz="1000" dirty="0" smtClean="0">
                <a:solidFill>
                  <a:srgbClr val="000000"/>
                </a:solidFill>
                <a:latin typeface="Arial"/>
                <a:ea typeface="Arial"/>
                <a:cs typeface="Arial"/>
                <a:sym typeface="Arial"/>
              </a:rPr>
              <a:t>plt.savefig</a:t>
            </a:r>
            <a:r>
              <a:rPr lang="pt-BR" sz="1000" dirty="0">
                <a:solidFill>
                  <a:srgbClr val="000000"/>
                </a:solidFill>
                <a:latin typeface="Arial"/>
                <a:ea typeface="Arial"/>
                <a:cs typeface="Arial"/>
                <a:sym typeface="Arial"/>
              </a:rPr>
              <a:t>('mlp_regression.png</a:t>
            </a:r>
            <a:r>
              <a:rPr lang="pt-BR" sz="1000" dirty="0" smtClean="0">
                <a:solidFill>
                  <a:srgbClr val="000000"/>
                </a:solidFill>
                <a:latin typeface="Arial"/>
                <a:ea typeface="Arial"/>
                <a:cs typeface="Arial"/>
                <a:sym typeface="Arial"/>
              </a:rPr>
              <a:t>')</a:t>
            </a:r>
            <a:endParaRPr lang="pt-BR" sz="1000" dirty="0"/>
          </a:p>
        </p:txBody>
      </p:sp>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Ajuste de curva com Redes Neurais</a:t>
            </a:r>
            <a:endParaRPr lang="nl-BE" dirty="0"/>
          </a:p>
        </p:txBody>
      </p:sp>
      <p:sp>
        <p:nvSpPr>
          <p:cNvPr id="2" name="TextBox 1"/>
          <p:cNvSpPr txBox="1"/>
          <p:nvPr/>
        </p:nvSpPr>
        <p:spPr>
          <a:xfrm>
            <a:off x="6006332" y="2486812"/>
            <a:ext cx="6185668" cy="369332"/>
          </a:xfrm>
          <a:prstGeom prst="rect">
            <a:avLst/>
          </a:prstGeom>
          <a:noFill/>
        </p:spPr>
        <p:txBody>
          <a:bodyPr wrap="none" rtlCol="0">
            <a:spAutoFit/>
          </a:bodyPr>
          <a:lstStyle/>
          <a:p>
            <a:r>
              <a:rPr lang="pt-BR" b="1" dirty="0" smtClean="0">
                <a:solidFill>
                  <a:srgbClr val="00B0F0"/>
                </a:solidFill>
                <a:hlinkClick r:id="rId4"/>
              </a:rPr>
              <a:t>Exemplo (binder): Ajuste_de_curva_com_Redes_Neurais.ipynb</a:t>
            </a:r>
            <a:endParaRPr lang="pt-BR" b="1" dirty="0">
              <a:solidFill>
                <a:srgbClr val="00B0F0"/>
              </a:solidFill>
            </a:endParaRPr>
          </a:p>
        </p:txBody>
      </p:sp>
      <p:sp>
        <p:nvSpPr>
          <p:cNvPr id="6" name="TextBox 5"/>
          <p:cNvSpPr txBox="1"/>
          <p:nvPr/>
        </p:nvSpPr>
        <p:spPr>
          <a:xfrm>
            <a:off x="6006332" y="6050287"/>
            <a:ext cx="6073907" cy="369332"/>
          </a:xfrm>
          <a:prstGeom prst="rect">
            <a:avLst/>
          </a:prstGeom>
          <a:noFill/>
        </p:spPr>
        <p:txBody>
          <a:bodyPr wrap="none" rtlCol="0">
            <a:spAutoFit/>
          </a:bodyPr>
          <a:lstStyle/>
          <a:p>
            <a:r>
              <a:rPr lang="pt-BR" b="1" dirty="0" smtClean="0">
                <a:solidFill>
                  <a:srgbClr val="00B0F0"/>
                </a:solidFill>
                <a:hlinkClick r:id="rId5"/>
              </a:rPr>
              <a:t>Exemplo (colab): Ajuste_de_curva_com_Redes_Neurais.ipynb</a:t>
            </a:r>
            <a:endParaRPr lang="pt-BR" b="1" dirty="0">
              <a:solidFill>
                <a:srgbClr val="00B0F0"/>
              </a:solidFill>
            </a:endParaRPr>
          </a:p>
        </p:txBody>
      </p:sp>
    </p:spTree>
    <p:extLst>
      <p:ext uri="{BB962C8B-B14F-4D97-AF65-F5344CB8AC3E}">
        <p14:creationId xmlns:p14="http://schemas.microsoft.com/office/powerpoint/2010/main" val="31076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pessoal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 de Atendimento</a:t>
            </a:r>
          </a:p>
          <a:p>
            <a:pPr lvl="1"/>
            <a:r>
              <a:rPr lang="pt-BR" dirty="0" smtClean="0"/>
              <a:t>Professor: Segundas-feiras das 18:30 às 19:30 e Quartas-feiras das 15:30 às 16:30 via MS Teams.</a:t>
            </a:r>
          </a:p>
          <a:p>
            <a:pPr lvl="1"/>
            <a:r>
              <a:rPr lang="pt-BR" dirty="0" smtClean="0"/>
              <a:t>Monitora (Bruna): Todas as Quintas-feiras das 17:30 às 18:30.</a:t>
            </a:r>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4867785"/>
          </a:xfrm>
        </p:spPr>
        <p:txBody>
          <a:bodyPr>
            <a:normAutofit/>
          </a:bodyPr>
          <a:lstStyle/>
          <a:p>
            <a:r>
              <a:rPr lang="pt-BR" dirty="0" smtClean="0"/>
              <a:t>O objetivo principal do curso é apresentar à vocês </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máquina</a:t>
            </a:r>
            <a:r>
              <a:rPr lang="pt-BR" dirty="0" smtClean="0"/>
              <a:t>.</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Avaliação do curso</a:t>
            </a:r>
            <a:endParaRPr lang="nl-BE" dirty="0"/>
          </a:p>
        </p:txBody>
      </p:sp>
      <p:sp>
        <p:nvSpPr>
          <p:cNvPr id="3" name="Content Placeholder 2"/>
          <p:cNvSpPr>
            <a:spLocks noGrp="1"/>
          </p:cNvSpPr>
          <p:nvPr>
            <p:ph idx="1"/>
          </p:nvPr>
        </p:nvSpPr>
        <p:spPr>
          <a:xfrm>
            <a:off x="838199" y="1514006"/>
            <a:ext cx="10974049" cy="5096343"/>
          </a:xfrm>
        </p:spPr>
        <p:txBody>
          <a:bodyPr/>
          <a:lstStyle/>
          <a:p>
            <a:r>
              <a:rPr lang="pt-BR" dirty="0" smtClean="0"/>
              <a:t>Avaliação final</a:t>
            </a:r>
          </a:p>
          <a:p>
            <a:pPr lvl="1"/>
            <a:r>
              <a:rPr lang="pt-BR" dirty="0" smtClean="0"/>
              <a:t>Uma (1) atividade final valendo 85% da nota.</a:t>
            </a:r>
          </a:p>
          <a:p>
            <a:pPr lvl="1"/>
            <a:r>
              <a:rPr lang="pt-BR" dirty="0" smtClean="0"/>
              <a:t>Envolvendo questões teóricas e/ou práticas.</a:t>
            </a:r>
          </a:p>
          <a:p>
            <a:r>
              <a:rPr lang="pt-BR" dirty="0" smtClean="0"/>
              <a:t>Atividades</a:t>
            </a:r>
          </a:p>
          <a:p>
            <a:pPr lvl="1"/>
            <a:r>
              <a:rPr lang="pt-BR" dirty="0" smtClean="0"/>
              <a:t>Exercícios </a:t>
            </a:r>
            <a:r>
              <a:rPr lang="pt-BR" dirty="0"/>
              <a:t>e quizzes </a:t>
            </a:r>
            <a:r>
              <a:rPr lang="pt-BR" dirty="0" smtClean="0"/>
              <a:t>valendo 15% da nota.</a:t>
            </a:r>
          </a:p>
          <a:p>
            <a:pPr lvl="1"/>
            <a:r>
              <a:rPr lang="pt-BR" dirty="0" smtClean="0"/>
              <a:t>Ao longo das aulas e para casa.</a:t>
            </a:r>
          </a:p>
          <a:p>
            <a:pPr lvl="1"/>
            <a:r>
              <a:rPr lang="pt-BR" dirty="0" smtClean="0">
                <a:hlinkClick r:id="rId3"/>
              </a:rPr>
              <a:t>Entregues no MS Teams</a:t>
            </a:r>
            <a:r>
              <a:rPr lang="pt-BR" dirty="0" smtClean="0"/>
              <a:t>.</a:t>
            </a:r>
          </a:p>
        </p:txBody>
      </p:sp>
      <p:pic>
        <p:nvPicPr>
          <p:cNvPr id="4" name="Picture 3"/>
          <p:cNvPicPr>
            <a:picLocks noChangeAspect="1"/>
          </p:cNvPicPr>
          <p:nvPr/>
        </p:nvPicPr>
        <p:blipFill>
          <a:blip r:embed="rId4"/>
          <a:stretch>
            <a:fillRect/>
          </a:stretch>
        </p:blipFill>
        <p:spPr>
          <a:xfrm>
            <a:off x="9677400" y="0"/>
            <a:ext cx="2514600" cy="1819275"/>
          </a:xfrm>
          <a:prstGeom prst="rect">
            <a:avLst/>
          </a:prstGeom>
        </p:spPr>
      </p:pic>
      <p:pic>
        <p:nvPicPr>
          <p:cNvPr id="5" name="Picture 4"/>
          <p:cNvPicPr>
            <a:picLocks noChangeAspect="1"/>
          </p:cNvPicPr>
          <p:nvPr/>
        </p:nvPicPr>
        <p:blipFill>
          <a:blip r:embed="rId5"/>
          <a:stretch>
            <a:fillRect/>
          </a:stretch>
        </p:blipFill>
        <p:spPr>
          <a:xfrm>
            <a:off x="9144624" y="2428407"/>
            <a:ext cx="2533650" cy="1809750"/>
          </a:xfrm>
          <a:prstGeom prst="rect">
            <a:avLst/>
          </a:prstGeom>
        </p:spPr>
      </p:pic>
      <p:pic>
        <p:nvPicPr>
          <p:cNvPr id="6" name="Picture 5"/>
          <p:cNvPicPr>
            <a:picLocks noChangeAspect="1"/>
          </p:cNvPicPr>
          <p:nvPr/>
        </p:nvPicPr>
        <p:blipFill>
          <a:blip r:embed="rId6"/>
          <a:stretch>
            <a:fillRect/>
          </a:stretch>
        </p:blipFill>
        <p:spPr>
          <a:xfrm>
            <a:off x="9144624" y="5010150"/>
            <a:ext cx="2857500" cy="1600200"/>
          </a:xfrm>
          <a:prstGeom prst="rect">
            <a:avLst/>
          </a:prstGeom>
        </p:spPr>
      </p:pic>
      <p:pic>
        <p:nvPicPr>
          <p:cNvPr id="7" name="Picture 6"/>
          <p:cNvPicPr>
            <a:picLocks noChangeAspect="1"/>
          </p:cNvPicPr>
          <p:nvPr/>
        </p:nvPicPr>
        <p:blipFill>
          <a:blip r:embed="rId7"/>
          <a:stretch>
            <a:fillRect/>
          </a:stretch>
        </p:blipFill>
        <p:spPr>
          <a:xfrm>
            <a:off x="6325223" y="4375832"/>
            <a:ext cx="2619375" cy="1743075"/>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2"/>
            <a:ext cx="11121571" cy="3437770"/>
          </a:xfrm>
        </p:spPr>
        <p:txBody>
          <a:bodyPr>
            <a:normAutofit/>
          </a:bodyPr>
          <a:lstStyle/>
          <a:p>
            <a:r>
              <a:rPr lang="pt-BR" b="1" dirty="0" smtClean="0"/>
              <a:t>Emprego</a:t>
            </a:r>
            <a:r>
              <a:rPr lang="pt-BR" dirty="0"/>
              <a:t>: grandes companhias (e.g., Google, Facebook, Amazon, etc.) usam </a:t>
            </a:r>
            <a:r>
              <a:rPr lang="pt-BR" dirty="0" smtClean="0"/>
              <a:t>ML </a:t>
            </a:r>
            <a:r>
              <a:rPr lang="pt-BR" dirty="0"/>
              <a:t>para resolver os mais diversos tipos de problemas e assim </a:t>
            </a:r>
            <a:r>
              <a:rPr lang="pt-BR" dirty="0" smtClean="0"/>
              <a:t>aumentarem </a:t>
            </a:r>
            <a:r>
              <a:rPr lang="pt-BR" dirty="0"/>
              <a:t>sua </a:t>
            </a:r>
            <a:r>
              <a:rPr lang="pt-BR" dirty="0" smtClean="0"/>
              <a:t>eficiência e consequentemente os lucros.</a:t>
            </a:r>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86" t="35416" r="27236" b="36012"/>
          <a:stretch/>
        </p:blipFill>
        <p:spPr bwMode="auto">
          <a:xfrm>
            <a:off x="471737" y="5248872"/>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52" t="30120" r="22993" b="25681"/>
          <a:stretch/>
        </p:blipFill>
        <p:spPr bwMode="auto">
          <a:xfrm>
            <a:off x="718078" y="6134034"/>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08" t="34383" r="8201" b="34383"/>
          <a:stretch/>
        </p:blipFill>
        <p:spPr bwMode="auto">
          <a:xfrm>
            <a:off x="2003894" y="5222814"/>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265" y="6044250"/>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53" t="31200" r="10127" b="29116"/>
          <a:stretch/>
        </p:blipFill>
        <p:spPr bwMode="auto">
          <a:xfrm>
            <a:off x="4031922" y="510511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vidia">
            <a:extLst>
              <a:ext uri="{FF2B5EF4-FFF2-40B4-BE49-F238E27FC236}">
                <a16:creationId xmlns="" xmlns:a16="http://schemas.microsoft.com/office/drawing/2014/main" id="{62F81BFB-278E-4928-A70C-E7AC83E93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553" y="6119350"/>
            <a:ext cx="2397861" cy="440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9552" t="26657" r="40708" b="30228"/>
          <a:stretch/>
        </p:blipFill>
        <p:spPr bwMode="auto">
          <a:xfrm>
            <a:off x="6573256" y="5087937"/>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aidu">
            <a:extLst>
              <a:ext uri="{FF2B5EF4-FFF2-40B4-BE49-F238E27FC236}">
                <a16:creationId xmlns="" xmlns:a16="http://schemas.microsoft.com/office/drawing/2014/main" id="{D995E053-2A75-4A0F-81A8-28CEE3F8C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7170" y="5908064"/>
            <a:ext cx="2233381" cy="76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52131" y="5791674"/>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8966006" y="5131995"/>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78824" y="497478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9876" y="4301148"/>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ber Brand"/>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1438" t="36206" r="11647" b="36092"/>
          <a:stretch/>
        </p:blipFill>
        <p:spPr bwMode="auto">
          <a:xfrm>
            <a:off x="2284784" y="4486489"/>
            <a:ext cx="1291173" cy="465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Twitter logo 2012.sv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510" y="4003916"/>
            <a:ext cx="831631" cy="669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mbols of NASA | NASA"/>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5048" t="9581" r="25854" b="9094"/>
          <a:stretch/>
        </p:blipFill>
        <p:spPr bwMode="auto">
          <a:xfrm>
            <a:off x="4785988" y="3934856"/>
            <a:ext cx="1392283" cy="11530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ropbox Icon Transparent #327861 - Free Icons Library"/>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31" r="22933"/>
          <a:stretch/>
        </p:blipFill>
        <p:spPr bwMode="auto">
          <a:xfrm>
            <a:off x="10842171" y="3822203"/>
            <a:ext cx="1117599" cy="129427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randing Guidelines | Spotify for Developers"/>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1691" t="26813" r="21672" b="31218"/>
          <a:stretch/>
        </p:blipFill>
        <p:spPr bwMode="auto">
          <a:xfrm>
            <a:off x="8813455" y="4141728"/>
            <a:ext cx="2095511" cy="64861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4088" b="27772"/>
          <a:stretch/>
        </p:blipFill>
        <p:spPr bwMode="auto">
          <a:xfrm>
            <a:off x="6234528" y="4301148"/>
            <a:ext cx="2350861" cy="54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Definições e objetivo da IA</a:t>
            </a:r>
          </a:p>
        </p:txBody>
      </p:sp>
      <p:sp>
        <p:nvSpPr>
          <p:cNvPr id="3" name="Content Placeholder 2"/>
          <p:cNvSpPr>
            <a:spLocks noGrp="1"/>
          </p:cNvSpPr>
          <p:nvPr>
            <p:ph idx="1"/>
          </p:nvPr>
        </p:nvSpPr>
        <p:spPr>
          <a:xfrm>
            <a:off x="838200" y="1825624"/>
            <a:ext cx="11049000" cy="4800027"/>
          </a:xfrm>
        </p:spPr>
        <p:txBody>
          <a:bodyPr>
            <a:normAutofit/>
          </a:bodyPr>
          <a:lstStyle/>
          <a:p>
            <a:pPr marL="171450" indent="-171450" algn="just"/>
            <a:r>
              <a:rPr lang="pt-BR" b="1" dirty="0"/>
              <a:t>Definição</a:t>
            </a:r>
            <a:r>
              <a:rPr lang="pt-BR" dirty="0"/>
              <a:t>: “</a:t>
            </a:r>
            <a:r>
              <a:rPr lang="pt-BR" i="1" dirty="0"/>
              <a:t>Capacidade de um sistema de interpretar corretamente dados externos (vindos 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i="1" dirty="0"/>
              <a:t>habilidades </a:t>
            </a:r>
            <a:r>
              <a:rPr lang="pt-BR"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194625" cy="5032375"/>
          </a:xfrm>
        </p:spPr>
        <p:txBody>
          <a:bodyPr/>
          <a:lstStyle/>
          <a:p>
            <a:pPr algn="just"/>
            <a:r>
              <a:rPr lang="pt-BR" sz="2400" dirty="0"/>
              <a:t>IA é uma área muito ampla que </a:t>
            </a:r>
            <a:r>
              <a:rPr lang="pt-BR" sz="2400" b="1" i="1" dirty="0"/>
              <a:t>engloba</a:t>
            </a:r>
            <a:r>
              <a:rPr lang="pt-BR" sz="2400" dirty="0"/>
              <a:t> várias aplicações (ou sub-áreas ou objetivos) tais como </a:t>
            </a:r>
          </a:p>
          <a:p>
            <a:pPr marL="971550" lvl="1" indent="-514350" algn="just">
              <a:buFont typeface="+mj-lt"/>
              <a:buAutoNum type="romanLcPeriod"/>
            </a:pPr>
            <a:r>
              <a:rPr lang="pt-BR" sz="2000" i="1" dirty="0"/>
              <a:t>processamento de linguagem natural</a:t>
            </a:r>
            <a:r>
              <a:rPr lang="pt-BR" sz="2000" dirty="0"/>
              <a:t>,</a:t>
            </a:r>
          </a:p>
          <a:p>
            <a:pPr marL="971550" lvl="1" indent="-514350" algn="just">
              <a:buFont typeface="+mj-lt"/>
              <a:buAutoNum type="romanLcPeriod"/>
            </a:pPr>
            <a:r>
              <a:rPr lang="pt-BR" sz="2000" i="1" dirty="0"/>
              <a:t>representação do conhecimento</a:t>
            </a:r>
            <a:r>
              <a:rPr lang="pt-BR" sz="2000" dirty="0"/>
              <a:t>,</a:t>
            </a:r>
          </a:p>
          <a:p>
            <a:pPr marL="971550" lvl="1" indent="-514350" algn="just">
              <a:buFont typeface="+mj-lt"/>
              <a:buAutoNum type="romanLcPeriod"/>
            </a:pPr>
            <a:r>
              <a:rPr lang="pt-BR" sz="2000" i="1" dirty="0"/>
              <a:t>raciocínio automatizado,</a:t>
            </a:r>
            <a:endParaRPr lang="pt-BR" sz="2000" dirty="0"/>
          </a:p>
          <a:p>
            <a:pPr marL="971550" lvl="1" indent="-514350" algn="just">
              <a:buFont typeface="+mj-lt"/>
              <a:buAutoNum type="romanLcPeriod"/>
            </a:pPr>
            <a:r>
              <a:rPr lang="pt-BR" sz="2000" dirty="0"/>
              <a:t>planejamento,</a:t>
            </a:r>
          </a:p>
          <a:p>
            <a:pPr marL="971550" lvl="1" indent="-514350" algn="just">
              <a:buFont typeface="+mj-lt"/>
              <a:buAutoNum type="romanLcPeriod"/>
            </a:pPr>
            <a:r>
              <a:rPr lang="pt-BR" sz="2000" i="1" dirty="0"/>
              <a:t>visão computacional</a:t>
            </a:r>
            <a:r>
              <a:rPr lang="pt-BR" sz="2000" dirty="0"/>
              <a:t>,</a:t>
            </a:r>
          </a:p>
          <a:p>
            <a:pPr marL="971550" lvl="1" indent="-514350" algn="just">
              <a:buFont typeface="+mj-lt"/>
              <a:buAutoNum type="romanLcPeriod"/>
            </a:pPr>
            <a:r>
              <a:rPr lang="pt-BR" sz="2000" i="1" dirty="0"/>
              <a:t>robótica</a:t>
            </a:r>
            <a:r>
              <a:rPr lang="pt-BR" sz="2000" dirty="0"/>
              <a:t>, </a:t>
            </a:r>
          </a:p>
          <a:p>
            <a:pPr marL="971550" lvl="1" indent="-514350" algn="just">
              <a:buFont typeface="+mj-lt"/>
              <a:buAutoNum type="romanLcPeriod"/>
            </a:pPr>
            <a:r>
              <a:rPr lang="pt-BR" sz="2000" i="1" dirty="0"/>
              <a:t>aprendizado de máquina,</a:t>
            </a:r>
            <a:r>
              <a:rPr lang="pt-BR" sz="2000" dirty="0"/>
              <a:t> que por sua vez engloba redes neurais artificiais, deep learning, etc. e</a:t>
            </a:r>
          </a:p>
          <a:p>
            <a:pPr marL="971550" lvl="1" indent="-514350" algn="just">
              <a:buFont typeface="+mj-lt"/>
              <a:buAutoNum type="romanLcPeriod"/>
            </a:pPr>
            <a:r>
              <a:rPr lang="pt-PT" sz="2000" i="1" dirty="0"/>
              <a:t>inteligência artificial geral</a:t>
            </a:r>
            <a:r>
              <a:rPr lang="pt-PT" sz="2000" i="1" dirty="0" smtClean="0"/>
              <a:t>.</a:t>
            </a:r>
            <a:endParaRPr lang="pt-BR" sz="20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410235"/>
            </a:xfrm>
            <a:prstGeom prst="rect">
              <a:avLst/>
            </a:prstGeom>
            <a:noFill/>
          </p:spPr>
          <p:txBody>
            <a:bodyPr wrap="square" rtlCol="0">
              <a:spAutoFit/>
            </a:bodyPr>
            <a:lstStyle/>
            <a:p>
              <a:pPr algn="ctr"/>
              <a:r>
                <a:rPr lang="pt-BR" dirty="0" smtClean="0"/>
                <a:t>robótica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95779" y="2685230"/>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FF2B75-1942-4F18-A824-07C14E6E46AC}"/>
              </a:ext>
            </a:extLst>
          </p:cNvPr>
          <p:cNvSpPr>
            <a:spLocks noGrp="1"/>
          </p:cNvSpPr>
          <p:nvPr>
            <p:ph type="title"/>
          </p:nvPr>
        </p:nvSpPr>
        <p:spPr/>
        <p:txBody>
          <a:bodyPr/>
          <a:lstStyle/>
          <a:p>
            <a:r>
              <a:rPr lang="pt-BR" dirty="0"/>
              <a:t>Algumas </a:t>
            </a:r>
            <a:r>
              <a:rPr lang="pt-BR" dirty="0" smtClean="0"/>
              <a:t>aplicações </a:t>
            </a:r>
            <a:r>
              <a:rPr lang="pt-BR" dirty="0"/>
              <a:t>de IA</a:t>
            </a:r>
          </a:p>
        </p:txBody>
      </p:sp>
      <p:sp>
        <p:nvSpPr>
          <p:cNvPr id="3" name="Espaço Reservado para Conteúdo 2">
            <a:extLst>
              <a:ext uri="{FF2B5EF4-FFF2-40B4-BE49-F238E27FC236}">
                <a16:creationId xmlns="" xmlns:a16="http://schemas.microsoft.com/office/drawing/2014/main" id="{AE5A5501-ABF4-4534-B552-5A90A1ACE78C}"/>
              </a:ext>
            </a:extLst>
          </p:cNvPr>
          <p:cNvSpPr>
            <a:spLocks noGrp="1"/>
          </p:cNvSpPr>
          <p:nvPr>
            <p:ph idx="1"/>
          </p:nvPr>
        </p:nvSpPr>
        <p:spPr>
          <a:xfrm>
            <a:off x="838199" y="1743736"/>
            <a:ext cx="8857891" cy="5032375"/>
          </a:xfrm>
        </p:spPr>
        <p:txBody>
          <a:bodyPr>
            <a:normAutofit fontScale="77500" lnSpcReduction="20000"/>
          </a:bodyPr>
          <a:lstStyle/>
          <a:p>
            <a:pPr marL="0" indent="0">
              <a:buNone/>
            </a:pPr>
            <a:r>
              <a:rPr lang="pt-BR" dirty="0" smtClean="0"/>
              <a:t>Algumas áreas onde IA é aplicada são:</a:t>
            </a:r>
          </a:p>
          <a:p>
            <a:r>
              <a:rPr lang="pt-BR" b="1" dirty="0" smtClean="0"/>
              <a:t>Transporte</a:t>
            </a:r>
            <a:r>
              <a:rPr lang="pt-BR" dirty="0"/>
              <a:t>: veículos terrestres e aéreos autônomos, predição do </a:t>
            </a:r>
            <a:r>
              <a:rPr lang="pt-BR" dirty="0" smtClean="0"/>
              <a:t>tráfego, etc.</a:t>
            </a:r>
            <a:endParaRPr lang="pt-BR" dirty="0"/>
          </a:p>
          <a:p>
            <a:r>
              <a:rPr lang="pt-BR" b="1" dirty="0"/>
              <a:t>Negócios</a:t>
            </a:r>
            <a:r>
              <a:rPr lang="pt-BR" dirty="0" smtClean="0"/>
              <a:t>: </a:t>
            </a:r>
            <a:r>
              <a:rPr lang="pt-BR" dirty="0"/>
              <a:t>recomendação de </a:t>
            </a:r>
            <a:r>
              <a:rPr lang="pt-BR" dirty="0" smtClean="0"/>
              <a:t>anúncios, produtos e conteúdos (e.g., netflix), chatbots para atendimento ao cliente, etc.</a:t>
            </a:r>
            <a:endParaRPr lang="pt-BR" dirty="0"/>
          </a:p>
          <a:p>
            <a:r>
              <a:rPr lang="pt-BR" b="1" dirty="0"/>
              <a:t>Educação</a:t>
            </a:r>
            <a:r>
              <a:rPr lang="pt-BR" dirty="0"/>
              <a:t>: </a:t>
            </a:r>
            <a:r>
              <a:rPr lang="pt-BR" dirty="0" smtClean="0"/>
              <a:t>pontuação </a:t>
            </a:r>
            <a:r>
              <a:rPr lang="pt-BR" dirty="0"/>
              <a:t>automatizada de </a:t>
            </a:r>
            <a:r>
              <a:rPr lang="pt-BR" dirty="0" smtClean="0"/>
              <a:t>fala em testes de Inglês, correção de provas, chatbots para realização de matrículas, dúvidas, etc.</a:t>
            </a:r>
            <a:endParaRPr lang="pt-BR" dirty="0"/>
          </a:p>
          <a:p>
            <a:r>
              <a:rPr lang="pt-BR" b="1" dirty="0"/>
              <a:t>Clima</a:t>
            </a:r>
            <a:r>
              <a:rPr lang="pt-BR" dirty="0"/>
              <a:t>: previsão do tempo (temperatura, chuva, </a:t>
            </a:r>
            <a:r>
              <a:rPr lang="pt-BR" dirty="0" smtClean="0"/>
              <a:t>furacões, etc</a:t>
            </a:r>
            <a:r>
              <a:rPr lang="pt-BR" dirty="0"/>
              <a:t>.).</a:t>
            </a:r>
          </a:p>
          <a:p>
            <a:r>
              <a:rPr lang="pt-BR" b="1" dirty="0"/>
              <a:t>Medicina</a:t>
            </a:r>
            <a:r>
              <a:rPr lang="pt-BR" dirty="0"/>
              <a:t>: detecção e/ou predição de doenças (câncer, Alzheimer, </a:t>
            </a:r>
            <a:r>
              <a:rPr lang="pt-BR" dirty="0" smtClean="0"/>
              <a:t>pneumonia</a:t>
            </a:r>
            <a:r>
              <a:rPr lang="pt-BR" dirty="0"/>
              <a:t>, </a:t>
            </a:r>
            <a:r>
              <a:rPr lang="pt-BR" dirty="0" smtClean="0"/>
              <a:t>COVID-19, etc</a:t>
            </a:r>
            <a:r>
              <a:rPr lang="pt-BR" dirty="0"/>
              <a:t>.), chatbots que auxiliam no agendamento de </a:t>
            </a:r>
            <a:r>
              <a:rPr lang="pt-BR" dirty="0" smtClean="0"/>
              <a:t>consultas e respondem perguntas </a:t>
            </a:r>
            <a:r>
              <a:rPr lang="pt-BR" dirty="0"/>
              <a:t>referentes a uma doença, descoberta de novas drogas, etc.</a:t>
            </a:r>
          </a:p>
          <a:p>
            <a:r>
              <a:rPr lang="pt-BR" b="1" dirty="0"/>
              <a:t>Finanças</a:t>
            </a:r>
            <a:r>
              <a:rPr lang="pt-BR" dirty="0"/>
              <a:t>: detecção de fraudes com cartão de crédito, predição do comportamento do mercado de ações, etc.</a:t>
            </a:r>
          </a:p>
          <a:p>
            <a:r>
              <a:rPr lang="pt-BR" b="1" dirty="0" smtClean="0"/>
              <a:t>Tecnologia</a:t>
            </a:r>
            <a:r>
              <a:rPr lang="pt-BR" dirty="0" smtClean="0"/>
              <a:t>: </a:t>
            </a:r>
            <a:r>
              <a:rPr lang="pt-BR" dirty="0"/>
              <a:t>filtros AntiSpam, “motores” de busca como o do Google, reconhecimento de fala, conversão de texto/fala e fala/texto, </a:t>
            </a:r>
            <a:r>
              <a:rPr lang="pt-BR" dirty="0" smtClean="0"/>
              <a:t>assistentes pessoais </a:t>
            </a:r>
            <a:r>
              <a:rPr lang="pt-BR" dirty="0"/>
              <a:t>on-line (e.g., </a:t>
            </a:r>
            <a:r>
              <a:rPr lang="pt-BR" i="1" dirty="0"/>
              <a:t>Siri</a:t>
            </a:r>
            <a:r>
              <a:rPr lang="pt-BR" dirty="0"/>
              <a:t>, </a:t>
            </a:r>
            <a:r>
              <a:rPr lang="pt-BR" i="1" dirty="0"/>
              <a:t>Alexa</a:t>
            </a:r>
            <a:r>
              <a:rPr lang="pt-BR" dirty="0"/>
              <a:t>, etc</a:t>
            </a:r>
            <a:r>
              <a:rPr lang="pt-BR" dirty="0" smtClean="0"/>
              <a:t>.), tradução de textos.</a:t>
            </a:r>
            <a:endParaRPr lang="pt-BR" dirty="0"/>
          </a:p>
          <a:p>
            <a:endParaRPr lang="pt-BR" dirty="0"/>
          </a:p>
          <a:p>
            <a:endParaRPr lang="pt-BR" dirty="0"/>
          </a:p>
        </p:txBody>
      </p:sp>
      <p:pic>
        <p:nvPicPr>
          <p:cNvPr id="4104"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839" y="4851400"/>
            <a:ext cx="2785161" cy="156665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6030" y="2651760"/>
            <a:ext cx="2695969" cy="13163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rtificial intelligence goals">
            <a:extLst>
              <a:ext uri="{FF2B5EF4-FFF2-40B4-BE49-F238E27FC236}">
                <a16:creationId xmlns="" xmlns:a16="http://schemas.microsoft.com/office/drawing/2014/main" id="{7FBD82B4-DA96-42DF-892E-B5268497AA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1510" y="8444"/>
            <a:ext cx="2960490" cy="18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7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4003</TotalTime>
  <Words>5344</Words>
  <Application>Microsoft Office PowerPoint</Application>
  <PresentationFormat>Widescreen</PresentationFormat>
  <Paragraphs>550</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Avaliação do curso</vt:lpstr>
      <vt:lpstr>Motivação</vt:lpstr>
      <vt:lpstr>Definições e objetivo da IA</vt:lpstr>
      <vt:lpstr>Inteligência Artificial</vt:lpstr>
      <vt:lpstr>Algumas aplicações de IA</vt:lpstr>
      <vt:lpstr>Foco do curso</vt:lpstr>
      <vt:lpstr>Mas então, o que é ML?</vt:lpstr>
      <vt:lpstr>O que é o Aprendizado de Máquina?</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códigos na nuvem</vt:lpstr>
      <vt:lpstr>Binder</vt:lpstr>
      <vt:lpstr>Goolge Colaboratory (Colab)</vt:lpstr>
      <vt:lpstr>PowerPoint Presentation</vt:lpstr>
      <vt:lpstr>PowerPoint Presentation</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1493</cp:revision>
  <dcterms:created xsi:type="dcterms:W3CDTF">2020-01-20T13:50:05Z</dcterms:created>
  <dcterms:modified xsi:type="dcterms:W3CDTF">2021-08-06T15:18:44Z</dcterms:modified>
</cp:coreProperties>
</file>