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7687" autoAdjust="0"/>
  </p:normalViewPr>
  <p:slideViewPr>
    <p:cSldViewPr snapToGrid="0">
      <p:cViewPr varScale="1">
        <p:scale>
          <a:sx n="102" d="100"/>
          <a:sy n="102" d="100"/>
        </p:scale>
        <p:origin x="966" y="10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10/02/2023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10/02/2023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Os algortimos de ML podem ser agrupados de acordo com o tipo de aprendizado que</a:t>
            </a:r>
            <a:r>
              <a:rPr lang="nl-BE" baseline="0" dirty="0" smtClean="0"/>
              <a:t> realizam:</a:t>
            </a:r>
          </a:p>
          <a:p>
            <a:r>
              <a:rPr lang="pt-BR" sz="2800" dirty="0" smtClean="0"/>
              <a:t>Supervisionado</a:t>
            </a:r>
          </a:p>
          <a:p>
            <a:r>
              <a:rPr lang="pt-BR" sz="2800" dirty="0" smtClean="0"/>
              <a:t>Não-Supervisionado</a:t>
            </a:r>
          </a:p>
          <a:p>
            <a:r>
              <a:rPr lang="pt-BR" sz="2800" dirty="0" err="1" smtClean="0"/>
              <a:t>Semi-Supervisionado</a:t>
            </a:r>
            <a:endParaRPr lang="pt-BR" sz="2800" dirty="0" smtClean="0"/>
          </a:p>
          <a:p>
            <a:r>
              <a:rPr lang="pt-BR" sz="2800" dirty="0" smtClean="0"/>
              <a:t>Por Reforço</a:t>
            </a:r>
          </a:p>
          <a:p>
            <a:r>
              <a:rPr lang="pt-BR" sz="2800" dirty="0" err="1" smtClean="0"/>
              <a:t>Metaheurístico</a:t>
            </a:r>
            <a:endParaRPr lang="pt-BR" sz="2800" dirty="0" smtClean="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a:t>
            </a:r>
            <a:r>
              <a:rPr lang="pt-BR" sz="1200" dirty="0" smtClean="0">
                <a:cs typeface="Calibri"/>
              </a:rPr>
              <a:t>os dados de entrada.</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a:t>
            </a:r>
            <a:r>
              <a:rPr lang="pt-BR" sz="1200" b="0" i="0" kern="1200" dirty="0" err="1" smtClean="0">
                <a:solidFill>
                  <a:schemeClr val="tx1"/>
                </a:solidFill>
                <a:effectLst/>
                <a:latin typeface="+mn-lt"/>
                <a:ea typeface="+mn-ea"/>
                <a:cs typeface="+mn-cs"/>
              </a:rPr>
              <a:t>Nondeterministic</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Polynomial</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err="1"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a:t>
            </a:r>
            <a:r>
              <a:rPr lang="pt-BR" dirty="0" err="1" smtClean="0"/>
              <a:t>metaheurísticas</a:t>
            </a:r>
            <a:r>
              <a:rPr lang="pt-BR" dirty="0" smtClean="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a:t>
            </a:r>
            <a:r>
              <a:rPr lang="pt-BR" dirty="0" err="1" smtClean="0"/>
              <a:t>metaheurísticas</a:t>
            </a:r>
            <a:r>
              <a:rPr lang="pt-BR" dirty="0" smtClean="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smtClean="0"/>
              <a:t>Metaheurísticas</a:t>
            </a:r>
            <a:r>
              <a:rPr lang="pt-BR" sz="1200" dirty="0" smtClean="0"/>
              <a:t> são </a:t>
            </a:r>
            <a:r>
              <a:rPr lang="pt-BR" dirty="0" smtClean="0"/>
              <a:t>geralmente aplicadas a problemas NP-Completo e NP-Difícil.</a:t>
            </a:r>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a:t>
            </a:r>
            <a:r>
              <a:rPr lang="en-US" sz="1200" b="1" i="1" dirty="0" smtClean="0"/>
              <a:t>simulate</a:t>
            </a:r>
            <a:r>
              <a:rPr lang="en-US" sz="1200" i="1" dirty="0" smtClean="0"/>
              <a:t>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 vídeos.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smtClean="0"/>
          </a:p>
          <a:p>
            <a:pPr fontAlgn="base"/>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smtClean="0">
                <a:solidFill>
                  <a:schemeClr val="tx1"/>
                </a:solidFill>
                <a:effectLst/>
                <a:latin typeface="+mn-lt"/>
                <a:ea typeface="+mn-ea"/>
                <a:cs typeface="+mn-cs"/>
              </a:rPr>
              <a:t>Um exemplo ilustrativo: No filme "</a:t>
            </a:r>
            <a:r>
              <a:rPr lang="pt-BR" sz="1200" b="0" i="0" u="sng" kern="1200" dirty="0" smtClean="0">
                <a:solidFill>
                  <a:schemeClr val="tx1"/>
                </a:solidFill>
                <a:effectLst/>
                <a:latin typeface="+mn-lt"/>
                <a:ea typeface="+mn-ea"/>
                <a:cs typeface="+mn-cs"/>
                <a:hlinkClick r:id="rId3"/>
              </a:rPr>
              <a:t>Enigma de Outro Mundo</a:t>
            </a:r>
            <a:r>
              <a:rPr lang="pt-BR" sz="1200" b="0" i="0" kern="1200" dirty="0" smtClean="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Já no filme "</a:t>
            </a:r>
            <a:r>
              <a:rPr lang="pt-BR" sz="1200" b="0" i="0" u="sng" kern="1200" dirty="0" smtClean="0">
                <a:solidFill>
                  <a:schemeClr val="tx1"/>
                </a:solidFill>
                <a:effectLst/>
                <a:latin typeface="+mn-lt"/>
                <a:ea typeface="+mn-ea"/>
                <a:cs typeface="+mn-cs"/>
                <a:hlinkClick r:id="rId4"/>
              </a:rPr>
              <a:t>Homem Bicentenário</a:t>
            </a:r>
            <a:r>
              <a:rPr lang="pt-BR" sz="1200" b="0" i="0" kern="1200" dirty="0" smtClean="0">
                <a:solidFill>
                  <a:schemeClr val="tx1"/>
                </a:solidFill>
                <a:effectLst/>
                <a:latin typeface="+mn-lt"/>
                <a:ea typeface="+mn-ea"/>
                <a:cs typeface="+mn-cs"/>
              </a:rPr>
              <a:t>", um robô tenta imitar a aparência e comportamento dos humanos. Isso seria uma </a:t>
            </a:r>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a:t>
            </a:r>
          </a:p>
          <a:p>
            <a:pPr fontAlgn="base"/>
            <a:r>
              <a:rPr lang="pt-BR" sz="1200" b="0" i="0" kern="1200" dirty="0" smtClean="0">
                <a:solidFill>
                  <a:schemeClr val="tx1"/>
                </a:solidFill>
                <a:effectLst/>
                <a:latin typeface="+mn-lt"/>
                <a:ea typeface="+mn-ea"/>
                <a:cs typeface="+mn-cs"/>
              </a:rPr>
              <a:t>No seu caso, o programa que reproduz o comportamento do dispositivo </a:t>
            </a:r>
            <a:r>
              <a:rPr lang="pt-BR" sz="1200" b="0" i="0" kern="1200" dirty="0" err="1" smtClean="0">
                <a:solidFill>
                  <a:schemeClr val="tx1"/>
                </a:solidFill>
                <a:effectLst/>
                <a:latin typeface="+mn-lt"/>
                <a:ea typeface="+mn-ea"/>
                <a:cs typeface="+mn-cs"/>
              </a:rPr>
              <a:t>Android</a:t>
            </a:r>
            <a:r>
              <a:rPr lang="pt-BR" sz="1200" b="0" i="0" kern="1200" dirty="0" smtClean="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p>
          <a:p>
            <a:endParaRPr lang="pt-BR" sz="1200" b="0" dirty="0" smtClean="0"/>
          </a:p>
          <a:p>
            <a:r>
              <a:rPr lang="pt-BR" sz="1200" b="0" dirty="0" smtClean="0"/>
              <a:t>Induzir conhecimento através da apresentação de experiências prévias.</a:t>
            </a:r>
          </a:p>
          <a:p>
            <a:endParaRPr lang="pt-B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Induzir</a:t>
            </a:r>
            <a:r>
              <a:rPr lang="pt-BR" dirty="0" smtClean="0"/>
              <a:t> conhecimento através de experiências prévias.</a:t>
            </a:r>
          </a:p>
          <a:p>
            <a:endParaRPr lang="en-US" sz="1200" b="0" dirty="0" smtClean="0"/>
          </a:p>
          <a:p>
            <a:endParaRPr lang="pt-BR" dirty="0" smtClean="0"/>
          </a:p>
          <a:p>
            <a:r>
              <a:rPr lang="pt-BR" dirty="0" smtClean="0"/>
              <a:t>Através de experiências prévias, induz-se</a:t>
            </a:r>
            <a:r>
              <a:rPr lang="pt-BR" baseline="0" dirty="0" smtClean="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10/02/2023</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10/02/2023</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60.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jpe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maycol.teles@ges.inatel.br" TargetMode="External"/><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26573"/>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a:t>
            </a:r>
            <a:r>
              <a:rPr lang="pt-BR" b="1" i="1" dirty="0" smtClean="0"/>
              <a:t>programados.</a:t>
            </a:r>
            <a:r>
              <a:rPr lang="pt-BR" dirty="0" smtClean="0"/>
              <a:t>”</a:t>
            </a:r>
          </a:p>
          <a:p>
            <a:r>
              <a:rPr lang="pt-BR" dirty="0"/>
              <a:t>Através de </a:t>
            </a:r>
            <a:r>
              <a:rPr lang="pt-BR" b="1" i="1" dirty="0"/>
              <a:t>experiências prévias</a:t>
            </a:r>
            <a:r>
              <a:rPr lang="pt-BR" dirty="0"/>
              <a:t>, </a:t>
            </a:r>
            <a:r>
              <a:rPr lang="pt-BR" b="1" i="1" dirty="0"/>
              <a:t>induz-se</a:t>
            </a:r>
            <a:r>
              <a:rPr lang="pt-BR" dirty="0"/>
              <a:t> conhecimento nas </a:t>
            </a:r>
            <a:r>
              <a:rPr lang="pt-BR" dirty="0" smtClean="0"/>
              <a:t>máquinas.</a:t>
            </a:r>
            <a:endParaRPr lang="en-US" dirty="0"/>
          </a:p>
          <a:p>
            <a:r>
              <a:rPr lang="pt-BR" dirty="0" smtClean="0"/>
              <a:t>Algoritmos de </a:t>
            </a:r>
            <a:r>
              <a:rPr lang="pt-BR" dirty="0"/>
              <a:t>ML são </a:t>
            </a:r>
            <a:r>
              <a:rPr lang="pt-BR" b="1" i="1" dirty="0"/>
              <a:t>orientados a dados</a:t>
            </a:r>
            <a:r>
              <a:rPr lang="pt-BR" dirty="0"/>
              <a:t>, ou seja, eles </a:t>
            </a:r>
            <a:r>
              <a:rPr lang="pt-BR" b="1" i="1" dirty="0"/>
              <a:t>aprendem </a:t>
            </a:r>
            <a:r>
              <a:rPr lang="pt-BR" b="1" i="1" dirty="0" smtClean="0"/>
              <a:t>automaticamente </a:t>
            </a:r>
            <a:r>
              <a:rPr lang="pt-BR" dirty="0" smtClean="0"/>
              <a:t>(através de treinamento)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5992" y="5542453"/>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222561" y="3502404"/>
                <a:ext cx="1039586" cy="584775"/>
              </a:xfrm>
              <a:prstGeom prst="rect">
                <a:avLst/>
              </a:prstGeom>
              <a:noFill/>
            </p:spPr>
            <p:txBody>
              <a:bodyPr wrap="square" rtlCol="0">
                <a:spAutoFit/>
              </a:bodyPr>
              <a:lstStyle/>
              <a:p>
                <a:pPr algn="ctr"/>
                <a:r>
                  <a:rPr lang="pt-BR" dirty="0" smtClean="0"/>
                  <a:t>Entradas</a:t>
                </a:r>
              </a:p>
              <a:p>
                <a:pPr algn="ctr"/>
                <a:r>
                  <a:rPr lang="pt-BR" sz="1400" dirty="0" smtClean="0"/>
                  <a:t>e.g., </a:t>
                </a:r>
                <a14:m>
                  <m:oMath xmlns:m="http://schemas.openxmlformats.org/officeDocument/2006/math">
                    <m:r>
                      <a:rPr lang="pt-BR" sz="1400" i="1">
                        <a:latin typeface="Cambria Math" panose="02040503050406030204" pitchFamily="18" charset="0"/>
                      </a:rPr>
                      <m:t>𝑥</m:t>
                    </m:r>
                  </m:oMath>
                </a14:m>
                <a:endParaRPr lang="pt-BR" dirty="0"/>
              </a:p>
            </p:txBody>
          </p:sp>
        </mc:Choice>
        <mc:Fallback>
          <p:sp>
            <p:nvSpPr>
              <p:cNvPr id="9" name="TextBox 8"/>
              <p:cNvSpPr txBox="1">
                <a:spLocks noRot="1" noChangeAspect="1" noMove="1" noResize="1" noEditPoints="1" noAdjustHandles="1" noChangeArrowheads="1" noChangeShapeType="1" noTextEdit="1"/>
              </p:cNvSpPr>
              <p:nvPr/>
            </p:nvSpPr>
            <p:spPr>
              <a:xfrm>
                <a:off x="2222561" y="3502404"/>
                <a:ext cx="1039586" cy="584775"/>
              </a:xfrm>
              <a:prstGeom prst="rect">
                <a:avLst/>
              </a:prstGeom>
              <a:blipFill rotWithShape="0">
                <a:blip r:embed="rId3"/>
                <a:stretch>
                  <a:fillRect l="-4118" t="-6316" r="-2941" b="-1052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847461" y="2725419"/>
                <a:ext cx="1688987" cy="800219"/>
              </a:xfrm>
              <a:prstGeom prst="rect">
                <a:avLst/>
              </a:prstGeom>
              <a:noFill/>
            </p:spPr>
            <p:txBody>
              <a:bodyPr wrap="square" rtlCol="0">
                <a:spAutoFit/>
              </a:bodyPr>
              <a:lstStyle/>
              <a:p>
                <a:pPr algn="ctr"/>
                <a:r>
                  <a:rPr lang="pt-BR" dirty="0" smtClean="0"/>
                  <a:t>Programa</a:t>
                </a:r>
              </a:p>
              <a:p>
                <a:pPr algn="ctr"/>
                <a:r>
                  <a:rPr lang="pt-BR" sz="1400" dirty="0" smtClean="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p:sp>
            <p:nvSpPr>
              <p:cNvPr id="10" name="TextBox 9"/>
              <p:cNvSpPr txBox="1">
                <a:spLocks noRot="1" noChangeAspect="1" noMove="1" noResize="1" noEditPoints="1" noAdjustHandles="1" noChangeArrowheads="1" noChangeShapeType="1" noTextEdit="1"/>
              </p:cNvSpPr>
              <p:nvPr/>
            </p:nvSpPr>
            <p:spPr>
              <a:xfrm>
                <a:off x="1847461" y="2725419"/>
                <a:ext cx="1688987" cy="800219"/>
              </a:xfrm>
              <a:prstGeom prst="rect">
                <a:avLst/>
              </a:prstGeom>
              <a:blipFill rotWithShape="0">
                <a:blip r:embed="rId4"/>
                <a:stretch>
                  <a:fillRect t="-3817" b="-2290"/>
                </a:stretch>
              </a:blipFill>
            </p:spPr>
            <p:txBody>
              <a:bodyPr/>
              <a:lstStyle/>
              <a:p>
                <a:r>
                  <a:rPr lang="pt-BR">
                    <a:noFill/>
                  </a:rPr>
                  <a:t> </a:t>
                </a:r>
              </a:p>
            </p:txBody>
          </p:sp>
        </mc:Fallback>
      </mc:AlternateContent>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6971268" y="3263292"/>
                <a:ext cx="1220451" cy="584775"/>
              </a:xfrm>
              <a:prstGeom prst="rect">
                <a:avLst/>
              </a:prstGeom>
              <a:noFill/>
            </p:spPr>
            <p:txBody>
              <a:bodyPr wrap="square" rtlCol="0">
                <a:spAutoFit/>
              </a:bodyPr>
              <a:lstStyle/>
              <a:p>
                <a:pPr algn="ctr"/>
                <a:r>
                  <a:rPr lang="pt-BR" dirty="0" smtClean="0"/>
                  <a:t>Resultados</a:t>
                </a:r>
              </a:p>
              <a:p>
                <a:pPr algn="ctr"/>
                <a:r>
                  <a:rPr lang="pt-BR" sz="1400" dirty="0" smtClean="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p:sp>
            <p:nvSpPr>
              <p:cNvPr id="12" name="TextBox 11"/>
              <p:cNvSpPr txBox="1">
                <a:spLocks noRot="1" noChangeAspect="1" noMove="1" noResize="1" noEditPoints="1" noAdjustHandles="1" noChangeArrowheads="1" noChangeShapeType="1" noTextEdit="1"/>
              </p:cNvSpPr>
              <p:nvPr/>
            </p:nvSpPr>
            <p:spPr>
              <a:xfrm>
                <a:off x="6971268" y="3263292"/>
                <a:ext cx="1220451" cy="584775"/>
              </a:xfrm>
              <a:prstGeom prst="rect">
                <a:avLst/>
              </a:prstGeom>
              <a:blipFill rotWithShape="0">
                <a:blip r:embed="rId5"/>
                <a:stretch>
                  <a:fillRect l="-4500" t="-5208" r="-3500" b="-10417"/>
                </a:stretch>
              </a:blipFill>
            </p:spPr>
            <p:txBody>
              <a:bodyPr/>
              <a:lstStyle/>
              <a:p>
                <a:r>
                  <a:rPr lang="pt-BR">
                    <a:noFill/>
                  </a:rPr>
                  <a:t> </a:t>
                </a:r>
              </a:p>
            </p:txBody>
          </p:sp>
        </mc:Fallback>
      </mc:AlternateContent>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2382573" y="5073582"/>
                <a:ext cx="1039586" cy="584775"/>
              </a:xfrm>
              <a:prstGeom prst="rect">
                <a:avLst/>
              </a:prstGeom>
              <a:noFill/>
            </p:spPr>
            <p:txBody>
              <a:bodyPr wrap="square" rtlCol="0">
                <a:spAutoFit/>
              </a:bodyPr>
              <a:lstStyle/>
              <a:p>
                <a:pPr algn="ctr"/>
                <a:r>
                  <a:rPr lang="pt-BR" dirty="0" smtClean="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p:sp>
            <p:nvSpPr>
              <p:cNvPr id="17" name="TextBox 16"/>
              <p:cNvSpPr txBox="1">
                <a:spLocks noRot="1" noChangeAspect="1" noMove="1" noResize="1" noEditPoints="1" noAdjustHandles="1" noChangeArrowheads="1" noChangeShapeType="1" noTextEdit="1"/>
              </p:cNvSpPr>
              <p:nvPr/>
            </p:nvSpPr>
            <p:spPr>
              <a:xfrm>
                <a:off x="2382573" y="5073582"/>
                <a:ext cx="1039586" cy="584775"/>
              </a:xfrm>
              <a:prstGeom prst="rect">
                <a:avLst/>
              </a:prstGeom>
              <a:blipFill rotWithShape="0">
                <a:blip r:embed="rId6"/>
                <a:stretch>
                  <a:fillRect l="-4118" t="-5208" r="-2941" b="-104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2111868" y="5574492"/>
                <a:ext cx="1512176" cy="861774"/>
              </a:xfrm>
              <a:prstGeom prst="rect">
                <a:avLst/>
              </a:prstGeom>
              <a:noFill/>
            </p:spPr>
            <p:txBody>
              <a:bodyPr wrap="square" rtlCol="0">
                <a:spAutoFit/>
              </a:bodyPr>
              <a:lstStyle/>
              <a:p>
                <a:pPr algn="ctr"/>
                <a:r>
                  <a:rPr lang="pt-BR" dirty="0" smtClean="0"/>
                  <a:t>Resultados </a:t>
                </a:r>
                <a:r>
                  <a:rPr lang="pt-BR" dirty="0" smtClean="0"/>
                  <a:t>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p:sp>
            <p:nvSpPr>
              <p:cNvPr id="18" name="TextBox 17"/>
              <p:cNvSpPr txBox="1">
                <a:spLocks noRot="1" noChangeAspect="1" noMove="1" noResize="1" noEditPoints="1" noAdjustHandles="1" noChangeArrowheads="1" noChangeShapeType="1" noTextEdit="1"/>
              </p:cNvSpPr>
              <p:nvPr/>
            </p:nvSpPr>
            <p:spPr>
              <a:xfrm>
                <a:off x="2111868" y="5574492"/>
                <a:ext cx="1512176" cy="861774"/>
              </a:xfrm>
              <a:prstGeom prst="rect">
                <a:avLst/>
              </a:prstGeom>
              <a:blipFill rotWithShape="0">
                <a:blip r:embed="rId7"/>
                <a:stretch>
                  <a:fillRect t="-3521" b="-6338"/>
                </a:stretch>
              </a:blipFill>
            </p:spPr>
            <p:txBody>
              <a:bodyPr/>
              <a:lstStyle/>
              <a:p>
                <a:r>
                  <a:rPr lang="pt-BR">
                    <a:noFill/>
                  </a:rPr>
                  <a:t> </a:t>
                </a:r>
              </a:p>
            </p:txBody>
          </p:sp>
        </mc:Fallback>
      </mc:AlternateContent>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6910551" y="5404741"/>
                <a:ext cx="4875720" cy="584775"/>
              </a:xfrm>
              <a:prstGeom prst="rect">
                <a:avLst/>
              </a:prstGeom>
              <a:noFill/>
            </p:spPr>
            <p:txBody>
              <a:bodyPr wrap="square" rtlCol="0">
                <a:spAutoFit/>
              </a:bodyPr>
              <a:lstStyle/>
              <a:p>
                <a:pPr algn="ctr"/>
                <a:r>
                  <a:rPr lang="pt-BR" dirty="0" smtClean="0"/>
                  <a:t>Programa = </a:t>
                </a:r>
                <a:r>
                  <a:rPr lang="pt-BR" b="1" dirty="0" smtClean="0">
                    <a:solidFill>
                      <a:srgbClr val="FF0000"/>
                    </a:solidFill>
                  </a:rPr>
                  <a:t>Modelo de Aprendizado de </a:t>
                </a:r>
                <a:r>
                  <a:rPr lang="pt-BR" b="1" dirty="0" smtClean="0">
                    <a:solidFill>
                      <a:srgbClr val="FF0000"/>
                    </a:solidFill>
                  </a:rPr>
                  <a:t>Máquina</a:t>
                </a:r>
              </a:p>
              <a:p>
                <a:pPr algn="ctr"/>
                <a:r>
                  <a:rPr lang="pt-BR" sz="1400" dirty="0" err="1" smtClean="0"/>
                  <a:t>e.</a:t>
                </a:r>
                <a:r>
                  <a:rPr lang="pt-BR" sz="1400" dirty="0" smtClean="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p:sp>
            <p:nvSpPr>
              <p:cNvPr id="20" name="TextBox 19"/>
              <p:cNvSpPr txBox="1">
                <a:spLocks noRot="1" noChangeAspect="1" noMove="1" noResize="1" noEditPoints="1" noAdjustHandles="1" noChangeArrowheads="1" noChangeShapeType="1" noTextEdit="1"/>
              </p:cNvSpPr>
              <p:nvPr/>
            </p:nvSpPr>
            <p:spPr>
              <a:xfrm>
                <a:off x="6910551" y="5404741"/>
                <a:ext cx="4875720" cy="584775"/>
              </a:xfrm>
              <a:prstGeom prst="rect">
                <a:avLst/>
              </a:prstGeom>
              <a:blipFill rotWithShape="0">
                <a:blip r:embed="rId8"/>
                <a:stretch>
                  <a:fillRect l="-125" t="-6250" b="-9375"/>
                </a:stretch>
              </a:blipFill>
            </p:spPr>
            <p:txBody>
              <a:bodyPr/>
              <a:lstStyle/>
              <a:p>
                <a:r>
                  <a:rPr lang="pt-BR">
                    <a:noFill/>
                  </a:rPr>
                  <a:t> </a:t>
                </a:r>
              </a:p>
            </p:txBody>
          </p:sp>
        </mc:Fallback>
      </mc:AlternateContent>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847461" y="5035402"/>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878494" y="6470680"/>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81493" y="4770828"/>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a:t>
            </a:r>
            <a:r>
              <a:rPr lang="pt-BR" dirty="0" smtClean="0"/>
              <a:t>e </a:t>
            </a:r>
            <a:r>
              <a:rPr lang="pt-BR" dirty="0"/>
              <a:t>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a:t>
            </a:r>
            <a:r>
              <a:rPr lang="pt-BR" b="1" i="1" dirty="0" smtClean="0"/>
              <a:t>de dados </a:t>
            </a:r>
            <a:r>
              <a:rPr lang="pt-BR" dirty="0"/>
              <a:t>(de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a:t>
            </a:r>
            <a:r>
              <a:rPr lang="pt-BR" b="1" i="1" dirty="0" smtClean="0"/>
              <a:t>extração de informações úteis </a:t>
            </a:r>
            <a:r>
              <a:rPr lang="pt-BR" dirty="0" smtClean="0"/>
              <a:t>a partir de dados </a:t>
            </a:r>
            <a:r>
              <a:rPr lang="pt-BR" b="1" i="1" dirty="0" smtClean="0"/>
              <a:t>vale ouro</a:t>
            </a:r>
            <a:r>
              <a:rPr lang="pt-BR" dirty="0" smtClean="0"/>
              <a:t>, pois tem grande potencial para </a:t>
            </a:r>
            <a:r>
              <a:rPr lang="pt-BR" b="1" i="1" dirty="0" smtClean="0"/>
              <a:t>aumentar o lucro </a:t>
            </a:r>
            <a:r>
              <a:rPr lang="pt-BR" dirty="0" smtClean="0"/>
              <a:t>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Disponibilidade de </a:t>
            </a:r>
            <a:r>
              <a:rPr lang="pt-BR" i="1" dirty="0"/>
              <a:t>frameworks</a:t>
            </a:r>
            <a:r>
              <a:rPr lang="pt-BR" dirty="0"/>
              <a:t> e bibliotecas </a:t>
            </a:r>
            <a:r>
              <a:rPr lang="pt-BR" dirty="0" smtClean="0"/>
              <a:t>que </a:t>
            </a:r>
            <a:r>
              <a:rPr lang="pt-BR" dirty="0"/>
              <a:t>facilitam o desenvolvimento de soluções com ML.</a:t>
            </a:r>
          </a:p>
          <a:p>
            <a:endParaRPr lang="en-US" dirty="0"/>
          </a:p>
        </p:txBody>
      </p:sp>
      <p:pic>
        <p:nvPicPr>
          <p:cNvPr id="4"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t>
            </a:r>
            <a:r>
              <a:rPr lang="nl-BE" dirty="0" smtClean="0"/>
              <a:t>aprendizado de máquina </a:t>
            </a:r>
            <a:r>
              <a:rPr lang="nl-BE" dirty="0"/>
              <a:t>podem ser agrupados de acordo com o tipo de </a:t>
            </a:r>
            <a:r>
              <a:rPr lang="nl-BE" dirty="0"/>
              <a:t>(paradigma) aprendizado </a:t>
            </a:r>
            <a:r>
              <a:rPr lang="nl-BE" dirty="0" smtClean="0"/>
              <a:t>que </a:t>
            </a:r>
            <a:r>
              <a:rPr lang="nl-BE" dirty="0" smtClean="0"/>
              <a:t>realizam</a:t>
            </a:r>
            <a:r>
              <a:rPr lang="pt-BR" dirty="0" smtClean="0"/>
              <a:t>:</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4341811"/>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t>
                </a:r>
                <a:r>
                  <a:rPr lang="pt-BR" b="1" i="1" dirty="0" smtClean="0"/>
                  <a:t>algoritmo de ML tem acesso às saídas esperada</a:t>
                </a:r>
                <a:r>
                  <a:rPr lang="pt-BR" dirty="0" smtClean="0"/>
                  <a:t>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a:t>
                </a:r>
                <a:r>
                  <a:rPr lang="pt-BR" dirty="0" smtClean="0"/>
                  <a:t>nglês),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(atributos),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 (rótulo).</a:t>
                </a:r>
                <a:endParaRPr lang="pt-BR" dirty="0"/>
              </a:p>
              <a:p>
                <a:pPr>
                  <a:spcBef>
                    <a:spcPts val="600"/>
                  </a:spcBef>
                </a:pPr>
                <a:r>
                  <a:rPr lang="pt-BR" b="1" dirty="0" smtClean="0"/>
                  <a:t>Objetivo</a:t>
                </a:r>
                <a:r>
                  <a:rPr lang="pt-BR" dirty="0" smtClean="0"/>
                  <a:t>: </a:t>
                </a:r>
                <a:r>
                  <a:rPr lang="pt-BR" dirty="0"/>
                  <a:t>os </a:t>
                </a:r>
                <a:r>
                  <a:rPr lang="pt-BR" dirty="0" smtClean="0"/>
                  <a:t>algoritmos </a:t>
                </a:r>
                <a:r>
                  <a:rPr lang="pt-BR" b="1" i="1" dirty="0" smtClean="0"/>
                  <a:t>supervisionados</a:t>
                </a:r>
                <a:r>
                  <a:rPr lang="pt-BR" dirty="0" smtClean="0"/>
                  <a:t> </a:t>
                </a:r>
                <a:r>
                  <a:rPr lang="pt-BR" dirty="0"/>
                  <a:t>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a:t>
                </a:r>
                <a:r>
                  <a:rPr lang="pt-BR" b="1" i="1" dirty="0" smtClean="0"/>
                  <a:t>egressão</a:t>
                </a:r>
                <a:r>
                  <a:rPr lang="pt-BR" dirty="0" smtClean="0"/>
                  <a:t> </a:t>
                </a:r>
                <a:r>
                  <a:rPr lang="pt-BR" dirty="0"/>
                  <a:t>e </a:t>
                </a:r>
                <a:r>
                  <a:rPr lang="pt-BR" b="1" i="1" dirty="0"/>
                  <a:t>c</a:t>
                </a:r>
                <a:r>
                  <a:rPr lang="pt-BR" b="1" i="1" dirty="0" smtClean="0"/>
                  <a:t>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p:cNvSpPr txBox="1"/>
              <p:nvPr/>
            </p:nvSpPr>
            <p:spPr>
              <a:xfrm>
                <a:off x="10870163" y="3708851"/>
                <a:ext cx="241041"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m:t>
                      </m:r>
                      <m:r>
                        <a:rPr lang="pt-BR" sz="1200" b="0" i="1" smtClean="0">
                          <a:latin typeface="Cambria Math" panose="02040503050406030204" pitchFamily="18" charset="0"/>
                        </a:rPr>
                        <m:t>𝑥</m:t>
                      </m:r>
                      <m:r>
                        <a:rPr lang="pt-BR" sz="1200" b="0" i="1" smtClean="0">
                          <a:latin typeface="Cambria Math" panose="02040503050406030204" pitchFamily="18" charset="0"/>
                        </a:rPr>
                        <m:t>)</m:t>
                      </m:r>
                    </m:oMath>
                  </m:oMathPara>
                </a14:m>
                <a:endParaRPr lang="pt-BR" sz="1200" dirty="0"/>
              </a:p>
            </p:txBody>
          </p:sp>
        </mc:Choice>
        <mc:Fallback>
          <p:sp>
            <p:nvSpPr>
              <p:cNvPr id="6" name="CaixaDeTexto 5"/>
              <p:cNvSpPr txBox="1">
                <a:spLocks noRot="1" noChangeAspect="1" noMove="1" noResize="1" noEditPoints="1" noAdjustHandles="1" noChangeArrowheads="1" noChangeShapeType="1" noTextEdit="1"/>
              </p:cNvSpPr>
              <p:nvPr/>
            </p:nvSpPr>
            <p:spPr>
              <a:xfrm>
                <a:off x="10870163" y="3708851"/>
                <a:ext cx="241041" cy="276999"/>
              </a:xfrm>
              <a:prstGeom prst="rect">
                <a:avLst/>
              </a:prstGeom>
              <a:blipFill rotWithShape="0">
                <a:blip r:embed="rId6"/>
                <a:stretch>
                  <a:fillRect r="-55000" b="-65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p:cNvSpPr txBox="1"/>
              <p:nvPr/>
            </p:nvSpPr>
            <p:spPr>
              <a:xfrm>
                <a:off x="9801501" y="2039459"/>
                <a:ext cx="1222615"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r>
                        <a:rPr lang="pt-BR" sz="1200" b="0" i="1" smtClean="0">
                          <a:latin typeface="Cambria Math" panose="02040503050406030204" pitchFamily="18" charset="0"/>
                        </a:rPr>
                        <m:t>=</m:t>
                      </m:r>
                      <m:r>
                        <a:rPr lang="pt-BR" sz="1200" b="0" i="1" smtClean="0">
                          <a:latin typeface="Cambria Math" panose="02040503050406030204" pitchFamily="18" charset="0"/>
                        </a:rPr>
                        <m:t>𝑎</m:t>
                      </m:r>
                      <m:r>
                        <a:rPr lang="pt-BR" sz="1200" b="0" i="1" smtClean="0">
                          <a:latin typeface="Cambria Math" panose="02040503050406030204" pitchFamily="18" charset="0"/>
                        </a:rPr>
                        <m:t>+</m:t>
                      </m:r>
                      <m:r>
                        <a:rPr lang="pt-BR" sz="1200" b="0" i="1" smtClean="0">
                          <a:latin typeface="Cambria Math" panose="02040503050406030204" pitchFamily="18" charset="0"/>
                        </a:rPr>
                        <m:t>𝑏𝑥</m:t>
                      </m:r>
                    </m:oMath>
                  </m:oMathPara>
                </a14:m>
                <a:endParaRPr lang="pt-BR" dirty="0"/>
              </a:p>
            </p:txBody>
          </p:sp>
        </mc:Choice>
        <mc:Fallback>
          <p:sp>
            <p:nvSpPr>
              <p:cNvPr id="7" name="CaixaDeTexto 6"/>
              <p:cNvSpPr txBox="1">
                <a:spLocks noRot="1" noChangeAspect="1" noMove="1" noResize="1" noEditPoints="1" noAdjustHandles="1" noChangeArrowheads="1" noChangeShapeType="1" noTextEdit="1"/>
              </p:cNvSpPr>
              <p:nvPr/>
            </p:nvSpPr>
            <p:spPr>
              <a:xfrm>
                <a:off x="9801501" y="2039459"/>
                <a:ext cx="1222615" cy="276999"/>
              </a:xfrm>
              <a:prstGeom prst="rect">
                <a:avLst/>
              </a:prstGeom>
              <a:blipFill rotWithShape="0">
                <a:blip r:embed="rId7"/>
                <a:stretch>
                  <a:fillRect b="-444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p:cNvSpPr txBox="1"/>
              <p:nvPr/>
            </p:nvSpPr>
            <p:spPr>
              <a:xfrm rot="16200000">
                <a:off x="8745897" y="2529811"/>
                <a:ext cx="241041" cy="27699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m:t>
                      </m:r>
                      <m:r>
                        <a:rPr lang="pt-BR" sz="1200" b="0" i="1" smtClean="0">
                          <a:latin typeface="Cambria Math" panose="02040503050406030204" pitchFamily="18" charset="0"/>
                        </a:rPr>
                        <m:t>𝑦</m:t>
                      </m:r>
                      <m:r>
                        <a:rPr lang="pt-BR" sz="1200" b="0" i="1" smtClean="0">
                          <a:latin typeface="Cambria Math" panose="02040503050406030204" pitchFamily="18" charset="0"/>
                        </a:rPr>
                        <m:t>)</m:t>
                      </m:r>
                    </m:oMath>
                  </m:oMathPara>
                </a14:m>
                <a:endParaRPr lang="pt-BR" sz="1200" dirty="0"/>
              </a:p>
            </p:txBody>
          </p:sp>
        </mc:Choice>
        <mc:Fallback>
          <p:sp>
            <p:nvSpPr>
              <p:cNvPr id="8" name="CaixaDeTexto 7"/>
              <p:cNvSpPr txBox="1">
                <a:spLocks noRot="1" noChangeAspect="1" noMove="1" noResize="1" noEditPoints="1" noAdjustHandles="1" noChangeArrowheads="1" noChangeShapeType="1" noTextEdit="1"/>
              </p:cNvSpPr>
              <p:nvPr/>
            </p:nvSpPr>
            <p:spPr>
              <a:xfrm rot="16200000">
                <a:off x="8745897" y="2529811"/>
                <a:ext cx="241041" cy="276999"/>
              </a:xfrm>
              <a:prstGeom prst="rect">
                <a:avLst/>
              </a:prstGeom>
              <a:blipFill rotWithShape="0">
                <a:blip r:embed="rId8"/>
                <a:stretch>
                  <a:fillRect t="-58974" r="-8889"/>
                </a:stretch>
              </a:blipFill>
            </p:spPr>
            <p:txBody>
              <a:bodyPr/>
              <a:lstStyle/>
              <a:p>
                <a:r>
                  <a:rPr lang="pt-BR">
                    <a:noFill/>
                  </a:rPr>
                  <a:t> </a:t>
                </a:r>
              </a:p>
            </p:txBody>
          </p:sp>
        </mc:Fallback>
      </mc:AlternateContent>
      <p:sp>
        <p:nvSpPr>
          <p:cNvPr id="9" name="Forma livre 8"/>
          <p:cNvSpPr/>
          <p:nvPr/>
        </p:nvSpPr>
        <p:spPr>
          <a:xfrm>
            <a:off x="10898155" y="2183363"/>
            <a:ext cx="363894" cy="139959"/>
          </a:xfrm>
          <a:custGeom>
            <a:avLst/>
            <a:gdLst>
              <a:gd name="connsiteX0" fmla="*/ 0 w 363894"/>
              <a:gd name="connsiteY0" fmla="*/ 0 h 139959"/>
              <a:gd name="connsiteX1" fmla="*/ 363894 w 363894"/>
              <a:gd name="connsiteY1" fmla="*/ 139959 h 139959"/>
            </a:gdLst>
            <a:ahLst/>
            <a:cxnLst>
              <a:cxn ang="0">
                <a:pos x="connsiteX0" y="connsiteY0"/>
              </a:cxn>
              <a:cxn ang="0">
                <a:pos x="connsiteX1" y="connsiteY1"/>
              </a:cxn>
            </a:cxnLst>
            <a:rect l="l" t="t" r="r" b="b"/>
            <a:pathLst>
              <a:path w="363894" h="139959">
                <a:moveTo>
                  <a:pt x="0" y="0"/>
                </a:moveTo>
                <a:lnTo>
                  <a:pt x="363894" y="13995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mc:Choice xmlns:a14="http://schemas.microsoft.com/office/drawing/2010/main" Requires="a14">
          <p:sp>
            <p:nvSpPr>
              <p:cNvPr id="10" name="CaixaDeTexto 9"/>
              <p:cNvSpPr txBox="1"/>
              <p:nvPr/>
            </p:nvSpPr>
            <p:spPr>
              <a:xfrm>
                <a:off x="8563403" y="5554682"/>
                <a:ext cx="3698810" cy="492443"/>
              </a:xfrm>
              <a:prstGeom prst="rect">
                <a:avLst/>
              </a:prstGeom>
              <a:noFill/>
            </p:spPr>
            <p:txBody>
              <a:bodyPr wrap="square" rtlCol="0">
                <a:spAutoFit/>
              </a:bodyPr>
              <a:lstStyle/>
              <a:p>
                <a14:m>
                  <m:oMath xmlns:m="http://schemas.openxmlformats.org/officeDocument/2006/math">
                    <m:r>
                      <a:rPr lang="pt-BR" sz="1300" b="1" i="1" smtClean="0">
                        <a:latin typeface="Cambria Math" panose="02040503050406030204" pitchFamily="18" charset="0"/>
                      </a:rPr>
                      <m:t>𝒙</m:t>
                    </m:r>
                    <m:r>
                      <a:rPr lang="pt-BR" sz="1300" b="1" i="1" smtClean="0">
                        <a:latin typeface="Cambria Math" panose="02040503050406030204" pitchFamily="18" charset="0"/>
                      </a:rPr>
                      <m:t>=</m:t>
                    </m:r>
                    <m:r>
                      <a:rPr lang="pt-BR" sz="1300" b="0" i="1" smtClean="0">
                        <a:latin typeface="Cambria Math" panose="02040503050406030204" pitchFamily="18" charset="0"/>
                      </a:rPr>
                      <m:t>[</m:t>
                    </m:r>
                    <m:sSub>
                      <m:sSubPr>
                        <m:ctrlPr>
                          <a:rPr lang="pt-BR" sz="1300" i="1" smtClean="0">
                            <a:latin typeface="Cambria Math" panose="02040503050406030204" pitchFamily="18" charset="0"/>
                          </a:rPr>
                        </m:ctrlPr>
                      </m:sSubPr>
                      <m:e>
                        <m:r>
                          <a:rPr lang="pt-BR" sz="1300" b="0" i="1" smtClean="0">
                            <a:latin typeface="Cambria Math" panose="02040503050406030204" pitchFamily="18" charset="0"/>
                          </a:rPr>
                          <m:t>𝑥</m:t>
                        </m:r>
                      </m:e>
                      <m:sub>
                        <m:r>
                          <a:rPr lang="pt-BR" sz="1300" b="0" i="1" smtClean="0">
                            <a:latin typeface="Cambria Math" panose="02040503050406030204" pitchFamily="18" charset="0"/>
                          </a:rPr>
                          <m:t>1</m:t>
                        </m:r>
                      </m:sub>
                    </m:sSub>
                    <m:r>
                      <a:rPr lang="pt-BR" sz="1300" b="0" i="1" smtClean="0">
                        <a:latin typeface="Cambria Math" panose="02040503050406030204" pitchFamily="18" charset="0"/>
                      </a:rPr>
                      <m:t>,</m:t>
                    </m:r>
                    <m:sSub>
                      <m:sSubPr>
                        <m:ctrlPr>
                          <a:rPr lang="pt-BR" sz="1300" i="1">
                            <a:latin typeface="Cambria Math" panose="02040503050406030204" pitchFamily="18" charset="0"/>
                          </a:rPr>
                        </m:ctrlPr>
                      </m:sSubPr>
                      <m:e>
                        <m:r>
                          <a:rPr lang="pt-BR" sz="1300" b="0" i="1">
                            <a:latin typeface="Cambria Math" panose="02040503050406030204" pitchFamily="18" charset="0"/>
                          </a:rPr>
                          <m:t>𝑥</m:t>
                        </m:r>
                      </m:e>
                      <m:sub>
                        <m:r>
                          <a:rPr lang="pt-BR" sz="1300" b="0" i="1" smtClean="0">
                            <a:latin typeface="Cambria Math" panose="02040503050406030204" pitchFamily="18" charset="0"/>
                          </a:rPr>
                          <m:t>2</m:t>
                        </m:r>
                      </m:sub>
                    </m:sSub>
                    <m:r>
                      <a:rPr lang="pt-BR" sz="1300" b="0" i="1">
                        <a:latin typeface="Cambria Math" panose="02040503050406030204" pitchFamily="18" charset="0"/>
                      </a:rPr>
                      <m:t>,</m:t>
                    </m:r>
                    <m:sSub>
                      <m:sSubPr>
                        <m:ctrlPr>
                          <a:rPr lang="pt-BR" sz="1300" i="1">
                            <a:latin typeface="Cambria Math" panose="02040503050406030204" pitchFamily="18" charset="0"/>
                          </a:rPr>
                        </m:ctrlPr>
                      </m:sSubPr>
                      <m:e>
                        <m:r>
                          <a:rPr lang="pt-BR" sz="1300" b="0" i="1">
                            <a:latin typeface="Cambria Math" panose="02040503050406030204" pitchFamily="18" charset="0"/>
                          </a:rPr>
                          <m:t>𝑥</m:t>
                        </m:r>
                      </m:e>
                      <m:sub>
                        <m:r>
                          <a:rPr lang="pt-BR" sz="1300" b="0" i="1" smtClean="0">
                            <a:latin typeface="Cambria Math" panose="02040503050406030204" pitchFamily="18" charset="0"/>
                          </a:rPr>
                          <m:t>3</m:t>
                        </m:r>
                      </m:sub>
                    </m:sSub>
                    <m:r>
                      <a:rPr lang="pt-BR" sz="1300" b="0" i="1">
                        <a:latin typeface="Cambria Math" panose="02040503050406030204" pitchFamily="18" charset="0"/>
                      </a:rPr>
                      <m:t>,</m:t>
                    </m:r>
                    <m:r>
                      <a:rPr lang="pt-BR" sz="1300" b="0" i="1" smtClean="0">
                        <a:latin typeface="Cambria Math" panose="02040503050406030204" pitchFamily="18" charset="0"/>
                      </a:rPr>
                      <m:t>…</m:t>
                    </m:r>
                    <m:r>
                      <a:rPr lang="pt-BR" sz="1300" b="0" i="1" smtClean="0">
                        <a:latin typeface="Cambria Math" panose="02040503050406030204" pitchFamily="18" charset="0"/>
                      </a:rPr>
                      <m:t>]</m:t>
                    </m:r>
                  </m:oMath>
                </a14:m>
                <a:r>
                  <a:rPr lang="pt-BR" sz="1300" dirty="0" smtClean="0"/>
                  <a:t>: data, remetente, assunto, etc.</a:t>
                </a:r>
              </a:p>
              <a:p>
                <a14:m>
                  <m:oMath xmlns:m="http://schemas.openxmlformats.org/officeDocument/2006/math">
                    <m:r>
                      <a:rPr lang="pt-BR" sz="1300" b="0" i="1" smtClean="0">
                        <a:latin typeface="Cambria Math" panose="02040503050406030204" pitchFamily="18" charset="0"/>
                      </a:rPr>
                      <m:t>𝑦</m:t>
                    </m:r>
                  </m:oMath>
                </a14:m>
                <a:r>
                  <a:rPr lang="pt-BR" sz="1300" dirty="0" smtClean="0"/>
                  <a:t>: spam ou </a:t>
                </a:r>
                <a:r>
                  <a:rPr lang="pt-BR" sz="1300" dirty="0" err="1" smtClean="0"/>
                  <a:t>ham</a:t>
                </a:r>
                <a:endParaRPr lang="pt-BR" sz="1300" dirty="0"/>
              </a:p>
            </p:txBody>
          </p:sp>
        </mc:Choice>
        <mc:Fallback>
          <p:sp>
            <p:nvSpPr>
              <p:cNvPr id="10" name="CaixaDeTexto 9"/>
              <p:cNvSpPr txBox="1">
                <a:spLocks noRot="1" noChangeAspect="1" noMove="1" noResize="1" noEditPoints="1" noAdjustHandles="1" noChangeArrowheads="1" noChangeShapeType="1" noTextEdit="1"/>
              </p:cNvSpPr>
              <p:nvPr/>
            </p:nvSpPr>
            <p:spPr>
              <a:xfrm>
                <a:off x="8563403" y="5554682"/>
                <a:ext cx="3698810" cy="492443"/>
              </a:xfrm>
              <a:prstGeom prst="rect">
                <a:avLst/>
              </a:prstGeom>
              <a:blipFill rotWithShape="0">
                <a:blip r:embed="rId9"/>
                <a:stretch>
                  <a:fillRect t="-1235" b="-9877"/>
                </a:stretch>
              </a:blipFill>
            </p:spPr>
            <p:txBody>
              <a:bodyPr/>
              <a:lstStyle/>
              <a:p>
                <a:r>
                  <a:rPr lang="pt-BR">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a:t>
                </a:r>
                <a:r>
                  <a:rPr lang="pt-BR" dirty="0" smtClean="0"/>
                  <a:t>os algoritmos não têm acesso às saídas esperadas, </a:t>
                </a:r>
                <a14:m>
                  <m:oMath xmlns:m="http://schemas.openxmlformats.org/officeDocument/2006/math">
                    <m:r>
                      <a:rPr lang="pt-BR" i="1">
                        <a:latin typeface="Cambria Math" panose="02040503050406030204" pitchFamily="18" charset="0"/>
                      </a:rPr>
                      <m:t>𝑦</m:t>
                    </m:r>
                  </m:oMath>
                </a14:m>
                <a:r>
                  <a:rPr lang="pt-BR" dirty="0" smtClean="0">
                    <a:cs typeface="Calibri"/>
                  </a:rPr>
                  <a:t>. Eles só conhecem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padrões, </a:t>
                </a:r>
                <a:r>
                  <a:rPr lang="pt-BR" dirty="0"/>
                  <a:t>muitas vezes </a:t>
                </a:r>
                <a:r>
                  <a:rPr lang="pt-BR" dirty="0" smtClean="0"/>
                  <a:t>ocultos, </a:t>
                </a:r>
                <a:r>
                  <a:rPr lang="pt-BR" dirty="0"/>
                  <a:t>presentes nos dados </a:t>
                </a:r>
                <a:r>
                  <a:rPr lang="pt-BR" dirty="0" smtClean="0"/>
                  <a:t>se baseando 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smtClean="0"/>
                  <a:t>ou seja, </a:t>
                </a:r>
                <a:r>
                  <a:rPr lang="pt-BR" b="1" i="1" dirty="0"/>
                  <a:t>sem a presença de rótulos</a:t>
                </a:r>
                <a:r>
                  <a:rPr lang="pt-BR" dirty="0" smtClean="0"/>
                  <a:t>.</a:t>
                </a:r>
                <a:endParaRPr lang="pt-BR" dirty="0"/>
              </a:p>
              <a:p>
                <a:r>
                  <a:rPr lang="pt-BR" dirty="0" smtClean="0"/>
                  <a:t>Os algoritmos tratam problemas </a:t>
                </a:r>
                <a:r>
                  <a:rPr lang="pt-BR" dirty="0"/>
                  <a:t>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smtClean="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smtClean="0"/>
              <a:t>clusterização </a:t>
            </a:r>
            <a:r>
              <a:rPr lang="pt-BR" dirty="0" smtClean="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t>
            </a:r>
            <a:r>
              <a:rPr lang="pt-BR" dirty="0" smtClean="0"/>
              <a:t>anteriores, </a:t>
            </a:r>
            <a:r>
              <a:rPr lang="pt-BR" dirty="0"/>
              <a:t>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smtClean="0"/>
              <a:t>ambiente</a:t>
            </a:r>
            <a:r>
              <a:rPr lang="pt-BR" dirty="0" smtClean="0"/>
              <a:t>, </a:t>
            </a:r>
            <a:r>
              <a:rPr lang="pt-BR" dirty="0"/>
              <a:t>seleciona e executa </a:t>
            </a:r>
            <a:r>
              <a:rPr lang="pt-BR" dirty="0" smtClean="0"/>
              <a:t>uma </a:t>
            </a:r>
            <a:r>
              <a:rPr lang="pt-BR" b="1" i="1" dirty="0" smtClean="0"/>
              <a:t>ação </a:t>
            </a:r>
            <a:r>
              <a:rPr lang="pt-BR" dirty="0"/>
              <a:t>e recebe uma </a:t>
            </a:r>
            <a:r>
              <a:rPr lang="pt-BR" b="1" i="1" dirty="0"/>
              <a:t>recompensa </a:t>
            </a:r>
            <a:r>
              <a:rPr lang="pt-BR" dirty="0"/>
              <a:t>(ou </a:t>
            </a:r>
            <a:r>
              <a:rPr lang="pt-BR" b="1" i="1" dirty="0" smtClean="0"/>
              <a:t>reforço +/-</a:t>
            </a:r>
            <a:r>
              <a:rPr lang="pt-BR" dirty="0" smtClean="0"/>
              <a:t>) </a:t>
            </a:r>
            <a:r>
              <a:rPr lang="pt-BR" dirty="0"/>
              <a:t>em consequência </a:t>
            </a:r>
            <a:r>
              <a:rPr lang="pt-BR" dirty="0" smtClean="0"/>
              <a:t>da </a:t>
            </a:r>
            <a:r>
              <a:rPr lang="pt-BR" b="1" i="1" dirty="0" smtClean="0"/>
              <a:t>ação</a:t>
            </a:r>
            <a:r>
              <a:rPr lang="pt-BR" dirty="0" smtClean="0"/>
              <a:t> tomada.</a:t>
            </a:r>
            <a:endParaRPr lang="pt-BR" dirty="0"/>
          </a:p>
          <a:p>
            <a:r>
              <a:rPr lang="pt-BR" dirty="0"/>
              <a:t>Seguindo estes passos, o agente </a:t>
            </a:r>
            <a:r>
              <a:rPr lang="pt-BR" dirty="0" smtClean="0"/>
              <a:t>aprende </a:t>
            </a:r>
            <a:r>
              <a:rPr lang="pt-BR" dirty="0"/>
              <a:t>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a:t>
            </a:r>
            <a:r>
              <a:rPr lang="pt-BR" dirty="0" smtClean="0"/>
              <a:t>o </a:t>
            </a:r>
            <a:r>
              <a:rPr lang="pt-BR" b="1" i="1" dirty="0" smtClean="0"/>
              <a:t>ambiente</a:t>
            </a:r>
            <a:r>
              <a:rPr lang="pt-BR" dirty="0" smtClean="0"/>
              <a:t> estiver em um determinado </a:t>
            </a:r>
            <a:r>
              <a:rPr lang="pt-BR" b="1" i="1" dirty="0" smtClean="0"/>
              <a:t>estado</a:t>
            </a:r>
            <a:r>
              <a:rPr lang="pt-BR" dirty="0" smtClean="0"/>
              <a:t>.</a:t>
            </a:r>
            <a:endParaRPr lang="pt-BR" dirty="0"/>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dirty="0" smtClean="0"/>
              <a:t>Não nos 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a:t>
            </a:r>
            <a:r>
              <a:rPr lang="pt-BR" b="1" i="1" dirty="0" smtClean="0"/>
              <a:t>limitada</a:t>
            </a:r>
            <a:r>
              <a:rPr lang="pt-BR" dirty="0" smtClean="0"/>
              <a:t> (e.g., dispositivos </a:t>
            </a:r>
            <a:r>
              <a:rPr lang="pt-BR" dirty="0" err="1" smtClean="0"/>
              <a:t>IoT</a:t>
            </a:r>
            <a:r>
              <a:rPr lang="pt-BR" dirty="0" smtClean="0"/>
              <a:t>).</a:t>
            </a:r>
            <a:endParaRPr lang="pt-BR" dirty="0"/>
          </a:p>
          <a:p>
            <a:pPr algn="just"/>
            <a:r>
              <a:rPr lang="pt-BR" dirty="0"/>
              <a:t>São algoritmos inspirados pelo </a:t>
            </a:r>
            <a:r>
              <a:rPr lang="pt-BR" b="1" i="1" dirty="0"/>
              <a:t>processo de seleção natural </a:t>
            </a:r>
            <a:r>
              <a:rPr lang="pt-BR" dirty="0"/>
              <a:t>(e.g., algoritmo </a:t>
            </a:r>
            <a:r>
              <a:rPr lang="pt-BR" dirty="0" smtClean="0"/>
              <a:t>genético) ou </a:t>
            </a:r>
            <a:r>
              <a:rPr lang="pt-BR" dirty="0"/>
              <a:t>no </a:t>
            </a:r>
            <a:r>
              <a:rPr lang="pt-BR" b="1" i="1" dirty="0"/>
              <a:t>comportamento de grupos de animais </a:t>
            </a:r>
            <a:r>
              <a:rPr lang="pt-BR" dirty="0"/>
              <a:t>(e.g., </a:t>
            </a:r>
            <a:r>
              <a:rPr lang="pt-BR" dirty="0" smtClean="0"/>
              <a:t>algoritmo de otimização </a:t>
            </a:r>
            <a:r>
              <a:rPr lang="pt-BR" dirty="0"/>
              <a:t>da colônia de formigas</a:t>
            </a:r>
            <a:r>
              <a:rPr lang="pt-BR" dirty="0" smtClean="0"/>
              <a:t>).</a:t>
            </a:r>
            <a:endParaRPr lang="pt-BR" dirty="0"/>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Executando códigos</a:t>
            </a:r>
            <a:endParaRPr lang="pt-BR" dirty="0"/>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pPr lvl="1">
              <a:buFont typeface="Wingdings" panose="05000000000000000000" pitchFamily="2" charset="2"/>
              <a:buChar char="§"/>
            </a:pPr>
            <a:r>
              <a:rPr lang="pt-BR" dirty="0" smtClean="0"/>
              <a:t>Fácil de aprender, possui várias bibliotecas, é a linguagem mais utilizada em ML e é </a:t>
            </a:r>
            <a:r>
              <a:rPr lang="pt-BR" i="1" dirty="0" smtClean="0"/>
              <a:t>open-source</a:t>
            </a:r>
            <a:r>
              <a:rPr lang="pt-BR" dirty="0" smtClean="0"/>
              <a:t> e gratuita.</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desenvolver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a:t>
            </a:r>
            <a:r>
              <a:rPr lang="pt-BR" dirty="0" smtClean="0"/>
              <a:t>o </a:t>
            </a:r>
            <a:r>
              <a:rPr lang="pt-BR" b="1" i="1" dirty="0"/>
              <a:t>Google Colaboratory </a:t>
            </a:r>
            <a:r>
              <a:rPr lang="pt-BR" dirty="0" smtClean="0"/>
              <a:t>ou o </a:t>
            </a:r>
            <a:r>
              <a:rPr lang="pt-BR" b="1" i="1" dirty="0" smtClean="0"/>
              <a:t>Binder</a:t>
            </a:r>
            <a:r>
              <a:rPr lang="pt-BR" dirty="0" smtClean="0"/>
              <a:t>, que são ambientes computacionais interativos e gratuitos executados na nuvem.</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pPr lvl="1">
              <a:buFont typeface="Wingdings" panose="05000000000000000000" pitchFamily="2" charset="2"/>
              <a:buChar char="§"/>
            </a:pPr>
            <a:r>
              <a:rPr lang="pt-BR" dirty="0" smtClean="0"/>
              <a:t>Não pode ser instalado localmente.</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Vantagens:</a:t>
            </a:r>
          </a:p>
          <a:p>
            <a:pPr lvl="1">
              <a:buFont typeface="Wingdings" panose="05000000000000000000" pitchFamily="2" charset="2"/>
              <a:buChar char="§"/>
            </a:pPr>
            <a:r>
              <a:rPr lang="pt-BR" dirty="0" smtClean="0"/>
              <a:t>Suporta a execução de várias linguagens de programação: Python, C++, C#, PHP, Julia, R, etc.</a:t>
            </a:r>
          </a:p>
          <a:p>
            <a:pPr lvl="1">
              <a:buFont typeface="Wingdings" panose="05000000000000000000" pitchFamily="2" charset="2"/>
              <a:buChar char="§"/>
            </a:pPr>
            <a:r>
              <a:rPr lang="pt-BR" dirty="0" smtClean="0"/>
              <a:t>Pode ser instalado localmente. </a:t>
            </a:r>
            <a:r>
              <a:rPr lang="pt-BR" dirty="0" smtClean="0">
                <a:hlinkClick r:id="rId3"/>
              </a:rPr>
              <a:t>Tutorial para </a:t>
            </a:r>
            <a:r>
              <a:rPr lang="pt-BR" dirty="0">
                <a:hlinkClick r:id="rId3"/>
              </a:rPr>
              <a:t>instalação do </a:t>
            </a:r>
            <a:r>
              <a:rPr lang="pt-BR" dirty="0" err="1" smtClean="0">
                <a:hlinkClick r:id="rId3"/>
              </a:rPr>
              <a:t>Jupyter</a:t>
            </a:r>
            <a:r>
              <a:rPr lang="pt-BR" dirty="0" smtClean="0">
                <a:hlinkClick r:id="rId3"/>
              </a:rPr>
              <a:t>/</a:t>
            </a:r>
            <a:r>
              <a:rPr lang="pt-BR" dirty="0" err="1" smtClean="0">
                <a:hlinkClick r:id="rId3"/>
              </a:rPr>
              <a:t>Binder</a:t>
            </a:r>
            <a:r>
              <a:rPr lang="pt-BR" dirty="0" smtClean="0"/>
              <a:t>.</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4"/>
              </a:rPr>
              <a:t>https://jupyter.org</a:t>
            </a:r>
            <a:r>
              <a:rPr lang="pt-BR" dirty="0" smtClean="0">
                <a:hlinkClick r:id="rId4"/>
              </a:rPr>
              <a:t>/</a:t>
            </a:r>
            <a:endParaRPr lang="pt-BR" dirty="0"/>
          </a:p>
          <a:p>
            <a:endParaRPr lang="pt-BR" dirty="0" smtClean="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curso</a:t>
            </a:r>
            <a:endParaRPr lang="en-US" dirty="0"/>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198" y="1825624"/>
                <a:ext cx="6896101" cy="5032376"/>
              </a:xfrm>
            </p:spPr>
            <p:txBody>
              <a:bodyPr>
                <a:normAutofit/>
              </a:bodyPr>
              <a:lstStyle/>
              <a:p>
                <a:r>
                  <a:rPr lang="pt-BR" dirty="0" smtClean="0"/>
                  <a:t>O objetivo desta </a:t>
                </a:r>
                <a:r>
                  <a:rPr lang="pt-BR" b="1" i="1" dirty="0" smtClean="0"/>
                  <a:t>primeira parte do curso </a:t>
                </a:r>
                <a:r>
                  <a:rPr lang="pt-BR" dirty="0" smtClean="0"/>
                  <a:t>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a:t>
                </a:r>
                <a:r>
                  <a:rPr lang="pt-BR" dirty="0" smtClean="0"/>
                  <a:t>nós não </a:t>
                </a:r>
                <a:r>
                  <a:rPr lang="pt-BR" dirty="0" smtClean="0"/>
                  <a:t>conhecemos o </a:t>
                </a:r>
                <a:r>
                  <a:rPr lang="pt-BR" b="1" i="1" dirty="0" smtClean="0"/>
                  <a:t>mapeamento verdadeiro </a:t>
                </a:r>
                <a:r>
                  <a:rPr lang="pt-BR" dirty="0" smtClean="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a:t>
                </a:r>
                <a:r>
                  <a:rPr lang="pt-BR" b="1" i="1" dirty="0" smtClean="0"/>
                  <a:t>métrica</a:t>
                </a:r>
                <a:r>
                  <a:rPr lang="pt-BR" dirty="0" smtClean="0"/>
                  <a:t> para definir se a </a:t>
                </a:r>
                <a:r>
                  <a:rPr lang="pt-BR" dirty="0" smtClean="0"/>
                  <a:t>aproximação (função) </a:t>
                </a:r>
                <a:r>
                  <a:rPr lang="pt-BR" dirty="0" smtClean="0"/>
                  <a:t>é boa.</a:t>
                </a: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5032376"/>
              </a:xfrm>
              <a:blipFill rotWithShape="0">
                <a:blip r:embed="rId3"/>
                <a:stretch>
                  <a:fillRect l="-1502" t="-1937" r="-2739"/>
                </a:stretch>
              </a:blipFill>
            </p:spPr>
            <p:txBody>
              <a:bodyPr/>
              <a:lstStyle/>
              <a:p>
                <a:r>
                  <a:rPr lang="pt-BR">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237537" cy="5032376"/>
          </a:xfrm>
        </p:spPr>
        <p:txBody>
          <a:bodyPr>
            <a:normAutofit fontScale="92500" lnSpcReduction="20000"/>
          </a:bodyPr>
          <a:lstStyle/>
          <a:p>
            <a:r>
              <a:rPr lang="pt-BR" dirty="0" smtClean="0"/>
              <a:t>Toda nossa comunicação (avisos, atendimentos e tarefas) será feita via </a:t>
            </a:r>
            <a:r>
              <a:rPr lang="pt-BR" dirty="0" err="1" smtClean="0"/>
              <a:t>Teams</a:t>
            </a:r>
            <a:r>
              <a:rPr lang="pt-BR" dirty="0" smtClean="0"/>
              <a:t>.</a:t>
            </a:r>
          </a:p>
          <a:p>
            <a:r>
              <a:rPr lang="pt-BR" dirty="0"/>
              <a:t>Todas as aulas serão gravadas e os vídeos ficarão disponíveis na pasta "</a:t>
            </a:r>
            <a:r>
              <a:rPr lang="pt-BR" dirty="0" err="1"/>
              <a:t>Recordings</a:t>
            </a:r>
            <a:r>
              <a:rPr lang="pt-BR" dirty="0"/>
              <a:t>" dentro de “Arquivos</a:t>
            </a:r>
            <a:r>
              <a:rPr lang="pt-BR" dirty="0" smtClean="0"/>
              <a:t>”.</a:t>
            </a:r>
          </a:p>
          <a:p>
            <a:r>
              <a:rPr lang="pt-BR" dirty="0" smtClean="0"/>
              <a:t>Todo </a:t>
            </a:r>
            <a:r>
              <a:rPr lang="pt-BR" dirty="0"/>
              <a:t>material do curso </a:t>
            </a:r>
            <a:r>
              <a:rPr lang="pt-BR" dirty="0" smtClean="0"/>
              <a:t>está disponível no </a:t>
            </a:r>
            <a:r>
              <a:rPr lang="pt-BR" dirty="0"/>
              <a:t>GitHub: </a:t>
            </a:r>
          </a:p>
          <a:p>
            <a:pPr lvl="1">
              <a:buFont typeface="Wingdings" panose="05000000000000000000" pitchFamily="2" charset="2"/>
              <a:buChar char="§"/>
            </a:pPr>
            <a:r>
              <a:rPr lang="pt-BR" dirty="0">
                <a:hlinkClick r:id="rId2"/>
              </a:rPr>
              <a:t>https://github.com/zz4fap/t319_aprendizado_de_maquina</a:t>
            </a:r>
            <a:endParaRPr lang="en-US" dirty="0" smtClean="0"/>
          </a:p>
          <a:p>
            <a:r>
              <a:rPr lang="en-US" dirty="0" err="1" smtClean="0"/>
              <a:t>Entregas</a:t>
            </a:r>
            <a:r>
              <a:rPr lang="en-US" dirty="0" smtClean="0"/>
              <a:t> </a:t>
            </a:r>
            <a:r>
              <a:rPr lang="en-US" dirty="0" smtClean="0"/>
              <a:t>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a:t>
            </a:r>
            <a:r>
              <a:rPr lang="en-US" dirty="0" smtClean="0"/>
              <a:t>do Teams</a:t>
            </a:r>
            <a:r>
              <a:rPr lang="en-US" dirty="0" smtClean="0"/>
              <a:t>.</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Teams.</a:t>
            </a:r>
          </a:p>
          <a:p>
            <a:r>
              <a:rPr lang="en-US" dirty="0" err="1" smtClean="0"/>
              <a:t>Vídeos</a:t>
            </a:r>
            <a:r>
              <a:rPr lang="en-US" dirty="0" smtClean="0"/>
              <a:t> </a:t>
            </a:r>
            <a:r>
              <a:rPr lang="en-US" dirty="0" err="1" smtClean="0"/>
              <a:t>sobre</a:t>
            </a:r>
            <a:r>
              <a:rPr lang="en-US" dirty="0" smtClean="0"/>
              <a:t> Python e </a:t>
            </a:r>
            <a:r>
              <a:rPr lang="en-US" dirty="0" err="1" smtClean="0"/>
              <a:t>como</a:t>
            </a:r>
            <a:r>
              <a:rPr lang="en-US" dirty="0" smtClean="0"/>
              <a:t> </a:t>
            </a:r>
            <a:r>
              <a:rPr lang="en-US" dirty="0" err="1" smtClean="0"/>
              <a:t>usar</a:t>
            </a:r>
            <a:r>
              <a:rPr lang="en-US" dirty="0" smtClean="0"/>
              <a:t> o </a:t>
            </a:r>
            <a:r>
              <a:rPr lang="en-US" dirty="0" err="1" smtClean="0"/>
              <a:t>Colab</a:t>
            </a:r>
            <a:r>
              <a:rPr lang="en-US" dirty="0" smtClean="0"/>
              <a:t> </a:t>
            </a:r>
            <a:r>
              <a:rPr lang="en-US" dirty="0" err="1" smtClean="0"/>
              <a:t>estão</a:t>
            </a:r>
            <a:r>
              <a:rPr lang="en-US" dirty="0" smtClean="0"/>
              <a:t> </a:t>
            </a:r>
            <a:r>
              <a:rPr lang="pt-BR" dirty="0" smtClean="0"/>
              <a:t>na </a:t>
            </a:r>
            <a:r>
              <a:rPr lang="pt-BR" dirty="0"/>
              <a:t>pasta "</a:t>
            </a:r>
            <a:r>
              <a:rPr lang="pt-BR" dirty="0" err="1"/>
              <a:t>Recordings</a:t>
            </a:r>
            <a:r>
              <a:rPr lang="pt-BR" dirty="0"/>
              <a:t>" dentro de “Arquivos”.</a:t>
            </a:r>
            <a:endParaRPr lang="pt-BR" dirty="0" smtClean="0"/>
          </a:p>
          <a:p>
            <a:r>
              <a:rPr lang="pt-BR" dirty="0" smtClean="0"/>
              <a:t>Horários de Atendimento</a:t>
            </a:r>
          </a:p>
          <a:p>
            <a:pPr lvl="1">
              <a:buFont typeface="Wingdings" panose="05000000000000000000" pitchFamily="2" charset="2"/>
              <a:buChar char="§"/>
            </a:pPr>
            <a:r>
              <a:rPr lang="pt-BR" dirty="0"/>
              <a:t>Professor: </a:t>
            </a:r>
            <a:r>
              <a:rPr lang="pt-BR" dirty="0" smtClean="0"/>
              <a:t>quintas-feiras </a:t>
            </a:r>
            <a:r>
              <a:rPr lang="pt-BR" dirty="0"/>
              <a:t>das </a:t>
            </a:r>
            <a:r>
              <a:rPr lang="pt-BR" dirty="0" smtClean="0"/>
              <a:t>17:30 </a:t>
            </a:r>
            <a:r>
              <a:rPr lang="pt-BR" dirty="0"/>
              <a:t>às </a:t>
            </a:r>
            <a:r>
              <a:rPr lang="pt-BR" dirty="0" smtClean="0"/>
              <a:t>19:30 (provisório).</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hlinkClick r:id="rId3"/>
              </a:rPr>
              <a:t>maycol.teles@ges.inatel.br</a:t>
            </a:r>
            <a:r>
              <a:rPr lang="pt-BR" dirty="0" smtClean="0"/>
              <a:t>): quartas-feiras das 18:30 às 19:30.</a:t>
            </a:r>
            <a:endParaRPr lang="pt-BR" dirty="0"/>
          </a:p>
          <a:p>
            <a:pPr lvl="1">
              <a:buFont typeface="Wingdings" panose="05000000000000000000" pitchFamily="2" charset="2"/>
              <a:buChar char="§"/>
            </a:pPr>
            <a:r>
              <a:rPr lang="pt-BR" dirty="0" smtClean="0"/>
              <a:t>Atendimento remoto via </a:t>
            </a:r>
            <a:r>
              <a:rPr lang="pt-BR" dirty="0" err="1" smtClean="0"/>
              <a:t>Teams</a:t>
            </a:r>
            <a:r>
              <a:rPr lang="pt-BR" dirty="0"/>
              <a:t>.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smtClean="0"/>
              <a:t>Pode </a:t>
            </a:r>
            <a:r>
              <a:rPr lang="pt-BR" dirty="0"/>
              <a:t>ser </a:t>
            </a:r>
            <a:r>
              <a:rPr lang="pt-BR" dirty="0" smtClean="0"/>
              <a:t>acessado através </a:t>
            </a:r>
            <a:r>
              <a:rPr lang="pt-BR" dirty="0"/>
              <a:t>do link </a:t>
            </a:r>
            <a:r>
              <a:rPr lang="pt-BR" dirty="0" smtClean="0"/>
              <a:t>acima (Google </a:t>
            </a:r>
            <a:r>
              <a:rPr lang="pt-BR" dirty="0" err="1" smtClean="0"/>
              <a:t>Colab</a:t>
            </a:r>
            <a:r>
              <a:rPr lang="pt-BR" dirty="0" smtClean="0"/>
              <a:t>) ou no GitHub.</a:t>
            </a:r>
          </a:p>
          <a:p>
            <a:pPr lvl="1"/>
            <a:r>
              <a:rPr lang="pt-BR" dirty="0" smtClean="0"/>
              <a:t>Vídeo explicando o laboratório #1: Arquivos -&gt; </a:t>
            </a:r>
            <a:r>
              <a:rPr lang="pt-BR" dirty="0" err="1" smtClean="0"/>
              <a:t>Recordings</a:t>
            </a:r>
            <a:r>
              <a:rPr lang="pt-BR" dirty="0" smtClean="0"/>
              <a:t> -&gt; Laboratório #1</a:t>
            </a:r>
          </a:p>
          <a:p>
            <a:pPr lvl="1"/>
            <a:r>
              <a:rPr lang="pt-BR" dirty="0" smtClean="0"/>
              <a:t>Se atentem aos prazos de entrega.</a:t>
            </a:r>
            <a:endParaRPr lang="pt-BR" dirty="0"/>
          </a:p>
          <a:p>
            <a:pPr lvl="1"/>
            <a:r>
              <a:rPr lang="pt-BR" dirty="0">
                <a:hlinkClick r:id="rId4"/>
              </a:rPr>
              <a:t>Instruções para resolução e entrega dos laboratórios</a:t>
            </a:r>
            <a:r>
              <a:rPr lang="pt-BR" dirty="0"/>
              <a:t>.</a:t>
            </a:r>
          </a:p>
          <a:p>
            <a:pPr lvl="1"/>
            <a:r>
              <a:rPr lang="pt-BR" b="1" dirty="0">
                <a:solidFill>
                  <a:srgbClr val="FF0000"/>
                </a:solidFill>
              </a:rPr>
              <a:t>Laboratórios podem ser </a:t>
            </a:r>
            <a:r>
              <a:rPr lang="pt-BR" b="1" dirty="0" smtClean="0">
                <a:solidFill>
                  <a:srgbClr val="FF0000"/>
                </a:solidFill>
              </a:rPr>
              <a:t>resolvidos em </a:t>
            </a:r>
            <a:r>
              <a:rPr lang="pt-BR" b="1" dirty="0">
                <a:solidFill>
                  <a:srgbClr val="FF0000"/>
                </a:solidFill>
              </a:rPr>
              <a:t>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5803746"/>
              </p:ext>
            </p:extLst>
          </p:nvPr>
        </p:nvGraphicFramePr>
        <p:xfrm>
          <a:off x="838200" y="2301073"/>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19:30 às 21:10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10/3/2023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24/3/2023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7/4/2023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21/4/2023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5/5/2023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kern="1200" dirty="0">
                          <a:solidFill>
                            <a:srgbClr val="00B050"/>
                          </a:solidFill>
                          <a:effectLst/>
                          <a:latin typeface="+mn-lt"/>
                          <a:ea typeface="+mn-ea"/>
                          <a:cs typeface="+mn-cs"/>
                        </a:rPr>
                        <a:t>19/5/2023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 (Sala I-15)</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2/6/2023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16/6/2023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
        <p:nvSpPr>
          <p:cNvPr id="5" name="Content Placeholder 2"/>
          <p:cNvSpPr txBox="1">
            <a:spLocks/>
          </p:cNvSpPr>
          <p:nvPr/>
        </p:nvSpPr>
        <p:spPr>
          <a:xfrm>
            <a:off x="838199" y="1825624"/>
            <a:ext cx="11188849" cy="4754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smtClean="0"/>
              <a:t>Aulas quinzenais, começando sempre às 19:30.</a:t>
            </a:r>
          </a:p>
        </p:txBody>
      </p:sp>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a:t>
            </a:r>
            <a:r>
              <a:rPr lang="pt-BR" b="1" i="1" dirty="0" smtClean="0"/>
              <a:t>conceitos fundamentais </a:t>
            </a:r>
            <a:r>
              <a:rPr lang="pt-BR" dirty="0" smtClean="0"/>
              <a:t>da teoria do aprendizado de máquina.</a:t>
            </a:r>
          </a:p>
          <a:p>
            <a:pPr lvl="1">
              <a:buFont typeface="Wingdings" panose="05000000000000000000" pitchFamily="2" charset="2"/>
              <a:buChar char="§"/>
            </a:pPr>
            <a:r>
              <a:rPr lang="pt-BR" dirty="0"/>
              <a:t>um </a:t>
            </a:r>
            <a:r>
              <a:rPr lang="pt-BR" b="1" i="1" dirty="0"/>
              <a:t>conjunto de </a:t>
            </a:r>
            <a:r>
              <a:rPr lang="pt-BR" b="1" i="1" dirty="0" smtClean="0"/>
              <a:t>ferramentas </a:t>
            </a:r>
            <a:r>
              <a:rPr lang="pt-BR" dirty="0" smtClean="0"/>
              <a:t>(ou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smtClean="0"/>
              <a:t>Entender o funcionamento de novos </a:t>
            </a:r>
            <a:r>
              <a:rPr lang="pt-BR" dirty="0"/>
              <a:t>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5032376"/>
          </a:xfrm>
        </p:spPr>
        <p:txBody>
          <a:bodyPr>
            <a:normAutofit/>
          </a:bodyPr>
          <a:lstStyle/>
          <a:p>
            <a:r>
              <a:rPr lang="pt-BR" dirty="0" smtClean="0"/>
              <a:t>Um (1) </a:t>
            </a:r>
            <a:r>
              <a:rPr lang="pt-BR" dirty="0"/>
              <a:t>trabalho </a:t>
            </a:r>
            <a:r>
              <a:rPr lang="pt-BR" dirty="0" smtClean="0"/>
              <a:t>em grupo com </a:t>
            </a:r>
            <a:r>
              <a:rPr lang="pt-BR" dirty="0"/>
              <a:t>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dirty="0" smtClean="0"/>
              <a:t>Extra: 10% da nota da FETIN.</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 soluções internas para </a:t>
            </a:r>
            <a:r>
              <a:rPr lang="pt-BR" dirty="0"/>
              <a:t>resolver os mais diversos tipos de problemas </a:t>
            </a:r>
            <a:r>
              <a:rPr lang="pt-BR" dirty="0" smtClean="0"/>
              <a:t>e, assim, 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199" y="1825624"/>
            <a:ext cx="11008807"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smtClean="0"/>
              <a:t>estímulos </a:t>
            </a:r>
            <a:r>
              <a:rPr lang="pt-BR" dirty="0"/>
              <a:t>vindos do ambiente, </a:t>
            </a:r>
            <a:r>
              <a:rPr lang="pt-BR" b="1" i="1" dirty="0"/>
              <a:t>aprender</a:t>
            </a:r>
            <a:r>
              <a:rPr lang="pt-BR" dirty="0"/>
              <a:t> com eles e </a:t>
            </a:r>
            <a:r>
              <a:rPr lang="pt-BR" dirty="0" smtClean="0"/>
              <a:t>usar o </a:t>
            </a:r>
            <a:r>
              <a:rPr lang="pt-BR" b="1" i="1" dirty="0" smtClean="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a:t>
            </a:r>
            <a:r>
              <a:rPr lang="pt-BR" dirty="0" smtClean="0"/>
              <a:t>que </a:t>
            </a:r>
            <a:r>
              <a:rPr lang="pt-BR" b="1" i="1" dirty="0" smtClean="0"/>
              <a:t>imitem </a:t>
            </a:r>
            <a:r>
              <a:rPr lang="pt-BR" b="1" i="1" dirty="0"/>
              <a:t>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a:t>
            </a:r>
            <a:r>
              <a:rPr lang="pt-BR" dirty="0" smtClean="0"/>
              <a:t>como nós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smtClean="0"/>
              <a:t>Para criar </a:t>
            </a:r>
            <a:r>
              <a:rPr lang="pt-BR" sz="2400" dirty="0" smtClean="0"/>
              <a:t>máquinas </a:t>
            </a:r>
            <a:r>
              <a:rPr lang="pt-BR" sz="2400" dirty="0"/>
              <a:t>que </a:t>
            </a:r>
            <a:r>
              <a:rPr lang="pt-BR" sz="2400" dirty="0" smtClean="0"/>
              <a:t>simulem </a:t>
            </a:r>
            <a:r>
              <a:rPr lang="pt-BR" sz="2400" dirty="0" smtClean="0"/>
              <a:t>a </a:t>
            </a:r>
            <a:r>
              <a:rPr lang="pt-BR" sz="2400" dirty="0"/>
              <a:t>inteligência humana, </a:t>
            </a:r>
            <a:r>
              <a:rPr lang="pt-BR" sz="2400" dirty="0" smtClean="0"/>
              <a:t>divide-se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a:t>
            </a:r>
            <a:r>
              <a:rPr lang="pt-BR" sz="1600" dirty="0" smtClean="0"/>
              <a:t>linguagens 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t>
            </a:r>
            <a:r>
              <a:rPr lang="pt-BR" sz="1600" dirty="0" smtClean="0">
                <a:cs typeface="Calibri"/>
              </a:rPr>
              <a:t>prévio.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t>
            </a:r>
            <a:r>
              <a:rPr lang="pt-BR" b="1" i="1" dirty="0" smtClean="0"/>
              <a:t>aplicações (subáreas) </a:t>
            </a:r>
            <a:r>
              <a:rPr lang="pt-BR" b="1" i="1" dirty="0" smtClean="0"/>
              <a:t>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smtClean="0"/>
                <a:t>PLN</a:t>
              </a:r>
              <a:endParaRPr lang="pt-BR" dirty="0"/>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smtClean="0"/>
                <a:t>VC</a:t>
              </a:r>
              <a:endParaRPr lang="pt-BR" dirty="0"/>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smtClean="0"/>
                <a:t>Representação</a:t>
              </a:r>
              <a:endParaRPr lang="pt-BR" dirty="0"/>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smtClean="0"/>
                <a:t>IAG</a:t>
              </a:r>
              <a:endParaRPr lang="pt-BR" dirty="0"/>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smtClean="0"/>
                <a:t>Raciocínio</a:t>
              </a:r>
              <a:endParaRPr lang="pt-BR" dirty="0"/>
            </a:p>
          </p:txBody>
        </p:sp>
      </p:grpSp>
    </p:spTree>
    <p:extLst>
      <p:ext uri="{BB962C8B-B14F-4D97-AF65-F5344CB8AC3E}">
        <p14:creationId xmlns:p14="http://schemas.microsoft.com/office/powerpoint/2010/main" val="22248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a:t>
            </a:r>
            <a:r>
              <a:rPr lang="pt-BR" b="1" i="1" dirty="0"/>
              <a:t>ferramentas </a:t>
            </a:r>
            <a:r>
              <a:rPr lang="pt-BR" b="1" i="1" dirty="0" smtClean="0"/>
              <a:t>importantes para </a:t>
            </a:r>
            <a:r>
              <a:rPr lang="pt-BR" b="1" i="1" dirty="0"/>
              <a:t>a análise e solução eficiente de vários problemas </a:t>
            </a:r>
            <a:r>
              <a:rPr lang="pt-BR" dirty="0"/>
              <a:t>em várias </a:t>
            </a:r>
            <a:r>
              <a:rPr lang="pt-BR" dirty="0" smtClean="0"/>
              <a:t>áreas, incluindo telecomunicações.</a:t>
            </a:r>
            <a:endParaRPr lang="pt-BR" dirty="0"/>
          </a:p>
          <a:p>
            <a:pPr lvl="1">
              <a:buFont typeface="Wingdings" panose="05000000000000000000" pitchFamily="2" charset="2"/>
              <a:buChar char="§"/>
            </a:pPr>
            <a:r>
              <a:rPr lang="pt-BR" b="1" i="1" dirty="0"/>
              <a:t>Redução de complexidade e custo</a:t>
            </a:r>
            <a:r>
              <a:rPr lang="pt-BR" dirty="0"/>
              <a:t>: vários procedimentos e processos </a:t>
            </a:r>
            <a:r>
              <a:rPr lang="pt-BR" dirty="0" smtClean="0"/>
              <a:t>de várias </a:t>
            </a:r>
            <a:r>
              <a:rPr lang="pt-BR" dirty="0"/>
              <a:t>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a:t>
            </a:r>
            <a:r>
              <a:rPr lang="pt-BR" b="1" i="1" dirty="0"/>
              <a:t>empregos</a:t>
            </a:r>
            <a:r>
              <a:rPr lang="pt-BR" dirty="0"/>
              <a:t> na área de análise, ciência e engenharia de dados, além de </a:t>
            </a:r>
            <a:r>
              <a:rPr lang="pt-BR" b="1" i="1" dirty="0"/>
              <a:t>pesquisas inovadoras</a:t>
            </a:r>
            <a:r>
              <a:rPr lang="pt-BR" dirty="0"/>
              <a:t> </a:t>
            </a:r>
            <a:r>
              <a:rPr lang="pt-BR" dirty="0" smtClean="0"/>
              <a:t>que usem </a:t>
            </a:r>
            <a:r>
              <a:rPr lang="pt-BR" dirty="0"/>
              <a:t>ML para a solução de </a:t>
            </a:r>
            <a:r>
              <a:rPr lang="pt-BR" dirty="0" smtClean="0"/>
              <a:t>problemas em diversas áreas do conhecimento.</a:t>
            </a:r>
            <a:endParaRPr lang="pt-BR" dirty="0"/>
          </a:p>
        </p:txBody>
      </p:sp>
      <p:pic>
        <p:nvPicPr>
          <p:cNvPr id="4"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8290</TotalTime>
  <Words>4145</Words>
  <Application>Microsoft Office PowerPoint</Application>
  <PresentationFormat>Widescreen</PresentationFormat>
  <Paragraphs>483</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1837</cp:revision>
  <dcterms:created xsi:type="dcterms:W3CDTF">2020-01-20T13:50:05Z</dcterms:created>
  <dcterms:modified xsi:type="dcterms:W3CDTF">2023-02-10T18:04:55Z</dcterms:modified>
</cp:coreProperties>
</file>