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9" r:id="rId2"/>
    <p:sldId id="463" r:id="rId3"/>
    <p:sldId id="298" r:id="rId4"/>
    <p:sldId id="333" r:id="rId5"/>
    <p:sldId id="334" r:id="rId6"/>
    <p:sldId id="398" r:id="rId7"/>
    <p:sldId id="286" r:id="rId8"/>
    <p:sldId id="427" r:id="rId9"/>
    <p:sldId id="268" r:id="rId10"/>
    <p:sldId id="336" r:id="rId11"/>
    <p:sldId id="428" r:id="rId12"/>
    <p:sldId id="335" r:id="rId13"/>
    <p:sldId id="441" r:id="rId14"/>
    <p:sldId id="317" r:id="rId15"/>
    <p:sldId id="332" r:id="rId16"/>
    <p:sldId id="299" r:id="rId17"/>
    <p:sldId id="295" r:id="rId18"/>
    <p:sldId id="396" r:id="rId19"/>
    <p:sldId id="421" r:id="rId20"/>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4" autoAdjust="0"/>
    <p:restoredTop sz="78097" autoAdjust="0"/>
  </p:normalViewPr>
  <p:slideViewPr>
    <p:cSldViewPr snapToGrid="0">
      <p:cViewPr varScale="1">
        <p:scale>
          <a:sx n="58" d="100"/>
          <a:sy n="58" d="100"/>
        </p:scale>
        <p:origin x="106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27/03/2021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noProof="0" dirty="0"/>
              <a:t>Em geral, os algoritmos de aprendizado de máquina não apresentam bom desempenho quando as</a:t>
            </a:r>
            <a:r>
              <a:rPr lang="pt-BR" sz="1200" baseline="0" noProof="0" dirty="0"/>
              <a:t> features </a:t>
            </a:r>
            <a:r>
              <a:rPr lang="pt-BR" sz="1200" noProof="0" dirty="0"/>
              <a:t>têm escalas muito diferentes</a:t>
            </a:r>
            <a:r>
              <a:rPr lang="pt-BR" sz="1200" noProof="0" dirty="0" smtClean="0"/>
              <a:t>.</a:t>
            </a:r>
          </a:p>
          <a:p>
            <a:endParaRPr lang="pt-BR" sz="1200" noProof="0" dirty="0" smtClean="0"/>
          </a:p>
          <a:p>
            <a:r>
              <a:rPr lang="pt-BR" sz="1200" noProof="0" dirty="0" smtClean="0"/>
              <a:t>Algoritmos que</a:t>
            </a:r>
            <a:r>
              <a:rPr lang="pt-BR" sz="1200" baseline="0" noProof="0" dirty="0" smtClean="0"/>
              <a:t> utilizam</a:t>
            </a:r>
            <a:r>
              <a:rPr lang="pt-BR" sz="1200" noProof="0" dirty="0" smtClean="0"/>
              <a:t> distância como métrica de erro, como por exemplo Gradiente Descendente, RNA, KNN, K-means e SVM, são os mais afetados por</a:t>
            </a:r>
            <a:r>
              <a:rPr lang="pt-BR" sz="1200" baseline="0" noProof="0" dirty="0" smtClean="0"/>
              <a:t> atributos com diferentes intervalos de variação</a:t>
            </a:r>
            <a:r>
              <a:rPr lang="pt-BR" sz="1200" noProof="0" dirty="0" smtClean="0"/>
              <a:t>. Isso ocorre porque</a:t>
            </a:r>
            <a:r>
              <a:rPr lang="pt-BR" sz="1200" baseline="0" noProof="0" dirty="0" smtClean="0"/>
              <a:t> esses algoritmos</a:t>
            </a:r>
            <a:r>
              <a:rPr lang="pt-BR" sz="1200" noProof="0" dirty="0" smtClean="0"/>
              <a:t> usam distâncias entre pontos de dados para determinar sua similaridade.</a:t>
            </a:r>
            <a:endParaRPr lang="pt-BR" sz="1200" noProof="0" dirty="0"/>
          </a:p>
          <a:p>
            <a:endParaRPr lang="pt-BR" sz="1200" noProof="0" dirty="0"/>
          </a:p>
          <a:p>
            <a:r>
              <a:rPr lang="pt-BR" sz="1200" noProof="0" dirty="0"/>
              <a:t>Por exemplo, muitos algoritmos de ML calculam a distância entre dois pontos pela distância euclidiana. Se um das</a:t>
            </a:r>
            <a:r>
              <a:rPr lang="pt-BR" sz="1200" baseline="0" noProof="0" dirty="0"/>
              <a:t> features </a:t>
            </a:r>
            <a:r>
              <a:rPr lang="pt-BR" sz="1200" noProof="0" dirty="0"/>
              <a:t>tiver uma faixa de valores muito maior do que o</a:t>
            </a:r>
            <a:r>
              <a:rPr lang="pt-BR" sz="1200" baseline="0" noProof="0" dirty="0"/>
              <a:t> de outra feature</a:t>
            </a:r>
            <a:r>
              <a:rPr lang="pt-BR" sz="1200" noProof="0" dirty="0"/>
              <a:t>, o</a:t>
            </a:r>
            <a:r>
              <a:rPr lang="pt-BR" sz="1200" baseline="0" noProof="0" dirty="0"/>
              <a:t> cálculo da </a:t>
            </a:r>
            <a:r>
              <a:rPr lang="pt-BR" sz="1200" noProof="0" dirty="0"/>
              <a:t>distância será regido por essa</a:t>
            </a:r>
            <a:r>
              <a:rPr lang="pt-BR" sz="1200" baseline="0" noProof="0" dirty="0"/>
              <a:t> feature </a:t>
            </a:r>
            <a:r>
              <a:rPr lang="pt-BR" sz="1200" noProof="0" dirty="0"/>
              <a:t>em particular. Portanto, a</a:t>
            </a:r>
            <a:r>
              <a:rPr lang="pt-BR" sz="1200" baseline="0" noProof="0" dirty="0"/>
              <a:t> variação </a:t>
            </a:r>
            <a:r>
              <a:rPr lang="pt-BR" sz="1200" noProof="0" dirty="0"/>
              <a:t>de todos os recursos deve ser escalonada para que cada feature contribua com mesma importância na distância final.</a:t>
            </a:r>
            <a:endParaRPr lang="pt-BR" sz="1200" baseline="0" noProof="0" dirty="0"/>
          </a:p>
          <a:p>
            <a:endParaRPr lang="pt-BR" sz="1200" noProof="0" dirty="0"/>
          </a:p>
          <a:p>
            <a:r>
              <a:rPr lang="pt-BR" sz="1200" noProof="0" dirty="0"/>
              <a:t>O escalonamento de features é uma técnica para padronizar/normalizar as</a:t>
            </a:r>
            <a:r>
              <a:rPr lang="pt-BR" sz="1200" baseline="0" noProof="0" dirty="0"/>
              <a:t> features</a:t>
            </a:r>
            <a:r>
              <a:rPr lang="pt-BR" sz="1200" noProof="0" dirty="0"/>
              <a:t> em um intervalo fixo. É realizada durante o pré-processamento de dados para lidar com magnitudes, valores ou unidades</a:t>
            </a:r>
            <a:r>
              <a:rPr lang="pt-BR" sz="1200" baseline="0" noProof="0" dirty="0"/>
              <a:t> que tenham grandes variações de valores</a:t>
            </a:r>
            <a:r>
              <a:rPr lang="pt-BR" sz="1200" noProof="0" dirty="0"/>
              <a:t>. Se o escalonamento</a:t>
            </a:r>
            <a:r>
              <a:rPr lang="pt-BR" sz="1200" baseline="0" noProof="0" dirty="0"/>
              <a:t> </a:t>
            </a:r>
            <a:r>
              <a:rPr lang="pt-BR" sz="1200" noProof="0" dirty="0"/>
              <a:t>não for feito, um algoritmo de aprendizado de máquina tende a</a:t>
            </a:r>
            <a:r>
              <a:rPr lang="pt-BR" sz="1200" baseline="0" noProof="0" dirty="0"/>
              <a:t> dar mais importância a valores maiores </a:t>
            </a:r>
            <a:r>
              <a:rPr lang="pt-BR" sz="1200" noProof="0" dirty="0"/>
              <a:t>e</a:t>
            </a:r>
            <a:r>
              <a:rPr lang="pt-BR" sz="1200" baseline="0" noProof="0" dirty="0"/>
              <a:t> dar menos importância a valores menores</a:t>
            </a:r>
            <a:r>
              <a:rPr lang="pt-BR" sz="1200" noProof="0" dirty="0"/>
              <a:t>, independentemente da unidade dos valores. </a:t>
            </a:r>
          </a:p>
          <a:p>
            <a:endParaRPr lang="pt-BR" sz="1200" noProof="0" dirty="0"/>
          </a:p>
          <a:p>
            <a:r>
              <a:rPr lang="pt-BR" sz="1200" noProof="0" dirty="0"/>
              <a:t>Por exemplo, se um algoritmo não estiver usando um método de</a:t>
            </a:r>
            <a:r>
              <a:rPr lang="pt-BR" sz="1200" baseline="0" noProof="0" dirty="0"/>
              <a:t> escalonamento</a:t>
            </a:r>
            <a:r>
              <a:rPr lang="pt-BR" sz="1200" noProof="0" dirty="0"/>
              <a:t>, ele poderá considerar o valor de 3000 metros maior que 5 km, mas isso não é verdade e, nesse caso, o algoritmo fornecerá previsões incorretas. Portanto, usamos o escalonamento</a:t>
            </a:r>
            <a:r>
              <a:rPr lang="pt-BR" sz="1200" baseline="0" noProof="0" dirty="0"/>
              <a:t> de features </a:t>
            </a:r>
            <a:r>
              <a:rPr lang="pt-BR" sz="1200" noProof="0" dirty="0"/>
              <a:t>para trazer todos os valores para as mesmas magnitudes e, assim, resolver esse problema.</a:t>
            </a:r>
          </a:p>
          <a:p>
            <a:endParaRPr lang="pt-BR" sz="1200" noProof="0" dirty="0"/>
          </a:p>
          <a:p>
            <a:r>
              <a:rPr lang="pt-BR" sz="1200" noProof="0" dirty="0"/>
              <a:t>Os atributos com grandes magnitudes pesam muito mais nos cálculos de distância do que os atributos com pequenas magnitudes.</a:t>
            </a:r>
          </a:p>
          <a:p>
            <a:endParaRPr lang="pt-BR" sz="1200" noProof="0" dirty="0"/>
          </a:p>
          <a:p>
            <a:r>
              <a:rPr lang="pt-BR" sz="1200" b="1" noProof="0" dirty="0"/>
              <a:t>Intuição</a:t>
            </a:r>
            <a:r>
              <a:rPr lang="pt-BR" sz="1200" noProof="0" dirty="0"/>
              <a:t>:</a:t>
            </a:r>
          </a:p>
          <a:p>
            <a:endParaRPr lang="pt-BR" sz="1200" noProof="0" dirty="0"/>
          </a:p>
          <a:p>
            <a:r>
              <a:rPr lang="pt-BR" sz="1200" noProof="0" dirty="0"/>
              <a:t>Algoritmos de aprendizado de máquina funcionam com números e não tem conhecimento do que esses números representam. Um peso de 75 kg e uma distância de 75 quilômetros representam duas coisas completamente diferentes - isso nós, humanos, podemos entender facilmente. Mas para uma máquina, ambos valores 75 são a mesma coisa, independentemente do fato de as unidades de ambos serem diferentes. </a:t>
            </a:r>
          </a:p>
          <a:p>
            <a:endParaRPr lang="pt-BR" sz="1200" noProof="0" dirty="0"/>
          </a:p>
          <a:p>
            <a:r>
              <a:rPr lang="pt-BR" sz="1200" noProof="0" dirty="0"/>
              <a:t>Outro exemplo, uma idade média de 30 anos e uma população de 40000 habitantes, são unidades diferentes e portanto 40000 habitantes não pode ser dito ser maior do que 30 anos.</a:t>
            </a:r>
          </a:p>
          <a:p>
            <a:endParaRPr lang="pt-BR" sz="1200" noProof="0" dirty="0"/>
          </a:p>
          <a:p>
            <a:r>
              <a:rPr lang="pt-BR" sz="1200" noProof="0" dirty="0"/>
              <a:t>O algoritmo de ML vê apenas números - alguns variando em milhares e outros em torno de dezenas e assume</a:t>
            </a:r>
            <a:r>
              <a:rPr lang="pt-BR" sz="1200" baseline="0" noProof="0" dirty="0"/>
              <a:t> </a:t>
            </a:r>
            <a:r>
              <a:rPr lang="pt-BR" sz="1200" noProof="0" dirty="0"/>
              <a:t>que números maiores</a:t>
            </a:r>
            <a:r>
              <a:rPr lang="pt-BR" sz="1200" baseline="0" noProof="0" dirty="0"/>
              <a:t> tem maior importância</a:t>
            </a:r>
            <a:r>
              <a:rPr lang="pt-BR" sz="1200" noProof="0" dirty="0"/>
              <a:t>. Portanto, valores</a:t>
            </a:r>
            <a:r>
              <a:rPr lang="pt-BR" sz="1200" baseline="0" noProof="0" dirty="0"/>
              <a:t> </a:t>
            </a:r>
            <a:r>
              <a:rPr lang="pt-BR" sz="1200" noProof="0" dirty="0"/>
              <a:t>maiores</a:t>
            </a:r>
            <a:r>
              <a:rPr lang="pt-BR" sz="1200" baseline="0" noProof="0" dirty="0"/>
              <a:t> </a:t>
            </a:r>
            <a:r>
              <a:rPr lang="pt-BR" sz="1200" noProof="0" dirty="0"/>
              <a:t>começam a desempenhar um papel mais decisivo no treinamento do modelo.</a:t>
            </a:r>
          </a:p>
          <a:p>
            <a:endParaRPr lang="pt-BR" sz="1200" noProof="0" dirty="0"/>
          </a:p>
          <a:p>
            <a:r>
              <a:rPr lang="pt-BR" sz="1200" noProof="0" dirty="0"/>
              <a:t>É aí que está o problema. A importância da população não é</a:t>
            </a:r>
            <a:r>
              <a:rPr lang="pt-BR" sz="1200" baseline="0" noProof="0" dirty="0"/>
              <a:t> maior do que a importância da idade média, os dois valores não podem ser comparados</a:t>
            </a:r>
            <a:r>
              <a:rPr lang="pt-BR" sz="1200" noProof="0" dirty="0"/>
              <a:t>. Porém, o algoritmo supõe que, desde 54000&gt; 51,7 e 130000&gt; 45,9, e</a:t>
            </a:r>
            <a:r>
              <a:rPr lang="pt-BR" sz="1200" baseline="0" noProof="0" dirty="0"/>
              <a:t> </a:t>
            </a:r>
            <a:r>
              <a:rPr lang="pt-BR" sz="1200" noProof="0" dirty="0"/>
              <a:t>portanto, a população é uma feature mais importante, o que é incorreto.</a:t>
            </a:r>
          </a:p>
          <a:p>
            <a:endParaRPr lang="pt-BR" sz="1200" noProof="0" dirty="0"/>
          </a:p>
          <a:p>
            <a:r>
              <a:rPr lang="pt-BR" sz="1200" noProof="0" dirty="0"/>
              <a:t>Esse problema ocorre com todo algoritmo que se baseia no cálculo da distância durante a fase de treinamento.</a:t>
            </a:r>
          </a:p>
          <a:p>
            <a:endParaRPr lang="pt-BR" sz="1200" noProof="0" dirty="0"/>
          </a:p>
          <a:p>
            <a:r>
              <a:rPr lang="pt-BR" sz="1200" b="1" noProof="0" dirty="0"/>
              <a:t>Escalonamento de </a:t>
            </a:r>
            <a:r>
              <a:rPr lang="pt-BR" sz="1200" b="1" u="sng" noProof="0" dirty="0"/>
              <a:t>atributos</a:t>
            </a:r>
            <a:r>
              <a:rPr lang="pt-BR" sz="1200" b="1" noProof="0" dirty="0"/>
              <a:t>/</a:t>
            </a:r>
            <a:r>
              <a:rPr lang="pt-BR" sz="1200" b="1" noProof="0" dirty="0" err="1"/>
              <a:t>features</a:t>
            </a:r>
            <a:r>
              <a:rPr lang="pt-BR" sz="1200" noProof="0" dirty="0"/>
              <a:t>:</a:t>
            </a:r>
          </a:p>
          <a:p>
            <a:endParaRPr lang="pt-BR" sz="1200" noProof="0" dirty="0"/>
          </a:p>
          <a:p>
            <a:r>
              <a:rPr lang="pt-BR" sz="1200" dirty="0"/>
              <a:t>Existem duas maneiras comuns de fazer com que todos os atributos tenham a mesma escala: escalonamento</a:t>
            </a:r>
            <a:r>
              <a:rPr lang="pt-BR" sz="1200" baseline="0" dirty="0"/>
              <a:t> min-</a:t>
            </a:r>
            <a:r>
              <a:rPr lang="pt-BR" sz="1200" baseline="0" dirty="0" err="1"/>
              <a:t>max</a:t>
            </a:r>
            <a:r>
              <a:rPr lang="pt-BR" sz="1200" baseline="0" dirty="0"/>
              <a:t> (também conhecido como normalização)</a:t>
            </a:r>
            <a:r>
              <a:rPr lang="pt-BR" sz="1200" dirty="0"/>
              <a:t> e a padronização.</a:t>
            </a:r>
          </a:p>
          <a:p>
            <a:pPr marL="0" indent="0">
              <a:buFont typeface="Arial" panose="020B0604020202020204" pitchFamily="34" charset="0"/>
              <a:buNone/>
            </a:pPr>
            <a:r>
              <a:rPr lang="pt-BR" sz="1200" dirty="0"/>
              <a:t>Em</a:t>
            </a:r>
            <a:r>
              <a:rPr lang="pt-BR" sz="1200" baseline="0" dirty="0"/>
              <a:t> alguns casos</a:t>
            </a:r>
            <a:r>
              <a:rPr lang="pt-BR" sz="1200" dirty="0"/>
              <a:t>, ajuda a acelerar a</a:t>
            </a:r>
            <a:r>
              <a:rPr lang="pt-BR" sz="1200" baseline="0" dirty="0"/>
              <a:t> convergência de </a:t>
            </a:r>
            <a:r>
              <a:rPr lang="pt-BR" sz="1200" dirty="0"/>
              <a:t>um algoritmo,</a:t>
            </a:r>
            <a:r>
              <a:rPr lang="pt-BR" sz="1200" baseline="0" dirty="0"/>
              <a:t> como por exemplo, o gradiente descendente.</a:t>
            </a:r>
          </a:p>
          <a:p>
            <a:pPr marL="0" indent="0">
              <a:buFont typeface="Arial" panose="020B0604020202020204" pitchFamily="34" charset="0"/>
              <a:buNone/>
            </a:pPr>
            <a:r>
              <a:rPr lang="pt-BR" sz="1200" baseline="0" dirty="0"/>
              <a:t>É aplicado durante pré-processamento dos exemplos de treinamento (i.e., features).</a:t>
            </a:r>
            <a:endParaRPr lang="nl-BE" sz="1200" dirty="0"/>
          </a:p>
          <a:p>
            <a:endParaRPr lang="pt-BR" sz="1200" noProof="0" dirty="0"/>
          </a:p>
          <a:p>
            <a:r>
              <a:rPr lang="pt-BR" sz="1200" b="1" noProof="0" dirty="0"/>
              <a:t>Vantagens</a:t>
            </a:r>
            <a:r>
              <a:rPr lang="pt-BR" sz="1200" noProof="0" dirty="0"/>
              <a:t>:</a:t>
            </a:r>
          </a:p>
          <a:p>
            <a:endParaRPr lang="pt-BR" sz="1200" noProof="0" dirty="0"/>
          </a:p>
          <a:p>
            <a:pPr marL="171450" indent="-171450">
              <a:buFont typeface="Arial" panose="020B0604020202020204" pitchFamily="34" charset="0"/>
              <a:buChar char="•"/>
            </a:pPr>
            <a:r>
              <a:rPr lang="pt-BR" sz="1200" noProof="0" dirty="0"/>
              <a:t>Possibilita comparar o peso/influência de cada feature no modelo.</a:t>
            </a:r>
          </a:p>
          <a:p>
            <a:pPr marL="171450" indent="-171450">
              <a:buFont typeface="Arial" panose="020B0604020202020204" pitchFamily="34" charset="0"/>
              <a:buChar char="•"/>
            </a:pPr>
            <a:r>
              <a:rPr lang="pt-BR" sz="1200" noProof="0" dirty="0"/>
              <a:t>Melhora o desempenho e a estabilidade do treinamento do modelo.</a:t>
            </a:r>
          </a:p>
          <a:p>
            <a:endParaRPr lang="pt-BR" sz="1200" noProof="0"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39631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nl-BE" b="1" dirty="0" err="1"/>
              <a:t>Escalonamento</a:t>
            </a:r>
            <a:r>
              <a:rPr lang="nl-BE" b="1" dirty="0"/>
              <a:t> dos </a:t>
            </a:r>
            <a:r>
              <a:rPr lang="nl-BE" b="1" dirty="0" err="1"/>
              <a:t>objetivos</a:t>
            </a:r>
            <a:r>
              <a:rPr lang="nl-BE" b="1" dirty="0"/>
              <a:t> </a:t>
            </a:r>
            <a:r>
              <a:rPr lang="nl-BE" b="1" dirty="0" err="1"/>
              <a:t>ou</a:t>
            </a:r>
            <a:r>
              <a:rPr lang="nl-BE" b="1" dirty="0"/>
              <a:t> </a:t>
            </a:r>
            <a:r>
              <a:rPr lang="nl-BE" b="1" dirty="0" err="1"/>
              <a:t>rótulos</a:t>
            </a:r>
            <a:endParaRPr lang="nl-BE" b="1" dirty="0"/>
          </a:p>
          <a:p>
            <a:pPr marL="171450" indent="-171450">
              <a:buFont typeface="Arial" panose="020B0604020202020204" pitchFamily="34" charset="0"/>
              <a:buChar char="•"/>
            </a:pPr>
            <a:r>
              <a:rPr lang="nl-BE" dirty="0"/>
              <a:t>https://machinelearningmastery.com/how-to-transform-target-variables-for-regression-with-scikit-learn/</a:t>
            </a:r>
          </a:p>
          <a:p>
            <a:pPr marL="171450" indent="-171450">
              <a:buFont typeface="Arial" panose="020B0604020202020204" pitchFamily="34" charset="0"/>
              <a:buChar char="•"/>
            </a:pPr>
            <a:r>
              <a:rPr lang="nl-BE" dirty="0"/>
              <a:t>https://machinelearningmastery.com/how-to-improve-neural-network-stability-and-modeling-performance-with-data-scaling/</a:t>
            </a:r>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3635586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normalização é usada quando se sabe que a distribuição dos</a:t>
            </a:r>
            <a:r>
              <a:rPr lang="pt-BR" baseline="0" dirty="0" smtClean="0"/>
              <a:t> atributos </a:t>
            </a:r>
            <a:r>
              <a:rPr lang="pt-BR" dirty="0" smtClean="0"/>
              <a:t>não segue uma distribuição Gaussiana. Isso pode ser útil em algoritmos que não assumem nenhuma distribuição de dados, como K-vizinhos mais próximos e redes neurais.</a:t>
            </a:r>
          </a:p>
          <a:p>
            <a:endParaRPr lang="pt-BR" dirty="0" smtClean="0"/>
          </a:p>
          <a:p>
            <a:r>
              <a:rPr lang="pt-BR" dirty="0" smtClean="0"/>
              <a:t>A padronização, por outro lado, pode ser útil nos casos em que os atributos seguem uma distribuição gaussiana. No entanto, isso não precisa ser necessariamente verdade. Além disso, ao contrário da normalização, a padronização não tem um intervalo delimitador. Portanto, mesmo que os</a:t>
            </a:r>
            <a:r>
              <a:rPr lang="pt-BR" baseline="0" dirty="0" smtClean="0"/>
              <a:t> atributos</a:t>
            </a:r>
            <a:r>
              <a:rPr lang="pt-BR" dirty="0" smtClean="0"/>
              <a:t> tenham valores discrepantes, eles não serão afetados pela padronização.</a:t>
            </a:r>
          </a:p>
          <a:p>
            <a:endParaRPr lang="pt-BR" dirty="0" smtClean="0"/>
          </a:p>
          <a:p>
            <a:r>
              <a:rPr lang="pt-BR" dirty="0" smtClean="0"/>
              <a:t>No entanto, a escolha de usar normalização ou padronização dependerá do problema e do algoritmo de aprendizado de máquina que está sendo usando. Não existe uma regra rígida e direta para informar quando normalizar ou padronizar os atributos. Portanto,</a:t>
            </a:r>
            <a:r>
              <a:rPr lang="pt-BR" baseline="0" dirty="0" smtClean="0"/>
              <a:t> é comum treinar</a:t>
            </a:r>
            <a:r>
              <a:rPr lang="pt-BR" dirty="0" smtClean="0"/>
              <a:t> o modelo com</a:t>
            </a:r>
            <a:r>
              <a:rPr lang="pt-BR" baseline="0" dirty="0" smtClean="0"/>
              <a:t> os</a:t>
            </a:r>
            <a:r>
              <a:rPr lang="pt-BR" dirty="0" smtClean="0"/>
              <a:t> dados brutos, normalizados e padronizados e em seguida comparar o desempenho</a:t>
            </a:r>
            <a:r>
              <a:rPr lang="pt-BR" baseline="0" dirty="0" smtClean="0"/>
              <a:t> para cada um dos casos</a:t>
            </a:r>
            <a:r>
              <a:rPr lang="pt-BR" dirty="0" smtClean="0"/>
              <a:t>.</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57205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Exemplo: escalonamento_de_atributos_com_scikit_learn.ipynb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a:t>
                </a:r>
                <a:r>
                  <a:rPr lang="pt-BR" sz="1200" baseline="0" dirty="0"/>
                  <a:t>exemplo, se no caso do gradiente descendente as features tiverem escalas muito diferentes, os </a:t>
                </a:r>
                <a:r>
                  <a:rPr lang="pt-BR" sz="1200" baseline="0" dirty="0" smtClean="0"/>
                  <a:t>pesos de atributos com </a:t>
                </a:r>
                <a:r>
                  <a:rPr lang="pt-BR" sz="1200" baseline="0" dirty="0"/>
                  <a:t>escala muito grande vão ser atualizados mais rapidamente do que </a:t>
                </a:r>
                <a:r>
                  <a:rPr lang="pt-BR" sz="1200" baseline="0" dirty="0" smtClean="0"/>
                  <a:t>pesos de atributos com </a:t>
                </a:r>
                <a:r>
                  <a:rPr lang="pt-BR" sz="1200" baseline="0" dirty="0"/>
                  <a:t>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Critério</a:t>
                </a:r>
                <a:r>
                  <a:rPr lang="pt-BR" sz="1200" baseline="0" noProof="0" dirty="0"/>
                  <a:t> de parada (ou convergência) desse exemplo foi o erro entre épocas/iterações subsequentes cair abaixo de 1e-3 com um máximo número de iterações igual a </a:t>
                </a:r>
                <a:r>
                  <a:rPr lang="pt-BR" sz="1200" b="0" i="0" u="none" strike="noStrike" kern="1200" baseline="0" dirty="0">
                    <a:solidFill>
                      <a:schemeClr val="tx1"/>
                    </a:solidFill>
                    <a:latin typeface="+mn-lt"/>
                    <a:ea typeface="+mn-ea"/>
                    <a:cs typeface="+mn-cs"/>
                  </a:rPr>
                  <a:t>10000</a:t>
                </a:r>
                <a:r>
                  <a:rPr lang="pt-BR"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Veja que no caso não-escalonado o algoritmo “converge” com quase 2000 </a:t>
                </a:r>
                <a:r>
                  <a:rPr lang="pt-BR" sz="1200" baseline="0" noProof="0" dirty="0"/>
                  <a:t>épocas. Nesse caso, a2 é atualizado muito mais rapidamente do que a1, dado que </a:t>
                </a:r>
                <a:r>
                  <a:rPr lang="pt-BR" sz="1200" baseline="0" noProof="0" dirty="0" smtClean="0"/>
                  <a:t>o atributo x2 </a:t>
                </a:r>
                <a:r>
                  <a:rPr lang="pt-BR" sz="1200" baseline="0" noProof="0" dirty="0"/>
                  <a:t>tem variação maior. A variação do gradiente na direção x2 é maior do que na direção x1, ou seja, a descida na direção de x2 é íngreme enquanto na direção de x1 é praticamente uma reta (inclinação igual a 0), fazendo com que a atualização </a:t>
                </a:r>
                <a:r>
                  <a:rPr lang="pt-BR" sz="1200" baseline="0" noProof="0" dirty="0" smtClean="0"/>
                  <a:t>do peso </a:t>
                </a:r>
                <a:r>
                  <a:rPr lang="pt-BR" sz="1200" baseline="0" noProof="0" dirty="0"/>
                  <a:t>a1 seja muito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O aumento da variação de </a:t>
                </a:r>
                <a:r>
                  <a:rPr lang="pt-BR" sz="1200" baseline="0" noProof="0" dirty="0" smtClean="0"/>
                  <a:t>um dos atributos faz </a:t>
                </a:r>
                <a:r>
                  <a:rPr lang="pt-BR" sz="1200" baseline="0" noProof="0" dirty="0"/>
                  <a:t>com que o círculos de contorno se tornem elipses que tendem a linhas paralelas quando essa variação é muito grande em relação </a:t>
                </a:r>
                <a:r>
                  <a:rPr lang="pt-BR" sz="1200" baseline="0" noProof="0" dirty="0" smtClean="0"/>
                  <a:t>ao outro atributo. </a:t>
                </a:r>
                <a:r>
                  <a:rPr lang="pt-BR" sz="1200" baseline="0" noProof="0" dirty="0"/>
                  <a:t>Denotando que </a:t>
                </a:r>
                <a:r>
                  <a:rPr lang="pt-BR" sz="1200" baseline="0" noProof="0" dirty="0" smtClean="0"/>
                  <a:t>um dos atributos tem </a:t>
                </a:r>
                <a:r>
                  <a:rPr lang="pt-BR" sz="1200" baseline="0" noProof="0" dirty="0"/>
                  <a:t>variação muito maior do que </a:t>
                </a:r>
                <a:r>
                  <a:rPr lang="pt-BR" sz="1200" baseline="0" noProof="0" dirty="0" smtClean="0"/>
                  <a:t>o do outro. </a:t>
                </a:r>
                <a:r>
                  <a:rPr lang="pt-BR" sz="1200" baseline="0" noProof="0" dirty="0"/>
                  <a:t>Outra forma de ver isso, é notar que como x2 tem variação maior do que x1, o erro ao longo de a2 varia muito mais rapidamente do que ao longo de a1, mostrando que x2 contribui muito mais no valor final do erro e que x1 tem pouca contribuição no valor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endParaRPr lang="pt-BR"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2189261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Já no caso padronizado, a superfície se torna mais próxima de uma tigela, com círculos de contorno mais “circulares”, denotando que a superfície tem inclinação similar em todas as direções pois os atributos agora tem variações similares. Desta forma, vemos que ambas features, x1 e x2, contribuem igualmente para o cálculo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Nota-se também que algoritmo converge em apenas 3 épocas.</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1478853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feature_scaling_gradient_variation.ipynb</a:t>
                </a:r>
              </a:p>
              <a:p>
                <a:endParaRPr lang="pt-BR" baseline="0" dirty="0" smtClean="0"/>
              </a:p>
              <a:p>
                <a:r>
                  <a:rPr lang="pt-BR" baseline="0" dirty="0" smtClean="0"/>
                  <a:t>Critério de parada: atingir número máximo de iterações ou que o erro entre iterações subsequentes seja maior ou igual a 0.0001, indicando que o erro vs. Iterações se tornou constante.</a:t>
                </a:r>
              </a:p>
              <a:p>
                <a:endParaRPr lang="pt-BR" baseline="0" dirty="0" smtClean="0"/>
              </a:p>
              <a:p>
                <a:r>
                  <a:rPr lang="pt-BR" baseline="0" dirty="0" smtClean="0"/>
                  <a:t>Padronização diminui o número de iterações necessárias para que o erro entre iterações subsequentes seja maior do que 0.0001, ou seja, que ele se torne praticamente constante. Portanto, a padronização diminuiu o tempo de convergência.</a:t>
                </a:r>
              </a:p>
              <a:p>
                <a:endParaRPr lang="pt-BR" baseline="0" dirty="0" smtClean="0"/>
              </a:p>
              <a:p>
                <a:r>
                  <a:rPr lang="pt-BR" baseline="0" dirty="0" smtClean="0"/>
                  <a:t>Sem a padronização, o algoritmo do GD precisa das 2000 iterações configuradas como sendo o número máxímo, porém, nós apenas apresentados até a 10 iteração por motivos de comparação dos resultados.</a:t>
                </a:r>
              </a:p>
              <a:p>
                <a:endParaRPr lang="pt-BR" baseline="0" dirty="0" smtClean="0"/>
              </a:p>
              <a:p>
                <a:r>
                  <a:rPr lang="pt-BR" baseline="0" dirty="0" smtClean="0"/>
                  <a:t>Já com a padronização, o algoritmo precisa de apenas 8 iterações para que o critério de parada do erro entre interações subjequentes se torne verdadeiro.</a:t>
                </a:r>
              </a:p>
              <a:p>
                <a:endParaRPr lang="pt-BR" baseline="0" dirty="0" smtClean="0"/>
              </a:p>
              <a:p>
                <a:pPr algn="just"/>
                <a:r>
                  <a:rPr lang="pt-BR" dirty="0" smtClean="0"/>
                  <a:t>Sem a padronização, pesos de atributos com variação muito grande são atualizados mais rapidamente do que pesos de atributos com variação pequena.</a:t>
                </a:r>
              </a:p>
              <a:p>
                <a:pPr marL="628650" lvl="1" indent="-171450" algn="just">
                  <a:buFont typeface="Arial" panose="020B0604020202020204" pitchFamily="34" charset="0"/>
                  <a:buChar char="•"/>
                </a:pP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a:t>
                </a:r>
                <a:r>
                  <a:rPr lang="pt-BR" dirty="0" smtClean="0"/>
                  <a:t>contribui </a:t>
                </a:r>
                <a:r>
                  <a:rPr lang="pt-BR" dirty="0"/>
                  <a:t>muito mais no valor final do erro, fazendo com que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oMath>
                </a14:m>
                <a:r>
                  <a:rPr lang="pt-BR" dirty="0"/>
                  <a:t> seja rapidamente atualizado</a:t>
                </a:r>
                <a:r>
                  <a:rPr lang="pt-BR" dirty="0" smtClean="0"/>
                  <a:t>.</a:t>
                </a:r>
              </a:p>
              <a:p>
                <a:pPr marL="0" lvl="0" indent="0" algn="just">
                  <a:buFont typeface="Arial" panose="020B0604020202020204" pitchFamily="34" charset="0"/>
                  <a:buNone/>
                </a:pPr>
                <a:endParaRPr lang="pt-BR" dirty="0" smtClean="0"/>
              </a:p>
              <a:p>
                <a:pPr marL="0" lvl="0" indent="0" algn="just">
                  <a:buFont typeface="Arial" panose="020B0604020202020204" pitchFamily="34" charset="0"/>
                  <a:buNone/>
                </a:pPr>
                <a:r>
                  <a:rPr lang="pt-BR" dirty="0" smtClean="0"/>
                  <a:t>Com</a:t>
                </a:r>
                <a:r>
                  <a:rPr lang="pt-BR" baseline="0" dirty="0" smtClean="0"/>
                  <a:t> a padronização, devido ao fato dos atributos seguirem a distribuição Gaussiana, a superfície de contorno se torna circular, com varições de erro idênticas em amabas as ditreções, i.e., de a1 e a2, fazendo com que o algoritmo siga um caminha reto até o mínimo global, pois a varição do erro é idêntica em ambos os sentidos. Isso também é mostrado pelos gráficos de histórico de variação dos gradientes de a1 e a2. Estes gráficos mostram que a varição é idêntica em ambas direções e que o algoritmo rapidamente atinge o mínimo global, fazendo com que os gradientes se tornem iguais a zero, i.e</a:t>
                </a:r>
                <a:r>
                  <a:rPr lang="pt-BR" baseline="0" smtClean="0"/>
                  <a:t>., o gradiente no </a:t>
                </a:r>
                <a:r>
                  <a:rPr lang="pt-BR" baseline="0" dirty="0" smtClean="0"/>
                  <a:t>ponto de mínimo é igual a zero pois a </a:t>
                </a:r>
                <a:r>
                  <a:rPr lang="pt-BR" baseline="0" smtClean="0"/>
                  <a:t>inclinação da tangente neste ponto é igual a 0.</a:t>
                </a:r>
                <a:endParaRPr lang="pt-BR" dirty="0"/>
              </a:p>
              <a:p>
                <a:endParaRPr lang="pt-BR" dirty="0"/>
              </a:p>
            </p:txBody>
          </p:sp>
        </mc:Choice>
        <mc:Fallback xmlns="">
          <p:sp>
            <p:nvSpPr>
              <p:cNvPr id="3" name="Notes Placeholder 2"/>
              <p:cNvSpPr>
                <a:spLocks noGrp="1"/>
              </p:cNvSpPr>
              <p:nvPr>
                <p:ph type="body" idx="1"/>
              </p:nvPr>
            </p:nvSpPr>
            <p:spPr/>
            <p:txBody>
              <a:bodyPr/>
              <a:lstStyle/>
              <a:p>
                <a:r>
                  <a:rPr lang="pt-BR" dirty="0" smtClean="0"/>
                  <a:t>Exemplo:</a:t>
                </a:r>
                <a:r>
                  <a:rPr lang="pt-BR" baseline="0" dirty="0" smtClean="0"/>
                  <a:t> </a:t>
                </a:r>
                <a:r>
                  <a:rPr lang="pt-BR" baseline="0" dirty="0" smtClean="0"/>
                  <a:t>feature_scaling_gradient_variation.ipynb</a:t>
                </a:r>
              </a:p>
              <a:p>
                <a:endParaRPr lang="pt-BR" baseline="0" dirty="0" smtClean="0"/>
              </a:p>
              <a:p>
                <a:pPr algn="just"/>
                <a:r>
                  <a:rPr lang="pt-BR" dirty="0" smtClean="0"/>
                  <a:t>Pesos de atributos com variação muito grande são atualizados mais rapidamente do que pesos de atributos com variação pequena.</a:t>
                </a:r>
              </a:p>
              <a:p>
                <a:pPr lvl="1" algn="just"/>
                <a:r>
                  <a:rPr lang="pt-BR" i="0">
                    <a:latin typeface="Cambria Math" panose="02040503050406030204" pitchFamily="18" charset="0"/>
                  </a:rPr>
                  <a:t>𝑥_</a:t>
                </a:r>
                <a:r>
                  <a:rPr lang="pt-BR" b="0" i="0" smtClean="0">
                    <a:latin typeface="Cambria Math" panose="02040503050406030204" pitchFamily="18" charset="0"/>
                  </a:rPr>
                  <a:t>1</a:t>
                </a:r>
                <a:r>
                  <a:rPr lang="pt-BR" dirty="0"/>
                  <a:t> contribui muito mais no valor final do erro, fazendo com que </a:t>
                </a:r>
                <a:r>
                  <a:rPr lang="pt-BR" b="0" i="0" smtClean="0">
                    <a:latin typeface="Cambria Math" panose="02040503050406030204" pitchFamily="18" charset="0"/>
                  </a:rPr>
                  <a:t>𝑎</a:t>
                </a:r>
                <a:r>
                  <a:rPr lang="pt-BR" b="0" i="0">
                    <a:latin typeface="Cambria Math" panose="02040503050406030204" pitchFamily="18" charset="0"/>
                  </a:rPr>
                  <a:t>_</a:t>
                </a:r>
                <a:r>
                  <a:rPr lang="pt-BR" b="0" i="0" smtClean="0">
                    <a:latin typeface="Cambria Math" panose="02040503050406030204" pitchFamily="18" charset="0"/>
                  </a:rPr>
                  <a:t>1</a:t>
                </a:r>
                <a:r>
                  <a:rPr lang="pt-BR" dirty="0"/>
                  <a:t> seja rapidamente atualizado.</a:t>
                </a:r>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3025556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escalonamento_de_atributos_com_scikit_learn.ipynb</a:t>
            </a:r>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793348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COLAB: https://colab.research.google.com/github/zz4fap/t319_aprendizado_de_maquina/blob/main/labs/Laboratorio5.ipynb</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BINDER: https://mybinder.org/v2/gh/zz4fap/t319_aprendizado_de_maquina/main?filepath=labs%2FLaboratorio5.ipynb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2855171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27/03/2021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27/03/2021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27/03/2021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27/03/2021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27/03/2021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27/03/2021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27/03/2021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27/03/2021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27/03/2021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27/03/2021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27/03/2021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27/03/2021</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5.ipynb"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2.xml"/><Relationship Id="rId5" Type="http://schemas.openxmlformats.org/officeDocument/2006/relationships/image" Target="../media/image510.png"/><Relationship Id="rId4" Type="http://schemas.openxmlformats.org/officeDocument/2006/relationships/image" Target="../media/image470.png"/></Relationships>
</file>

<file path=ppt/slides/_rels/slide18.xml.rels><?xml version="1.0" encoding="UTF-8" standalone="yes"?>
<Relationships xmlns="http://schemas.openxmlformats.org/package/2006/relationships"><Relationship Id="rId8" Type="http://schemas.openxmlformats.org/officeDocument/2006/relationships/image" Target="../media/image1320.png"/><Relationship Id="rId3" Type="http://schemas.openxmlformats.org/officeDocument/2006/relationships/image" Target="../media/image1270.png"/><Relationship Id="rId7" Type="http://schemas.openxmlformats.org/officeDocument/2006/relationships/image" Target="../media/image1310.png"/><Relationship Id="rId2" Type="http://schemas.openxmlformats.org/officeDocument/2006/relationships/image" Target="../media/image1260.png"/><Relationship Id="rId1" Type="http://schemas.openxmlformats.org/officeDocument/2006/relationships/slideLayout" Target="../slideLayouts/slideLayout2.xml"/><Relationship Id="rId6" Type="http://schemas.openxmlformats.org/officeDocument/2006/relationships/image" Target="../media/image1300.png"/><Relationship Id="rId5" Type="http://schemas.openxmlformats.org/officeDocument/2006/relationships/image" Target="../media/image1290.png"/><Relationship Id="rId4" Type="http://schemas.openxmlformats.org/officeDocument/2006/relationships/image" Target="../media/image1280.png"/><Relationship Id="rId9" Type="http://schemas.openxmlformats.org/officeDocument/2006/relationships/image" Target="../media/image1330.png"/></Relationships>
</file>

<file path=ppt/slides/_rels/slide19.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 Id="rId5" Type="http://schemas.openxmlformats.org/officeDocument/2006/relationships/image" Target="../media/image137.png"/><Relationship Id="rId4" Type="http://schemas.openxmlformats.org/officeDocument/2006/relationships/image" Target="../media/image1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0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t>
            </a:r>
            <a:r>
              <a:rPr lang="pt-BR" sz="5400" dirty="0"/>
              <a:t>ao Aprendizado de </a:t>
            </a:r>
            <a:r>
              <a:rPr lang="pt-BR" sz="5400" dirty="0" smtClean="0"/>
              <a:t>Máquina:</a:t>
            </a:r>
            <a:r>
              <a:rPr lang="pt-BR" dirty="0"/>
              <a:t/>
            </a:r>
            <a:br>
              <a:rPr lang="pt-BR" dirty="0"/>
            </a:br>
            <a:r>
              <a:rPr lang="pt-BR" b="1" i="1" dirty="0"/>
              <a:t>Regressão </a:t>
            </a:r>
            <a:r>
              <a:rPr lang="pt-BR" b="1" i="1" dirty="0" smtClean="0"/>
              <a:t>Linear (Parte IV)</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
            </a:r>
            <a:r>
              <a:rPr lang="pt-BR" dirty="0" smtClean="0"/>
              <a:t>Features</a:t>
            </a:r>
            <a:endParaRPr lang="nl-BE" dirty="0"/>
          </a:p>
        </p:txBody>
      </p:sp>
      <p:sp>
        <p:nvSpPr>
          <p:cNvPr id="10" name="Content Placeholder 2"/>
          <p:cNvSpPr txBox="1">
            <a:spLocks/>
          </p:cNvSpPr>
          <p:nvPr/>
        </p:nvSpPr>
        <p:spPr>
          <a:xfrm>
            <a:off x="838199" y="1650519"/>
            <a:ext cx="7741706" cy="49288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Agora aplicamos </a:t>
            </a:r>
            <a:r>
              <a:rPr lang="pt-BR" b="1" i="1" dirty="0"/>
              <a:t>padronização</a:t>
            </a:r>
            <a:r>
              <a:rPr lang="pt-BR" dirty="0"/>
              <a:t> aos atributos.</a:t>
            </a:r>
          </a:p>
          <a:p>
            <a:pPr algn="just"/>
            <a:r>
              <a:rPr lang="pt-BR" dirty="0" smtClean="0"/>
              <a:t>Após a padronização, a </a:t>
            </a:r>
            <a:r>
              <a:rPr lang="pt-BR" dirty="0"/>
              <a:t>superfície se aproxima mais da forma de uma “</a:t>
            </a:r>
            <a:r>
              <a:rPr lang="pt-BR" i="1" dirty="0"/>
              <a:t>tigela</a:t>
            </a:r>
            <a:r>
              <a:rPr lang="pt-BR" dirty="0"/>
              <a:t>”.</a:t>
            </a:r>
          </a:p>
          <a:p>
            <a:pPr algn="just"/>
            <a:r>
              <a:rPr lang="pt-BR" dirty="0" smtClean="0"/>
              <a:t>As linhas de contorno se tornam </a:t>
            </a:r>
            <a:r>
              <a:rPr lang="pt-BR" dirty="0"/>
              <a:t>mais “circulares”, denotando que a superfície tem inclinação similar em todas as direções dado que os atributos agora tem variações similares.</a:t>
            </a:r>
          </a:p>
          <a:p>
            <a:pPr algn="just"/>
            <a:r>
              <a:rPr lang="pt-BR" dirty="0" smtClean="0"/>
              <a:t>Nesse exemplo, o algoritmo </a:t>
            </a:r>
            <a:r>
              <a:rPr lang="pt-BR" dirty="0"/>
              <a:t>converge em apenas 3 épocas.</a:t>
            </a:r>
          </a:p>
          <a:p>
            <a:pPr algn="just"/>
            <a:r>
              <a:rPr lang="pt-BR" dirty="0" smtClean="0"/>
              <a:t>O treinamento se torna mais </a:t>
            </a:r>
            <a:r>
              <a:rPr lang="pt-BR" dirty="0"/>
              <a:t>rápido pois a </a:t>
            </a:r>
            <a:r>
              <a:rPr lang="pt-BR" dirty="0" smtClean="0"/>
              <a:t>inclinação da superfície se torna mais íngreme </a:t>
            </a:r>
            <a:r>
              <a:rPr lang="pt-BR" dirty="0"/>
              <a:t>em todas as direções.</a:t>
            </a:r>
          </a:p>
          <a:p>
            <a:pPr algn="just"/>
            <a:endParaRPr lang="pt-BR" dirty="0"/>
          </a:p>
        </p:txBody>
      </p:sp>
      <p:sp>
        <p:nvSpPr>
          <p:cNvPr id="13" name="TextBox 12"/>
          <p:cNvSpPr txBox="1"/>
          <p:nvPr/>
        </p:nvSpPr>
        <p:spPr>
          <a:xfrm>
            <a:off x="8579905" y="95185"/>
            <a:ext cx="3578930" cy="338554"/>
          </a:xfrm>
          <a:prstGeom prst="rect">
            <a:avLst/>
          </a:prstGeom>
          <a:noFill/>
        </p:spPr>
        <p:txBody>
          <a:bodyPr wrap="square" rtlCol="0">
            <a:spAutoFit/>
          </a:bodyPr>
          <a:lstStyle/>
          <a:p>
            <a:pPr algn="ctr"/>
            <a:r>
              <a:rPr lang="pt-BR" sz="1600" b="1" dirty="0"/>
              <a:t>Padronização</a:t>
            </a:r>
          </a:p>
        </p:txBody>
      </p:sp>
      <p:pic>
        <p:nvPicPr>
          <p:cNvPr id="7" name="Picture 6"/>
          <p:cNvPicPr>
            <a:picLocks noChangeAspect="1"/>
          </p:cNvPicPr>
          <p:nvPr/>
        </p:nvPicPr>
        <p:blipFill rotWithShape="1">
          <a:blip r:embed="rId3"/>
          <a:srcRect l="1905" t="1634" r="5539" b="5810"/>
          <a:stretch/>
        </p:blipFill>
        <p:spPr>
          <a:xfrm>
            <a:off x="8579905" y="437211"/>
            <a:ext cx="3645260" cy="3071099"/>
          </a:xfrm>
          <a:prstGeom prst="rect">
            <a:avLst/>
          </a:prstGeom>
        </p:spPr>
      </p:pic>
      <p:pic>
        <p:nvPicPr>
          <p:cNvPr id="14" name="Picture 13"/>
          <p:cNvPicPr>
            <a:picLocks noChangeAspect="1"/>
          </p:cNvPicPr>
          <p:nvPr/>
        </p:nvPicPr>
        <p:blipFill rotWithShape="1">
          <a:blip r:embed="rId4"/>
          <a:srcRect l="4937" r="7489" b="2714"/>
          <a:stretch/>
        </p:blipFill>
        <p:spPr>
          <a:xfrm>
            <a:off x="8546740" y="3508310"/>
            <a:ext cx="3578929" cy="3349690"/>
          </a:xfrm>
          <a:prstGeom prst="rect">
            <a:avLst/>
          </a:prstGeom>
        </p:spPr>
      </p:pic>
    </p:spTree>
    <p:extLst>
      <p:ext uri="{BB962C8B-B14F-4D97-AF65-F5344CB8AC3E}">
        <p14:creationId xmlns:p14="http://schemas.microsoft.com/office/powerpoint/2010/main" val="2332300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520" y="53998"/>
            <a:ext cx="11103494" cy="828672"/>
          </a:xfrm>
        </p:spPr>
        <p:txBody>
          <a:bodyPr>
            <a:normAutofit/>
          </a:bodyPr>
          <a:lstStyle/>
          <a:p>
            <a:r>
              <a:rPr lang="pt-BR" dirty="0" smtClean="0"/>
              <a:t>Escalonamento e a variação do vetor gradiente</a:t>
            </a:r>
            <a:endParaRPr lang="pt-BR"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6556" r="9111" b="2334"/>
          <a:stretch/>
        </p:blipFill>
        <p:spPr>
          <a:xfrm>
            <a:off x="4333783" y="1203226"/>
            <a:ext cx="2000911" cy="2005800"/>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9206" t="14206" r="25874" b="12778"/>
          <a:stretch/>
        </p:blipFill>
        <p:spPr>
          <a:xfrm>
            <a:off x="2349778" y="3821277"/>
            <a:ext cx="1963487" cy="2610415"/>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8572" t="13889" r="25238" b="11825"/>
          <a:stretch/>
        </p:blipFill>
        <p:spPr>
          <a:xfrm>
            <a:off x="2344404" y="1000311"/>
            <a:ext cx="1987947" cy="2628133"/>
          </a:xfrm>
          <a:prstGeom prst="rect">
            <a:avLst/>
          </a:prstGeom>
        </p:spPr>
      </p:pic>
      <p:sp>
        <p:nvSpPr>
          <p:cNvPr id="10" name="Rectangle 9"/>
          <p:cNvSpPr/>
          <p:nvPr/>
        </p:nvSpPr>
        <p:spPr>
          <a:xfrm>
            <a:off x="178156" y="3422537"/>
            <a:ext cx="1739448" cy="861774"/>
          </a:xfrm>
          <a:prstGeom prst="rect">
            <a:avLst/>
          </a:prstGeom>
        </p:spPr>
        <p:txBody>
          <a:bodyPr wrap="square">
            <a:spAutoFit/>
          </a:bodyPr>
          <a:lstStyle/>
          <a:p>
            <a:r>
              <a:rPr lang="pt-BR" sz="1400" b="1" dirty="0">
                <a:solidFill>
                  <a:srgbClr val="000000"/>
                </a:solidFill>
                <a:highlight>
                  <a:srgbClr val="FFFFFF"/>
                </a:highlight>
              </a:rPr>
              <a:t>Função </a:t>
            </a:r>
            <a:r>
              <a:rPr lang="pt-BR" sz="1400" b="1" dirty="0" smtClean="0">
                <a:solidFill>
                  <a:srgbClr val="000000"/>
                </a:solidFill>
                <a:highlight>
                  <a:srgbClr val="FFFFFF"/>
                </a:highlight>
              </a:rPr>
              <a:t>observável</a:t>
            </a:r>
            <a:endParaRPr lang="pt-BR" sz="1400" b="1" dirty="0">
              <a:solidFill>
                <a:srgbClr val="000000"/>
              </a:solidFill>
              <a:highlight>
                <a:srgbClr val="FFFFFF"/>
              </a:highlight>
            </a:endParaRPr>
          </a:p>
          <a:p>
            <a:r>
              <a:rPr lang="pt-BR" sz="1200" dirty="0">
                <a:solidFill>
                  <a:srgbClr val="000000"/>
                </a:solidFill>
                <a:highlight>
                  <a:srgbClr val="FFFFFF"/>
                </a:highlight>
              </a:rPr>
              <a:t>x1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smtClean="0">
                <a:solidFill>
                  <a:srgbClr val="000000"/>
                </a:solidFill>
                <a:highlight>
                  <a:srgbClr val="FFFFFF"/>
                </a:highlight>
              </a:rPr>
              <a:t>20.0 * randn</a:t>
            </a:r>
            <a:r>
              <a:rPr lang="pt-BR" sz="1200" b="1" dirty="0" smtClean="0">
                <a:solidFill>
                  <a:srgbClr val="000080"/>
                </a:solidFill>
                <a:highlight>
                  <a:srgbClr val="FFFFFF"/>
                </a:highlight>
              </a:rPr>
              <a:t>(</a:t>
            </a:r>
            <a:r>
              <a:rPr lang="pt-BR" sz="1200" dirty="0" smtClean="0">
                <a:solidFill>
                  <a:srgbClr val="000000"/>
                </a:solidFill>
                <a:highlight>
                  <a:srgbClr val="FFFFFF"/>
                </a:highlight>
              </a:rPr>
              <a:t>M</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x2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err="1">
                <a:solidFill>
                  <a:srgbClr val="000000"/>
                </a:solidFill>
                <a:highlight>
                  <a:srgbClr val="FFFFFF"/>
                </a:highlight>
              </a:rPr>
              <a:t>randn</a:t>
            </a:r>
            <a:r>
              <a:rPr lang="pt-BR" sz="1200" b="1" dirty="0">
                <a:solidFill>
                  <a:srgbClr val="000080"/>
                </a:solidFill>
                <a:highlight>
                  <a:srgbClr val="FFFFFF"/>
                </a:highlight>
              </a:rPr>
              <a:t>(</a:t>
            </a:r>
            <a:r>
              <a:rPr lang="pt-BR" sz="1200" dirty="0">
                <a:solidFill>
                  <a:srgbClr val="000000"/>
                </a:solidFill>
                <a:highlight>
                  <a:srgbClr val="FFFFFF"/>
                </a:highlight>
              </a:rPr>
              <a:t>M</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x1 </a:t>
            </a:r>
            <a:r>
              <a:rPr lang="pt-BR" sz="1200" b="1" dirty="0">
                <a:solidFill>
                  <a:srgbClr val="000080"/>
                </a:solidFill>
                <a:highlight>
                  <a:srgbClr val="FFFFFF"/>
                </a:highlight>
              </a:rPr>
              <a:t>+</a:t>
            </a:r>
            <a:r>
              <a:rPr lang="pt-BR" sz="1200" dirty="0">
                <a:solidFill>
                  <a:srgbClr val="000000"/>
                </a:solidFill>
                <a:highlight>
                  <a:srgbClr val="FFFFFF"/>
                </a:highlight>
              </a:rPr>
              <a:t> x2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err="1">
                <a:solidFill>
                  <a:srgbClr val="000000"/>
                </a:solidFill>
                <a:highlight>
                  <a:srgbClr val="FFFFFF"/>
                </a:highlight>
              </a:rPr>
              <a:t>randn</a:t>
            </a:r>
            <a:r>
              <a:rPr lang="pt-BR" sz="1200" b="1" dirty="0">
                <a:solidFill>
                  <a:srgbClr val="000080"/>
                </a:solidFill>
                <a:highlight>
                  <a:srgbClr val="FFFFFF"/>
                </a:highlight>
              </a:rPr>
              <a:t>(</a:t>
            </a:r>
            <a:r>
              <a:rPr lang="pt-BR" sz="1200" dirty="0">
                <a:solidFill>
                  <a:srgbClr val="000000"/>
                </a:solidFill>
                <a:highlight>
                  <a:srgbClr val="FFFFFF"/>
                </a:highlight>
              </a:rPr>
              <a:t>M</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endParaRPr lang="pt-BR" sz="1200" dirty="0"/>
          </a:p>
        </p:txBody>
      </p:sp>
      <p:sp>
        <p:nvSpPr>
          <p:cNvPr id="11" name="Rectangle 10"/>
          <p:cNvSpPr/>
          <p:nvPr/>
        </p:nvSpPr>
        <p:spPr>
          <a:xfrm>
            <a:off x="4745439" y="6429363"/>
            <a:ext cx="4948406" cy="369332"/>
          </a:xfrm>
          <a:prstGeom prst="rect">
            <a:avLst/>
          </a:prstGeom>
          <a:noFill/>
        </p:spPr>
        <p:txBody>
          <a:bodyPr wrap="square" rtlCol="0">
            <a:spAutoFit/>
          </a:bodyPr>
          <a:lstStyle/>
          <a:p>
            <a:pPr algn="ctr"/>
            <a:r>
              <a:rPr lang="pt-BR" u="sng" dirty="0">
                <a:solidFill>
                  <a:srgbClr val="00B0F0"/>
                </a:solidFill>
              </a:rPr>
              <a:t>Exemplo: feature_scaling_gradient_variation.ipynb</a:t>
            </a:r>
          </a:p>
        </p:txBody>
      </p:sp>
      <p:sp>
        <p:nvSpPr>
          <p:cNvPr id="12" name="TextBox 11"/>
          <p:cNvSpPr txBox="1"/>
          <p:nvPr/>
        </p:nvSpPr>
        <p:spPr>
          <a:xfrm rot="16200000">
            <a:off x="848661" y="4933620"/>
            <a:ext cx="2622154" cy="369332"/>
          </a:xfrm>
          <a:prstGeom prst="rect">
            <a:avLst/>
          </a:prstGeom>
          <a:noFill/>
        </p:spPr>
        <p:txBody>
          <a:bodyPr wrap="square" rtlCol="0">
            <a:spAutoFit/>
          </a:bodyPr>
          <a:lstStyle/>
          <a:p>
            <a:pPr algn="ctr"/>
            <a:r>
              <a:rPr lang="pt-BR" b="1" dirty="0" smtClean="0"/>
              <a:t>Padronização</a:t>
            </a:r>
            <a:endParaRPr lang="pt-BR" b="1" dirty="0"/>
          </a:p>
        </p:txBody>
      </p:sp>
      <p:sp>
        <p:nvSpPr>
          <p:cNvPr id="13" name="TextBox 12"/>
          <p:cNvSpPr txBox="1"/>
          <p:nvPr/>
        </p:nvSpPr>
        <p:spPr>
          <a:xfrm rot="16200000">
            <a:off x="848661" y="2229118"/>
            <a:ext cx="2622154" cy="369332"/>
          </a:xfrm>
          <a:prstGeom prst="rect">
            <a:avLst/>
          </a:prstGeom>
          <a:noFill/>
        </p:spPr>
        <p:txBody>
          <a:bodyPr wrap="square" rtlCol="0">
            <a:spAutoFit/>
          </a:bodyPr>
          <a:lstStyle/>
          <a:p>
            <a:pPr algn="ctr"/>
            <a:r>
              <a:rPr lang="pt-BR" b="1" dirty="0" smtClean="0"/>
              <a:t>Sem escalonamento</a:t>
            </a:r>
            <a:endParaRPr lang="pt-BR" b="1" dirty="0"/>
          </a:p>
        </p:txBody>
      </p:sp>
      <p:pic>
        <p:nvPicPr>
          <p:cNvPr id="3" name="Picture 2"/>
          <p:cNvPicPr>
            <a:picLocks noChangeAspect="1"/>
          </p:cNvPicPr>
          <p:nvPr/>
        </p:nvPicPr>
        <p:blipFill rotWithShape="1">
          <a:blip r:embed="rId6" cstate="print">
            <a:extLst>
              <a:ext uri="{28A0092B-C50C-407E-A947-70E740481C1C}">
                <a14:useLocalDpi xmlns:a14="http://schemas.microsoft.com/office/drawing/2010/main" val="0"/>
              </a:ext>
            </a:extLst>
          </a:blip>
          <a:srcRect l="7076" t="7229" r="9717" b="3196"/>
          <a:stretch/>
        </p:blipFill>
        <p:spPr>
          <a:xfrm>
            <a:off x="6383943" y="1148069"/>
            <a:ext cx="5743331" cy="2060957"/>
          </a:xfrm>
          <a:prstGeom prst="rect">
            <a:avLst/>
          </a:prstGeom>
        </p:spPr>
      </p:pic>
      <p:pic>
        <p:nvPicPr>
          <p:cNvPr id="14" name="Picture 13"/>
          <p:cNvPicPr>
            <a:picLocks noChangeAspect="1"/>
          </p:cNvPicPr>
          <p:nvPr/>
        </p:nvPicPr>
        <p:blipFill rotWithShape="1">
          <a:blip r:embed="rId7" cstate="print">
            <a:extLst>
              <a:ext uri="{28A0092B-C50C-407E-A947-70E740481C1C}">
                <a14:useLocalDpi xmlns:a14="http://schemas.microsoft.com/office/drawing/2010/main" val="0"/>
              </a:ext>
            </a:extLst>
          </a:blip>
          <a:srcRect l="8349" t="6804" r="9858" b="3621"/>
          <a:stretch/>
        </p:blipFill>
        <p:spPr>
          <a:xfrm>
            <a:off x="6481620" y="4047850"/>
            <a:ext cx="5645654" cy="2060957"/>
          </a:xfrm>
          <a:prstGeom prst="rect">
            <a:avLst/>
          </a:prstGeom>
        </p:spPr>
      </p:pic>
      <p:pic>
        <p:nvPicPr>
          <p:cNvPr id="15" name="Picture 14"/>
          <p:cNvPicPr>
            <a:picLocks noChangeAspect="1"/>
          </p:cNvPicPr>
          <p:nvPr/>
        </p:nvPicPr>
        <p:blipFill rotWithShape="1">
          <a:blip r:embed="rId8" cstate="print">
            <a:extLst>
              <a:ext uri="{28A0092B-C50C-407E-A947-70E740481C1C}">
                <a14:useLocalDpi xmlns:a14="http://schemas.microsoft.com/office/drawing/2010/main" val="0"/>
              </a:ext>
            </a:extLst>
          </a:blip>
          <a:srcRect t="7076" r="9371" b="2736"/>
          <a:stretch/>
        </p:blipFill>
        <p:spPr>
          <a:xfrm>
            <a:off x="4411070" y="4047850"/>
            <a:ext cx="1972745" cy="1963159"/>
          </a:xfrm>
          <a:prstGeom prst="rect">
            <a:avLst/>
          </a:prstGeom>
        </p:spPr>
      </p:pic>
    </p:spTree>
    <p:extLst>
      <p:ext uri="{BB962C8B-B14F-4D97-AF65-F5344CB8AC3E}">
        <p14:creationId xmlns:p14="http://schemas.microsoft.com/office/powerpoint/2010/main" val="1708900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31"/>
            <a:ext cx="10515600" cy="1325563"/>
          </a:xfrm>
        </p:spPr>
        <p:txBody>
          <a:bodyPr/>
          <a:lstStyle/>
          <a:p>
            <a:r>
              <a:rPr lang="pt-BR" dirty="0"/>
              <a:t>Escalonamento de F</a:t>
            </a:r>
            <a:r>
              <a:rPr lang="pt-BR" dirty="0" smtClean="0"/>
              <a:t>eatures </a:t>
            </a:r>
            <a:r>
              <a:rPr lang="pt-BR" dirty="0"/>
              <a:t>com SciKit-Learn</a:t>
            </a:r>
          </a:p>
        </p:txBody>
      </p:sp>
      <p:sp>
        <p:nvSpPr>
          <p:cNvPr id="4" name="Rectangle 3"/>
          <p:cNvSpPr/>
          <p:nvPr/>
        </p:nvSpPr>
        <p:spPr>
          <a:xfrm>
            <a:off x="838200" y="1080644"/>
            <a:ext cx="5002763"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StandardScaler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standardizing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StandardScaler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Standard scaler.</a:t>
            </a:r>
            <a:endParaRPr lang="pt-BR" sz="1200" dirty="0">
              <a:solidFill>
                <a:srgbClr val="000000"/>
              </a:solidFill>
              <a:highlight>
                <a:srgbClr val="FFFFFF"/>
              </a:highlight>
            </a:endParaRPr>
          </a:p>
          <a:p>
            <a:r>
              <a:rPr lang="pt-BR" sz="1200" dirty="0">
                <a:solidFill>
                  <a:srgbClr val="000000"/>
                </a:solidFill>
                <a:highlight>
                  <a:srgbClr val="FFFFFF"/>
                </a:highlight>
              </a:rPr>
              <a:t>stdScaler </a:t>
            </a:r>
            <a:r>
              <a:rPr lang="pt-BR" sz="1200" b="1" dirty="0">
                <a:solidFill>
                  <a:srgbClr val="000080"/>
                </a:solidFill>
                <a:highlight>
                  <a:srgbClr val="FFFFFF"/>
                </a:highlight>
              </a:rPr>
              <a:t>=</a:t>
            </a:r>
            <a:r>
              <a:rPr lang="pt-BR" sz="1200" dirty="0">
                <a:solidFill>
                  <a:srgbClr val="000000"/>
                </a:solidFill>
                <a:highlight>
                  <a:srgbClr val="FFFFFF"/>
                </a:highlight>
              </a:rPr>
              <a:t> StandardScaler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stdScaler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sp>
        <p:nvSpPr>
          <p:cNvPr id="5" name="Rectangle 4"/>
          <p:cNvSpPr/>
          <p:nvPr/>
        </p:nvSpPr>
        <p:spPr>
          <a:xfrm>
            <a:off x="7234335" y="1080644"/>
            <a:ext cx="4957665"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MinMaxScaler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normalizing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MinMaxScaler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MinMax scaler.</a:t>
            </a:r>
            <a:endParaRPr lang="pt-BR" sz="1200" dirty="0">
              <a:solidFill>
                <a:srgbClr val="000000"/>
              </a:solidFill>
              <a:highlight>
                <a:srgbClr val="FFFFFF"/>
              </a:highlight>
            </a:endParaRPr>
          </a:p>
          <a:p>
            <a:r>
              <a:rPr lang="pt-BR" sz="1200" dirty="0">
                <a:solidFill>
                  <a:srgbClr val="000000"/>
                </a:solidFill>
                <a:highlight>
                  <a:srgbClr val="FFFFFF"/>
                </a:highlight>
              </a:rPr>
              <a:t>minMaxScaler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pic>
        <p:nvPicPr>
          <p:cNvPr id="6" name="Picture 5"/>
          <p:cNvPicPr>
            <a:picLocks noChangeAspect="1"/>
          </p:cNvPicPr>
          <p:nvPr/>
        </p:nvPicPr>
        <p:blipFill rotWithShape="1">
          <a:blip r:embed="rId3"/>
          <a:srcRect l="7465" t="6298" r="8418" b="6134"/>
          <a:stretch/>
        </p:blipFill>
        <p:spPr>
          <a:xfrm>
            <a:off x="838200" y="3547588"/>
            <a:ext cx="3001158" cy="2715334"/>
          </a:xfrm>
          <a:prstGeom prst="rect">
            <a:avLst/>
          </a:prstGeom>
        </p:spPr>
      </p:pic>
      <p:pic>
        <p:nvPicPr>
          <p:cNvPr id="7" name="Picture 6"/>
          <p:cNvPicPr>
            <a:picLocks noChangeAspect="1"/>
          </p:cNvPicPr>
          <p:nvPr/>
        </p:nvPicPr>
        <p:blipFill rotWithShape="1">
          <a:blip r:embed="rId4"/>
          <a:srcRect l="8609" t="6956" r="8990" b="6792"/>
          <a:stretch/>
        </p:blipFill>
        <p:spPr>
          <a:xfrm>
            <a:off x="7234335" y="3547588"/>
            <a:ext cx="2984794" cy="2715334"/>
          </a:xfrm>
          <a:prstGeom prst="rect">
            <a:avLst/>
          </a:prstGeom>
        </p:spPr>
      </p:pic>
      <p:sp>
        <p:nvSpPr>
          <p:cNvPr id="8" name="TextBox 7"/>
          <p:cNvSpPr txBox="1"/>
          <p:nvPr/>
        </p:nvSpPr>
        <p:spPr>
          <a:xfrm>
            <a:off x="2756677" y="6357273"/>
            <a:ext cx="6168571" cy="369332"/>
          </a:xfrm>
          <a:prstGeom prst="rect">
            <a:avLst/>
          </a:prstGeom>
          <a:noFill/>
        </p:spPr>
        <p:txBody>
          <a:bodyPr wrap="square" rtlCol="0">
            <a:spAutoFit/>
          </a:bodyPr>
          <a:lstStyle>
            <a:defPPr>
              <a:defRPr lang="nl-BE"/>
            </a:defPPr>
            <a:lvl1pPr algn="ctr">
              <a:defRPr u="sng">
                <a:solidFill>
                  <a:srgbClr val="00B0F0"/>
                </a:solidFill>
              </a:defRPr>
            </a:lvl1pPr>
          </a:lstStyle>
          <a:p>
            <a:r>
              <a:rPr lang="pt-BR" dirty="0"/>
              <a:t>Exemplo: escalonamento_de_atributos_com_scikit_learn.ipynb</a:t>
            </a:r>
          </a:p>
        </p:txBody>
      </p:sp>
      <p:pic>
        <p:nvPicPr>
          <p:cNvPr id="9" name="Picture 6" descr="Image result for scikit learn logo">
            <a:extLst>
              <a:ext uri="{FF2B5EF4-FFF2-40B4-BE49-F238E27FC236}">
                <a16:creationId xmlns="" xmlns:a16="http://schemas.microsoft.com/office/drawing/2014/main" id="{87129D40-D136-4716-8871-12CAEC603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136" y="4818893"/>
            <a:ext cx="2113420" cy="1139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06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a:t>Quiz</a:t>
            </a:r>
            <a:r>
              <a:rPr lang="pt-BR" dirty="0"/>
              <a:t>: “</a:t>
            </a:r>
            <a:r>
              <a:rPr lang="pt-BR" i="1" dirty="0"/>
              <a:t>T319 - Quiz - Regressão: Parte </a:t>
            </a:r>
            <a:r>
              <a:rPr lang="pt-BR" i="1" dirty="0"/>
              <a:t>V</a:t>
            </a:r>
            <a:r>
              <a:rPr lang="pt-BR" i="1" dirty="0" smtClean="0"/>
              <a:t> </a:t>
            </a:r>
            <a:r>
              <a:rPr lang="pt-BR" i="1" dirty="0"/>
              <a:t>(1S2021)</a:t>
            </a:r>
            <a:r>
              <a:rPr lang="pt-BR" dirty="0"/>
              <a:t>” que se encontra no MS Teams.</a:t>
            </a:r>
          </a:p>
          <a:p>
            <a:r>
              <a:rPr lang="pt-BR" b="1" dirty="0"/>
              <a:t>Exercício Prático</a:t>
            </a:r>
            <a:r>
              <a:rPr lang="pt-BR" dirty="0"/>
              <a:t>: </a:t>
            </a:r>
            <a:r>
              <a:rPr lang="pt-BR" b="1" dirty="0">
                <a:hlinkClick r:id="rId3"/>
              </a:rPr>
              <a:t>Laboratório </a:t>
            </a:r>
            <a:r>
              <a:rPr lang="pt-BR" b="1" dirty="0" smtClean="0">
                <a:hlinkClick r:id="rId3"/>
              </a:rPr>
              <a:t>#5</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endParaRPr lang="pt-BR" dirty="0"/>
          </a:p>
        </p:txBody>
      </p:sp>
    </p:spTree>
    <p:extLst>
      <p:ext uri="{BB962C8B-B14F-4D97-AF65-F5344CB8AC3E}">
        <p14:creationId xmlns:p14="http://schemas.microsoft.com/office/powerpoint/2010/main" val="250701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302/1*MpLkcugbeMrJvFlz69LTNQ.jpeg">
            <a:extLst>
              <a:ext uri="{FF2B5EF4-FFF2-40B4-BE49-F238E27FC236}">
                <a16:creationId xmlns="" xmlns:a16="http://schemas.microsoft.com/office/drawing/2014/main" id="{DE195D4C-7D53-46C2-BDD9-033809B4E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872" y="4006136"/>
            <a:ext cx="3467100" cy="23190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iro.medium.com/max/426/1*iRv8pCP7v8FzVJNe2vAjdw.png">
            <a:extLst>
              <a:ext uri="{FF2B5EF4-FFF2-40B4-BE49-F238E27FC236}">
                <a16:creationId xmlns="" xmlns:a16="http://schemas.microsoft.com/office/drawing/2014/main" id="{76F9F526-3C2B-485C-9E25-3D10B3E3B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322" y="981611"/>
            <a:ext cx="4057650" cy="23145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iro.medium.com/max/194/1*JugKARhlrp9HLTF5_lN7EQ.jpeg">
            <a:extLst>
              <a:ext uri="{FF2B5EF4-FFF2-40B4-BE49-F238E27FC236}">
                <a16:creationId xmlns="" xmlns:a16="http://schemas.microsoft.com/office/drawing/2014/main" id="{50D99301-1821-4F05-A553-E371FA6728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5998" y="3094903"/>
            <a:ext cx="2569757" cy="34307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420531" y="4292217"/>
            <a:ext cx="3696053" cy="2410800"/>
          </a:xfrm>
          <a:prstGeom prst="rect">
            <a:avLst/>
          </a:prstGeom>
        </p:spPr>
      </p:pic>
      <p:pic>
        <p:nvPicPr>
          <p:cNvPr id="3" name="Picture 3" descr="A close up of text on a black background&#10;&#10;Description generated with very high confidence">
            <a:extLst>
              <a:ext uri="{FF2B5EF4-FFF2-40B4-BE49-F238E27FC236}">
                <a16:creationId xmlns="" xmlns:a16="http://schemas.microsoft.com/office/drawing/2014/main" id="{2A0DF154-7178-4F01-A59C-CD7D1EB3AD92}"/>
              </a:ext>
            </a:extLst>
          </p:cNvPr>
          <p:cNvPicPr>
            <a:picLocks noChangeAspect="1"/>
          </p:cNvPicPr>
          <p:nvPr/>
        </p:nvPicPr>
        <p:blipFill>
          <a:blip r:embed="rId6"/>
          <a:stretch>
            <a:fillRect/>
          </a:stretch>
        </p:blipFill>
        <p:spPr>
          <a:xfrm>
            <a:off x="8554204" y="271661"/>
            <a:ext cx="3515360" cy="2253250"/>
          </a:xfrm>
          <a:prstGeom prst="rect">
            <a:avLst/>
          </a:prstGeom>
        </p:spPr>
      </p:pic>
      <p:pic>
        <p:nvPicPr>
          <p:cNvPr id="4" name="Picture 2" descr="Popular Applications of Linear Regression for Businesses | Jigsaw Academ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441" y="271661"/>
            <a:ext cx="2800855" cy="373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 name="Group 166"/>
          <p:cNvGrpSpPr/>
          <p:nvPr/>
        </p:nvGrpSpPr>
        <p:grpSpPr>
          <a:xfrm>
            <a:off x="6818898" y="2134388"/>
            <a:ext cx="3549478" cy="3157828"/>
            <a:chOff x="6818898" y="2134388"/>
            <a:chExt cx="3549478" cy="3157828"/>
          </a:xfrm>
        </p:grpSpPr>
        <p:sp>
          <p:nvSpPr>
            <p:cNvPr id="108" name="Oval 107"/>
            <p:cNvSpPr/>
            <p:nvPr/>
          </p:nvSpPr>
          <p:spPr>
            <a:xfrm>
              <a:off x="7353299" y="27490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9" name="Oval 108"/>
            <p:cNvSpPr/>
            <p:nvPr/>
          </p:nvSpPr>
          <p:spPr>
            <a:xfrm>
              <a:off x="7533299" y="29290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0" name="Oval 109"/>
            <p:cNvSpPr/>
            <p:nvPr/>
          </p:nvSpPr>
          <p:spPr>
            <a:xfrm>
              <a:off x="7713299" y="31090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1" name="Oval 110"/>
            <p:cNvSpPr/>
            <p:nvPr/>
          </p:nvSpPr>
          <p:spPr>
            <a:xfrm>
              <a:off x="7893299" y="32890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2" name="Oval 111"/>
            <p:cNvSpPr/>
            <p:nvPr/>
          </p:nvSpPr>
          <p:spPr>
            <a:xfrm>
              <a:off x="8073299" y="34690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Oval 112"/>
            <p:cNvSpPr/>
            <p:nvPr/>
          </p:nvSpPr>
          <p:spPr>
            <a:xfrm>
              <a:off x="8253299" y="36490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Multiply 113"/>
            <p:cNvSpPr>
              <a:spLocks noChangeAspect="1"/>
            </p:cNvSpPr>
            <p:nvPr/>
          </p:nvSpPr>
          <p:spPr>
            <a:xfrm>
              <a:off x="8349614" y="3734666"/>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9" name="Straight Connector 118"/>
            <p:cNvCxnSpPr/>
            <p:nvPr/>
          </p:nvCxnSpPr>
          <p:spPr>
            <a:xfrm flipH="1">
              <a:off x="7936368" y="4340403"/>
              <a:ext cx="136931"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8074119" y="4165165"/>
              <a:ext cx="153100" cy="1752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8216880" y="4030041"/>
              <a:ext cx="86539" cy="1506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8304826" y="3915692"/>
              <a:ext cx="65154" cy="1125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8368145" y="3829031"/>
              <a:ext cx="65154" cy="921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1" name="Multiply 130"/>
            <p:cNvSpPr>
              <a:spLocks noChangeAspect="1"/>
            </p:cNvSpPr>
            <p:nvPr/>
          </p:nvSpPr>
          <p:spPr>
            <a:xfrm>
              <a:off x="7733351" y="46349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5" name="Straight Connector 114"/>
            <p:cNvCxnSpPr/>
            <p:nvPr/>
          </p:nvCxnSpPr>
          <p:spPr>
            <a:xfrm flipH="1">
              <a:off x="7750018" y="4513680"/>
              <a:ext cx="193832" cy="1828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Multiply 131"/>
            <p:cNvSpPr>
              <a:spLocks noChangeAspect="1"/>
            </p:cNvSpPr>
            <p:nvPr/>
          </p:nvSpPr>
          <p:spPr>
            <a:xfrm>
              <a:off x="7907441" y="446995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3" name="Multiply 132"/>
            <p:cNvSpPr>
              <a:spLocks noChangeAspect="1"/>
            </p:cNvSpPr>
            <p:nvPr/>
          </p:nvSpPr>
          <p:spPr>
            <a:xfrm>
              <a:off x="7991128" y="435855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4" name="Multiply 133"/>
            <p:cNvSpPr>
              <a:spLocks noChangeAspect="1"/>
            </p:cNvSpPr>
            <p:nvPr/>
          </p:nvSpPr>
          <p:spPr>
            <a:xfrm>
              <a:off x="8073299" y="425760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5" name="Multiply 134"/>
            <p:cNvSpPr>
              <a:spLocks noChangeAspect="1"/>
            </p:cNvSpPr>
            <p:nvPr/>
          </p:nvSpPr>
          <p:spPr>
            <a:xfrm>
              <a:off x="8300077" y="39203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4" name="Multiply 153"/>
            <p:cNvSpPr>
              <a:spLocks noChangeAspect="1"/>
            </p:cNvSpPr>
            <p:nvPr/>
          </p:nvSpPr>
          <p:spPr>
            <a:xfrm>
              <a:off x="8175312" y="413656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5" name="Multiply 154"/>
            <p:cNvSpPr>
              <a:spLocks noChangeAspect="1"/>
            </p:cNvSpPr>
            <p:nvPr/>
          </p:nvSpPr>
          <p:spPr>
            <a:xfrm>
              <a:off x="8241507" y="401144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0" name="Straight Arrow Connector 159"/>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8507912" y="3626810"/>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2" name="TextBox 161"/>
                <p:cNvSpPr txBox="1"/>
                <p:nvPr/>
              </p:nvSpPr>
              <p:spPr>
                <a:xfrm>
                  <a:off x="9942348" y="4892106"/>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2" name="TextBox 161"/>
                <p:cNvSpPr txBox="1">
                  <a:spLocks noRot="1" noChangeAspect="1" noMove="1" noResize="1" noEditPoints="1" noAdjustHandles="1" noChangeArrowheads="1" noChangeShapeType="1" noTextEdit="1"/>
                </p:cNvSpPr>
                <p:nvPr/>
              </p:nvSpPr>
              <p:spPr>
                <a:xfrm>
                  <a:off x="9942348" y="4892106"/>
                  <a:ext cx="426028" cy="400110"/>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3" name="TextBox 162"/>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a:blip r:embed="rId3"/>
                  <a:stretch>
                    <a:fillRect/>
                  </a:stretch>
                </a:blipFill>
              </p:spPr>
              <p:txBody>
                <a:bodyPr/>
                <a:lstStyle/>
                <a:p>
                  <a:r>
                    <a:rPr lang="pt-BR">
                      <a:noFill/>
                    </a:rPr>
                    <a:t> </a:t>
                  </a:r>
                </a:p>
              </p:txBody>
            </p:sp>
          </mc:Fallback>
        </mc:AlternateContent>
      </p:grpSp>
      <p:grpSp>
        <p:nvGrpSpPr>
          <p:cNvPr id="166" name="Group 165"/>
          <p:cNvGrpSpPr/>
          <p:nvPr/>
        </p:nvGrpSpPr>
        <p:grpSpPr>
          <a:xfrm>
            <a:off x="2817120" y="895312"/>
            <a:ext cx="3539783" cy="4892060"/>
            <a:chOff x="2817120" y="895312"/>
            <a:chExt cx="3539783" cy="4892060"/>
          </a:xfrm>
        </p:grpSpPr>
        <p:sp>
          <p:nvSpPr>
            <p:cNvPr id="4" name="Oval 3"/>
            <p:cNvSpPr>
              <a:spLocks/>
            </p:cNvSpPr>
            <p:nvPr/>
          </p:nvSpPr>
          <p:spPr>
            <a:xfrm>
              <a:off x="3657598" y="1683325"/>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Oval 4"/>
            <p:cNvSpPr/>
            <p:nvPr/>
          </p:nvSpPr>
          <p:spPr>
            <a:xfrm>
              <a:off x="4017598" y="2042031"/>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a:off x="4377598" y="2402031"/>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a:off x="4197598" y="2222031"/>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p:nvPr/>
          </p:nvSpPr>
          <p:spPr>
            <a:xfrm>
              <a:off x="3837598" y="1862031"/>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Oval 10"/>
            <p:cNvSpPr>
              <a:spLocks/>
            </p:cNvSpPr>
            <p:nvPr/>
          </p:nvSpPr>
          <p:spPr>
            <a:xfrm>
              <a:off x="3477598" y="1502031"/>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3" name="Straight Connector 102"/>
            <p:cNvCxnSpPr/>
            <p:nvPr/>
          </p:nvCxnSpPr>
          <p:spPr>
            <a:xfrm flipH="1">
              <a:off x="4253250" y="5216278"/>
              <a:ext cx="386493" cy="1537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6" name="Multiply 135"/>
            <p:cNvSpPr>
              <a:spLocks/>
            </p:cNvSpPr>
            <p:nvPr/>
          </p:nvSpPr>
          <p:spPr>
            <a:xfrm>
              <a:off x="4216841" y="533844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7" name="Multiply 136"/>
            <p:cNvSpPr>
              <a:spLocks/>
            </p:cNvSpPr>
            <p:nvPr/>
          </p:nvSpPr>
          <p:spPr>
            <a:xfrm>
              <a:off x="4598658" y="517060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9" name="Multiply 68"/>
            <p:cNvSpPr>
              <a:spLocks noChangeAspect="1"/>
            </p:cNvSpPr>
            <p:nvPr/>
          </p:nvSpPr>
          <p:spPr>
            <a:xfrm>
              <a:off x="4468132" y="3344554"/>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1" name="Straight Connector 70"/>
            <p:cNvCxnSpPr/>
            <p:nvPr/>
          </p:nvCxnSpPr>
          <p:spPr>
            <a:xfrm flipH="1" flipV="1">
              <a:off x="4516368" y="3611183"/>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flipH="1" flipV="1">
              <a:off x="4522774" y="366130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4540454" y="3778347"/>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0800000" flipH="1" flipV="1">
              <a:off x="4551995" y="384103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flipH="1" flipV="1">
              <a:off x="4557568" y="3898479"/>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8" name="Multiply 137"/>
            <p:cNvSpPr>
              <a:spLocks noChangeAspect="1"/>
            </p:cNvSpPr>
            <p:nvPr/>
          </p:nvSpPr>
          <p:spPr>
            <a:xfrm>
              <a:off x="4396841" y="499403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8" name="Straight Connector 97"/>
            <p:cNvCxnSpPr/>
            <p:nvPr/>
          </p:nvCxnSpPr>
          <p:spPr>
            <a:xfrm flipV="1">
              <a:off x="4433250" y="4936612"/>
              <a:ext cx="145222" cy="1017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33250" y="5036924"/>
              <a:ext cx="206493"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9" name="Multiply 138"/>
            <p:cNvSpPr>
              <a:spLocks noChangeAspect="1"/>
            </p:cNvSpPr>
            <p:nvPr/>
          </p:nvSpPr>
          <p:spPr>
            <a:xfrm>
              <a:off x="4541256" y="489210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0" name="Multiply 139"/>
            <p:cNvSpPr>
              <a:spLocks noChangeAspect="1"/>
            </p:cNvSpPr>
            <p:nvPr/>
          </p:nvSpPr>
          <p:spPr>
            <a:xfrm>
              <a:off x="4416484" y="4782417"/>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1" name="Multiply 140"/>
            <p:cNvSpPr>
              <a:spLocks noChangeAspect="1"/>
            </p:cNvSpPr>
            <p:nvPr/>
          </p:nvSpPr>
          <p:spPr>
            <a:xfrm>
              <a:off x="4527814" y="466584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2" name="Multiply 141"/>
            <p:cNvSpPr>
              <a:spLocks/>
            </p:cNvSpPr>
            <p:nvPr/>
          </p:nvSpPr>
          <p:spPr>
            <a:xfrm>
              <a:off x="4432482" y="449732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 name="Multiply 142"/>
            <p:cNvSpPr>
              <a:spLocks/>
            </p:cNvSpPr>
            <p:nvPr/>
          </p:nvSpPr>
          <p:spPr>
            <a:xfrm>
              <a:off x="4586752" y="4430025"/>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4" name="Multiply 143"/>
            <p:cNvSpPr>
              <a:spLocks/>
            </p:cNvSpPr>
            <p:nvPr/>
          </p:nvSpPr>
          <p:spPr>
            <a:xfrm>
              <a:off x="4489301" y="425465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5" name="Multiply 144"/>
            <p:cNvSpPr>
              <a:spLocks/>
            </p:cNvSpPr>
            <p:nvPr/>
          </p:nvSpPr>
          <p:spPr>
            <a:xfrm>
              <a:off x="4647454" y="4169248"/>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6" name="Multiply 145"/>
            <p:cNvSpPr>
              <a:spLocks/>
            </p:cNvSpPr>
            <p:nvPr/>
          </p:nvSpPr>
          <p:spPr>
            <a:xfrm>
              <a:off x="4515354" y="4085156"/>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7" name="Multiply 146"/>
            <p:cNvSpPr>
              <a:spLocks noChangeAspect="1"/>
            </p:cNvSpPr>
            <p:nvPr/>
          </p:nvSpPr>
          <p:spPr>
            <a:xfrm>
              <a:off x="4601229" y="3950902"/>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8" name="Multiply 147"/>
            <p:cNvSpPr>
              <a:spLocks noChangeAspect="1"/>
            </p:cNvSpPr>
            <p:nvPr/>
          </p:nvSpPr>
          <p:spPr>
            <a:xfrm>
              <a:off x="4598029" y="3846380"/>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9" name="Multiply 148"/>
            <p:cNvSpPr>
              <a:spLocks noChangeAspect="1"/>
            </p:cNvSpPr>
            <p:nvPr/>
          </p:nvSpPr>
          <p:spPr>
            <a:xfrm>
              <a:off x="4517694" y="3803997"/>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0" name="Multiply 149"/>
            <p:cNvSpPr>
              <a:spLocks noChangeAspect="1"/>
            </p:cNvSpPr>
            <p:nvPr/>
          </p:nvSpPr>
          <p:spPr>
            <a:xfrm>
              <a:off x="4496498" y="3683246"/>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1" name="Multiply 150"/>
            <p:cNvSpPr>
              <a:spLocks noChangeAspect="1"/>
            </p:cNvSpPr>
            <p:nvPr/>
          </p:nvSpPr>
          <p:spPr>
            <a:xfrm>
              <a:off x="4486717" y="3557718"/>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0" name="Straight Connector 79"/>
            <p:cNvCxnSpPr/>
            <p:nvPr/>
          </p:nvCxnSpPr>
          <p:spPr>
            <a:xfrm rot="10800000" flipH="1" flipV="1">
              <a:off x="4569109" y="3960140"/>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551996" y="4006045"/>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flipV="1">
              <a:off x="4570316" y="4113719"/>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4522717" y="4217178"/>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flipH="1">
              <a:off x="4490591" y="4331172"/>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0800000" flipH="1">
              <a:off x="4466582" y="4460600"/>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6200000" flipH="1">
              <a:off x="4438387" y="4578734"/>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0231" y="4699147"/>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flipV="1">
              <a:off x="4470137" y="4820883"/>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513192" y="3490807"/>
              <a:ext cx="42247" cy="1203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0800000" flipH="1" flipV="1">
              <a:off x="4527096" y="3725595"/>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2" name="Multiply 151"/>
            <p:cNvSpPr>
              <a:spLocks noChangeAspect="1"/>
            </p:cNvSpPr>
            <p:nvPr/>
          </p:nvSpPr>
          <p:spPr>
            <a:xfrm>
              <a:off x="4568482" y="3722621"/>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3" name="Multiply 152"/>
            <p:cNvSpPr>
              <a:spLocks noChangeAspect="1"/>
            </p:cNvSpPr>
            <p:nvPr/>
          </p:nvSpPr>
          <p:spPr>
            <a:xfrm>
              <a:off x="4553694" y="3612134"/>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8" name="Straight Arrow Connector 157"/>
            <p:cNvCxnSpPr/>
            <p:nvPr/>
          </p:nvCxnSpPr>
          <p:spPr>
            <a:xfrm>
              <a:off x="3030134" y="1302987"/>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4496439" y="4118552"/>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TextBox 163"/>
                <p:cNvSpPr txBox="1"/>
                <p:nvPr/>
              </p:nvSpPr>
              <p:spPr>
                <a:xfrm>
                  <a:off x="5930875" y="538726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4" name="TextBox 163"/>
                <p:cNvSpPr txBox="1">
                  <a:spLocks noRot="1" noChangeAspect="1" noMove="1" noResize="1" noEditPoints="1" noAdjustHandles="1" noChangeArrowheads="1" noChangeShapeType="1" noTextEdit="1"/>
                </p:cNvSpPr>
                <p:nvPr/>
              </p:nvSpPr>
              <p:spPr>
                <a:xfrm>
                  <a:off x="5930875" y="5387262"/>
                  <a:ext cx="426028" cy="400110"/>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5" name="TextBox 164"/>
                <p:cNvSpPr txBox="1"/>
                <p:nvPr/>
              </p:nvSpPr>
              <p:spPr>
                <a:xfrm>
                  <a:off x="2817120" y="8953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5" name="TextBox 164"/>
                <p:cNvSpPr txBox="1">
                  <a:spLocks noRot="1" noChangeAspect="1" noMove="1" noResize="1" noEditPoints="1" noAdjustHandles="1" noChangeArrowheads="1" noChangeShapeType="1" noTextEdit="1"/>
                </p:cNvSpPr>
                <p:nvPr/>
              </p:nvSpPr>
              <p:spPr>
                <a:xfrm>
                  <a:off x="2817120" y="895312"/>
                  <a:ext cx="426028" cy="400110"/>
                </a:xfrm>
                <a:prstGeom prst="rect">
                  <a:avLst/>
                </a:prstGeom>
                <a:blipFill>
                  <a:blip r:embed="rId5"/>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580847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36633" y="2134388"/>
            <a:ext cx="3836177" cy="3649708"/>
            <a:chOff x="936633" y="2134388"/>
            <a:chExt cx="3836177" cy="3649708"/>
          </a:xfrm>
        </p:grpSpPr>
        <p:grpSp>
          <p:nvGrpSpPr>
            <p:cNvPr id="56" name="Group 55"/>
            <p:cNvGrpSpPr/>
            <p:nvPr/>
          </p:nvGrpSpPr>
          <p:grpSpPr>
            <a:xfrm>
              <a:off x="1705732" y="2134388"/>
              <a:ext cx="3067078" cy="3649708"/>
              <a:chOff x="1705732" y="2134388"/>
              <a:chExt cx="3067078" cy="3649708"/>
            </a:xfrm>
          </p:grpSpPr>
          <p:sp>
            <p:nvSpPr>
              <p:cNvPr id="29" name="Oval 28"/>
              <p:cNvSpPr/>
              <p:nvPr/>
            </p:nvSpPr>
            <p:spPr>
              <a:xfrm>
                <a:off x="1800709" y="25585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Oval 29"/>
              <p:cNvSpPr/>
              <p:nvPr/>
            </p:nvSpPr>
            <p:spPr>
              <a:xfrm>
                <a:off x="1980709" y="27385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Oval 30"/>
              <p:cNvSpPr/>
              <p:nvPr/>
            </p:nvSpPr>
            <p:spPr>
              <a:xfrm>
                <a:off x="2160709" y="29185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31"/>
              <p:cNvSpPr/>
              <p:nvPr/>
            </p:nvSpPr>
            <p:spPr>
              <a:xfrm>
                <a:off x="2340709" y="30985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Oval 32"/>
              <p:cNvSpPr/>
              <p:nvPr/>
            </p:nvSpPr>
            <p:spPr>
              <a:xfrm>
                <a:off x="2520709" y="32785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Oval 33"/>
              <p:cNvSpPr/>
              <p:nvPr/>
            </p:nvSpPr>
            <p:spPr>
              <a:xfrm>
                <a:off x="2700709" y="34585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Multiply 34"/>
              <p:cNvSpPr>
                <a:spLocks noChangeAspect="1"/>
              </p:cNvSpPr>
              <p:nvPr/>
            </p:nvSpPr>
            <p:spPr>
              <a:xfrm>
                <a:off x="2797024" y="3544166"/>
                <a:ext cx="158298" cy="180000"/>
              </a:xfrm>
              <a:prstGeom prst="mathMultiply">
                <a:avLst/>
              </a:prstGeom>
              <a:solidFill>
                <a:schemeClr val="accent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38" name="TextBox 37"/>
                  <p:cNvSpPr txBox="1"/>
                  <p:nvPr/>
                </p:nvSpPr>
                <p:spPr>
                  <a:xfrm>
                    <a:off x="4346782" y="4890443"/>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346782" y="4890443"/>
                    <a:ext cx="426028" cy="400110"/>
                  </a:xfrm>
                  <a:prstGeom prst="rect">
                    <a:avLst/>
                  </a:prstGeom>
                  <a:blipFill rotWithShape="0">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99020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39" name="TextBox 38"/>
                  <p:cNvSpPr txBox="1">
                    <a:spLocks noRot="1" noChangeAspect="1" noMove="1" noResize="1" noEditPoints="1" noAdjustHandles="1" noChangeArrowheads="1" noChangeShapeType="1" noTextEdit="1"/>
                  </p:cNvSpPr>
                  <p:nvPr/>
                </p:nvSpPr>
                <p:spPr>
                  <a:xfrm>
                    <a:off x="1990208" y="2134388"/>
                    <a:ext cx="426028" cy="400110"/>
                  </a:xfrm>
                  <a:prstGeom prst="rect">
                    <a:avLst/>
                  </a:prstGeom>
                  <a:blipFill rotWithShape="0">
                    <a:blip r:embed="rId3"/>
                    <a:stretch>
                      <a:fillRect/>
                    </a:stretch>
                  </a:blipFill>
                </p:spPr>
                <p:txBody>
                  <a:bodyPr/>
                  <a:lstStyle/>
                  <a:p>
                    <a:r>
                      <a:rPr lang="pt-BR">
                        <a:noFill/>
                      </a:rPr>
                      <a:t> </a:t>
                    </a:r>
                  </a:p>
                </p:txBody>
              </p:sp>
            </mc:Fallback>
          </mc:AlternateContent>
          <p:sp>
            <p:nvSpPr>
              <p:cNvPr id="40" name="Rectangle 39"/>
              <p:cNvSpPr/>
              <p:nvPr/>
            </p:nvSpPr>
            <p:spPr>
              <a:xfrm rot="2700000">
                <a:off x="1772158" y="4675745"/>
                <a:ext cx="864000" cy="86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1" name="TextBox 50"/>
                  <p:cNvSpPr txBox="1"/>
                  <p:nvPr/>
                </p:nvSpPr>
                <p:spPr>
                  <a:xfrm>
                    <a:off x="1705732" y="4463431"/>
                    <a:ext cx="339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b="1" i="1" smtClean="0">
                                  <a:latin typeface="Cambria Math" panose="02040503050406030204" pitchFamily="18" charset="0"/>
                                </a:rPr>
                              </m:ctrlPr>
                            </m:sSupPr>
                            <m:e>
                              <m:r>
                                <a:rPr lang="pt-BR" b="1" i="1">
                                  <a:latin typeface="Cambria Math" panose="02040503050406030204" pitchFamily="18" charset="0"/>
                                </a:rPr>
                                <m:t>𝒂</m:t>
                              </m:r>
                              <m:r>
                                <m:rPr>
                                  <m:nor/>
                                </m:rPr>
                                <a:rPr lang="pt-BR" b="1" dirty="0"/>
                                <m:t> </m:t>
                              </m:r>
                            </m:e>
                            <m:sup>
                              <m:r>
                                <a:rPr lang="pt-BR" b="1" i="1" smtClean="0">
                                  <a:latin typeface="Cambria Math" panose="02040503050406030204" pitchFamily="18" charset="0"/>
                                </a:rPr>
                                <m:t>∗</m:t>
                              </m:r>
                            </m:sup>
                          </m:sSup>
                        </m:oMath>
                      </m:oMathPara>
                    </a14:m>
                    <a:endParaRPr lang="pt-BR"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1705732" y="4463431"/>
                    <a:ext cx="339772" cy="276999"/>
                  </a:xfrm>
                  <a:prstGeom prst="rect">
                    <a:avLst/>
                  </a:prstGeom>
                  <a:blipFill rotWithShape="0">
                    <a:blip r:embed="rId4"/>
                    <a:stretch>
                      <a:fillRect l="-8929" r="-3571"/>
                    </a:stretch>
                  </a:blipFill>
                </p:spPr>
                <p:txBody>
                  <a:bodyPr/>
                  <a:lstStyle/>
                  <a:p>
                    <a:r>
                      <a:rPr lang="pt-BR">
                        <a:noFill/>
                      </a:rPr>
                      <a:t> </a:t>
                    </a:r>
                  </a:p>
                </p:txBody>
              </p:sp>
            </mc:Fallback>
          </mc:AlternateContent>
          <p:cxnSp>
            <p:nvCxnSpPr>
              <p:cNvPr id="37" name="Straight Arrow Connector 36"/>
              <p:cNvCxnSpPr/>
              <p:nvPr/>
            </p:nvCxnSpPr>
            <p:spPr>
              <a:xfrm rot="5400000">
                <a:off x="3287827" y="4016460"/>
                <a:ext cx="0" cy="21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21018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158585" y="4458583"/>
                <a:ext cx="98797" cy="101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3" name="Rectangle 52"/>
                  <p:cNvSpPr/>
                  <p:nvPr/>
                </p:nvSpPr>
                <p:spPr>
                  <a:xfrm>
                    <a:off x="2661486" y="5414764"/>
                    <a:ext cx="7264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d>
                                <m:dPr>
                                  <m:begChr m:val="‖"/>
                                  <m:endChr m:val="‖"/>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𝒂</m:t>
                                  </m:r>
                                </m:e>
                              </m:d>
                            </m:e>
                            <m:sub>
                              <m:r>
                                <a:rPr lang="pt-BR" i="1">
                                  <a:latin typeface="Cambria Math" panose="02040503050406030204" pitchFamily="18" charset="0"/>
                                  <a:ea typeface="Cambria Math" panose="02040503050406030204" pitchFamily="18" charset="0"/>
                                </a:rPr>
                                <m:t>1</m:t>
                              </m:r>
                            </m:sub>
                          </m:sSub>
                        </m:oMath>
                      </m:oMathPara>
                    </a14:m>
                    <a:endParaRPr lang="pt-BR" dirty="0"/>
                  </a:p>
                </p:txBody>
              </p:sp>
            </mc:Choice>
            <mc:Fallback xmlns="">
              <p:sp>
                <p:nvSpPr>
                  <p:cNvPr id="53" name="Rectangle 52"/>
                  <p:cNvSpPr>
                    <a:spLocks noRot="1" noChangeAspect="1" noMove="1" noResize="1" noEditPoints="1" noAdjustHandles="1" noChangeArrowheads="1" noChangeShapeType="1" noTextEdit="1"/>
                  </p:cNvSpPr>
                  <p:nvPr/>
                </p:nvSpPr>
                <p:spPr>
                  <a:xfrm>
                    <a:off x="2661486" y="5414764"/>
                    <a:ext cx="726417" cy="369332"/>
                  </a:xfrm>
                  <a:prstGeom prst="rect">
                    <a:avLst/>
                  </a:prstGeom>
                  <a:blipFill rotWithShape="0">
                    <a:blip r:embed="rId5"/>
                    <a:stretch>
                      <a:fillRect/>
                    </a:stretch>
                  </a:blipFill>
                </p:spPr>
                <p:txBody>
                  <a:bodyPr/>
                  <a:lstStyle/>
                  <a:p>
                    <a:r>
                      <a:rPr lang="pt-BR">
                        <a:noFill/>
                      </a:rPr>
                      <a:t> </a:t>
                    </a:r>
                  </a:p>
                </p:txBody>
              </p:sp>
            </mc:Fallback>
          </mc:AlternateContent>
        </p:grpSp>
        <p:sp>
          <p:nvSpPr>
            <p:cNvPr id="57" name="TextBox 56"/>
            <p:cNvSpPr txBox="1"/>
            <p:nvPr/>
          </p:nvSpPr>
          <p:spPr>
            <a:xfrm>
              <a:off x="936633" y="4158937"/>
              <a:ext cx="965067" cy="369332"/>
            </a:xfrm>
            <a:prstGeom prst="rect">
              <a:avLst/>
            </a:prstGeom>
            <a:noFill/>
          </p:spPr>
          <p:txBody>
            <a:bodyPr wrap="square" rtlCol="0">
              <a:spAutoFit/>
            </a:bodyPr>
            <a:lstStyle/>
            <a:p>
              <a:r>
                <a:rPr lang="pt-BR" dirty="0"/>
                <a:t>solução</a:t>
              </a:r>
            </a:p>
          </p:txBody>
        </p:sp>
        <p:cxnSp>
          <p:nvCxnSpPr>
            <p:cNvPr id="59" name="Straight Arrow Connector 58"/>
            <p:cNvCxnSpPr>
              <a:endCxn id="50" idx="2"/>
            </p:cNvCxnSpPr>
            <p:nvPr/>
          </p:nvCxnSpPr>
          <p:spPr>
            <a:xfrm>
              <a:off x="1784106" y="4369151"/>
              <a:ext cx="374479" cy="1402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5921535" y="2134388"/>
            <a:ext cx="3675609" cy="3546185"/>
            <a:chOff x="5921535" y="2134388"/>
            <a:chExt cx="3675609" cy="3546185"/>
          </a:xfrm>
        </p:grpSpPr>
        <p:grpSp>
          <p:nvGrpSpPr>
            <p:cNvPr id="55" name="Group 54"/>
            <p:cNvGrpSpPr/>
            <p:nvPr/>
          </p:nvGrpSpPr>
          <p:grpSpPr>
            <a:xfrm>
              <a:off x="6542714" y="2134388"/>
              <a:ext cx="3054430" cy="3546185"/>
              <a:chOff x="6542714" y="2134388"/>
              <a:chExt cx="3054430" cy="3546185"/>
            </a:xfrm>
          </p:grpSpPr>
          <mc:AlternateContent xmlns:mc="http://schemas.openxmlformats.org/markup-compatibility/2006" xmlns:a14="http://schemas.microsoft.com/office/drawing/2010/main">
            <mc:Choice Requires="a14">
              <p:sp>
                <p:nvSpPr>
                  <p:cNvPr id="27" name="TextBox 26"/>
                  <p:cNvSpPr txBox="1"/>
                  <p:nvPr/>
                </p:nvSpPr>
                <p:spPr>
                  <a:xfrm>
                    <a:off x="9171116" y="49074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9171116" y="4907412"/>
                    <a:ext cx="426028" cy="400110"/>
                  </a:xfrm>
                  <a:prstGeom prst="rect">
                    <a:avLst/>
                  </a:prstGeom>
                  <a:blipFill rotWithShape="0">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rotWithShape="0">
                    <a:blip r:embed="rId7"/>
                    <a:stretch>
                      <a:fillRect/>
                    </a:stretch>
                  </a:blipFill>
                </p:spPr>
                <p:txBody>
                  <a:bodyPr/>
                  <a:lstStyle/>
                  <a:p>
                    <a:r>
                      <a:rPr lang="pt-BR">
                        <a:noFill/>
                      </a:rPr>
                      <a:t> </a:t>
                    </a:r>
                  </a:p>
                </p:txBody>
              </p:sp>
            </mc:Fallback>
          </mc:AlternateContent>
          <p:sp>
            <p:nvSpPr>
              <p:cNvPr id="41" name="Oval 40"/>
              <p:cNvSpPr/>
              <p:nvPr/>
            </p:nvSpPr>
            <p:spPr>
              <a:xfrm>
                <a:off x="6542714" y="4601785"/>
                <a:ext cx="1008000" cy="10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41"/>
              <p:cNvSpPr/>
              <p:nvPr/>
            </p:nvSpPr>
            <p:spPr>
              <a:xfrm>
                <a:off x="6626709" y="25712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Oval 42"/>
              <p:cNvSpPr/>
              <p:nvPr/>
            </p:nvSpPr>
            <p:spPr>
              <a:xfrm>
                <a:off x="6806709" y="27512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a:off x="6986709" y="29312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Oval 44"/>
              <p:cNvSpPr/>
              <p:nvPr/>
            </p:nvSpPr>
            <p:spPr>
              <a:xfrm>
                <a:off x="7166709" y="31112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Oval 45"/>
              <p:cNvSpPr/>
              <p:nvPr/>
            </p:nvSpPr>
            <p:spPr>
              <a:xfrm>
                <a:off x="7346709" y="32912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Oval 46"/>
              <p:cNvSpPr/>
              <p:nvPr/>
            </p:nvSpPr>
            <p:spPr>
              <a:xfrm>
                <a:off x="7526709" y="34712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Multiply 47"/>
              <p:cNvSpPr>
                <a:spLocks noChangeAspect="1"/>
              </p:cNvSpPr>
              <p:nvPr/>
            </p:nvSpPr>
            <p:spPr>
              <a:xfrm>
                <a:off x="7623024" y="3556866"/>
                <a:ext cx="158298" cy="180000"/>
              </a:xfrm>
              <a:prstGeom prst="mathMultiply">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Oval 48"/>
              <p:cNvSpPr/>
              <p:nvPr/>
            </p:nvSpPr>
            <p:spPr>
              <a:xfrm>
                <a:off x="7209452" y="4588707"/>
                <a:ext cx="98797" cy="101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2" name="TextBox 51"/>
                  <p:cNvSpPr txBox="1"/>
                  <p:nvPr/>
                </p:nvSpPr>
                <p:spPr>
                  <a:xfrm>
                    <a:off x="7075040" y="4694711"/>
                    <a:ext cx="339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b="1" i="1" smtClean="0">
                                  <a:latin typeface="Cambria Math" panose="02040503050406030204" pitchFamily="18" charset="0"/>
                                </a:rPr>
                              </m:ctrlPr>
                            </m:sSupPr>
                            <m:e>
                              <m:r>
                                <a:rPr lang="pt-BR" b="1" i="1">
                                  <a:latin typeface="Cambria Math" panose="02040503050406030204" pitchFamily="18" charset="0"/>
                                </a:rPr>
                                <m:t>𝒂</m:t>
                              </m:r>
                              <m:r>
                                <m:rPr>
                                  <m:nor/>
                                </m:rPr>
                                <a:rPr lang="pt-BR" b="1" dirty="0"/>
                                <m:t> </m:t>
                              </m:r>
                            </m:e>
                            <m:sup>
                              <m:r>
                                <a:rPr lang="pt-BR" b="1" i="1" smtClean="0">
                                  <a:latin typeface="Cambria Math" panose="02040503050406030204" pitchFamily="18" charset="0"/>
                                </a:rPr>
                                <m:t>∗</m:t>
                              </m:r>
                            </m:sup>
                          </m:sSup>
                        </m:oMath>
                      </m:oMathPara>
                    </a14:m>
                    <a:endParaRPr lang="pt-BR" b="1" dirty="0"/>
                  </a:p>
                </p:txBody>
              </p:sp>
            </mc:Choice>
            <mc:Fallback xmlns="">
              <p:sp>
                <p:nvSpPr>
                  <p:cNvPr id="52" name="TextBox 51"/>
                  <p:cNvSpPr txBox="1">
                    <a:spLocks noRot="1" noChangeAspect="1" noMove="1" noResize="1" noEditPoints="1" noAdjustHandles="1" noChangeArrowheads="1" noChangeShapeType="1" noTextEdit="1"/>
                  </p:cNvSpPr>
                  <p:nvPr/>
                </p:nvSpPr>
                <p:spPr>
                  <a:xfrm>
                    <a:off x="7075040" y="4694711"/>
                    <a:ext cx="339772" cy="276999"/>
                  </a:xfrm>
                  <a:prstGeom prst="rect">
                    <a:avLst/>
                  </a:prstGeom>
                  <a:blipFill rotWithShape="0">
                    <a:blip r:embed="rId8"/>
                    <a:stretch>
                      <a:fillRect l="-9091" r="-5455"/>
                    </a:stretch>
                  </a:blipFill>
                </p:spPr>
                <p:txBody>
                  <a:bodyPr/>
                  <a:lstStyle/>
                  <a:p>
                    <a:r>
                      <a:rPr lang="pt-BR">
                        <a:noFill/>
                      </a:rPr>
                      <a:t> </a:t>
                    </a:r>
                  </a:p>
                </p:txBody>
              </p:sp>
            </mc:Fallback>
          </mc:AlternateContent>
          <p:cxnSp>
            <p:nvCxnSpPr>
              <p:cNvPr id="26" name="Straight Arrow Connector 25"/>
              <p:cNvCxnSpPr/>
              <p:nvPr/>
            </p:nvCxnSpPr>
            <p:spPr>
              <a:xfrm rot="5400000">
                <a:off x="8121956" y="4016460"/>
                <a:ext cx="0" cy="21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Rectangle 53"/>
                  <p:cNvSpPr/>
                  <p:nvPr/>
                </p:nvSpPr>
                <p:spPr>
                  <a:xfrm>
                    <a:off x="7616638" y="5307522"/>
                    <a:ext cx="731739" cy="3730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pt-BR" i="1">
                                  <a:latin typeface="Cambria Math" panose="02040503050406030204" pitchFamily="18" charset="0"/>
                                  <a:ea typeface="Cambria Math" panose="02040503050406030204" pitchFamily="18" charset="0"/>
                                </a:rPr>
                              </m:ctrlPr>
                            </m:sSubSupPr>
                            <m:e>
                              <m:d>
                                <m:dPr>
                                  <m:begChr m:val="‖"/>
                                  <m:endChr m:val="‖"/>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𝒂</m:t>
                                  </m:r>
                                </m:e>
                              </m:d>
                            </m:e>
                            <m:sub>
                              <m:r>
                                <a:rPr lang="pt-BR" i="1">
                                  <a:latin typeface="Cambria Math" panose="02040503050406030204" pitchFamily="18" charset="0"/>
                                  <a:ea typeface="Cambria Math" panose="02040503050406030204" pitchFamily="18" charset="0"/>
                                </a:rPr>
                                <m:t>2</m:t>
                              </m:r>
                            </m:sub>
                            <m:sup>
                              <m:r>
                                <a:rPr lang="pt-BR" i="1">
                                  <a:latin typeface="Cambria Math" panose="02040503050406030204" pitchFamily="18" charset="0"/>
                                  <a:ea typeface="Cambria Math" panose="02040503050406030204" pitchFamily="18" charset="0"/>
                                </a:rPr>
                                <m:t>2</m:t>
                              </m:r>
                            </m:sup>
                          </m:sSubSup>
                        </m:oMath>
                      </m:oMathPara>
                    </a14:m>
                    <a:endParaRPr lang="pt-BR" dirty="0"/>
                  </a:p>
                </p:txBody>
              </p:sp>
            </mc:Choice>
            <mc:Fallback xmlns="">
              <p:sp>
                <p:nvSpPr>
                  <p:cNvPr id="54" name="Rectangle 53"/>
                  <p:cNvSpPr>
                    <a:spLocks noRot="1" noChangeAspect="1" noMove="1" noResize="1" noEditPoints="1" noAdjustHandles="1" noChangeArrowheads="1" noChangeShapeType="1" noTextEdit="1"/>
                  </p:cNvSpPr>
                  <p:nvPr/>
                </p:nvSpPr>
                <p:spPr>
                  <a:xfrm>
                    <a:off x="7616638" y="5307522"/>
                    <a:ext cx="731739" cy="373051"/>
                  </a:xfrm>
                  <a:prstGeom prst="rect">
                    <a:avLst/>
                  </a:prstGeom>
                  <a:blipFill rotWithShape="0">
                    <a:blip r:embed="rId9"/>
                    <a:stretch>
                      <a:fillRect b="-1639"/>
                    </a:stretch>
                  </a:blipFill>
                </p:spPr>
                <p:txBody>
                  <a:bodyPr/>
                  <a:lstStyle/>
                  <a:p>
                    <a:r>
                      <a:rPr lang="pt-BR">
                        <a:noFill/>
                      </a:rPr>
                      <a:t> </a:t>
                    </a:r>
                  </a:p>
                </p:txBody>
              </p:sp>
            </mc:Fallback>
          </mc:AlternateContent>
        </p:grpSp>
        <p:sp>
          <p:nvSpPr>
            <p:cNvPr id="67" name="TextBox 66"/>
            <p:cNvSpPr txBox="1"/>
            <p:nvPr/>
          </p:nvSpPr>
          <p:spPr>
            <a:xfrm>
              <a:off x="5921535" y="4379643"/>
              <a:ext cx="965067" cy="369332"/>
            </a:xfrm>
            <a:prstGeom prst="rect">
              <a:avLst/>
            </a:prstGeom>
            <a:noFill/>
          </p:spPr>
          <p:txBody>
            <a:bodyPr wrap="square" rtlCol="0">
              <a:spAutoFit/>
            </a:bodyPr>
            <a:lstStyle/>
            <a:p>
              <a:r>
                <a:rPr lang="pt-BR" dirty="0"/>
                <a:t>solução</a:t>
              </a:r>
            </a:p>
          </p:txBody>
        </p:sp>
        <p:cxnSp>
          <p:nvCxnSpPr>
            <p:cNvPr id="68" name="Straight Arrow Connector 67"/>
            <p:cNvCxnSpPr/>
            <p:nvPr/>
          </p:nvCxnSpPr>
          <p:spPr>
            <a:xfrm>
              <a:off x="6763186" y="4583136"/>
              <a:ext cx="446266" cy="45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9773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Group 149"/>
          <p:cNvGrpSpPr/>
          <p:nvPr/>
        </p:nvGrpSpPr>
        <p:grpSpPr>
          <a:xfrm>
            <a:off x="703328" y="1720211"/>
            <a:ext cx="4337255" cy="3027979"/>
            <a:chOff x="703328" y="1720211"/>
            <a:chExt cx="4337255" cy="3027979"/>
          </a:xfrm>
        </p:grpSpPr>
        <mc:AlternateContent xmlns:mc="http://schemas.openxmlformats.org/markup-compatibility/2006" xmlns:a14="http://schemas.microsoft.com/office/drawing/2010/main">
          <mc:Choice Requires="a14">
            <p:sp>
              <p:nvSpPr>
                <p:cNvPr id="51" name="TextBox 50"/>
                <p:cNvSpPr txBox="1"/>
                <p:nvPr/>
              </p:nvSpPr>
              <p:spPr>
                <a:xfrm>
                  <a:off x="703329" y="1720211"/>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51" name="TextBox 50"/>
                <p:cNvSpPr txBox="1">
                  <a:spLocks noRot="1" noChangeAspect="1" noMove="1" noResize="1" noEditPoints="1" noAdjustHandles="1" noChangeArrowheads="1" noChangeShapeType="1" noTextEdit="1"/>
                </p:cNvSpPr>
                <p:nvPr/>
              </p:nvSpPr>
              <p:spPr>
                <a:xfrm>
                  <a:off x="703329" y="1720211"/>
                  <a:ext cx="426028" cy="400110"/>
                </a:xfrm>
                <a:prstGeom prst="rect">
                  <a:avLst/>
                </a:prstGeom>
                <a:blipFill rotWithShape="0">
                  <a:blip r:embed="rId2"/>
                  <a:stretch>
                    <a:fillRect/>
                  </a:stretch>
                </a:blipFill>
              </p:spPr>
              <p:txBody>
                <a:bodyPr/>
                <a:lstStyle/>
                <a:p>
                  <a:r>
                    <a:rPr lang="pt-BR">
                      <a:noFill/>
                    </a:rPr>
                    <a:t> </a:t>
                  </a:r>
                </a:p>
              </p:txBody>
            </p:sp>
          </mc:Fallback>
        </mc:AlternateContent>
        <p:grpSp>
          <p:nvGrpSpPr>
            <p:cNvPr id="148" name="Group 147"/>
            <p:cNvGrpSpPr/>
            <p:nvPr/>
          </p:nvGrpSpPr>
          <p:grpSpPr>
            <a:xfrm>
              <a:off x="703328" y="1796190"/>
              <a:ext cx="4337255" cy="2952000"/>
              <a:chOff x="703328" y="1796190"/>
              <a:chExt cx="4337255" cy="2952000"/>
            </a:xfrm>
          </p:grpSpPr>
          <p:sp>
            <p:nvSpPr>
              <p:cNvPr id="5" name="Oval 4"/>
              <p:cNvSpPr>
                <a:spLocks/>
              </p:cNvSpPr>
              <p:nvPr/>
            </p:nvSpPr>
            <p:spPr>
              <a:xfrm rot="5400000">
                <a:off x="1914555" y="1533349"/>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Oval 5"/>
              <p:cNvSpPr/>
              <p:nvPr/>
            </p:nvSpPr>
            <p:spPr>
              <a:xfrm rot="5400000">
                <a:off x="2275849" y="1893349"/>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rot="5400000">
                <a:off x="2635849" y="2253349"/>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Oval 7"/>
              <p:cNvSpPr/>
              <p:nvPr/>
            </p:nvSpPr>
            <p:spPr>
              <a:xfrm rot="5400000">
                <a:off x="2455849" y="2073349"/>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rot="5400000">
                <a:off x="2095849" y="1713349"/>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a:spLocks/>
              </p:cNvSpPr>
              <p:nvPr/>
            </p:nvSpPr>
            <p:spPr>
              <a:xfrm rot="5400000">
                <a:off x="1735849" y="1353349"/>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Straight Connector 10"/>
              <p:cNvCxnSpPr/>
              <p:nvPr/>
            </p:nvCxnSpPr>
            <p:spPr>
              <a:xfrm flipH="1" flipV="1">
                <a:off x="882035" y="2613351"/>
                <a:ext cx="126728" cy="107999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Multiply 13"/>
              <p:cNvSpPr>
                <a:spLocks noChangeAspect="1"/>
              </p:cNvSpPr>
              <p:nvPr/>
            </p:nvSpPr>
            <p:spPr>
              <a:xfrm rot="5400000">
                <a:off x="2765706" y="3264787"/>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p:nvPr/>
            </p:nvCxnSpPr>
            <p:spPr>
              <a:xfrm rot="5400000">
                <a:off x="2864103" y="2606190"/>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703328" y="1796190"/>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p:cNvSpPr txBox="1"/>
                  <p:nvPr/>
                </p:nvSpPr>
                <p:spPr>
                  <a:xfrm>
                    <a:off x="461455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52" name="TextBox 51"/>
                  <p:cNvSpPr txBox="1">
                    <a:spLocks noRot="1" noChangeAspect="1" noMove="1" noResize="1" noEditPoints="1" noAdjustHandles="1" noChangeArrowheads="1" noChangeShapeType="1" noTextEdit="1"/>
                  </p:cNvSpPr>
                  <p:nvPr/>
                </p:nvSpPr>
                <p:spPr>
                  <a:xfrm>
                    <a:off x="4614555" y="4322889"/>
                    <a:ext cx="426028" cy="400110"/>
                  </a:xfrm>
                  <a:prstGeom prst="rect">
                    <a:avLst/>
                  </a:prstGeom>
                  <a:blipFill rotWithShape="0">
                    <a:blip r:embed="rId3"/>
                    <a:stretch>
                      <a:fillRect/>
                    </a:stretch>
                  </a:blipFill>
                </p:spPr>
                <p:txBody>
                  <a:bodyPr/>
                  <a:lstStyle/>
                  <a:p>
                    <a:r>
                      <a:rPr lang="pt-BR">
                        <a:noFill/>
                      </a:rPr>
                      <a:t> </a:t>
                    </a:r>
                  </a:p>
                </p:txBody>
              </p:sp>
            </mc:Fallback>
          </mc:AlternateContent>
          <p:cxnSp>
            <p:nvCxnSpPr>
              <p:cNvPr id="58" name="Straight Connector 57"/>
              <p:cNvCxnSpPr/>
              <p:nvPr/>
            </p:nvCxnSpPr>
            <p:spPr>
              <a:xfrm flipH="1">
                <a:off x="1008763" y="2894795"/>
                <a:ext cx="246068" cy="798554"/>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1252243" y="2894796"/>
                <a:ext cx="119416" cy="7002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371659" y="3094820"/>
                <a:ext cx="223667" cy="5002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1595327" y="3094820"/>
                <a:ext cx="116827" cy="39147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1712155" y="3199595"/>
                <a:ext cx="178705" cy="286703"/>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 idx="5"/>
              </p:cNvCxnSpPr>
              <p:nvPr/>
            </p:nvCxnSpPr>
            <p:spPr>
              <a:xfrm flipH="1" flipV="1">
                <a:off x="1890860" y="3199596"/>
                <a:ext cx="161314" cy="2610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Oval 76"/>
              <p:cNvSpPr>
                <a:spLocks noChangeAspect="1"/>
              </p:cNvSpPr>
              <p:nvPr/>
            </p:nvSpPr>
            <p:spPr>
              <a:xfrm rot="5400000">
                <a:off x="2733403" y="2491912"/>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8" name="Straight Connector 77"/>
              <p:cNvCxnSpPr>
                <a:endCxn id="7" idx="5"/>
              </p:cNvCxnSpPr>
              <p:nvPr/>
            </p:nvCxnSpPr>
            <p:spPr>
              <a:xfrm flipH="1">
                <a:off x="2052174" y="3294072"/>
                <a:ext cx="178706" cy="1665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p:cNvSpPr>
              <p:nvPr/>
            </p:nvSpPr>
            <p:spPr>
              <a:xfrm rot="5400000">
                <a:off x="2811989" y="2702869"/>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2" name="Straight Connector 81"/>
              <p:cNvCxnSpPr/>
              <p:nvPr/>
            </p:nvCxnSpPr>
            <p:spPr>
              <a:xfrm flipH="1" flipV="1">
                <a:off x="2226329" y="3290561"/>
                <a:ext cx="325194" cy="100501"/>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2551523" y="3322418"/>
                <a:ext cx="251184" cy="7509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49" name="Group 148"/>
          <p:cNvGrpSpPr/>
          <p:nvPr/>
        </p:nvGrpSpPr>
        <p:grpSpPr>
          <a:xfrm>
            <a:off x="6546300" y="1715075"/>
            <a:ext cx="4305533" cy="3007924"/>
            <a:chOff x="6546300" y="1715075"/>
            <a:chExt cx="4305533" cy="3007924"/>
          </a:xfrm>
        </p:grpSpPr>
        <p:sp>
          <p:nvSpPr>
            <p:cNvPr id="99" name="Oval 98"/>
            <p:cNvSpPr>
              <a:spLocks/>
            </p:cNvSpPr>
            <p:nvPr/>
          </p:nvSpPr>
          <p:spPr>
            <a:xfrm rot="5400000">
              <a:off x="7757527" y="1508158"/>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Oval 99"/>
            <p:cNvSpPr/>
            <p:nvPr/>
          </p:nvSpPr>
          <p:spPr>
            <a:xfrm rot="5400000">
              <a:off x="8118821" y="1868158"/>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Oval 100"/>
            <p:cNvSpPr/>
            <p:nvPr/>
          </p:nvSpPr>
          <p:spPr>
            <a:xfrm rot="5400000">
              <a:off x="8478821" y="2228158"/>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2" name="Oval 101"/>
            <p:cNvSpPr/>
            <p:nvPr/>
          </p:nvSpPr>
          <p:spPr>
            <a:xfrm rot="5400000">
              <a:off x="8298821" y="2048158"/>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3" name="Oval 102"/>
            <p:cNvSpPr/>
            <p:nvPr/>
          </p:nvSpPr>
          <p:spPr>
            <a:xfrm rot="5400000">
              <a:off x="7938821" y="1688158"/>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4" name="Oval 103"/>
            <p:cNvSpPr>
              <a:spLocks/>
            </p:cNvSpPr>
            <p:nvPr/>
          </p:nvSpPr>
          <p:spPr>
            <a:xfrm rot="5400000">
              <a:off x="7578821" y="1328158"/>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5" name="Straight Connector 104"/>
            <p:cNvCxnSpPr/>
            <p:nvPr/>
          </p:nvCxnSpPr>
          <p:spPr>
            <a:xfrm flipH="1" flipV="1">
              <a:off x="6725007" y="2588160"/>
              <a:ext cx="126728" cy="1079998"/>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Multiply 105"/>
            <p:cNvSpPr>
              <a:spLocks noChangeAspect="1"/>
            </p:cNvSpPr>
            <p:nvPr/>
          </p:nvSpPr>
          <p:spPr>
            <a:xfrm rot="5400000">
              <a:off x="8610393" y="3244561"/>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7" name="Straight Arrow Connector 106"/>
            <p:cNvCxnSpPr/>
            <p:nvPr/>
          </p:nvCxnSpPr>
          <p:spPr>
            <a:xfrm rot="5400000">
              <a:off x="8707075" y="2580999"/>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10800000">
              <a:off x="6546300" y="1770999"/>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p:cNvSpPr txBox="1"/>
                <p:nvPr/>
              </p:nvSpPr>
              <p:spPr>
                <a:xfrm>
                  <a:off x="6575357" y="1715075"/>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09" name="TextBox 108"/>
                <p:cNvSpPr txBox="1">
                  <a:spLocks noRot="1" noChangeAspect="1" noMove="1" noResize="1" noEditPoints="1" noAdjustHandles="1" noChangeArrowheads="1" noChangeShapeType="1" noTextEdit="1"/>
                </p:cNvSpPr>
                <p:nvPr/>
              </p:nvSpPr>
              <p:spPr>
                <a:xfrm>
                  <a:off x="6575357" y="1715075"/>
                  <a:ext cx="426028" cy="400110"/>
                </a:xfrm>
                <a:prstGeom prst="rect">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1042580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10" name="TextBox 109"/>
                <p:cNvSpPr txBox="1">
                  <a:spLocks noRot="1" noChangeAspect="1" noMove="1" noResize="1" noEditPoints="1" noAdjustHandles="1" noChangeArrowheads="1" noChangeShapeType="1" noTextEdit="1"/>
                </p:cNvSpPr>
                <p:nvPr/>
              </p:nvSpPr>
              <p:spPr>
                <a:xfrm>
                  <a:off x="10425805" y="4322889"/>
                  <a:ext cx="426028" cy="400110"/>
                </a:xfrm>
                <a:prstGeom prst="rect">
                  <a:avLst/>
                </a:prstGeom>
                <a:blipFill rotWithShape="0">
                  <a:blip r:embed="rId5"/>
                  <a:stretch>
                    <a:fillRect/>
                  </a:stretch>
                </a:blipFill>
              </p:spPr>
              <p:txBody>
                <a:bodyPr/>
                <a:lstStyle/>
                <a:p>
                  <a:r>
                    <a:rPr lang="pt-BR">
                      <a:noFill/>
                    </a:rPr>
                    <a:t> </a:t>
                  </a:r>
                </a:p>
              </p:txBody>
            </p:sp>
          </mc:Fallback>
        </mc:AlternateContent>
        <p:sp>
          <p:nvSpPr>
            <p:cNvPr id="117" name="Oval 116"/>
            <p:cNvSpPr>
              <a:spLocks noChangeAspect="1"/>
            </p:cNvSpPr>
            <p:nvPr/>
          </p:nvSpPr>
          <p:spPr>
            <a:xfrm rot="5400000">
              <a:off x="8576375" y="2466721"/>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9" name="Oval 118"/>
            <p:cNvSpPr>
              <a:spLocks noChangeAspect="1"/>
            </p:cNvSpPr>
            <p:nvPr/>
          </p:nvSpPr>
          <p:spPr>
            <a:xfrm rot="5400000">
              <a:off x="8654961" y="2677678"/>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4" name="Straight Connector 123"/>
            <p:cNvCxnSpPr/>
            <p:nvPr/>
          </p:nvCxnSpPr>
          <p:spPr>
            <a:xfrm flipH="1">
              <a:off x="6858633" y="3322418"/>
              <a:ext cx="262864" cy="34574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7121498" y="3322418"/>
              <a:ext cx="401988" cy="13821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17" idx="4"/>
            </p:cNvCxnSpPr>
            <p:nvPr/>
          </p:nvCxnSpPr>
          <p:spPr>
            <a:xfrm flipH="1">
              <a:off x="7525721" y="3304921"/>
              <a:ext cx="309569" cy="152442"/>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17" idx="5"/>
              <a:endCxn id="117" idx="4"/>
            </p:cNvCxnSpPr>
            <p:nvPr/>
          </p:nvCxnSpPr>
          <p:spPr>
            <a:xfrm flipH="1" flipV="1">
              <a:off x="7835290" y="3304921"/>
              <a:ext cx="245503" cy="6867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endCxn id="117" idx="5"/>
            </p:cNvCxnSpPr>
            <p:nvPr/>
          </p:nvCxnSpPr>
          <p:spPr>
            <a:xfrm flipH="1">
              <a:off x="8080793" y="3300431"/>
              <a:ext cx="308855" cy="7316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flipV="1">
              <a:off x="8387173" y="3301525"/>
              <a:ext cx="247978" cy="6633"/>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2729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Recapitulando</a:t>
            </a:r>
            <a:endParaRPr lang="pt-BR" dirty="0"/>
          </a:p>
        </p:txBody>
      </p:sp>
      <p:sp>
        <p:nvSpPr>
          <p:cNvPr id="3" name="Content Placeholder 2"/>
          <p:cNvSpPr>
            <a:spLocks noGrp="1"/>
          </p:cNvSpPr>
          <p:nvPr>
            <p:ph idx="1"/>
          </p:nvPr>
        </p:nvSpPr>
        <p:spPr/>
        <p:txBody>
          <a:bodyPr/>
          <a:lstStyle/>
          <a:p>
            <a:r>
              <a:rPr lang="pt-BR" dirty="0" smtClean="0"/>
              <a:t>.</a:t>
            </a:r>
          </a:p>
          <a:p>
            <a:endParaRPr lang="pt-BR" dirty="0"/>
          </a:p>
        </p:txBody>
      </p:sp>
    </p:spTree>
    <p:extLst>
      <p:ext uri="{BB962C8B-B14F-4D97-AF65-F5344CB8AC3E}">
        <p14:creationId xmlns:p14="http://schemas.microsoft.com/office/powerpoint/2010/main" val="3057771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Features</a:t>
            </a:r>
            <a:endParaRPr lang="nl-BE" dirty="0"/>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838200" y="1690688"/>
                <a:ext cx="10515600" cy="487295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Em algumas situações, alguns </a:t>
                </a:r>
                <a:r>
                  <a:rPr lang="pt-BR" b="1" dirty="0"/>
                  <a:t>atributos</a:t>
                </a:r>
                <a:r>
                  <a:rPr lang="pt-BR" dirty="0"/>
                  <a:t> acabam sendo dominantes sobre os demais no sentido de que exercerem grande influência sobre o </a:t>
                </a:r>
                <a:r>
                  <a:rPr lang="pt-BR" b="1" i="1" dirty="0"/>
                  <a:t>erro</a:t>
                </a:r>
                <a:r>
                  <a:rPr lang="pt-BR" dirty="0"/>
                  <a:t> cometido pelo modelo. </a:t>
                </a:r>
              </a:p>
              <a:p>
                <a:pPr algn="just"/>
                <a:r>
                  <a:rPr lang="pt-BR" dirty="0"/>
                  <a:t>Isto pode ocorrer devido à grande diferença de magnitude entre os atributos.</a:t>
                </a:r>
              </a:p>
              <a:p>
                <a:pPr algn="just"/>
                <a:r>
                  <a:rPr lang="pt-BR" dirty="0"/>
                  <a:t>Essa diferença de magnitudes afeta o desempenho dos algoritmos de ML.</a:t>
                </a:r>
              </a:p>
              <a:p>
                <a:pPr algn="just"/>
                <a:r>
                  <a:rPr lang="pt-BR" b="1" dirty="0"/>
                  <a:t>Exemplo</a:t>
                </a:r>
                <a:r>
                  <a:rPr lang="pt-BR" dirty="0"/>
                  <a:t>: Suponha que você tenha dois atributos,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b="0" i="1" smtClean="0">
                        <a:latin typeface="Cambria Math" panose="02040503050406030204" pitchFamily="18" charset="0"/>
                      </a:rPr>
                      <m:t> </m:t>
                    </m:r>
                  </m:oMath>
                </a14:m>
                <a:r>
                  <a:rPr lang="pt-BR" dirty="0"/>
                  <a:t>e</a:t>
                </a:r>
                <a14:m>
                  <m:oMath xmlns:m="http://schemas.openxmlformats.org/officeDocument/2006/math">
                    <m:r>
                      <a:rPr lang="pt-BR" b="0" i="0" smtClean="0">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a:t>, variando de 0 a 2000 (área de um imóvel em </a:t>
                </a:r>
                <a14:m>
                  <m:oMath xmlns:m="http://schemas.openxmlformats.org/officeDocument/2006/math">
                    <m:sSup>
                      <m:sSupPr>
                        <m:ctrlPr>
                          <a:rPr lang="pt-BR" i="1" smtClean="0">
                            <a:latin typeface="Cambria Math" panose="02040503050406030204" pitchFamily="18" charset="0"/>
                          </a:rPr>
                        </m:ctrlPr>
                      </m:sSupPr>
                      <m:e>
                        <m:r>
                          <a:rPr lang="pt-BR" b="0" i="1" smtClean="0">
                            <a:latin typeface="Cambria Math" panose="02040503050406030204" pitchFamily="18" charset="0"/>
                          </a:rPr>
                          <m:t>𝑚</m:t>
                        </m:r>
                      </m:e>
                      <m:sup>
                        <m:r>
                          <a:rPr lang="pt-BR" b="0" i="1" smtClean="0">
                            <a:latin typeface="Cambria Math" panose="02040503050406030204" pitchFamily="18" charset="0"/>
                          </a:rPr>
                          <m:t>2</m:t>
                        </m:r>
                      </m:sup>
                    </m:sSup>
                  </m:oMath>
                </a14:m>
                <a:r>
                  <a:rPr lang="pt-BR" dirty="0"/>
                  <a:t>), e de 1 a 5 (número de quartos), respectivamente.</a:t>
                </a:r>
              </a:p>
              <a:p>
                <a:pPr algn="just"/>
                <a:r>
                  <a:rPr lang="pt-BR" dirty="0"/>
                  <a:t>Algoritmos de ML trabalham com números/magnitudes e não sabem o que eles representam nem suas unidades. </a:t>
                </a:r>
              </a:p>
              <a:p>
                <a:pPr algn="just"/>
                <a:r>
                  <a:rPr lang="pt-BR" dirty="0"/>
                  <a:t>Porém, algoritmos que usam </a:t>
                </a:r>
                <a:r>
                  <a:rPr lang="pt-BR" b="1" i="1" dirty="0"/>
                  <a:t>distância</a:t>
                </a:r>
                <a:r>
                  <a:rPr lang="pt-BR" dirty="0"/>
                  <a:t> (e.g., erro quadrático médio) como métrica de erro vão assumir que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 tem mais importância do que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e entender que, por exemplo, 100 </a:t>
                </a:r>
                <a14:m>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𝑚</m:t>
                        </m:r>
                      </m:e>
                      <m:sup>
                        <m:r>
                          <a:rPr lang="pt-BR" i="1">
                            <a:latin typeface="Cambria Math" panose="02040503050406030204" pitchFamily="18" charset="0"/>
                          </a:rPr>
                          <m:t>2</m:t>
                        </m:r>
                      </m:sup>
                    </m:sSup>
                  </m:oMath>
                </a14:m>
                <a:r>
                  <a:rPr lang="pt-BR" dirty="0"/>
                  <a:t> &gt; 2 quartos.</a:t>
                </a:r>
              </a:p>
              <a:p>
                <a:pPr algn="just"/>
                <a:r>
                  <a:rPr lang="pt-BR" dirty="0"/>
                  <a:t>Portanto, o erro entre  </a:t>
                </a:r>
                <a14:m>
                  <m:oMath xmlns:m="http://schemas.openxmlformats.org/officeDocument/2006/math">
                    <m:r>
                      <m:rPr>
                        <m:sty m:val="p"/>
                      </m:rPr>
                      <a:rPr lang="pt-BR">
                        <a:latin typeface="Cambria Math" panose="02040503050406030204" pitchFamily="18" charset="0"/>
                        <a:ea typeface="Cambria Math" panose="02040503050406030204" pitchFamily="18" charset="0"/>
                      </a:rPr>
                      <m:t>y</m:t>
                    </m:r>
                    <m:r>
                      <a:rPr lang="pt-BR">
                        <a:latin typeface="Cambria Math" panose="02040503050406030204" pitchFamily="18" charset="0"/>
                        <a:ea typeface="Cambria Math" panose="02040503050406030204" pitchFamily="18" charset="0"/>
                      </a:rPr>
                      <m:t> </m:t>
                    </m:r>
                    <m:r>
                      <m:rPr>
                        <m:sty m:val="p"/>
                      </m:rPr>
                      <a:rPr lang="pt-BR">
                        <a:latin typeface="Cambria Math" panose="02040503050406030204" pitchFamily="18" charset="0"/>
                        <a:ea typeface="Cambria Math" panose="02040503050406030204" pitchFamily="18" charset="0"/>
                      </a:rPr>
                      <m:t>e</m:t>
                    </m:r>
                    <m:r>
                      <a:rPr lang="pt-BR">
                        <a:latin typeface="Cambria Math" panose="02040503050406030204" pitchFamily="18" charset="0"/>
                        <a:ea typeface="Cambria Math" panose="02040503050406030204" pitchFamily="18" charset="0"/>
                      </a:rPr>
                      <m:t> </m:t>
                    </m:r>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e>
                    </m:d>
                  </m:oMath>
                </a14:m>
                <a:r>
                  <a:rPr lang="pt-BR" dirty="0"/>
                  <a:t> será dominado pelo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a:t>
                </a:r>
              </a:p>
              <a:p>
                <a:pPr algn="just"/>
                <a:endParaRPr lang="pt-BR" dirty="0"/>
              </a:p>
              <a:p>
                <a:pPr algn="just"/>
                <a:endParaRPr lang="pt-BR" dirty="0"/>
              </a:p>
              <a:p>
                <a:pPr marL="0" indent="0" algn="just">
                  <a:buNone/>
                </a:pPr>
                <a:endParaRPr lang="pt-BR" dirty="0"/>
              </a:p>
              <a:p>
                <a:pPr marL="0" indent="0" algn="just">
                  <a:buNone/>
                </a:pPr>
                <a:endParaRPr lang="pt-BR" dirty="0"/>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838200" y="1690688"/>
                <a:ext cx="10515600" cy="4872950"/>
              </a:xfrm>
              <a:prstGeom prst="rect">
                <a:avLst/>
              </a:prstGeom>
              <a:blipFill rotWithShape="0">
                <a:blip r:embed="rId3"/>
                <a:stretch>
                  <a:fillRect l="-812" t="-2375" r="-870"/>
                </a:stretch>
              </a:blipFill>
            </p:spPr>
            <p:txBody>
              <a:bodyPr/>
              <a:lstStyle/>
              <a:p>
                <a:r>
                  <a:rPr lang="pt-BR">
                    <a:noFill/>
                  </a:rPr>
                  <a:t> </a:t>
                </a:r>
              </a:p>
            </p:txBody>
          </p:sp>
        </mc:Fallback>
      </mc:AlternateContent>
    </p:spTree>
    <p:extLst>
      <p:ext uri="{BB962C8B-B14F-4D97-AF65-F5344CB8AC3E}">
        <p14:creationId xmlns:p14="http://schemas.microsoft.com/office/powerpoint/2010/main" val="137822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93142C1-FD08-4328-BCCB-5521CEABA2E7}"/>
              </a:ext>
            </a:extLst>
          </p:cNvPr>
          <p:cNvSpPr>
            <a:spLocks noGrp="1"/>
          </p:cNvSpPr>
          <p:nvPr>
            <p:ph type="title"/>
          </p:nvPr>
        </p:nvSpPr>
        <p:spPr/>
        <p:txBody>
          <a:bodyPr/>
          <a:lstStyle/>
          <a:p>
            <a:r>
              <a:rPr lang="pt-BR" dirty="0"/>
              <a:t>Escalonamento de </a:t>
            </a:r>
            <a:r>
              <a:rPr lang="pt-BR" dirty="0" err="1"/>
              <a:t>Features</a:t>
            </a:r>
            <a:endParaRPr lang="pt-BR"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 xmlns:a16="http://schemas.microsoft.com/office/drawing/2014/main" id="{C1642F2F-7A09-459E-9D90-1D9D3103E685}"/>
                  </a:ext>
                </a:extLst>
              </p:cNvPr>
              <p:cNvSpPr>
                <a:spLocks noGrp="1"/>
              </p:cNvSpPr>
              <p:nvPr>
                <p:ph idx="1"/>
              </p:nvPr>
            </p:nvSpPr>
            <p:spPr>
              <a:xfrm>
                <a:off x="838200" y="1690687"/>
                <a:ext cx="10915650" cy="3929825"/>
              </a:xfrm>
            </p:spPr>
            <p:txBody>
              <a:bodyPr>
                <a:normAutofit/>
              </a:bodyPr>
              <a:lstStyle/>
              <a:p>
                <a:r>
                  <a:rPr lang="pt-BR" dirty="0"/>
                  <a:t>Dada a seguinte equação hipótese, </a:t>
                </a:r>
                <a14:m>
                  <m:oMath xmlns:m="http://schemas.openxmlformats.org/officeDocument/2006/math">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e>
                    </m:d>
                  </m:oMath>
                </a14:m>
                <a:endParaRPr lang="pt-BR" dirty="0"/>
              </a:p>
              <a:p>
                <a:pPr marL="0" indent="0" algn="ctr">
                  <a:buNone/>
                </a:pPr>
                <a14:m>
                  <m:oMath xmlns:m="http://schemas.openxmlformats.org/officeDocument/2006/math">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𝑖</m:t>
                        </m:r>
                      </m:e>
                    </m:d>
                    <m:r>
                      <a:rPr lang="pt-BR" b="0" i="1" smtClean="0">
                        <a:latin typeface="Cambria Math" panose="02040503050406030204" pitchFamily="18" charset="0"/>
                      </a:rPr>
                      <m:t>= </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𝑖</m:t>
                            </m:r>
                          </m:e>
                        </m:d>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i="1">
                            <a:latin typeface="Cambria Math" panose="02040503050406030204" pitchFamily="18" charset="0"/>
                          </a:rPr>
                        </m:ctrlPr>
                      </m:dPr>
                      <m:e>
                        <m:r>
                          <a:rPr lang="pt-BR" i="1">
                            <a:latin typeface="Cambria Math" panose="02040503050406030204" pitchFamily="18" charset="0"/>
                          </a:rPr>
                          <m:t>𝑖</m:t>
                        </m:r>
                      </m:e>
                    </m:d>
                  </m:oMath>
                </a14:m>
                <a:r>
                  <a:rPr lang="pt-BR" dirty="0"/>
                  <a:t>.</a:t>
                </a:r>
              </a:p>
              <a:p>
                <a:r>
                  <a:rPr lang="pt-BR" dirty="0"/>
                  <a:t>A função de erro é dada por</a:t>
                </a:r>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𝑒</m:t>
                        </m:r>
                      </m:sub>
                    </m:sSub>
                    <m:d>
                      <m:dPr>
                        <m:ctrlPr>
                          <a:rPr lang="pt-BR"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r>
                                  <m:rPr>
                                    <m:nor/>
                                  </m:rPr>
                                  <a:rPr lang="pt-BR" i="1"/>
                                  <m:t>(</m:t>
                                </m:r>
                                <m:r>
                                  <m:rPr>
                                    <m:nor/>
                                  </m:rPr>
                                  <a:rPr lang="pt-BR" i="1"/>
                                  <m:t>i</m:t>
                                </m:r>
                                <m:r>
                                  <m:rPr>
                                    <m:nor/>
                                  </m:rPr>
                                  <a:rPr lang="pt-BR" i="1"/>
                                  <m:t>)</m:t>
                                </m:r>
                                <m:r>
                                  <a:rPr lang="pt-BR" i="1">
                                    <a:latin typeface="Cambria Math" panose="02040503050406030204" pitchFamily="18" charset="0"/>
                                  </a:rPr>
                                  <m:t> −</m:t>
                                </m:r>
                                <m:d>
                                  <m:dPr>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d>
                                      <m:dPr>
                                        <m:ctrlPr>
                                          <a:rPr lang="pt-BR" i="1">
                                            <a:latin typeface="Cambria Math" panose="02040503050406030204" pitchFamily="18" charset="0"/>
                                          </a:rPr>
                                        </m:ctrlPr>
                                      </m:dPr>
                                      <m:e>
                                        <m:r>
                                          <a:rPr lang="pt-BR" i="1">
                                            <a:latin typeface="Cambria Math" panose="02040503050406030204" pitchFamily="18" charset="0"/>
                                          </a:rPr>
                                          <m:t>𝑖</m:t>
                                        </m:r>
                                      </m:e>
                                    </m:d>
                                  </m:e>
                                </m:d>
                              </m:e>
                            </m:d>
                          </m:e>
                          <m:sup>
                            <m:r>
                              <a:rPr lang="pt-BR" b="0" i="1" smtClean="0">
                                <a:latin typeface="Cambria Math" panose="02040503050406030204" pitchFamily="18" charset="0"/>
                              </a:rPr>
                              <m:t>2</m:t>
                            </m:r>
                          </m:sup>
                        </m:sSup>
                      </m:e>
                    </m:nary>
                  </m:oMath>
                </a14:m>
                <a:r>
                  <a:rPr lang="pt-BR" dirty="0"/>
                  <a:t>.</a:t>
                </a:r>
              </a:p>
              <a:p>
                <a:r>
                  <a:rPr lang="pt-BR" dirty="0"/>
                  <a:t>Caso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𝑖</m:t>
                        </m:r>
                      </m:e>
                    </m:d>
                    <m:r>
                      <a:rPr lang="pt-BR" b="0" i="1" smtClean="0">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𝑖</m:t>
                        </m:r>
                      </m:e>
                    </m:d>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então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 tem uma influência maior no erro resultante, o que pode ser expresso de forma aproximada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i="1" smtClean="0">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r>
                                  <m:rPr>
                                    <m:nor/>
                                  </m:rPr>
                                  <a:rPr lang="pt-BR" i="1"/>
                                  <m:t>(</m:t>
                                </m:r>
                                <m:r>
                                  <m:rPr>
                                    <m:nor/>
                                  </m:rPr>
                                  <a:rPr lang="pt-BR" i="1"/>
                                  <m:t>i</m:t>
                                </m:r>
                                <m:r>
                                  <m:rPr>
                                    <m:nor/>
                                  </m:rPr>
                                  <a:rPr lang="pt-BR" i="1"/>
                                  <m:t>)</m:t>
                                </m:r>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𝑖</m:t>
                                    </m:r>
                                  </m:e>
                                </m:d>
                              </m:e>
                            </m:d>
                          </m:e>
                          <m:sup>
                            <m:r>
                              <a:rPr lang="pt-BR" i="1">
                                <a:latin typeface="Cambria Math" panose="02040503050406030204" pitchFamily="18" charset="0"/>
                              </a:rPr>
                              <m:t>2</m:t>
                            </m:r>
                          </m:sup>
                        </m:sSup>
                      </m:e>
                    </m:nary>
                  </m:oMath>
                </a14:m>
                <a:r>
                  <a:rPr lang="pt-BR" dirty="0"/>
                  <a:t>.</a:t>
                </a:r>
              </a:p>
            </p:txBody>
          </p:sp>
        </mc:Choice>
        <mc:Fallback xmlns="">
          <p:sp>
            <p:nvSpPr>
              <p:cNvPr id="4" name="Content Placeholder 2">
                <a:extLst>
                  <a:ext uri="{FF2B5EF4-FFF2-40B4-BE49-F238E27FC236}">
                    <a16:creationId xmlns:a16="http://schemas.microsoft.com/office/drawing/2014/main" xmlns="" xmlns:a14="http://schemas.microsoft.com/office/drawing/2010/main" id="{C1642F2F-7A09-459E-9D90-1D9D3103E685}"/>
                  </a:ext>
                </a:extLst>
              </p:cNvPr>
              <p:cNvSpPr>
                <a:spLocks noGrp="1" noRot="1" noChangeAspect="1" noMove="1" noResize="1" noEditPoints="1" noAdjustHandles="1" noChangeArrowheads="1" noChangeShapeType="1" noTextEdit="1"/>
              </p:cNvSpPr>
              <p:nvPr>
                <p:ph idx="1"/>
              </p:nvPr>
            </p:nvSpPr>
            <p:spPr>
              <a:xfrm>
                <a:off x="838200" y="1690687"/>
                <a:ext cx="10915650" cy="3929825"/>
              </a:xfrm>
              <a:blipFill rotWithShape="0">
                <a:blip r:embed="rId2"/>
                <a:stretch>
                  <a:fillRect l="-1006" t="-2481"/>
                </a:stretch>
              </a:blipFill>
            </p:spPr>
            <p:txBody>
              <a:bodyPr/>
              <a:lstStyle/>
              <a:p>
                <a:r>
                  <a:rPr lang="pt-BR">
                    <a:noFill/>
                  </a:rPr>
                  <a:t> </a:t>
                </a:r>
              </a:p>
            </p:txBody>
          </p:sp>
        </mc:Fallback>
      </mc:AlternateContent>
      <p:pic>
        <p:nvPicPr>
          <p:cNvPr id="5" name="Picture 2" descr="https://miro.medium.com/max/395/1*EyPd0sQxEXtTDSJgu72JNQ.jpeg">
            <a:extLst>
              <a:ext uri="{FF2B5EF4-FFF2-40B4-BE49-F238E27FC236}">
                <a16:creationId xmlns="" xmlns:a16="http://schemas.microsoft.com/office/drawing/2014/main" id="{0D8EEA24-1121-4936-A240-08F46CEAC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4195" y="0"/>
            <a:ext cx="2417805" cy="3470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4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Features</a:t>
            </a:r>
          </a:p>
        </p:txBody>
      </p:sp>
      <p:sp>
        <p:nvSpPr>
          <p:cNvPr id="3" name="Content Placeholder 2"/>
          <p:cNvSpPr>
            <a:spLocks noGrp="1"/>
          </p:cNvSpPr>
          <p:nvPr>
            <p:ph idx="1"/>
          </p:nvPr>
        </p:nvSpPr>
        <p:spPr/>
        <p:txBody>
          <a:bodyPr>
            <a:normAutofit/>
          </a:bodyPr>
          <a:lstStyle/>
          <a:p>
            <a:r>
              <a:rPr lang="pt-BR" dirty="0"/>
              <a:t>Esse problema ocorre com todo algoritmo que se baseia no cálculo da distância durante a fase de treinamento.</a:t>
            </a:r>
          </a:p>
          <a:p>
            <a:r>
              <a:rPr lang="pt-BR" dirty="0"/>
              <a:t>Portanto, para evitar esse problema, a variação de todos os atributos deve ser escalonada para que cada atributo contribua com mesma importância/peso para o cálculo da distância (ou seja, do erro quadrático médio).</a:t>
            </a:r>
          </a:p>
          <a:p>
            <a:r>
              <a:rPr lang="pt-BR" dirty="0"/>
              <a:t> Ou seja, escalona-se os atributos para deixa-los com a mesma faixa de valores/magnitudes.</a:t>
            </a:r>
          </a:p>
        </p:txBody>
      </p:sp>
    </p:spTree>
    <p:extLst>
      <p:ext uri="{BB962C8B-B14F-4D97-AF65-F5344CB8AC3E}">
        <p14:creationId xmlns:p14="http://schemas.microsoft.com/office/powerpoint/2010/main" val="3204110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Features</a:t>
            </a:r>
          </a:p>
        </p:txBody>
      </p:sp>
      <p:sp>
        <p:nvSpPr>
          <p:cNvPr id="3" name="Content Placeholder 2"/>
          <p:cNvSpPr>
            <a:spLocks noGrp="1"/>
          </p:cNvSpPr>
          <p:nvPr>
            <p:ph idx="1"/>
          </p:nvPr>
        </p:nvSpPr>
        <p:spPr>
          <a:xfrm>
            <a:off x="838200" y="1825625"/>
            <a:ext cx="10515600" cy="1819233"/>
          </a:xfrm>
        </p:spPr>
        <p:txBody>
          <a:bodyPr/>
          <a:lstStyle/>
          <a:p>
            <a:pPr marL="0" indent="0" algn="just">
              <a:buNone/>
            </a:pPr>
            <a:r>
              <a:rPr lang="pt-BR" dirty="0"/>
              <a:t>Quando as features tem variações de valores bem diferentes, os contornos da superfície de erro vão ter formato elíptico,  dificultando a convergência de algoritmos que usam distância como métrica para o cálculo do erro, como o caso do gradiente descendente. </a:t>
            </a:r>
          </a:p>
          <a:p>
            <a:endParaRPr lang="pt-B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5333" y="3441658"/>
            <a:ext cx="2288436" cy="315890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34872" y="4560274"/>
            <a:ext cx="2292375" cy="2040292"/>
          </a:xfrm>
          <a:prstGeom prst="rect">
            <a:avLst/>
          </a:prstGeom>
        </p:spPr>
      </p:pic>
    </p:spTree>
    <p:extLst>
      <p:ext uri="{BB962C8B-B14F-4D97-AF65-F5344CB8AC3E}">
        <p14:creationId xmlns:p14="http://schemas.microsoft.com/office/powerpoint/2010/main" val="1168747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377"/>
            <a:ext cx="10515600" cy="718087"/>
          </a:xfrm>
        </p:spPr>
        <p:txBody>
          <a:bodyPr/>
          <a:lstStyle/>
          <a:p>
            <a:r>
              <a:rPr lang="en-US" dirty="0" err="1"/>
              <a:t>Escalonamento</a:t>
            </a:r>
            <a:r>
              <a:rPr lang="en-US" dirty="0"/>
              <a:t> de Features</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94228"/>
                <a:ext cx="11231880" cy="5390351"/>
              </a:xfrm>
            </p:spPr>
            <p:txBody>
              <a:bodyPr>
                <a:normAutofit fontScale="70000" lnSpcReduction="20000"/>
              </a:bodyPr>
              <a:lstStyle/>
              <a:p>
                <a:r>
                  <a:rPr lang="pt-BR" dirty="0" smtClean="0"/>
                  <a:t>As duas formas mais comuns de escalonamento são:</a:t>
                </a:r>
                <a:endParaRPr lang="en-US" dirty="0"/>
              </a:p>
              <a:p>
                <a:pPr lvl="1">
                  <a:buFont typeface="Courier New" panose="02070309020205020404" pitchFamily="49" charset="0"/>
                  <a:buChar char="o"/>
                </a:pPr>
                <a:r>
                  <a:rPr lang="en-US" b="1" dirty="0" err="1"/>
                  <a:t>Normalização</a:t>
                </a:r>
                <a:r>
                  <a:rPr lang="en-US" b="1" dirty="0"/>
                  <a:t> </a:t>
                </a:r>
                <a:r>
                  <a:rPr lang="en-US" b="1" dirty="0" err="1"/>
                  <a:t>Mín</a:t>
                </a:r>
                <a:r>
                  <a:rPr lang="en-US" b="1" dirty="0"/>
                  <a:t>-Max</a:t>
                </a:r>
              </a:p>
              <a:p>
                <a:pPr marL="0" indent="0">
                  <a:buNone/>
                </a:pPr>
                <a14:m>
                  <m:oMathPara xmlns:m="http://schemas.openxmlformats.org/officeDocument/2006/math">
                    <m:oMathParaPr>
                      <m:jc m:val="centerGroup"/>
                    </m:oMathParaPr>
                    <m:oMath xmlns:m="http://schemas.openxmlformats.org/officeDocument/2006/math">
                      <m:sSub>
                        <m:sSubPr>
                          <m:ctrlPr>
                            <a:rPr lang="en-US" sz="2600" b="0" i="1" smtClean="0">
                              <a:latin typeface="Cambria Math" panose="02040503050406030204" pitchFamily="18" charset="0"/>
                            </a:rPr>
                          </m:ctrlPr>
                        </m:sSubPr>
                        <m:e>
                          <m:sSup>
                            <m:sSupPr>
                              <m:ctrlPr>
                                <a:rPr lang="pt-BR" sz="2600" b="0" i="1" smtClean="0">
                                  <a:latin typeface="Cambria Math" panose="02040503050406030204" pitchFamily="18" charset="0"/>
                                </a:rPr>
                              </m:ctrlPr>
                            </m:sSupPr>
                            <m:e>
                              <m:r>
                                <a:rPr lang="en-US" sz="2600" b="0" i="1" smtClean="0">
                                  <a:latin typeface="Cambria Math" panose="02040503050406030204" pitchFamily="18" charset="0"/>
                                </a:rPr>
                                <m:t>𝑥</m:t>
                              </m:r>
                            </m:e>
                            <m:sup>
                              <m:r>
                                <a:rPr lang="pt-BR" sz="2600" b="0" i="1" smtClean="0">
                                  <a:latin typeface="Cambria Math" panose="02040503050406030204" pitchFamily="18" charset="0"/>
                                </a:rPr>
                                <m:t>′</m:t>
                              </m:r>
                            </m:sup>
                          </m:sSup>
                        </m:e>
                        <m:sub>
                          <m:r>
                            <a:rPr lang="en-US" sz="2600" b="0" i="1" smtClean="0">
                              <a:latin typeface="Cambria Math" panose="02040503050406030204" pitchFamily="18" charset="0"/>
                            </a:rPr>
                            <m:t>𝑘</m:t>
                          </m:r>
                        </m:sub>
                      </m:sSub>
                      <m:d>
                        <m:dPr>
                          <m:ctrlPr>
                            <a:rPr lang="pt-BR" sz="2600" b="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rPr>
                        <m:t>=</m:t>
                      </m:r>
                      <m:f>
                        <m:fPr>
                          <m:ctrlPr>
                            <a:rPr lang="en-US" sz="2600" b="0" i="1" smtClean="0">
                              <a:latin typeface="Cambria Math" panose="02040503050406030204" pitchFamily="18" charset="0"/>
                            </a:rPr>
                          </m:ctrlPr>
                        </m:fPr>
                        <m:num>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𝑘</m:t>
                              </m:r>
                            </m:sub>
                          </m:sSub>
                          <m:d>
                            <m:dPr>
                              <m:ctrlPr>
                                <a:rPr lang="pt-BR" sz="2600" b="0" i="1" smtClean="0">
                                  <a:latin typeface="Cambria Math" panose="02040503050406030204" pitchFamily="18" charset="0"/>
                                </a:rPr>
                              </m:ctrlPr>
                            </m:dPr>
                            <m:e>
                              <m:r>
                                <a:rPr lang="pt-BR" sz="2600" b="0" i="1" smtClean="0">
                                  <a:latin typeface="Cambria Math" panose="02040503050406030204" pitchFamily="18" charset="0"/>
                                </a:rPr>
                                <m:t>𝑖</m:t>
                              </m:r>
                            </m:e>
                          </m:d>
                          <m:r>
                            <a:rPr lang="pt-BR" sz="2600" b="0" i="1" smtClean="0">
                              <a:latin typeface="Cambria Math" panose="02040503050406030204" pitchFamily="18" charset="0"/>
                            </a:rPr>
                            <m:t>−</m:t>
                          </m:r>
                          <m:r>
                            <m:rPr>
                              <m:sty m:val="p"/>
                            </m:rPr>
                            <a:rPr lang="en-US" sz="2600" b="0" i="0" smtClean="0">
                              <a:latin typeface="Cambria Math" panose="02040503050406030204" pitchFamily="18" charset="0"/>
                            </a:rPr>
                            <m:t>min</m:t>
                          </m:r>
                          <m:d>
                            <m:dPr>
                              <m:ctrlPr>
                                <a:rPr lang="en-US" sz="2600" b="0" i="1" smtClean="0">
                                  <a:latin typeface="Cambria Math" panose="02040503050406030204" pitchFamily="18" charset="0"/>
                                </a:rPr>
                              </m:ctrlPr>
                            </m:dPr>
                            <m:e>
                              <m:r>
                                <a:rPr lang="en-US" sz="2600" b="1" i="1" smtClean="0">
                                  <a:latin typeface="Cambria Math" panose="02040503050406030204" pitchFamily="18" charset="0"/>
                                </a:rPr>
                                <m:t>𝒙</m:t>
                              </m:r>
                            </m:e>
                          </m:d>
                        </m:num>
                        <m:den>
                          <m:r>
                            <m:rPr>
                              <m:sty m:val="p"/>
                            </m:rPr>
                            <a:rPr lang="en-US" sz="2600">
                              <a:latin typeface="Cambria Math" panose="02040503050406030204" pitchFamily="18" charset="0"/>
                            </a:rPr>
                            <m:t>m</m:t>
                          </m:r>
                          <m:r>
                            <m:rPr>
                              <m:sty m:val="p"/>
                            </m:rPr>
                            <a:rPr lang="en-US" sz="2600" b="0" i="0" smtClean="0">
                              <a:latin typeface="Cambria Math" panose="02040503050406030204" pitchFamily="18" charset="0"/>
                            </a:rPr>
                            <m:t>ax</m:t>
                          </m:r>
                          <m:d>
                            <m:dPr>
                              <m:ctrlPr>
                                <a:rPr lang="en-US" sz="2600" i="1">
                                  <a:latin typeface="Cambria Math" panose="02040503050406030204" pitchFamily="18" charset="0"/>
                                </a:rPr>
                              </m:ctrlPr>
                            </m:dPr>
                            <m:e>
                              <m:r>
                                <a:rPr lang="en-US" sz="2600" b="1" i="1">
                                  <a:latin typeface="Cambria Math" panose="02040503050406030204" pitchFamily="18" charset="0"/>
                                </a:rPr>
                                <m:t>𝒙</m:t>
                              </m:r>
                            </m:e>
                          </m:d>
                          <m:r>
                            <a:rPr lang="en-US" sz="2600" b="0" i="1" smtClean="0">
                              <a:latin typeface="Cambria Math" panose="02040503050406030204" pitchFamily="18" charset="0"/>
                            </a:rPr>
                            <m:t>−</m:t>
                          </m:r>
                          <m:r>
                            <m:rPr>
                              <m:sty m:val="p"/>
                            </m:rPr>
                            <a:rPr lang="en-US" sz="2600">
                              <a:latin typeface="Cambria Math" panose="02040503050406030204" pitchFamily="18" charset="0"/>
                            </a:rPr>
                            <m:t>min</m:t>
                          </m:r>
                          <m:d>
                            <m:dPr>
                              <m:ctrlPr>
                                <a:rPr lang="en-US" sz="2600" i="1">
                                  <a:latin typeface="Cambria Math" panose="02040503050406030204" pitchFamily="18" charset="0"/>
                                </a:rPr>
                              </m:ctrlPr>
                            </m:dPr>
                            <m:e>
                              <m:r>
                                <a:rPr lang="en-US" sz="2600" b="1" i="1">
                                  <a:latin typeface="Cambria Math" panose="02040503050406030204" pitchFamily="18" charset="0"/>
                                </a:rPr>
                                <m:t>𝒙</m:t>
                              </m:r>
                            </m:e>
                          </m:d>
                        </m:den>
                      </m:f>
                      <m:r>
                        <a:rPr lang="pt-BR" sz="2600" b="0" i="1" smtClean="0">
                          <a:latin typeface="Cambria Math" panose="02040503050406030204" pitchFamily="18" charset="0"/>
                        </a:rPr>
                        <m:t>,</m:t>
                      </m:r>
                      <m:sSub>
                        <m:sSubPr>
                          <m:ctrlPr>
                            <a:rPr lang="en-US" sz="2600" i="1">
                              <a:latin typeface="Cambria Math" panose="02040503050406030204" pitchFamily="18" charset="0"/>
                            </a:rPr>
                          </m:ctrlPr>
                        </m:sSubPr>
                        <m:e>
                          <m:r>
                            <a:rPr lang="pt-BR" sz="2600" b="0" i="1" smtClean="0">
                              <a:latin typeface="Cambria Math" panose="02040503050406030204" pitchFamily="18" charset="0"/>
                            </a:rPr>
                            <m:t>0</m:t>
                          </m:r>
                          <m:r>
                            <a:rPr lang="en-US" sz="2600" i="1" smtClean="0">
                              <a:latin typeface="Cambria Math" panose="02040503050406030204" pitchFamily="18" charset="0"/>
                              <a:ea typeface="Cambria Math" panose="02040503050406030204" pitchFamily="18" charset="0"/>
                            </a:rPr>
                            <m:t>≤</m:t>
                          </m:r>
                          <m:sSup>
                            <m:sSupPr>
                              <m:ctrlPr>
                                <a:rPr lang="pt-BR" sz="2600" i="1">
                                  <a:latin typeface="Cambria Math" panose="02040503050406030204" pitchFamily="18" charset="0"/>
                                </a:rPr>
                              </m:ctrlPr>
                            </m:sSupPr>
                            <m:e>
                              <m:r>
                                <a:rPr lang="en-US" sz="2600" i="1">
                                  <a:latin typeface="Cambria Math" panose="02040503050406030204" pitchFamily="18" charset="0"/>
                                </a:rPr>
                                <m:t>𝑥</m:t>
                              </m:r>
                            </m:e>
                            <m:sup>
                              <m:r>
                                <a:rPr lang="pt-BR" sz="2600" i="1">
                                  <a:latin typeface="Cambria Math" panose="02040503050406030204" pitchFamily="18" charset="0"/>
                                </a:rPr>
                                <m:t>′</m:t>
                              </m:r>
                            </m:sup>
                          </m:sSup>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smtClean="0">
                          <a:latin typeface="Cambria Math" panose="02040503050406030204" pitchFamily="18" charset="0"/>
                          <a:ea typeface="Cambria Math" panose="02040503050406030204" pitchFamily="18" charset="0"/>
                        </a:rPr>
                        <m:t>≤</m:t>
                      </m:r>
                      <m:r>
                        <a:rPr lang="pt-BR" sz="2600" b="0" i="1" smtClean="0">
                          <a:latin typeface="Cambria Math" panose="02040503050406030204" pitchFamily="18" charset="0"/>
                          <a:ea typeface="Cambria Math" panose="02040503050406030204" pitchFamily="18" charset="0"/>
                        </a:rPr>
                        <m:t>1</m:t>
                      </m:r>
                    </m:oMath>
                  </m:oMathPara>
                </a14:m>
                <a:endParaRPr lang="nl-BE" sz="2600" dirty="0"/>
              </a:p>
              <a:p>
                <a:pPr lvl="1">
                  <a:buFont typeface="Courier New" panose="02070309020205020404" pitchFamily="49" charset="0"/>
                  <a:buChar char="o"/>
                </a:pPr>
                <a:r>
                  <a:rPr lang="en-US" b="1" dirty="0" err="1"/>
                  <a:t>Padronização</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𝑥</m:t>
                          </m:r>
                          <m:r>
                            <a:rPr lang="pt-BR" sz="2600" b="0" i="1" smtClean="0">
                              <a:latin typeface="Cambria Math" panose="02040503050406030204" pitchFamily="18" charset="0"/>
                            </a:rPr>
                            <m:t>′</m:t>
                          </m:r>
                        </m:e>
                        <m:sub>
                          <m:r>
                            <a:rPr lang="en-US" sz="2600" i="1">
                              <a:latin typeface="Cambria Math" panose="02040503050406030204" pitchFamily="18" charset="0"/>
                            </a:rPr>
                            <m:t>𝑘</m:t>
                          </m:r>
                        </m:sub>
                      </m:sSub>
                      <m:r>
                        <a:rPr lang="pt-BR" sz="2600" i="1">
                          <a:latin typeface="Cambria Math" panose="02040503050406030204" pitchFamily="18" charset="0"/>
                        </a:rPr>
                        <m:t>(</m:t>
                      </m:r>
                      <m:r>
                        <a:rPr lang="pt-BR" sz="2600" i="1">
                          <a:latin typeface="Cambria Math" panose="02040503050406030204" pitchFamily="18" charset="0"/>
                        </a:rPr>
                        <m:t>𝑖</m:t>
                      </m:r>
                      <m:r>
                        <a:rPr lang="pt-BR" sz="2600" i="1">
                          <a:latin typeface="Cambria Math" panose="02040503050406030204" pitchFamily="18" charset="0"/>
                        </a:rPr>
                        <m:t>)=</m:t>
                      </m:r>
                      <m:f>
                        <m:fPr>
                          <m:ctrlPr>
                            <a:rPr lang="en-US" sz="2600" i="1" smtClean="0">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𝑘</m:t>
                              </m:r>
                            </m:sub>
                          </m:sSub>
                          <m:r>
                            <a:rPr lang="pt-BR" sz="2600" i="1">
                              <a:latin typeface="Cambria Math" panose="02040503050406030204" pitchFamily="18" charset="0"/>
                            </a:rPr>
                            <m:t>(</m:t>
                          </m:r>
                          <m:r>
                            <a:rPr lang="pt-BR" sz="2600" i="1">
                              <a:latin typeface="Cambria Math" panose="02040503050406030204" pitchFamily="18" charset="0"/>
                            </a:rPr>
                            <m:t>𝑖</m:t>
                          </m:r>
                          <m:r>
                            <a:rPr lang="pt-BR" sz="2600" i="1">
                              <a:latin typeface="Cambria Math" panose="02040503050406030204" pitchFamily="18" charset="0"/>
                            </a:rPr>
                            <m:t>)−</m:t>
                          </m:r>
                          <m:sSub>
                            <m:sSubPr>
                              <m:ctrlPr>
                                <a:rPr lang="en-US" sz="2600" i="1" smtClean="0">
                                  <a:latin typeface="Cambria Math" panose="02040503050406030204" pitchFamily="18" charset="0"/>
                                </a:rPr>
                              </m:ctrlPr>
                            </m:sSubPr>
                            <m:e>
                              <m:r>
                                <a:rPr lang="en-US" sz="2600" i="1" smtClean="0">
                                  <a:latin typeface="Cambria Math" panose="02040503050406030204" pitchFamily="18" charset="0"/>
                                  <a:ea typeface="Cambria Math" panose="02040503050406030204" pitchFamily="18" charset="0"/>
                                </a:rPr>
                                <m:t>𝜇</m:t>
                              </m:r>
                            </m:e>
                            <m:sub>
                              <m:r>
                                <a:rPr lang="en-US" sz="2600" b="1" i="1" smtClean="0">
                                  <a:latin typeface="Cambria Math" panose="02040503050406030204" pitchFamily="18" charset="0"/>
                                </a:rPr>
                                <m:t>𝒙</m:t>
                              </m:r>
                            </m:sub>
                          </m:sSub>
                        </m:num>
                        <m:den>
                          <m:sSub>
                            <m:sSubPr>
                              <m:ctrlPr>
                                <a:rPr lang="en-US" sz="2600" i="1" smtClean="0">
                                  <a:latin typeface="Cambria Math" panose="02040503050406030204" pitchFamily="18" charset="0"/>
                                </a:rPr>
                              </m:ctrlPr>
                            </m:sSubPr>
                            <m:e>
                              <m:r>
                                <a:rPr lang="en-US" sz="2600" i="1" smtClean="0">
                                  <a:latin typeface="Cambria Math" panose="02040503050406030204" pitchFamily="18" charset="0"/>
                                  <a:ea typeface="Cambria Math" panose="02040503050406030204" pitchFamily="18" charset="0"/>
                                </a:rPr>
                                <m:t>𝜎</m:t>
                              </m:r>
                            </m:e>
                            <m:sub>
                              <m:r>
                                <a:rPr lang="en-US" sz="2600" b="1" i="1" smtClean="0">
                                  <a:latin typeface="Cambria Math" panose="02040503050406030204" pitchFamily="18" charset="0"/>
                                </a:rPr>
                                <m:t>𝒙</m:t>
                              </m:r>
                            </m:sub>
                          </m:sSub>
                        </m:den>
                      </m:f>
                    </m:oMath>
                  </m:oMathPara>
                </a14:m>
                <a:endParaRPr lang="nl-BE" sz="2600" dirty="0"/>
              </a:p>
              <a:p>
                <a:r>
                  <a:rPr lang="pt-BR" dirty="0"/>
                  <a:t>Ajuda a acelerar a convergência do gradiente descendente pois deixa as curvas de nível da superfície de erro mais circulares.</a:t>
                </a:r>
              </a:p>
              <a:p>
                <a:r>
                  <a:rPr lang="pt-BR" dirty="0"/>
                  <a:t>Possibilita comparar o peso/influência de cada atributo no modelo.</a:t>
                </a:r>
              </a:p>
              <a:p>
                <a:r>
                  <a:rPr lang="pt-BR" dirty="0"/>
                  <a:t>Aplicado durante pré-processamento das features</a:t>
                </a:r>
                <a:r>
                  <a:rPr lang="pt-BR" dirty="0" smtClean="0"/>
                  <a:t>.</a:t>
                </a:r>
              </a:p>
              <a:p>
                <a:r>
                  <a:rPr lang="pt-BR" b="1" i="1" dirty="0"/>
                  <a:t>Normalização </a:t>
                </a:r>
                <a:r>
                  <a:rPr lang="pt-BR" b="1" i="1" dirty="0" smtClean="0"/>
                  <a:t>mín-max </a:t>
                </a:r>
                <a:r>
                  <a:rPr lang="pt-BR" dirty="0" smtClean="0"/>
                  <a:t>faz com que os atributos variem entre </a:t>
                </a:r>
                <a:r>
                  <a:rPr lang="pt-BR" dirty="0"/>
                  <a:t>0 e </a:t>
                </a:r>
                <a:r>
                  <a:rPr lang="pt-BR" dirty="0" smtClean="0"/>
                  <a:t>1.</a:t>
                </a:r>
              </a:p>
              <a:p>
                <a:r>
                  <a:rPr lang="pt-BR" b="1" i="1" dirty="0" smtClean="0"/>
                  <a:t>Padronização</a:t>
                </a:r>
                <a:r>
                  <a:rPr lang="pt-BR" dirty="0" smtClean="0"/>
                  <a:t> faz com que os atributos tenham média </a:t>
                </a:r>
                <a:r>
                  <a:rPr lang="pt-BR" dirty="0"/>
                  <a:t>zero e </a:t>
                </a:r>
                <a:r>
                  <a:rPr lang="pt-BR" dirty="0" smtClean="0"/>
                  <a:t>desvio </a:t>
                </a:r>
                <a:r>
                  <a:rPr lang="pt-BR" dirty="0"/>
                  <a:t>padrão unitário. Observe que, neste caso, os valores não </a:t>
                </a:r>
                <a:r>
                  <a:rPr lang="pt-BR" dirty="0" smtClean="0"/>
                  <a:t>ficam restritos </a:t>
                </a:r>
                <a:r>
                  <a:rPr lang="pt-BR" dirty="0"/>
                  <a:t>a um intervalo específico.</a:t>
                </a:r>
              </a:p>
              <a:p>
                <a:r>
                  <a:rPr lang="pt-BR" b="1" dirty="0"/>
                  <a:t>OBS.1</a:t>
                </a:r>
                <a:r>
                  <a:rPr lang="pt-BR" dirty="0"/>
                  <a:t>: Quando temos um conjunto de validação/teste do modelo, a boa prática é aplicar os valores obtidos durante o escalonamento do conjunto de treinamento ao conjunto de validação.</a:t>
                </a:r>
              </a:p>
              <a:p>
                <a:r>
                  <a:rPr lang="pt-BR" b="1" dirty="0"/>
                  <a:t>OBS.2</a:t>
                </a:r>
                <a:r>
                  <a:rPr lang="pt-BR" dirty="0"/>
                  <a:t>: Em alguns casos, o escalonamento também é aplicado aos rótulos (</a:t>
                </a:r>
                <a:r>
                  <a:rPr lang="pt-BR" dirty="0" smtClean="0"/>
                  <a:t>ou seja, aos </a:t>
                </a:r>
                <a:r>
                  <a:rPr lang="pt-BR" dirty="0"/>
                  <a:t>objetivos), i.e., aos valores de </a:t>
                </a:r>
                <a14:m>
                  <m:oMath xmlns:m="http://schemas.openxmlformats.org/officeDocument/2006/math">
                    <m:r>
                      <a:rPr lang="pt-BR" b="0" i="1" smtClean="0">
                        <a:latin typeface="Cambria Math" panose="02040503050406030204" pitchFamily="18" charset="0"/>
                      </a:rPr>
                      <m:t>𝑦</m:t>
                    </m:r>
                  </m:oMath>
                </a14:m>
                <a:r>
                  <a:rPr lang="pt-BR" dirty="0"/>
                  <a:t>. Mas não se esqueça de desfazer o escalonamento para realizar predições que sejam significativas.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94228"/>
                <a:ext cx="11231880" cy="5390351"/>
              </a:xfrm>
              <a:blipFill rotWithShape="0">
                <a:blip r:embed="rId3"/>
                <a:stretch>
                  <a:fillRect l="-489" t="-2034" r="-380"/>
                </a:stretch>
              </a:blipFill>
            </p:spPr>
            <p:txBody>
              <a:bodyPr/>
              <a:lstStyle/>
              <a:p>
                <a:r>
                  <a:rPr lang="pt-BR">
                    <a:noFill/>
                  </a:rPr>
                  <a:t> </a:t>
                </a:r>
              </a:p>
            </p:txBody>
          </p:sp>
        </mc:Fallback>
      </mc:AlternateContent>
    </p:spTree>
    <p:extLst>
      <p:ext uri="{BB962C8B-B14F-4D97-AF65-F5344CB8AC3E}">
        <p14:creationId xmlns:p14="http://schemas.microsoft.com/office/powerpoint/2010/main" val="177896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1835"/>
          </a:xfrm>
        </p:spPr>
        <p:txBody>
          <a:bodyPr>
            <a:normAutofit/>
          </a:bodyPr>
          <a:lstStyle/>
          <a:p>
            <a:r>
              <a:rPr lang="pt-BR" dirty="0"/>
              <a:t>Quando </a:t>
            </a:r>
            <a:r>
              <a:rPr lang="pt-BR" dirty="0" smtClean="0"/>
              <a:t>usar </a:t>
            </a:r>
            <a:r>
              <a:rPr lang="pt-BR" dirty="0"/>
              <a:t>normalização e </a:t>
            </a:r>
            <a:r>
              <a:rPr lang="pt-BR" dirty="0" smtClean="0"/>
              <a:t>padronização</a:t>
            </a:r>
            <a:r>
              <a:rPr lang="pt-BR" dirty="0"/>
              <a:t>?</a:t>
            </a:r>
          </a:p>
        </p:txBody>
      </p:sp>
      <p:sp>
        <p:nvSpPr>
          <p:cNvPr id="3" name="Content Placeholder 2"/>
          <p:cNvSpPr>
            <a:spLocks noGrp="1"/>
          </p:cNvSpPr>
          <p:nvPr>
            <p:ph idx="1"/>
          </p:nvPr>
        </p:nvSpPr>
        <p:spPr>
          <a:xfrm>
            <a:off x="838200" y="1483360"/>
            <a:ext cx="11034252" cy="5201919"/>
          </a:xfrm>
        </p:spPr>
        <p:txBody>
          <a:bodyPr>
            <a:normAutofit fontScale="85000" lnSpcReduction="20000"/>
          </a:bodyPr>
          <a:lstStyle/>
          <a:p>
            <a:r>
              <a:rPr lang="pt-BR" dirty="0" smtClean="0"/>
              <a:t>A </a:t>
            </a:r>
            <a:r>
              <a:rPr lang="pt-BR" b="1" dirty="0"/>
              <a:t>normalização</a:t>
            </a:r>
            <a:r>
              <a:rPr lang="pt-BR" dirty="0"/>
              <a:t> é uma boa técnica a ser usada quando </a:t>
            </a:r>
            <a:r>
              <a:rPr lang="pt-BR" dirty="0" smtClean="0"/>
              <a:t>não se conhece </a:t>
            </a:r>
            <a:r>
              <a:rPr lang="pt-BR" dirty="0"/>
              <a:t>a distribuição </a:t>
            </a:r>
            <a:r>
              <a:rPr lang="pt-BR" dirty="0" smtClean="0"/>
              <a:t>dos </a:t>
            </a:r>
            <a:r>
              <a:rPr lang="pt-BR" b="1" i="1" dirty="0" smtClean="0"/>
              <a:t>atributos</a:t>
            </a:r>
            <a:r>
              <a:rPr lang="pt-BR" dirty="0" smtClean="0"/>
              <a:t> ou </a:t>
            </a:r>
            <a:r>
              <a:rPr lang="pt-BR" dirty="0"/>
              <a:t>quando </a:t>
            </a:r>
            <a:r>
              <a:rPr lang="pt-BR" dirty="0" smtClean="0"/>
              <a:t>se sabe que </a:t>
            </a:r>
            <a:r>
              <a:rPr lang="pt-BR" dirty="0"/>
              <a:t>a distribuição não é </a:t>
            </a:r>
            <a:r>
              <a:rPr lang="pt-BR" dirty="0" smtClean="0"/>
              <a:t>Gaussiana (PDF com formato de sino</a:t>
            </a:r>
            <a:r>
              <a:rPr lang="pt-BR" dirty="0"/>
              <a:t>). A </a:t>
            </a:r>
            <a:r>
              <a:rPr lang="pt-BR" b="1" i="1" dirty="0"/>
              <a:t>normalização</a:t>
            </a:r>
            <a:r>
              <a:rPr lang="pt-BR" dirty="0"/>
              <a:t> é útil </a:t>
            </a:r>
            <a:r>
              <a:rPr lang="pt-BR" dirty="0" smtClean="0"/>
              <a:t>quando o algoritmo </a:t>
            </a:r>
            <a:r>
              <a:rPr lang="pt-BR" dirty="0"/>
              <a:t>que </a:t>
            </a:r>
            <a:r>
              <a:rPr lang="pt-BR" dirty="0" smtClean="0"/>
              <a:t>está sendo usando </a:t>
            </a:r>
            <a:r>
              <a:rPr lang="pt-BR" dirty="0"/>
              <a:t>não faz suposições sobre a </a:t>
            </a:r>
            <a:r>
              <a:rPr lang="pt-BR" dirty="0" smtClean="0"/>
              <a:t>distribuição dos atributos, </a:t>
            </a:r>
            <a:r>
              <a:rPr lang="pt-BR" dirty="0"/>
              <a:t>como </a:t>
            </a:r>
            <a:r>
              <a:rPr lang="pt-BR" dirty="0" smtClean="0"/>
              <a:t>por exemplo: k-vizinhos mais próximos (k-NN) </a:t>
            </a:r>
            <a:r>
              <a:rPr lang="pt-BR" dirty="0"/>
              <a:t>e </a:t>
            </a:r>
            <a:r>
              <a:rPr lang="pt-BR" dirty="0" smtClean="0"/>
              <a:t>as redes </a:t>
            </a:r>
            <a:r>
              <a:rPr lang="pt-BR" dirty="0"/>
              <a:t>neurais artificiais</a:t>
            </a:r>
            <a:r>
              <a:rPr lang="pt-BR" dirty="0" smtClean="0"/>
              <a:t>.</a:t>
            </a:r>
            <a:endParaRPr lang="pt-BR" dirty="0"/>
          </a:p>
          <a:p>
            <a:r>
              <a:rPr lang="pt-BR" dirty="0"/>
              <a:t>A </a:t>
            </a:r>
            <a:r>
              <a:rPr lang="pt-BR" b="1" i="1" dirty="0"/>
              <a:t>padronização</a:t>
            </a:r>
            <a:r>
              <a:rPr lang="pt-BR" dirty="0"/>
              <a:t> </a:t>
            </a:r>
            <a:r>
              <a:rPr lang="pt-BR" dirty="0" smtClean="0"/>
              <a:t>pode ser útil quando os atributos seguem uma </a:t>
            </a:r>
            <a:r>
              <a:rPr lang="pt-BR" dirty="0"/>
              <a:t>distribuição </a:t>
            </a:r>
            <a:r>
              <a:rPr lang="pt-BR" dirty="0" smtClean="0"/>
              <a:t>Gaussiana </a:t>
            </a:r>
            <a:r>
              <a:rPr lang="pt-BR" dirty="0"/>
              <a:t>(curva </a:t>
            </a:r>
            <a:r>
              <a:rPr lang="pt-BR" dirty="0" smtClean="0"/>
              <a:t>com formato de </a:t>
            </a:r>
            <a:r>
              <a:rPr lang="pt-BR" dirty="0"/>
              <a:t>sino). </a:t>
            </a:r>
            <a:r>
              <a:rPr lang="pt-BR" dirty="0" smtClean="0"/>
              <a:t>Entretanto, isso </a:t>
            </a:r>
            <a:r>
              <a:rPr lang="pt-BR" dirty="0"/>
              <a:t>não precisa ser estritamente verdadeiro, mas a técnica é mais eficaz se a distribuição </a:t>
            </a:r>
            <a:r>
              <a:rPr lang="pt-BR" dirty="0" smtClean="0"/>
              <a:t>dos atributos </a:t>
            </a:r>
            <a:r>
              <a:rPr lang="pt-BR" dirty="0"/>
              <a:t>for G</a:t>
            </a:r>
            <a:r>
              <a:rPr lang="pt-BR" dirty="0" smtClean="0"/>
              <a:t>aussiana</a:t>
            </a:r>
            <a:r>
              <a:rPr lang="pt-BR" dirty="0"/>
              <a:t>. Além disso, ao contrário da </a:t>
            </a:r>
            <a:r>
              <a:rPr lang="pt-BR" b="1" i="1" dirty="0"/>
              <a:t>normalização</a:t>
            </a:r>
            <a:r>
              <a:rPr lang="pt-BR" dirty="0"/>
              <a:t>, a </a:t>
            </a:r>
            <a:r>
              <a:rPr lang="pt-BR" b="1" i="1" dirty="0"/>
              <a:t>padronização</a:t>
            </a:r>
            <a:r>
              <a:rPr lang="pt-BR" dirty="0"/>
              <a:t> não tem um </a:t>
            </a:r>
            <a:r>
              <a:rPr lang="pt-BR" dirty="0" smtClean="0"/>
              <a:t>intervalo definido de valores. </a:t>
            </a:r>
            <a:r>
              <a:rPr lang="pt-BR" dirty="0"/>
              <a:t>Portanto, mesmo que os atributos tenham valores </a:t>
            </a:r>
            <a:r>
              <a:rPr lang="pt-BR" dirty="0" smtClean="0"/>
              <a:t>discrepantes (</a:t>
            </a:r>
            <a:r>
              <a:rPr lang="pt-BR" b="1" i="1" dirty="0" smtClean="0"/>
              <a:t>outliers</a:t>
            </a:r>
            <a:r>
              <a:rPr lang="pt-BR" dirty="0" smtClean="0"/>
              <a:t>), </a:t>
            </a:r>
            <a:r>
              <a:rPr lang="pt-BR" dirty="0"/>
              <a:t>eles não serão afetados pela </a:t>
            </a:r>
            <a:r>
              <a:rPr lang="pt-BR" dirty="0" smtClean="0"/>
              <a:t>padronização. A </a:t>
            </a:r>
            <a:r>
              <a:rPr lang="pt-BR" dirty="0"/>
              <a:t>padronização é útil quando </a:t>
            </a:r>
            <a:r>
              <a:rPr lang="pt-BR" dirty="0" smtClean="0"/>
              <a:t>o </a:t>
            </a:r>
            <a:r>
              <a:rPr lang="pt-BR" dirty="0"/>
              <a:t>algoritmo </a:t>
            </a:r>
            <a:r>
              <a:rPr lang="pt-BR" dirty="0" smtClean="0"/>
              <a:t>que está sendo </a:t>
            </a:r>
            <a:r>
              <a:rPr lang="pt-BR" dirty="0"/>
              <a:t>usando faz suposições sobre </a:t>
            </a:r>
            <a:r>
              <a:rPr lang="pt-BR" dirty="0" smtClean="0"/>
              <a:t>os atributos terem </a:t>
            </a:r>
            <a:r>
              <a:rPr lang="pt-BR" dirty="0"/>
              <a:t>uma distribuição Gaussiana, como </a:t>
            </a:r>
            <a:r>
              <a:rPr lang="pt-BR" dirty="0" smtClean="0"/>
              <a:t>por exemplo, o modelo de misturas Gaussianas.</a:t>
            </a:r>
          </a:p>
          <a:p>
            <a:r>
              <a:rPr lang="pt-BR" dirty="0"/>
              <a:t>No entanto, a escolha </a:t>
            </a:r>
            <a:r>
              <a:rPr lang="pt-BR" dirty="0" smtClean="0"/>
              <a:t>entre </a:t>
            </a:r>
            <a:r>
              <a:rPr lang="pt-BR" b="1" i="1" dirty="0" smtClean="0"/>
              <a:t>normalização</a:t>
            </a:r>
            <a:r>
              <a:rPr lang="pt-BR" dirty="0" smtClean="0"/>
              <a:t> </a:t>
            </a:r>
            <a:r>
              <a:rPr lang="pt-BR" dirty="0"/>
              <a:t>ou </a:t>
            </a:r>
            <a:r>
              <a:rPr lang="pt-BR" b="1" i="1" dirty="0"/>
              <a:t>padronização</a:t>
            </a:r>
            <a:r>
              <a:rPr lang="pt-BR" dirty="0"/>
              <a:t> dependerá do problema e do algoritmo de aprendizado de máquina que está sendo usando. Não existe uma regra rígida e direta para </a:t>
            </a:r>
            <a:r>
              <a:rPr lang="pt-BR" dirty="0" smtClean="0"/>
              <a:t>dizer quando </a:t>
            </a:r>
            <a:r>
              <a:rPr lang="pt-BR" b="1" i="1" dirty="0"/>
              <a:t>normalizar</a:t>
            </a:r>
            <a:r>
              <a:rPr lang="pt-BR" dirty="0"/>
              <a:t> ou </a:t>
            </a:r>
            <a:r>
              <a:rPr lang="pt-BR" b="1" i="1" dirty="0"/>
              <a:t>padronizar</a:t>
            </a:r>
            <a:r>
              <a:rPr lang="pt-BR" dirty="0"/>
              <a:t> os atributos. Portanto, é comum treinar o modelo com os dados brutos, normalizados e padronizados e em seguida comparar o desempenho para cada um dos casos</a:t>
            </a:r>
            <a:r>
              <a:rPr lang="pt-BR" dirty="0" smtClean="0"/>
              <a:t>.</a:t>
            </a:r>
            <a:endParaRPr lang="pt-BR" dirty="0"/>
          </a:p>
        </p:txBody>
      </p:sp>
    </p:spTree>
    <p:extLst>
      <p:ext uri="{BB962C8B-B14F-4D97-AF65-F5344CB8AC3E}">
        <p14:creationId xmlns:p14="http://schemas.microsoft.com/office/powerpoint/2010/main" val="1426532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Features</a:t>
            </a:r>
            <a:endParaRPr lang="nl-BE" dirty="0"/>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838199" y="1650519"/>
                <a:ext cx="7708541" cy="482648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b="1" dirty="0"/>
                  <a:t>Exemplo</a:t>
                </a:r>
                <a:r>
                  <a:rPr lang="pt-BR" dirty="0"/>
                  <a:t>:</a:t>
                </a: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r>
                      <a:rPr lang="pt-BR" b="0" i="1" smtClean="0">
                        <a:latin typeface="Cambria Math" panose="02040503050406030204" pitchFamily="18" charset="0"/>
                      </a:rPr>
                      <m:t>,</m:t>
                    </m:r>
                  </m:oMath>
                </a14:m>
                <a:r>
                  <a:rPr lang="pt-BR" dirty="0"/>
                  <a:t>onde</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 </m:t>
                    </m:r>
                    <m:r>
                      <a:rPr lang="pt-BR" b="0" i="1" smtClean="0">
                        <a:latin typeface="Cambria Math" panose="02040503050406030204" pitchFamily="18" charset="0"/>
                      </a:rPr>
                      <m:t>𝑁</m:t>
                    </m:r>
                    <m:r>
                      <a:rPr lang="pt-BR" b="0" i="1" smtClean="0">
                        <a:latin typeface="Cambria Math" panose="02040503050406030204" pitchFamily="18" charset="0"/>
                      </a:rPr>
                      <m:t>(0, 1)</m:t>
                    </m:r>
                  </m:oMath>
                </a14:m>
                <a:r>
                  <a:rPr lang="pt-BR" dirty="0"/>
                  <a:t>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𝑥</m:t>
                        </m:r>
                      </m:e>
                      <m:sub>
                        <m:r>
                          <a:rPr lang="pt-BR" b="0" i="1" smtClean="0">
                            <a:latin typeface="Cambria Math" panose="02040503050406030204" pitchFamily="18" charset="0"/>
                          </a:rPr>
                          <m:t>2</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r>
                      <a:rPr lang="pt-BR" i="1">
                        <a:latin typeface="Cambria Math" panose="02040503050406030204" pitchFamily="18" charset="0"/>
                      </a:rPr>
                      <m:t>(10, 1</m:t>
                    </m:r>
                    <m:r>
                      <a:rPr lang="pt-BR" b="0" i="0" smtClean="0">
                        <a:latin typeface="Cambria Math" panose="02040503050406030204" pitchFamily="18" charset="0"/>
                      </a:rPr>
                      <m:t>00</m:t>
                    </m:r>
                    <m:r>
                      <a:rPr lang="pt-BR" i="1">
                        <a:latin typeface="Cambria Math" panose="02040503050406030204" pitchFamily="18" charset="0"/>
                      </a:rPr>
                      <m:t>)</m:t>
                    </m:r>
                  </m:oMath>
                </a14:m>
                <a:r>
                  <a:rPr lang="pt-BR" dirty="0"/>
                  <a:t>.</a:t>
                </a:r>
              </a:p>
              <a:p>
                <a:pPr algn="just"/>
                <a:r>
                  <a:rPr lang="pt-BR" dirty="0"/>
                  <a:t>Superfície de erro em forma de “U” com maior taxa de variação do erro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a:t>
                </a:r>
              </a:p>
              <a:p>
                <a:pPr algn="just"/>
                <a:r>
                  <a:rPr lang="pt-BR" dirty="0"/>
                  <a:t>Taxa de variação do erro é praticamente constante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(reta com inclinação de </a:t>
                </a:r>
                <a14:m>
                  <m:oMath xmlns:m="http://schemas.openxmlformats.org/officeDocument/2006/math">
                    <m:r>
                      <a:rPr lang="pt-BR" i="1">
                        <a:latin typeface="Cambria Math" panose="02040503050406030204" pitchFamily="18" charset="0"/>
                        <a:ea typeface="Cambria Math" panose="02040503050406030204" pitchFamily="18" charset="0"/>
                      </a:rPr>
                      <m:t>≈</m:t>
                    </m:r>
                    <m:r>
                      <a:rPr lang="pt-BR">
                        <a:latin typeface="Cambria Math" panose="02040503050406030204" pitchFamily="18" charset="0"/>
                        <a:ea typeface="Cambria Math" panose="02040503050406030204" pitchFamily="18" charset="0"/>
                      </a:rPr>
                      <m:t>0</m:t>
                    </m:r>
                    <m:r>
                      <a:rPr lang="pt-BR" i="1">
                        <a:latin typeface="Cambria Math" panose="02040503050406030204" pitchFamily="18" charset="0"/>
                        <a:ea typeface="Cambria Math" panose="02040503050406030204" pitchFamily="18" charset="0"/>
                      </a:rPr>
                      <m:t>°</m:t>
                    </m:r>
                  </m:oMath>
                </a14:m>
                <a:r>
                  <a:rPr lang="pt-BR" dirty="0"/>
                  <a:t>).</a:t>
                </a:r>
              </a:p>
              <a:p>
                <a:pPr algn="just"/>
                <a:r>
                  <a:rPr lang="pt-BR" dirty="0"/>
                  <a:t>Pesos de atributos com variação muito grande são atualizados mais rapidamente do que pesos de atributos com variação pequena.</a:t>
                </a:r>
              </a:p>
              <a:p>
                <a:pPr lvl="1" algn="just"/>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a:t> contribui muito mais no valor final do erro, fazendo com que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𝑎</m:t>
                        </m:r>
                      </m:e>
                      <m:sub>
                        <m:r>
                          <a:rPr lang="pt-BR" i="1">
                            <a:latin typeface="Cambria Math" panose="02040503050406030204" pitchFamily="18" charset="0"/>
                          </a:rPr>
                          <m:t>2</m:t>
                        </m:r>
                      </m:sub>
                    </m:sSub>
                  </m:oMath>
                </a14:m>
                <a:r>
                  <a:rPr lang="pt-BR" dirty="0"/>
                  <a:t> seja rapidamente atualizado.</a:t>
                </a:r>
              </a:p>
              <a:p>
                <a:pPr algn="just"/>
                <a:r>
                  <a:rPr lang="pt-BR" dirty="0"/>
                  <a:t>Como </a:t>
                </a:r>
                <a:r>
                  <a:rPr lang="pt-BR" dirty="0" smtClean="0"/>
                  <a:t>o gradiente </a:t>
                </a:r>
                <a:r>
                  <a:rPr lang="pt-BR" dirty="0"/>
                  <a:t>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oMath>
                </a14:m>
                <a:r>
                  <a:rPr lang="pt-BR" dirty="0"/>
                  <a:t> é muito pequeno, o treinamento fica lento.</a:t>
                </a:r>
              </a:p>
              <a:p>
                <a:pPr algn="just"/>
                <a:r>
                  <a:rPr lang="pt-BR" dirty="0"/>
                  <a:t>Algoritmo GD em batelada converge após quase 2000 épocas.</a:t>
                </a:r>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838199" y="1650519"/>
                <a:ext cx="7708541" cy="4826481"/>
              </a:xfrm>
              <a:prstGeom prst="rect">
                <a:avLst/>
              </a:prstGeom>
              <a:blipFill rotWithShape="0">
                <a:blip r:embed="rId3"/>
                <a:stretch>
                  <a:fillRect l="-1186" t="-2904" r="-1186"/>
                </a:stretch>
              </a:blipFill>
            </p:spPr>
            <p:txBody>
              <a:bodyPr/>
              <a:lstStyle/>
              <a:p>
                <a:r>
                  <a:rPr lang="pt-BR">
                    <a:noFill/>
                  </a:rPr>
                  <a:t> </a:t>
                </a:r>
              </a:p>
            </p:txBody>
          </p:sp>
        </mc:Fallback>
      </mc:AlternateContent>
      <p:sp>
        <p:nvSpPr>
          <p:cNvPr id="12" name="TextBox 11"/>
          <p:cNvSpPr txBox="1"/>
          <p:nvPr/>
        </p:nvSpPr>
        <p:spPr>
          <a:xfrm>
            <a:off x="8546740" y="26571"/>
            <a:ext cx="3645260" cy="338554"/>
          </a:xfrm>
          <a:prstGeom prst="rect">
            <a:avLst/>
          </a:prstGeom>
          <a:noFill/>
        </p:spPr>
        <p:txBody>
          <a:bodyPr wrap="square" rtlCol="0">
            <a:spAutoFit/>
          </a:bodyPr>
          <a:lstStyle/>
          <a:p>
            <a:pPr algn="ctr"/>
            <a:r>
              <a:rPr lang="pt-BR" sz="1600" b="1" dirty="0"/>
              <a:t>Não Escalonado</a:t>
            </a:r>
          </a:p>
        </p:txBody>
      </p:sp>
      <p:pic>
        <p:nvPicPr>
          <p:cNvPr id="4" name="Picture 3"/>
          <p:cNvPicPr>
            <a:picLocks noChangeAspect="1"/>
          </p:cNvPicPr>
          <p:nvPr/>
        </p:nvPicPr>
        <p:blipFill rotWithShape="1">
          <a:blip r:embed="rId4"/>
          <a:srcRect l="4004" t="3759" r="5335" b="5913"/>
          <a:stretch/>
        </p:blipFill>
        <p:spPr>
          <a:xfrm>
            <a:off x="8546740" y="365125"/>
            <a:ext cx="3645260" cy="3059815"/>
          </a:xfrm>
          <a:prstGeom prst="rect">
            <a:avLst/>
          </a:prstGeom>
        </p:spPr>
      </p:pic>
      <p:pic>
        <p:nvPicPr>
          <p:cNvPr id="9" name="Picture 8"/>
          <p:cNvPicPr>
            <a:picLocks noChangeAspect="1"/>
          </p:cNvPicPr>
          <p:nvPr/>
        </p:nvPicPr>
        <p:blipFill rotWithShape="1">
          <a:blip r:embed="rId5"/>
          <a:srcRect l="4633" t="1815" r="8657" b="2964"/>
          <a:stretch/>
        </p:blipFill>
        <p:spPr>
          <a:xfrm>
            <a:off x="8546740" y="3424940"/>
            <a:ext cx="3645260" cy="3372583"/>
          </a:xfrm>
          <a:prstGeom prst="rect">
            <a:avLst/>
          </a:prstGeom>
        </p:spPr>
      </p:pic>
      <p:sp>
        <p:nvSpPr>
          <p:cNvPr id="3" name="Rectangle 2"/>
          <p:cNvSpPr/>
          <p:nvPr/>
        </p:nvSpPr>
        <p:spPr>
          <a:xfrm>
            <a:off x="1624449" y="6292334"/>
            <a:ext cx="6136039" cy="369332"/>
          </a:xfrm>
          <a:prstGeom prst="rect">
            <a:avLst/>
          </a:prstGeom>
          <a:noFill/>
        </p:spPr>
        <p:txBody>
          <a:bodyPr wrap="square" rtlCol="0">
            <a:spAutoFit/>
          </a:bodyPr>
          <a:lstStyle/>
          <a:p>
            <a:pPr algn="ctr"/>
            <a:r>
              <a:rPr lang="pt-BR" u="sng" dirty="0">
                <a:solidFill>
                  <a:srgbClr val="00B0F0"/>
                </a:solidFill>
              </a:rPr>
              <a:t>Exemplo: escalonamento_de_atributos_com_scikit_learn.ipynb</a:t>
            </a:r>
          </a:p>
        </p:txBody>
      </p:sp>
    </p:spTree>
    <p:extLst>
      <p:ext uri="{BB962C8B-B14F-4D97-AF65-F5344CB8AC3E}">
        <p14:creationId xmlns:p14="http://schemas.microsoft.com/office/powerpoint/2010/main" val="2813643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16747</TotalTime>
  <Words>2123</Words>
  <Application>Microsoft Office PowerPoint</Application>
  <PresentationFormat>Widescreen</PresentationFormat>
  <Paragraphs>201</Paragraphs>
  <Slides>19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Courier New</vt:lpstr>
      <vt:lpstr>Office Theme</vt:lpstr>
      <vt:lpstr>T319 - Introdução ao Aprendizado de Máquina: Regressão Linear (Parte IV)</vt:lpstr>
      <vt:lpstr>Recapitulando</vt:lpstr>
      <vt:lpstr>Escalonamento de Features</vt:lpstr>
      <vt:lpstr>Escalonamento de Features</vt:lpstr>
      <vt:lpstr>Escalonamento de Features</vt:lpstr>
      <vt:lpstr>Escalonamento de Features</vt:lpstr>
      <vt:lpstr>Escalonamento de Features</vt:lpstr>
      <vt:lpstr>Quando usar normalização e padronização?</vt:lpstr>
      <vt:lpstr>Escalonamento de Features</vt:lpstr>
      <vt:lpstr>Escalonamento de Features</vt:lpstr>
      <vt:lpstr>Escalonamento e a variação do vetor gradiente</vt:lpstr>
      <vt:lpstr>Escalonamento de Features com SciKit-Learn</vt:lpstr>
      <vt:lpstr>Tarefas</vt:lpstr>
      <vt:lpstr>PowerPoint Presentation</vt:lpstr>
      <vt:lpstr>PowerPoint Presentation</vt:lpstr>
      <vt:lpstr>FIGURAS</vt:lpstr>
      <vt:lpstr>PowerPoint Presentation</vt:lpstr>
      <vt:lpstr>PowerPoint Presentation</vt:lpstr>
      <vt:lpstr>PowerPoint Presentation</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2126</cp:revision>
  <dcterms:created xsi:type="dcterms:W3CDTF">2020-02-17T11:18:32Z</dcterms:created>
  <dcterms:modified xsi:type="dcterms:W3CDTF">2021-03-27T15:13:39Z</dcterms:modified>
</cp:coreProperties>
</file>