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334" autoAdjust="0"/>
  </p:normalViewPr>
  <p:slideViewPr>
    <p:cSldViewPr snapToGrid="0">
      <p:cViewPr varScale="1">
        <p:scale>
          <a:sx n="105" d="100"/>
          <a:sy n="105"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18/11/2022</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Exemplo: https://colab.research.google.com/github/zz4fap/t319_aprendizado_de_maquina/blob/main/notebooks/regression/validacao_cruzada.ipynb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https://colab.research.google.com/github/zz4fap/t319_aprendizado_de_maquina/blob/main/labs/Laboratorio6.ipynb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18/11/2022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18/11/2022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18/11/2022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18/11/2022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18/11/2022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18/11/2022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18/11/2022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18/11/2022</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18/11/2022</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18/11/2022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18/11/2022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18/11/2022</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700 [s]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smtClean="0"/>
                  <a:t> 12 [m]).</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4195783"/>
                <a:ext cx="11006139" cy="2662217"/>
              </a:xfrm>
              <a:blipFill rotWithShape="0">
                <a:blip r:embed="rId4"/>
                <a:stretch>
                  <a:fillRect l="-609" t="-4577" b="-3432"/>
                </a:stretch>
              </a:blipFill>
            </p:spPr>
            <p:txBody>
              <a:bodyPr/>
              <a:lstStyle/>
              <a:p>
                <a:r>
                  <a:rPr lang="en-US">
                    <a:noFill/>
                  </a:rPr>
                  <a:t> </a:t>
                </a:r>
              </a:p>
            </p:txBody>
          </p:sp>
        </mc:Fallback>
      </mc:AlternateContent>
      <p:sp>
        <p:nvSpPr>
          <p:cNvPr id="11" name="Rectangle 10"/>
          <p:cNvSpPr/>
          <p:nvPr/>
        </p:nvSpPr>
        <p:spPr>
          <a:xfrm>
            <a:off x="8787285" y="6430612"/>
            <a:ext cx="3404715" cy="369332"/>
          </a:xfrm>
          <a:prstGeom prst="rect">
            <a:avLst/>
          </a:prstGeom>
        </p:spPr>
        <p:txBody>
          <a:bodyPr wrap="none">
            <a:spAutoFit/>
          </a:bodyPr>
          <a:lstStyle/>
          <a:p>
            <a:r>
              <a:rPr lang="pt-BR" dirty="0">
                <a:hlinkClick r:id="rId5"/>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0396" y="825935"/>
            <a:ext cx="3286230" cy="338554"/>
          </a:xfrm>
          <a:prstGeom prst="rect">
            <a:avLst/>
          </a:prstGeom>
          <a:noFill/>
        </p:spPr>
        <p:txBody>
          <a:bodyPr wrap="square" rtlCol="0">
            <a:spAutoFit/>
          </a:bodyPr>
          <a:lstStyle/>
          <a:p>
            <a:pPr algn="ctr"/>
            <a:r>
              <a:rPr lang="pt-BR" sz="1600" b="1" dirty="0" smtClean="0"/>
              <a:t>Ponto ótimo </a:t>
            </a:r>
            <a:r>
              <a:rPr lang="pt-BR" sz="1600" dirty="0" smtClean="0"/>
              <a:t>(mudança de tendência)</a:t>
            </a:r>
            <a:endParaRPr lang="pt-BR" sz="1600" dirty="0"/>
          </a:p>
        </p:txBody>
      </p:sp>
      <p:cxnSp>
        <p:nvCxnSpPr>
          <p:cNvPr id="17" name="Straight Arrow Connector 16"/>
          <p:cNvCxnSpPr>
            <a:endCxn id="18" idx="7"/>
          </p:cNvCxnSpPr>
          <p:nvPr/>
        </p:nvCxnSpPr>
        <p:spPr>
          <a:xfrm flipH="1">
            <a:off x="1675579" y="1164489"/>
            <a:ext cx="391180"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60260" y="708650"/>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174695" y="1047204"/>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47204"/>
            <a:ext cx="490735" cy="3072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590297" y="1432202"/>
            <a:ext cx="3442045" cy="2308324"/>
          </a:xfrm>
          <a:prstGeom prst="rect">
            <a:avLst/>
          </a:prstGeom>
          <a:noFill/>
        </p:spPr>
        <p:txBody>
          <a:bodyPr wrap="square" rtlCol="0">
            <a:spAutoFit/>
          </a:bodyPr>
          <a:lstStyle/>
          <a:p>
            <a:pPr marL="285750" indent="-285750">
              <a:buFont typeface="Arial" panose="020B0604020202020204" pitchFamily="34" charset="0"/>
              <a:buChar char="•"/>
            </a:pPr>
            <a:r>
              <a:rPr lang="pt-BR" sz="1600" dirty="0" smtClean="0"/>
              <a:t>Para ordem igual a 1, a média e desvio padrão são elevados: </a:t>
            </a:r>
            <a:r>
              <a:rPr lang="pt-BR" sz="1600" b="1" dirty="0" smtClean="0"/>
              <a:t>subajuste</a:t>
            </a:r>
            <a:r>
              <a:rPr lang="pt-BR" sz="1600" dirty="0" smtClean="0"/>
              <a:t>.</a:t>
            </a:r>
          </a:p>
          <a:p>
            <a:pPr marL="285750" indent="-285750">
              <a:buFont typeface="Arial" panose="020B0604020202020204" pitchFamily="34" charset="0"/>
              <a:buChar char="•"/>
            </a:pPr>
            <a:r>
              <a:rPr lang="pt-BR" sz="1600" dirty="0" smtClean="0"/>
              <a:t>Conforme a ordem aumenta, ambos diminuem, atingindo o </a:t>
            </a:r>
            <a:r>
              <a:rPr lang="pt-BR" sz="1600" b="1" dirty="0" smtClean="0"/>
              <a:t>ponto ótimo </a:t>
            </a:r>
            <a:r>
              <a:rPr lang="pt-BR" sz="1600" dirty="0" smtClean="0"/>
              <a:t>quando igual a 2.</a:t>
            </a:r>
          </a:p>
          <a:p>
            <a:pPr marL="285750" indent="-285750">
              <a:buFont typeface="Arial" panose="020B0604020202020204" pitchFamily="34" charset="0"/>
              <a:buChar char="•"/>
            </a:pPr>
            <a:r>
              <a:rPr lang="pt-BR" sz="1600" dirty="0" smtClean="0"/>
              <a:t>Porém, conforme a ordem continua a aumentar, ambos aumentam, indicando </a:t>
            </a:r>
            <a:r>
              <a:rPr lang="pt-BR" sz="1600" b="1" dirty="0" smtClean="0"/>
              <a:t>sobreajuste</a:t>
            </a:r>
            <a:r>
              <a:rPr lang="pt-BR" sz="1600" dirty="0" smtClean="0"/>
              <a:t>.</a:t>
            </a:r>
            <a:endParaRPr lang="pt-BR" sz="16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8" y="1825624"/>
            <a:ext cx="11177017" cy="5032376"/>
          </a:xfrm>
        </p:spPr>
        <p:txBody>
          <a:bodyPr>
            <a:normAutofit/>
          </a:bodyPr>
          <a:lstStyle/>
          <a:p>
            <a:r>
              <a:rPr lang="pt-BR" dirty="0" smtClean="0"/>
              <a:t>O </a:t>
            </a:r>
            <a:r>
              <a:rPr lang="pt-BR" b="1" dirty="0"/>
              <a:t>leave-p-out</a:t>
            </a:r>
            <a:r>
              <a:rPr lang="pt-BR" dirty="0"/>
              <a:t> dá indicações mais claras de qual ordem </a:t>
            </a:r>
            <a:r>
              <a:rPr lang="pt-BR" dirty="0" smtClean="0"/>
              <a:t>usar, </a:t>
            </a:r>
            <a:r>
              <a:rPr lang="pt-BR" dirty="0"/>
              <a:t>pois usa um número maior de pares </a:t>
            </a:r>
            <a:r>
              <a:rPr lang="pt-BR" dirty="0" smtClean="0"/>
              <a:t>treinamento/validação, </a:t>
            </a:r>
            <a:r>
              <a:rPr lang="pt-BR" dirty="0"/>
              <a:t>aumentando a confiabilidade </a:t>
            </a:r>
            <a:r>
              <a:rPr lang="pt-BR" dirty="0" smtClean="0"/>
              <a:t>dos valores 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a:t>
            </a:r>
            <a:r>
              <a:rPr lang="pt-BR" dirty="0"/>
              <a:t>mais de </a:t>
            </a:r>
            <a:r>
              <a:rPr lang="pt-BR" dirty="0" smtClean="0"/>
              <a:t>11 minutos!</a:t>
            </a:r>
            <a:endParaRPr lang="pt-BR" dirty="0"/>
          </a:p>
          <a:p>
            <a:r>
              <a:rPr lang="pt-BR" dirty="0"/>
              <a:t>Portanto, </a:t>
            </a:r>
            <a:r>
              <a:rPr lang="pt-BR" dirty="0" smtClean="0"/>
              <a:t>deve-se utilizá-lo </a:t>
            </a:r>
            <a:r>
              <a:rPr lang="pt-BR" dirty="0"/>
              <a:t>com bases relativamente pequenas.</a:t>
            </a:r>
          </a:p>
          <a:p>
            <a:r>
              <a:rPr lang="pt-BR" dirty="0"/>
              <a:t>Para bases maiores, o </a:t>
            </a:r>
            <a:r>
              <a:rPr lang="pt-BR" b="1" dirty="0"/>
              <a:t>k-fold</a:t>
            </a:r>
            <a:r>
              <a:rPr lang="pt-BR" dirty="0"/>
              <a:t> é uma opção melhor e mais eficiente do que o </a:t>
            </a:r>
            <a:r>
              <a:rPr lang="pt-BR" b="1" dirty="0"/>
              <a:t>holdout</a:t>
            </a:r>
            <a:r>
              <a:rPr lang="pt-BR" dirty="0"/>
              <a:t>.</a:t>
            </a:r>
          </a:p>
          <a:p>
            <a:r>
              <a:rPr lang="pt-BR" dirty="0" smtClean="0"/>
              <a:t>Para bases muito grandes, o </a:t>
            </a:r>
            <a:r>
              <a:rPr lang="pt-BR" b="1" dirty="0" smtClean="0"/>
              <a:t>holdout</a:t>
            </a:r>
            <a:r>
              <a:rPr lang="pt-BR" dirty="0" smtClean="0"/>
              <a:t> já daria boas indicações sobre qual ordem utilizar (maior probabilidade dos conjuntos serem representativos).</a:t>
            </a:r>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0" y="1690688"/>
            <a:ext cx="7205663" cy="5167312"/>
          </a:xfrm>
        </p:spPr>
        <p:txBody>
          <a:bodyPr>
            <a:normAutofit fontScale="92500" lnSpcReduction="10000"/>
          </a:bodyPr>
          <a:lstStyle/>
          <a:p>
            <a:r>
              <a:rPr lang="pt-BR" dirty="0" smtClean="0"/>
              <a:t>Qual ordem escolher </a:t>
            </a:r>
            <a:r>
              <a:rPr lang="pt-BR" dirty="0"/>
              <a:t>se os </a:t>
            </a:r>
            <a:r>
              <a:rPr lang="pt-BR" dirty="0" smtClean="0"/>
              <a:t>erros de treinamento e validação </a:t>
            </a:r>
            <a:r>
              <a:rPr lang="pt-BR" dirty="0"/>
              <a:t>são </a:t>
            </a:r>
            <a:r>
              <a:rPr lang="pt-BR" dirty="0" smtClean="0"/>
              <a:t>pequenos, similares e praticamente constantes para várias ordens de polinômio?</a:t>
            </a:r>
            <a:endParaRPr lang="pt-BR" dirty="0"/>
          </a:p>
          <a:p>
            <a:r>
              <a:rPr lang="pt-BR" dirty="0"/>
              <a:t>Uma resposta é usar o princípio da </a:t>
            </a:r>
            <a:r>
              <a:rPr lang="pt-BR" b="1" i="1" dirty="0"/>
              <a:t>navalha de Occam</a:t>
            </a:r>
            <a:r>
              <a:rPr lang="pt-BR" i="1" dirty="0"/>
              <a:t>.</a:t>
            </a:r>
            <a:endParaRPr lang="pt-BR" dirty="0"/>
          </a:p>
          <a:p>
            <a:r>
              <a:rPr lang="pt-BR" dirty="0"/>
              <a:t>A </a:t>
            </a:r>
            <a:r>
              <a:rPr lang="pt-BR" b="1" i="1" dirty="0"/>
              <a:t>navalha de Occam </a:t>
            </a:r>
            <a:r>
              <a:rPr lang="pt-BR" dirty="0" smtClean="0"/>
              <a:t>é um </a:t>
            </a:r>
            <a:r>
              <a:rPr lang="pt-BR" b="1" i="1" dirty="0"/>
              <a:t>princípio </a:t>
            </a:r>
            <a:r>
              <a:rPr lang="pt-BR" b="1" i="1" dirty="0" smtClean="0"/>
              <a:t>lógico </a:t>
            </a:r>
            <a:r>
              <a:rPr lang="pt-BR" dirty="0" smtClean="0"/>
              <a:t>que postula </a:t>
            </a:r>
            <a:r>
              <a:rPr lang="pt-BR" dirty="0"/>
              <a:t>que de múltiplas explicações adequadas e possíveis para o mesmo conjunto de fatos, deve-se optar pela mais simples daquelas</a:t>
            </a:r>
            <a:r>
              <a:rPr lang="pt-BR" dirty="0" smtClean="0"/>
              <a:t>.</a:t>
            </a:r>
          </a:p>
          <a:p>
            <a:r>
              <a:rPr lang="pt-BR" dirty="0" smtClean="0"/>
              <a:t>Ou seja</a:t>
            </a:r>
            <a:r>
              <a:rPr lang="pt-BR" dirty="0"/>
              <a:t>, deve-se preferir explicações mais simples às mais complicadas</a:t>
            </a:r>
            <a:r>
              <a:rPr lang="pt-BR" dirty="0" smtClean="0"/>
              <a:t>.</a:t>
            </a:r>
            <a:endParaRPr lang="pt-BR" dirty="0"/>
          </a:p>
          <a:p>
            <a:r>
              <a:rPr lang="pt-BR" dirty="0" smtClean="0"/>
              <a:t>Portanto</a:t>
            </a:r>
            <a:r>
              <a:rPr lang="pt-BR" dirty="0"/>
              <a:t>, </a:t>
            </a:r>
            <a:r>
              <a:rPr lang="pt-BR" dirty="0" smtClean="0"/>
              <a:t>usando </a:t>
            </a:r>
            <a:r>
              <a:rPr lang="pt-BR" dirty="0"/>
              <a:t>a</a:t>
            </a:r>
            <a:r>
              <a:rPr lang="pt-BR" dirty="0" smtClean="0"/>
              <a:t> </a:t>
            </a:r>
            <a:r>
              <a:rPr lang="pt-BR" b="1" i="1" dirty="0"/>
              <a:t>navalha de </a:t>
            </a:r>
            <a:r>
              <a:rPr lang="pt-BR" b="1" i="1" dirty="0" err="1" smtClean="0"/>
              <a:t>Occam</a:t>
            </a:r>
            <a:r>
              <a:rPr lang="pt-BR" i="1" dirty="0"/>
              <a:t> </a:t>
            </a:r>
            <a:r>
              <a:rPr lang="pt-BR" dirty="0" smtClean="0"/>
              <a:t>escolhemos a </a:t>
            </a:r>
            <a:r>
              <a:rPr lang="pt-BR" b="1" i="1" dirty="0" smtClean="0"/>
              <a:t>função</a:t>
            </a:r>
            <a:r>
              <a:rPr lang="pt-BR" dirty="0" smtClean="0"/>
              <a:t> </a:t>
            </a:r>
            <a:r>
              <a:rPr lang="pt-BR" b="1" i="1" dirty="0"/>
              <a:t>hipótese</a:t>
            </a:r>
            <a:r>
              <a:rPr lang="pt-BR" dirty="0"/>
              <a:t> menos complexa que 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232063"/>
            <a:ext cx="4090985" cy="2308324"/>
          </a:xfrm>
          <a:prstGeom prst="rect">
            <a:avLst/>
          </a:prstGeom>
        </p:spPr>
        <p:txBody>
          <a:bodyPr wrap="square">
            <a:spAutoFit/>
          </a:bodyPr>
          <a:lstStyle/>
          <a:p>
            <a:pPr marL="285750" indent="-285750">
              <a:buFont typeface="Arial" panose="020B0604020202020204" pitchFamily="34" charset="0"/>
              <a:buChar char="•"/>
            </a:pPr>
            <a:r>
              <a:rPr lang="pt-BR" dirty="0" smtClean="0"/>
              <a:t>Mesma </a:t>
            </a:r>
            <a:r>
              <a:rPr lang="pt-BR" dirty="0"/>
              <a:t>função observável </a:t>
            </a:r>
            <a:r>
              <a:rPr lang="pt-BR" dirty="0" smtClean="0"/>
              <a:t>dos exemplos anteriores.</a:t>
            </a:r>
          </a:p>
          <a:p>
            <a:pPr marL="285750" indent="-285750">
              <a:buFont typeface="Arial" panose="020B0604020202020204" pitchFamily="34" charset="0"/>
              <a:buChar char="•"/>
            </a:pPr>
            <a:r>
              <a:rPr lang="pt-BR" dirty="0" smtClean="0"/>
              <a:t>Base de dados com </a:t>
            </a:r>
            <a:r>
              <a:rPr lang="pt-BR" b="1" dirty="0" smtClean="0"/>
              <a:t>10000 exemplos</a:t>
            </a:r>
            <a:r>
              <a:rPr lang="pt-BR" dirty="0" smtClean="0"/>
              <a:t>.</a:t>
            </a:r>
          </a:p>
          <a:p>
            <a:pPr marL="285750" indent="-285750">
              <a:buFont typeface="Arial" panose="020B0604020202020204" pitchFamily="34" charset="0"/>
              <a:buChar char="•"/>
            </a:pPr>
            <a:r>
              <a:rPr lang="pt-BR" dirty="0" smtClean="0"/>
              <a:t>Holdout com 30% para validação.</a:t>
            </a:r>
          </a:p>
          <a:p>
            <a:pPr marL="285750" indent="-285750">
              <a:buFont typeface="Arial" panose="020B0604020202020204" pitchFamily="34" charset="0"/>
              <a:buChar char="•"/>
            </a:pPr>
            <a:r>
              <a:rPr lang="pt-BR" dirty="0" smtClean="0"/>
              <a:t>Vejam que teoricamente, qualquer ordem maior ou igual a 2 já seria uma boa escolha.</a:t>
            </a:r>
          </a:p>
          <a:p>
            <a:pPr marL="285750" indent="-285750">
              <a:buFont typeface="Arial" panose="020B0604020202020204" pitchFamily="34" charset="0"/>
              <a:buChar char="•"/>
            </a:pPr>
            <a:r>
              <a:rPr lang="pt-BR" b="1" dirty="0" smtClean="0">
                <a:solidFill>
                  <a:srgbClr val="FF0000"/>
                </a:solidFill>
              </a:rPr>
              <a:t>Qual ordem escolher?</a:t>
            </a:r>
          </a:p>
        </p:txBody>
      </p:sp>
      <p:cxnSp>
        <p:nvCxnSpPr>
          <p:cNvPr id="7" name="Straight Arrow Connector 6"/>
          <p:cNvCxnSpPr/>
          <p:nvPr/>
        </p:nvCxnSpPr>
        <p:spPr>
          <a:xfrm>
            <a:off x="7810500" y="2413000"/>
            <a:ext cx="428444" cy="129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34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199" y="1825624"/>
            <a:ext cx="11212629" cy="5032376"/>
          </a:xfrm>
        </p:spPr>
        <p:txBody>
          <a:bodyPr>
            <a:normAutofit fontScale="92500"/>
          </a:bodyPr>
          <a:lstStyle/>
          <a:p>
            <a:r>
              <a:rPr lang="pt-BR" b="1" dirty="0"/>
              <a:t>Quiz</a:t>
            </a:r>
            <a:r>
              <a:rPr lang="pt-BR" dirty="0"/>
              <a:t>: “</a:t>
            </a:r>
            <a:r>
              <a:rPr lang="pt-BR" i="1" dirty="0"/>
              <a:t>T319 - Quiz - Regressão: Parte </a:t>
            </a:r>
            <a:r>
              <a:rPr lang="pt-BR" i="1" dirty="0" smtClean="0"/>
              <a:t>V</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6</a:t>
            </a:r>
            <a:r>
              <a:rPr lang="pt-BR" dirty="0" smtClean="0"/>
              <a:t>.</a:t>
            </a:r>
            <a:endParaRPr lang="pt-BR" dirty="0"/>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a:t>
            </a:r>
            <a:r>
              <a:rPr lang="pt-BR" dirty="0" smtClean="0"/>
              <a:t>#6</a:t>
            </a:r>
            <a:endParaRPr lang="pt-BR" dirty="0"/>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endParaRPr lang="pt-BR" b="1" dirty="0" smtClean="0">
              <a:solidFill>
                <a:srgbClr val="FF0000"/>
              </a:solidFill>
            </a:endParaRPr>
          </a:p>
          <a:p>
            <a:r>
              <a:rPr lang="pt-BR" b="1" dirty="0" smtClean="0"/>
              <a:t>Projeto Final</a:t>
            </a:r>
          </a:p>
          <a:p>
            <a:pPr lvl="1"/>
            <a:r>
              <a:rPr lang="pt-BR" dirty="0" smtClean="0"/>
              <a:t>Projeto </a:t>
            </a:r>
            <a:r>
              <a:rPr lang="pt-BR" dirty="0"/>
              <a:t>pode ser feito em grupo de no máximo 3 alunos</a:t>
            </a:r>
            <a:r>
              <a:rPr lang="pt-BR" dirty="0" smtClean="0"/>
              <a:t>.</a:t>
            </a:r>
          </a:p>
          <a:p>
            <a:pPr lvl="1"/>
            <a:r>
              <a:rPr lang="pt-BR" b="1" dirty="0" smtClean="0">
                <a:solidFill>
                  <a:srgbClr val="00B050"/>
                </a:solidFill>
              </a:rPr>
              <a:t>Entrega: 11/12/2022 até às 23:59.</a:t>
            </a:r>
          </a:p>
          <a:p>
            <a:pPr lvl="1"/>
            <a:r>
              <a:rPr lang="pt-BR" dirty="0" smtClean="0"/>
              <a:t>Leiam </a:t>
            </a:r>
            <a:r>
              <a:rPr lang="pt-BR" dirty="0"/>
              <a:t>os enunciados atentamente</a:t>
            </a:r>
            <a:r>
              <a:rPr lang="pt-BR" dirty="0" smtClean="0"/>
              <a:t>.</a:t>
            </a:r>
          </a:p>
          <a:p>
            <a:pPr lvl="1"/>
            <a:r>
              <a:rPr lang="pt-BR" dirty="0" smtClean="0"/>
              <a:t>Vídeo sobre </a:t>
            </a:r>
            <a:r>
              <a:rPr lang="pt-BR" dirty="0"/>
              <a:t>regularização </a:t>
            </a:r>
            <a:r>
              <a:rPr lang="pt-BR" dirty="0" smtClean="0"/>
              <a:t>já está disponível</a:t>
            </a:r>
            <a:r>
              <a:rPr lang="pt-BR" dirty="0"/>
              <a:t> na pasta </a:t>
            </a:r>
            <a:r>
              <a:rPr lang="pt-BR" dirty="0" smtClean="0"/>
              <a:t>“</a:t>
            </a:r>
            <a:r>
              <a:rPr lang="pt-BR" i="1" dirty="0" smtClean="0"/>
              <a:t>Vídeos </a:t>
            </a:r>
            <a:r>
              <a:rPr lang="pt-BR" i="1" dirty="0"/>
              <a:t>Sobre Validação Cruzada e </a:t>
            </a:r>
            <a:r>
              <a:rPr lang="pt-BR" i="1" dirty="0" smtClean="0"/>
              <a:t>Regularização</a:t>
            </a:r>
            <a:r>
              <a:rPr lang="pt-BR" dirty="0" smtClean="0"/>
              <a:t>”.</a:t>
            </a:r>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dados que não são lineares.</a:t>
            </a:r>
          </a:p>
          <a:p>
            <a:r>
              <a:rPr lang="pt-BR" dirty="0" smtClean="0"/>
              <a:t>Porém, </a:t>
            </a:r>
            <a:r>
              <a:rPr lang="pt-BR" b="1" i="1" dirty="0" smtClean="0"/>
              <a:t>precisamos encontrar a ordem ideal para o polinômio aproximador</a:t>
            </a:r>
            <a:r>
              <a:rPr lang="pt-BR" dirty="0" smtClean="0"/>
              <a:t>.</a:t>
            </a:r>
          </a:p>
          <a:p>
            <a:pPr lvl="1">
              <a:buFont typeface="Wingdings" panose="05000000000000000000" pitchFamily="2" charset="2"/>
              <a:buChar char="§"/>
            </a:pPr>
            <a:r>
              <a:rPr lang="pt-BR" dirty="0" smtClean="0"/>
              <a:t>Polinômios de ordem baixa podem não ter 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alta podem ser tão flexíveis que acabam memorizando os dados de treinamento, o que causa </a:t>
            </a:r>
            <a:r>
              <a:rPr lang="pt-BR" b="1" i="1" dirty="0" smtClean="0"/>
              <a:t>sobreajuste</a:t>
            </a:r>
            <a:r>
              <a:rPr lang="pt-BR" dirty="0" smtClean="0"/>
              <a:t>.</a:t>
            </a:r>
          </a:p>
          <a:p>
            <a:r>
              <a:rPr lang="pt-BR" dirty="0" smtClean="0"/>
              <a:t>Hoje veremos como escolher a </a:t>
            </a:r>
            <a:r>
              <a:rPr lang="pt-BR" b="1" i="1" dirty="0" smtClean="0"/>
              <a:t>ordem</a:t>
            </a:r>
            <a:r>
              <a:rPr lang="pt-BR" dirty="0" smtClean="0"/>
              <a:t>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499016"/>
            <a:ext cx="11177017" cy="5358984"/>
          </a:xfrm>
        </p:spPr>
        <p:txBody>
          <a:bodyPr>
            <a:normAutofit fontScale="92500" lnSpcReduction="20000"/>
          </a:bodyPr>
          <a:lstStyle/>
          <a:p>
            <a:r>
              <a:rPr lang="pt-BR" b="1" i="1" dirty="0"/>
              <a:t>Validação cruzada</a:t>
            </a:r>
            <a:r>
              <a:rPr lang="pt-BR" dirty="0"/>
              <a:t> é uma das formas de se avaliar </a:t>
            </a:r>
            <a:r>
              <a:rPr lang="pt-BR" b="1" i="1" dirty="0"/>
              <a:t>quantitativamente</a:t>
            </a:r>
            <a:r>
              <a:rPr lang="pt-BR" dirty="0"/>
              <a:t> o sobreajuste ou subajuste de um </a:t>
            </a:r>
            <a:r>
              <a:rPr lang="pt-BR" dirty="0" smtClean="0"/>
              <a:t>modelo e, com isso, </a:t>
            </a:r>
            <a:r>
              <a:rPr lang="pt-BR" b="1" i="1" dirty="0" smtClean="0"/>
              <a:t>encontrar sua ordem ótima</a:t>
            </a:r>
            <a:r>
              <a:rPr lang="pt-BR" dirty="0" smtClean="0"/>
              <a:t>.</a:t>
            </a:r>
          </a:p>
          <a:p>
            <a:pPr lvl="1">
              <a:buFont typeface="Wingdings" panose="05000000000000000000" pitchFamily="2" charset="2"/>
              <a:buChar char="§"/>
            </a:pPr>
            <a:r>
              <a:rPr lang="pt-BR" dirty="0" smtClean="0"/>
              <a:t>Ou seja, podemos verificar quais ordens fazem o modelo se ajustar </a:t>
            </a:r>
            <a:r>
              <a:rPr lang="pt-BR" dirty="0"/>
              <a:t>demais ou </a:t>
            </a:r>
            <a:r>
              <a:rPr lang="pt-BR" dirty="0" smtClean="0"/>
              <a:t>insuficientemente aos exemplos de treinamento.</a:t>
            </a:r>
            <a:endParaRPr lang="pt-BR" dirty="0"/>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a:t>
            </a:r>
            <a:r>
              <a:rPr lang="pt-BR" dirty="0" smtClean="0"/>
              <a:t>da </a:t>
            </a:r>
            <a:r>
              <a:rPr lang="pt-BR" b="1" i="1" dirty="0" smtClean="0"/>
              <a:t>validação cruzada </a:t>
            </a:r>
            <a:r>
              <a:rPr lang="pt-BR" dirty="0" smtClean="0"/>
              <a:t>é encontrar um ponto de equilíbrio entre a </a:t>
            </a:r>
            <a:r>
              <a:rPr lang="pt-BR" b="1" i="1" dirty="0" smtClean="0"/>
              <a:t>flexibilidade</a:t>
            </a:r>
            <a:r>
              <a:rPr lang="pt-BR" dirty="0" smtClean="0"/>
              <a:t> e o </a:t>
            </a:r>
            <a:r>
              <a:rPr lang="pt-BR" b="1" i="1" dirty="0" smtClean="0"/>
              <a:t>grau de generalização</a:t>
            </a:r>
            <a:r>
              <a:rPr lang="pt-BR" dirty="0" smtClean="0"/>
              <a:t> da </a:t>
            </a:r>
            <a:r>
              <a:rPr lang="pt-BR" b="1" i="1" dirty="0"/>
              <a:t>função hipótese polinomial</a:t>
            </a:r>
            <a:r>
              <a:rPr lang="pt-BR" dirty="0" smtClean="0"/>
              <a:t>.</a:t>
            </a:r>
          </a:p>
          <a:p>
            <a:pPr lvl="1">
              <a:buFont typeface="Wingdings" panose="05000000000000000000" pitchFamily="2" charset="2"/>
              <a:buChar char="§"/>
            </a:pPr>
            <a:r>
              <a:rPr lang="pt-BR" dirty="0" smtClean="0"/>
              <a:t>Flexibilidade o suficiente para se ajustar à função verdadeira (medida através do erro de treinamento).</a:t>
            </a:r>
          </a:p>
          <a:p>
            <a:pPr lvl="1">
              <a:buFont typeface="Wingdings" panose="05000000000000000000" pitchFamily="2" charset="2"/>
              <a:buChar char="§"/>
            </a:pPr>
            <a:r>
              <a:rPr lang="pt-BR" dirty="0" smtClean="0"/>
              <a:t>Grau de generalização: capacidade de gerar saídas próximas às verdadeiras para exemplos não usados durante o treinamento (medido através do erro de validação).</a:t>
            </a:r>
          </a:p>
          <a:p>
            <a:r>
              <a:rPr lang="pt-BR" dirty="0" smtClean="0"/>
              <a:t>As </a:t>
            </a:r>
            <a:r>
              <a:rPr lang="pt-BR" dirty="0"/>
              <a:t>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200" y="2294632"/>
            <a:ext cx="11131296" cy="4563367"/>
          </a:xfrm>
        </p:spPr>
        <p:txBody>
          <a:bodyPr>
            <a:normAutofit fontScale="85000" lnSpcReduction="20000"/>
          </a:bodyPr>
          <a:lstStyle/>
          <a:p>
            <a:r>
              <a:rPr lang="pt-BR" dirty="0"/>
              <a:t>Divide-se </a:t>
            </a:r>
            <a:r>
              <a:rPr lang="pt-BR" b="1" i="1" dirty="0"/>
              <a:t>aleatoriamente</a:t>
            </a:r>
            <a:r>
              <a:rPr lang="pt-BR" dirty="0"/>
              <a:t> o conjunto total de dados em p % para treinamento e (100 - p) % para validação.</a:t>
            </a:r>
          </a:p>
          <a:p>
            <a:pPr lvl="1">
              <a:buFont typeface="Wingdings" panose="05000000000000000000" pitchFamily="2" charset="2"/>
              <a:buChar char="§"/>
            </a:pPr>
            <a:r>
              <a:rPr lang="pt-BR" dirty="0" smtClean="0"/>
              <a:t>Normalmente, </a:t>
            </a:r>
            <a:r>
              <a:rPr lang="pt-BR" dirty="0"/>
              <a:t>divide-se o conjunto total de dados em 70/80% para treinamento e 30/20% para validação</a:t>
            </a:r>
            <a:r>
              <a:rPr lang="pt-BR" dirty="0" smtClean="0"/>
              <a:t>.</a:t>
            </a:r>
          </a:p>
          <a:p>
            <a:r>
              <a:rPr lang="pt-BR" dirty="0" smtClean="0"/>
              <a:t>É </a:t>
            </a:r>
            <a:r>
              <a:rPr lang="pt-BR" dirty="0"/>
              <a:t>a estratégia mais simples das </a:t>
            </a:r>
            <a:r>
              <a:rPr lang="pt-BR" dirty="0" smtClean="0"/>
              <a:t>três </a:t>
            </a:r>
            <a:r>
              <a:rPr lang="pt-BR" dirty="0"/>
              <a:t>e não acarreta em aumento da complexidade computacional, pois tem-se apenas um único par de conjuntos de treinamento e validação</a:t>
            </a:r>
            <a:r>
              <a:rPr lang="pt-BR" dirty="0" smtClean="0"/>
              <a:t>.</a:t>
            </a:r>
          </a:p>
          <a:p>
            <a:r>
              <a:rPr lang="pt-BR" dirty="0" smtClean="0"/>
              <a:t>Entretanto, devemos </a:t>
            </a:r>
            <a:r>
              <a:rPr lang="pt-BR" dirty="0"/>
              <a:t>nos assegurar que os conjuntos de treinamento e validação sejam suficientemente </a:t>
            </a:r>
            <a:r>
              <a:rPr lang="pt-BR" b="1" i="1" dirty="0"/>
              <a:t>representativos</a:t>
            </a:r>
            <a:r>
              <a:rPr lang="pt-BR" dirty="0"/>
              <a:t> do mapeamento verdadeiro que se pretende aproximar</a:t>
            </a:r>
            <a:r>
              <a:rPr lang="pt-BR" dirty="0" smtClean="0"/>
              <a:t>.</a:t>
            </a:r>
            <a:endParaRPr lang="pt-BR" dirty="0"/>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a:t>
            </a:r>
            <a:r>
              <a:rPr lang="pt-BR" dirty="0" smtClean="0"/>
              <a:t>qualidade do modelo pode </a:t>
            </a:r>
            <a:r>
              <a:rPr lang="pt-BR" dirty="0"/>
              <a:t>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225192" y="365125"/>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482" y="59959"/>
            <a:ext cx="3587257" cy="220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 e com menor complexidade.</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3392470" cy="338554"/>
          </a:xfrm>
          <a:prstGeom prst="rect">
            <a:avLst/>
          </a:prstGeom>
          <a:noFill/>
        </p:spPr>
        <p:txBody>
          <a:bodyPr wrap="square" rtlCol="0">
            <a:spAutoFit/>
          </a:bodyPr>
          <a:lstStyle/>
          <a:p>
            <a:pPr algn="ctr"/>
            <a:r>
              <a:rPr lang="pt-BR" sz="1600" b="1" dirty="0" smtClean="0"/>
              <a:t>Ponto ótimo </a:t>
            </a:r>
            <a:r>
              <a:rPr lang="pt-BR" sz="1600" dirty="0"/>
              <a:t>(mudança de tendência</a:t>
            </a:r>
            <a:r>
              <a:rPr lang="pt-BR" sz="1600" dirty="0" smtClean="0"/>
              <a:t>)</a:t>
            </a:r>
            <a:endParaRPr lang="pt-BR" sz="1600"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049000" cy="1607037"/>
          </a:xfrm>
        </p:spPr>
        <p:txBody>
          <a:bodyPr>
            <a:noAutofit/>
          </a:bodyPr>
          <a:lstStyle/>
          <a:p>
            <a:r>
              <a:rPr lang="pt-BR" sz="2400" dirty="0" smtClean="0"/>
              <a:t>Estratégia mais </a:t>
            </a:r>
            <a:r>
              <a:rPr lang="pt-BR" sz="2400" dirty="0"/>
              <a:t>elaborada que a </a:t>
            </a:r>
            <a:r>
              <a:rPr lang="pt-BR" sz="2400" dirty="0" smtClean="0"/>
              <a:t>anterior.</a:t>
            </a:r>
          </a:p>
          <a:p>
            <a:r>
              <a:rPr lang="pt-BR" sz="2400" dirty="0" smtClean="0"/>
              <a:t>Consiste </a:t>
            </a:r>
            <a:r>
              <a:rPr lang="pt-BR" sz="2400" dirty="0"/>
              <a:t>em dividir o conjunto </a:t>
            </a:r>
            <a:r>
              <a:rPr lang="pt-BR" sz="2400" dirty="0" smtClean="0"/>
              <a:t>total de </a:t>
            </a:r>
            <a:r>
              <a:rPr lang="pt-BR" sz="2400" dirty="0"/>
              <a:t>dados em </a:t>
            </a:r>
            <a:r>
              <a:rPr lang="pt-BR" sz="2400" b="1" dirty="0"/>
              <a:t>k</a:t>
            </a:r>
            <a:r>
              <a:rPr lang="pt-BR" sz="2400" dirty="0"/>
              <a:t> </a:t>
            </a:r>
            <a:r>
              <a:rPr lang="pt-BR" sz="2400" dirty="0" smtClean="0"/>
              <a:t>subconjuntos</a:t>
            </a:r>
            <a:r>
              <a:rPr lang="pt-BR" sz="2400" dirty="0"/>
              <a:t> </a:t>
            </a:r>
            <a:r>
              <a:rPr lang="pt-BR" sz="2400" dirty="0" smtClean="0"/>
              <a:t>(os </a:t>
            </a:r>
            <a:r>
              <a:rPr lang="pt-BR" sz="2400" i="1" dirty="0" smtClean="0"/>
              <a:t>folds </a:t>
            </a:r>
            <a:r>
              <a:rPr lang="pt-BR" sz="2400" dirty="0" smtClean="0"/>
              <a:t>do nome da estratégia) </a:t>
            </a:r>
            <a:r>
              <a:rPr lang="pt-BR" sz="2400" dirty="0"/>
              <a:t>de </a:t>
            </a:r>
            <a:r>
              <a:rPr lang="pt-BR" sz="2400" dirty="0" smtClean="0"/>
              <a:t>tamanhos iguais </a:t>
            </a:r>
            <a:r>
              <a:rPr lang="pt-BR" sz="2400" dirty="0"/>
              <a:t>(</a:t>
            </a:r>
            <a:r>
              <a:rPr lang="pt-BR" sz="2400" dirty="0" smtClean="0"/>
              <a:t>se possível) e </a:t>
            </a:r>
            <a:r>
              <a:rPr lang="pt-BR" sz="2400" dirty="0"/>
              <a:t>realizar </a:t>
            </a:r>
            <a:r>
              <a:rPr lang="pt-BR" sz="2400" b="1" dirty="0"/>
              <a:t>k</a:t>
            </a:r>
            <a:r>
              <a:rPr lang="pt-BR" sz="2400" dirty="0"/>
              <a:t> </a:t>
            </a:r>
            <a:r>
              <a:rPr lang="pt-BR" sz="2400" dirty="0" smtClean="0"/>
              <a:t>treinamentos distintos, </a:t>
            </a:r>
            <a:r>
              <a:rPr lang="pt-BR" sz="2400" dirty="0"/>
              <a:t>onde cada um dos </a:t>
            </a:r>
            <a:r>
              <a:rPr lang="pt-BR" sz="2400" b="1" dirty="0"/>
              <a:t>k</a:t>
            </a:r>
            <a:r>
              <a:rPr lang="pt-BR" sz="2400" dirty="0"/>
              <a:t> treinamentos considera </a:t>
            </a:r>
            <a:r>
              <a:rPr lang="pt-BR" sz="2400" b="1" dirty="0"/>
              <a:t>k-1</a:t>
            </a:r>
            <a:r>
              <a:rPr lang="pt-BR" sz="2400" dirty="0"/>
              <a:t> </a:t>
            </a:r>
            <a:r>
              <a:rPr lang="pt-BR" sz="2400" i="1" dirty="0"/>
              <a:t>folds</a:t>
            </a:r>
            <a:r>
              <a:rPr lang="pt-BR" sz="2400" dirty="0"/>
              <a:t> para treinamento e </a:t>
            </a:r>
            <a:r>
              <a:rPr lang="pt-BR" sz="2400" b="1" dirty="0"/>
              <a:t>1</a:t>
            </a:r>
            <a:r>
              <a:rPr lang="pt-BR" sz="2400" dirty="0"/>
              <a:t> </a:t>
            </a:r>
            <a:r>
              <a:rPr lang="pt-BR" sz="2400" i="1" dirty="0"/>
              <a:t>fold</a:t>
            </a:r>
            <a:r>
              <a:rPr lang="pt-BR" sz="2400" dirty="0"/>
              <a:t> </a:t>
            </a:r>
            <a:r>
              <a:rPr lang="pt-BR" sz="2400" dirty="0" smtClean="0"/>
              <a:t>para </a:t>
            </a:r>
            <a:r>
              <a:rPr lang="pt-BR" sz="2400" dirty="0"/>
              <a:t>validação.</a:t>
            </a:r>
          </a:p>
        </p:txBody>
      </p:sp>
      <p:sp>
        <p:nvSpPr>
          <p:cNvPr id="50" name="Content Placeholder 2"/>
          <p:cNvSpPr txBox="1">
            <a:spLocks/>
          </p:cNvSpPr>
          <p:nvPr/>
        </p:nvSpPr>
        <p:spPr>
          <a:xfrm>
            <a:off x="838200" y="5240310"/>
            <a:ext cx="11049000" cy="152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dirty="0" smtClean="0"/>
              <a:t>k</a:t>
            </a:r>
            <a:r>
              <a:rPr lang="pt-BR" sz="2400" dirty="0" smtClean="0"/>
              <a:t> folds.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47650"/>
            <a:ext cx="7493498" cy="2581230"/>
          </a:xfrm>
          <a:prstGeom prst="rect">
            <a:avLst/>
          </a:prstGeom>
        </p:spPr>
      </p:pic>
      <p:sp>
        <p:nvSpPr>
          <p:cNvPr id="5" name="CaixaDeTexto 4"/>
          <p:cNvSpPr txBox="1"/>
          <p:nvPr/>
        </p:nvSpPr>
        <p:spPr>
          <a:xfrm>
            <a:off x="1254984" y="3821128"/>
            <a:ext cx="1360967" cy="584775"/>
          </a:xfrm>
          <a:prstGeom prst="rect">
            <a:avLst/>
          </a:prstGeom>
          <a:noFill/>
        </p:spPr>
        <p:txBody>
          <a:bodyPr wrap="square" rtlCol="0">
            <a:spAutoFit/>
          </a:bodyPr>
          <a:lstStyle/>
          <a:p>
            <a:pPr algn="ctr"/>
            <a:r>
              <a:rPr lang="pt-BR" sz="3200" b="1" dirty="0"/>
              <a:t>k</a:t>
            </a:r>
            <a:r>
              <a:rPr lang="pt-BR" sz="3200" b="1" dirty="0" smtClean="0"/>
              <a:t> = 5</a:t>
            </a:r>
            <a:endParaRPr lang="en-US" sz="3200" b="1" dirty="0"/>
          </a:p>
        </p:txBody>
      </p:sp>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1113009" cy="5032376"/>
          </a:xfrm>
        </p:spPr>
        <p:txBody>
          <a:bodyPr>
            <a:normAutofit/>
          </a:bodyPr>
          <a:lstStyle/>
          <a:p>
            <a:r>
              <a:rPr lang="pt-BR" sz="2400" dirty="0"/>
              <a:t>Reduz significativamente o problema do </a:t>
            </a:r>
            <a:r>
              <a:rPr lang="pt-BR" sz="2400" b="1" i="1" dirty="0"/>
              <a:t>viés de seleção</a:t>
            </a:r>
            <a:r>
              <a:rPr lang="pt-BR" sz="2400" dirty="0"/>
              <a:t> em relação ao </a:t>
            </a:r>
            <a:r>
              <a:rPr lang="pt-BR" sz="2400" b="1" i="1" dirty="0" smtClean="0"/>
              <a:t>holdout</a:t>
            </a:r>
            <a:r>
              <a:rPr lang="pt-BR" sz="2400" dirty="0" smtClean="0"/>
              <a:t>:</a:t>
            </a:r>
          </a:p>
          <a:p>
            <a:pPr lvl="1">
              <a:buFont typeface="Wingdings" panose="05000000000000000000" pitchFamily="2" charset="2"/>
              <a:buChar char="§"/>
            </a:pPr>
            <a:r>
              <a:rPr lang="pt-BR" dirty="0" smtClean="0"/>
              <a:t>Todos </a:t>
            </a:r>
            <a:r>
              <a:rPr lang="pt-BR" dirty="0"/>
              <a:t>os exemplos do conjunto total de dados aparecem nos conjuntos de treinamento e validação.</a:t>
            </a:r>
          </a:p>
          <a:p>
            <a:r>
              <a:rPr lang="pt-BR" sz="2400" dirty="0"/>
              <a:t>Como regra geral e evidência empírica, normalmente, utiliza-se </a:t>
            </a:r>
            <a:r>
              <a:rPr lang="pt-BR" sz="2400" b="1" dirty="0"/>
              <a:t>k</a:t>
            </a:r>
            <a:r>
              <a:rPr lang="pt-BR" sz="2400" dirty="0"/>
              <a:t> = 5 ou </a:t>
            </a:r>
            <a:r>
              <a:rPr lang="pt-BR" sz="2400" dirty="0" smtClean="0"/>
              <a:t>10.</a:t>
            </a:r>
          </a:p>
          <a:p>
            <a:r>
              <a:rPr lang="pt-BR" sz="2400" dirty="0" smtClean="0"/>
              <a:t>Porém</a:t>
            </a:r>
            <a:r>
              <a:rPr lang="pt-BR" sz="2400" dirty="0"/>
              <a:t>, tenham 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a:t>
            </a:r>
            <a:r>
              <a:rPr lang="pt-BR" sz="2400" dirty="0" smtClean="0"/>
              <a:t>mapeamento verdadeiro.</a:t>
            </a:r>
          </a:p>
          <a:p>
            <a:r>
              <a:rPr lang="pt-BR" sz="2400" dirty="0" smtClean="0"/>
              <a:t>K-Fold é bastante útil quando se tem conjuntos </a:t>
            </a:r>
            <a:r>
              <a:rPr lang="pt-BR" sz="2400" dirty="0"/>
              <a:t>de dados </a:t>
            </a:r>
            <a:r>
              <a:rPr lang="pt-BR" sz="2400" dirty="0" smtClean="0"/>
              <a:t>pequenos.</a:t>
            </a:r>
            <a:endParaRPr lang="pt-BR" sz="2400" dirty="0"/>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dirty="0"/>
              <a:t>k</a:t>
            </a:r>
            <a:r>
              <a:rPr lang="pt-BR" dirty="0"/>
              <a:t> vezes, o que significa que </a:t>
            </a:r>
            <a:r>
              <a:rPr lang="pt-BR" dirty="0" smtClean="0"/>
              <a:t>leva-se aproximadamente </a:t>
            </a:r>
            <a:r>
              <a:rPr lang="pt-BR" b="1" dirty="0"/>
              <a:t>k</a:t>
            </a:r>
            <a:r>
              <a:rPr lang="pt-BR" dirty="0"/>
              <a:t> vezes mais </a:t>
            </a:r>
            <a:r>
              <a:rPr lang="pt-BR" dirty="0" smtClean="0"/>
              <a:t>tempo que o </a:t>
            </a:r>
            <a:r>
              <a:rPr lang="pt-BR" b="1" i="1" dirty="0" smtClean="0"/>
              <a:t>holdout</a:t>
            </a:r>
            <a:r>
              <a:rPr lang="pt-BR" dirty="0" smtClean="0"/>
              <a:t> </a:t>
            </a:r>
            <a:r>
              <a:rPr lang="pt-BR" dirty="0"/>
              <a:t>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91105"/>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a:t>
            </a:r>
            <a:r>
              <a:rPr lang="pt-BR" dirty="0" smtClean="0"/>
              <a:t>1.5 </a:t>
            </a:r>
            <a:r>
              <a:rPr lang="pt-BR" dirty="0"/>
              <a:t>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039433" y="1106444"/>
            <a:ext cx="3139439" cy="3108543"/>
          </a:xfrm>
          <a:prstGeom prst="rect">
            <a:avLst/>
          </a:prstGeom>
          <a:noFill/>
        </p:spPr>
        <p:txBody>
          <a:bodyPr wrap="square" rtlCol="0">
            <a:spAutoFit/>
          </a:bodyPr>
          <a:lstStyle/>
          <a:p>
            <a:pPr algn="ctr"/>
            <a:r>
              <a:rPr lang="pt-BR" sz="1400" dirty="0" smtClean="0"/>
              <a:t>Conforme o modelo se </a:t>
            </a:r>
            <a:r>
              <a:rPr lang="pt-BR" sz="1400" b="1" i="1" dirty="0" smtClean="0"/>
              <a:t>sobreajusta </a:t>
            </a:r>
            <a:r>
              <a:rPr lang="pt-BR" sz="1400" dirty="0"/>
              <a:t>a</a:t>
            </a:r>
            <a:r>
              <a:rPr lang="pt-BR" sz="1400" dirty="0" smtClean="0"/>
              <a:t>os dados de treinamento, a variância do erro de validação aumenta, devido a redução de seu grau de generalização.</a:t>
            </a:r>
          </a:p>
          <a:p>
            <a:pPr algn="ctr"/>
            <a:endParaRPr lang="pt-BR" sz="1400" dirty="0"/>
          </a:p>
          <a:p>
            <a:pPr algn="ctr"/>
            <a:r>
              <a:rPr lang="pt-BR" sz="1400" dirty="0" smtClean="0"/>
              <a:t>Em teoria, a variância do erro de treinamento deve ser muito baixa e a variância do erro de validação muito alta para modelos com alto grau de flexibilidade (</a:t>
            </a:r>
            <a:r>
              <a:rPr lang="pt-BR" sz="1400" b="1" i="1" dirty="0" err="1" smtClean="0"/>
              <a:t>sobreajuste</a:t>
            </a:r>
            <a:r>
              <a:rPr lang="pt-BR" sz="1400" dirty="0" smtClean="0"/>
              <a:t>).</a:t>
            </a:r>
          </a:p>
          <a:p>
            <a:pPr algn="ctr"/>
            <a:endParaRPr lang="pt-BR" sz="1400" dirty="0"/>
          </a:p>
          <a:p>
            <a:pPr algn="ctr"/>
            <a:r>
              <a:rPr lang="pt-BR" sz="1400" dirty="0" smtClean="0"/>
              <a:t>No caso de baixo grau de flexibilidade, ambas as variâncias são altas (</a:t>
            </a:r>
            <a:r>
              <a:rPr lang="pt-BR" sz="1400" b="1" dirty="0" err="1" smtClean="0"/>
              <a:t>subajuste</a:t>
            </a:r>
            <a:r>
              <a:rPr lang="pt-BR" sz="1400" dirty="0" smtClean="0"/>
              <a:t>).</a:t>
            </a:r>
            <a:endParaRPr lang="pt-BR" sz="14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86926" y="923242"/>
            <a:ext cx="3279414" cy="338554"/>
          </a:xfrm>
          <a:prstGeom prst="rect">
            <a:avLst/>
          </a:prstGeom>
          <a:noFill/>
        </p:spPr>
        <p:txBody>
          <a:bodyPr wrap="square" rtlCol="0">
            <a:spAutoFit/>
          </a:bodyPr>
          <a:lstStyle/>
          <a:p>
            <a:pPr algn="ctr"/>
            <a:r>
              <a:rPr lang="pt-BR" sz="1600" b="1" dirty="0" smtClean="0"/>
              <a:t>Ponto ótimo </a:t>
            </a:r>
            <a:r>
              <a:rPr lang="pt-BR" sz="1600" dirty="0"/>
              <a:t>(mudança de tendência</a:t>
            </a:r>
            <a:r>
              <a:rPr lang="pt-BR" sz="1600" dirty="0" smtClean="0"/>
              <a:t>)</a:t>
            </a:r>
            <a:endParaRPr lang="pt-BR" sz="1600" dirty="0"/>
          </a:p>
        </p:txBody>
      </p:sp>
      <p:cxnSp>
        <p:nvCxnSpPr>
          <p:cNvPr id="27" name="Straight Arrow Connector 26"/>
          <p:cNvCxnSpPr>
            <a:endCxn id="28" idx="7"/>
          </p:cNvCxnSpPr>
          <p:nvPr/>
        </p:nvCxnSpPr>
        <p:spPr>
          <a:xfrm flipH="1">
            <a:off x="2280178" y="1231264"/>
            <a:ext cx="221722" cy="1068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endCxn id="48" idx="1"/>
          </p:cNvCxnSpPr>
          <p:nvPr/>
        </p:nvCxnSpPr>
        <p:spPr>
          <a:xfrm>
            <a:off x="2501900" y="1231264"/>
            <a:ext cx="3693716" cy="1110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306654"/>
                <a:ext cx="11240387" cy="5551346"/>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treinamento/validação, portanto, a complexidade computacional desta estratégia aumenta drasticamente com o aumento de </a:t>
                </a:r>
                <a:r>
                  <a:rPr lang="pt-BR" b="1" i="1" dirty="0" smtClean="0"/>
                  <a:t>p</a:t>
                </a:r>
                <a:r>
                  <a:rPr lang="pt-BR" dirty="0"/>
                  <a:t>. Exemplos para  </a:t>
                </a:r>
                <a14:m>
                  <m:oMath xmlns:m="http://schemas.openxmlformats.org/officeDocument/2006/math">
                    <m:r>
                      <a:rPr lang="pt-BR" i="1">
                        <a:latin typeface="Cambria Math" panose="02040503050406030204" pitchFamily="18" charset="0"/>
                      </a:rPr>
                      <m:t>𝑁</m:t>
                    </m:r>
                    <m:r>
                      <a:rPr lang="pt-BR" b="0" i="1" smtClean="0">
                        <a:latin typeface="Cambria Math" panose="02040503050406030204" pitchFamily="18" charset="0"/>
                      </a:rPr>
                      <m:t>=100</m:t>
                    </m:r>
                  </m:oMath>
                </a14:m>
                <a:r>
                  <a:rPr lang="pt-BR" dirty="0" smtClean="0"/>
                  <a:t>:</a:t>
                </a:r>
                <a:r>
                  <a:rPr lang="pt-BR" dirty="0"/>
                  <a:t> </a:t>
                </a:r>
              </a:p>
              <a:p>
                <a:pPr lvl="1"/>
                <a:r>
                  <a:rPr lang="pt-BR" sz="2500" dirty="0"/>
                  <a:t>p = 1 </a:t>
                </a:r>
                <a:r>
                  <a:rPr lang="pt-BR" sz="2500" dirty="0" smtClean="0"/>
                  <a:t>-&gt; 100 combinações, ou seja, 100 treinamentos e validações.</a:t>
                </a:r>
                <a:endParaRPr lang="pt-BR" sz="2500" dirty="0"/>
              </a:p>
              <a:p>
                <a:pPr lvl="1"/>
                <a:r>
                  <a:rPr lang="pt-BR" sz="2500" dirty="0"/>
                  <a:t>p = </a:t>
                </a:r>
                <a:r>
                  <a:rPr lang="pt-BR" sz="2500" dirty="0" smtClean="0"/>
                  <a:t>2 -&gt; 4.950 </a:t>
                </a:r>
                <a:r>
                  <a:rPr lang="pt-BR" sz="2500" dirty="0"/>
                  <a:t>combinações , ou seja, </a:t>
                </a:r>
                <a:r>
                  <a:rPr lang="pt-BR" sz="2500" dirty="0" smtClean="0"/>
                  <a:t>4.950 treinamentos </a:t>
                </a:r>
                <a:r>
                  <a:rPr lang="pt-BR" sz="2500" dirty="0"/>
                  <a:t>e </a:t>
                </a:r>
                <a:r>
                  <a:rPr lang="pt-BR" sz="2500" dirty="0" smtClean="0"/>
                  <a:t>validações.</a:t>
                </a:r>
                <a:endParaRPr lang="pt-BR" sz="2500" dirty="0"/>
              </a:p>
              <a:p>
                <a:pPr lvl="1"/>
                <a:r>
                  <a:rPr lang="pt-BR" sz="2500" dirty="0"/>
                  <a:t>p = </a:t>
                </a:r>
                <a:r>
                  <a:rPr lang="pt-BR" sz="2500" dirty="0" smtClean="0"/>
                  <a:t>5 </a:t>
                </a:r>
                <a:r>
                  <a:rPr lang="pt-BR" sz="2500" dirty="0"/>
                  <a:t>-&gt;</a:t>
                </a:r>
                <a:r>
                  <a:rPr lang="pt-BR" sz="2500" dirty="0" smtClean="0"/>
                  <a:t> </a:t>
                </a:r>
                <a:r>
                  <a:rPr lang="pt-BR" altLang="pt-BR" sz="2500" dirty="0" smtClean="0"/>
                  <a:t>75.287.520 </a:t>
                </a:r>
                <a:r>
                  <a:rPr lang="pt-BR" sz="2500" dirty="0"/>
                  <a:t>combinações , ou seja, </a:t>
                </a:r>
                <a:r>
                  <a:rPr lang="pt-BR" altLang="pt-BR" sz="2500" dirty="0"/>
                  <a:t>75.287.520 </a:t>
                </a:r>
                <a:r>
                  <a:rPr lang="pt-BR" sz="2500" dirty="0" smtClean="0"/>
                  <a:t>treinamentos </a:t>
                </a:r>
                <a:r>
                  <a:rPr lang="pt-BR" sz="2500" dirty="0"/>
                  <a:t>e </a:t>
                </a:r>
                <a:r>
                  <a:rPr lang="pt-BR" sz="2500" dirty="0" smtClean="0"/>
                  <a:t>validações.</a:t>
                </a:r>
                <a:endParaRPr lang="pt-BR" altLang="pt-BR" sz="2500" dirty="0"/>
              </a:p>
              <a:p>
                <a:r>
                  <a:rPr lang="pt-BR" dirty="0" smtClean="0"/>
                  <a:t>Fornece </a:t>
                </a:r>
                <a:r>
                  <a:rPr lang="pt-BR" dirty="0"/>
                  <a:t>estimativas de </a:t>
                </a:r>
                <a:r>
                  <a:rPr lang="pt-BR" dirty="0" smtClean="0"/>
                  <a:t>erro e desvio padrão </a:t>
                </a:r>
                <a:r>
                  <a:rPr lang="pt-BR" dirty="0"/>
                  <a:t>mais precisas do que as abordagens </a:t>
                </a:r>
                <a:r>
                  <a:rPr lang="pt-BR" dirty="0" smtClean="0"/>
                  <a:t>anteriores, pois tem-se mais etapas de treinamento/validação.</a:t>
                </a:r>
                <a:endParaRPr lang="pt-BR" dirty="0"/>
              </a:p>
              <a:p>
                <a:r>
                  <a:rPr lang="pt-BR" b="1" dirty="0"/>
                  <a:t>Desvantagem</a:t>
                </a:r>
              </a:p>
              <a:p>
                <a:pPr lvl="1">
                  <a:buFont typeface="Wingdings" panose="05000000000000000000" pitchFamily="2" charset="2"/>
                  <a:buChar char="§"/>
                </a:pPr>
                <a:r>
                  <a:rPr lang="pt-BR" dirty="0"/>
                  <a:t>É uma estratégia exaustiva no sentido de que </a:t>
                </a:r>
                <a:r>
                  <a:rPr lang="pt-BR" dirty="0" smtClean="0"/>
                  <a:t>ela treina e valida </a:t>
                </a:r>
                <a:r>
                  <a:rPr lang="pt-BR" dirty="0"/>
                  <a:t>o modelo para todas as combinações possíveis e, para uma base de dados grande e um valor de </a:t>
                </a:r>
                <a:r>
                  <a:rPr lang="pt-BR" b="1" dirty="0"/>
                  <a:t>p</a:t>
                </a:r>
                <a:r>
                  <a:rPr lang="pt-BR" dirty="0"/>
                  <a:t> moderadamente grande, pode se tornar inviável computacionalmente.</a:t>
                </a:r>
              </a:p>
              <a:p>
                <a:r>
                  <a:rPr lang="pt-BR" dirty="0" smtClean="0"/>
                  <a:t>No caso do k-Fold, quando fazemos </a:t>
                </a:r>
                <a:r>
                  <a:rPr lang="pt-BR" b="1" dirty="0" smtClean="0"/>
                  <a:t>k=N </a:t>
                </a:r>
                <a:r>
                  <a:rPr lang="pt-BR" dirty="0" smtClean="0"/>
                  <a:t>(</a:t>
                </a:r>
                <a:r>
                  <a:rPr lang="pt-BR" dirty="0"/>
                  <a:t>número </a:t>
                </a:r>
                <a:r>
                  <a:rPr lang="pt-BR" i="1" dirty="0"/>
                  <a:t>folds</a:t>
                </a:r>
                <a:r>
                  <a:rPr lang="pt-BR" dirty="0"/>
                  <a:t> </a:t>
                </a:r>
                <a:r>
                  <a:rPr lang="pt-BR" dirty="0" smtClean="0"/>
                  <a:t>igual </a:t>
                </a:r>
                <a:r>
                  <a:rPr lang="pt-BR" dirty="0"/>
                  <a:t>ao número total de </a:t>
                </a:r>
                <a:r>
                  <a:rPr lang="pt-BR" dirty="0" smtClean="0"/>
                  <a:t>exemplos), então o k-Fold é equivalente à estratégia do </a:t>
                </a:r>
                <a:r>
                  <a:rPr lang="pt-BR" i="1" dirty="0" smtClean="0"/>
                  <a:t>leave-one-out</a:t>
                </a:r>
                <a:r>
                  <a:rPr lang="pt-BR" dirty="0" smtClean="0"/>
                  <a:t>, ou seja, </a:t>
                </a:r>
                <a:r>
                  <a:rPr lang="pt-BR" b="1" i="1" dirty="0" smtClean="0"/>
                  <a:t>p</a:t>
                </a:r>
                <a:r>
                  <a:rPr lang="pt-BR" dirty="0" smtClean="0"/>
                  <a:t> =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306654"/>
                <a:ext cx="11240387" cy="5551346"/>
              </a:xfrm>
              <a:blipFill rotWithShape="0">
                <a:blip r:embed="rId3"/>
                <a:stretch>
                  <a:fillRect l="-813" t="-2525" b="-878"/>
                </a:stretch>
              </a:blipFill>
            </p:spPr>
            <p:txBody>
              <a:bodyPr/>
              <a:lstStyle/>
              <a:p>
                <a:r>
                  <a:rPr lang="en-US">
                    <a:noFill/>
                  </a:rPr>
                  <a:t> </a:t>
                </a:r>
              </a:p>
            </p:txBody>
          </p:sp>
        </mc:Fallback>
      </mc:AlternateContent>
      <p:sp>
        <p:nvSpPr>
          <p:cNvPr id="4" name="TextBox 3"/>
          <p:cNvSpPr txBox="1"/>
          <p:nvPr/>
        </p:nvSpPr>
        <p:spPr>
          <a:xfrm>
            <a:off x="1805540"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p exemplos posso criar a partir de N exemplos?</a:t>
            </a:r>
            <a:endParaRPr lang="pt-BR" sz="1400" dirty="0">
              <a:solidFill>
                <a:srgbClr val="0070C0"/>
              </a:solidFill>
            </a:endParaRPr>
          </a:p>
        </p:txBody>
      </p:sp>
      <p:cxnSp>
        <p:nvCxnSpPr>
          <p:cNvPr id="6" name="Conector de seta reta 5"/>
          <p:cNvCxnSpPr/>
          <p:nvPr/>
        </p:nvCxnSpPr>
        <p:spPr>
          <a:xfrm flipV="1">
            <a:off x="4720856" y="2535591"/>
            <a:ext cx="637954" cy="526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13709</TotalTime>
  <Words>3015</Words>
  <Application>Microsoft Office PowerPoint</Application>
  <PresentationFormat>Widescreen</PresentationFormat>
  <Paragraphs>249</Paragraphs>
  <Slides>18</Slides>
  <Notes>13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Apresentação do PowerPoint</vt:lpstr>
      <vt:lpstr>Apresentação do PowerPoint</vt:lpstr>
      <vt:lpstr>FIGURAS</vt:lpstr>
      <vt:lpstr>Apresentação do PowerPoint</vt:lpstr>
      <vt:lpstr>Apresentação do PowerPoint</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1937</cp:revision>
  <dcterms:created xsi:type="dcterms:W3CDTF">2020-02-17T11:18:32Z</dcterms:created>
  <dcterms:modified xsi:type="dcterms:W3CDTF">2022-11-18T18:03:41Z</dcterms:modified>
</cp:coreProperties>
</file>