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422" r:id="rId6"/>
    <p:sldId id="392" r:id="rId7"/>
    <p:sldId id="383" r:id="rId8"/>
    <p:sldId id="394" r:id="rId9"/>
    <p:sldId id="421" r:id="rId10"/>
    <p:sldId id="384" r:id="rId11"/>
    <p:sldId id="411" r:id="rId12"/>
    <p:sldId id="423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81933" autoAdjust="0"/>
  </p:normalViewPr>
  <p:slideViewPr>
    <p:cSldViewPr snapToGrid="0">
      <p:cViewPr varScale="1">
        <p:scale>
          <a:sx n="95" d="100"/>
          <a:sy n="95" d="100"/>
        </p:scale>
        <p:origin x="13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 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en-US" dirty="0" smtClean="0"/>
          </a:p>
          <a:p>
            <a:r>
              <a:rPr lang="en-US" dirty="0" err="1" smtClean="0"/>
              <a:t>Intuitivamente</a:t>
            </a:r>
            <a:r>
              <a:rPr lang="en-US" dirty="0" smtClean="0"/>
              <a:t>, o </a:t>
            </a:r>
            <a:r>
              <a:rPr lang="en-US" dirty="0" err="1" smtClean="0"/>
              <a:t>algoritmo</a:t>
            </a:r>
            <a:r>
              <a:rPr lang="en-US" dirty="0" smtClean="0"/>
              <a:t> do </a:t>
            </a:r>
            <a:r>
              <a:rPr lang="en-US" dirty="0" err="1" smtClean="0"/>
              <a:t>gradiente</a:t>
            </a:r>
            <a:r>
              <a:rPr lang="en-US" dirty="0" smtClean="0"/>
              <a:t> </a:t>
            </a:r>
            <a:r>
              <a:rPr lang="en-US" dirty="0" err="1" smtClean="0"/>
              <a:t>descendente</a:t>
            </a:r>
            <a:r>
              <a:rPr lang="en-US" dirty="0" smtClean="0"/>
              <a:t> </a:t>
            </a:r>
            <a:r>
              <a:rPr lang="en-US" dirty="0" err="1" smtClean="0"/>
              <a:t>tenderá</a:t>
            </a:r>
            <a:r>
              <a:rPr lang="en-US" dirty="0" smtClean="0"/>
              <a:t> a </a:t>
            </a:r>
            <a:r>
              <a:rPr lang="en-US" dirty="0" err="1" smtClean="0"/>
              <a:t>aprender</a:t>
            </a:r>
            <a:r>
              <a:rPr lang="en-US" dirty="0" smtClean="0"/>
              <a:t> </a:t>
            </a:r>
            <a:r>
              <a:rPr lang="en-US" dirty="0" err="1" smtClean="0"/>
              <a:t>modelos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complexos</a:t>
            </a:r>
            <a:r>
              <a:rPr lang="en-US" dirty="0" smtClean="0"/>
              <a:t> à </a:t>
            </a:r>
            <a:r>
              <a:rPr lang="en-US" dirty="0" err="1" smtClean="0"/>
              <a:t>medida</a:t>
            </a:r>
            <a:r>
              <a:rPr lang="en-US" dirty="0" smtClean="0"/>
              <a:t> que o </a:t>
            </a:r>
            <a:r>
              <a:rPr lang="en-US" dirty="0" err="1" smtClean="0"/>
              <a:t>número</a:t>
            </a:r>
            <a:r>
              <a:rPr lang="en-US" dirty="0" smtClean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 smtClean="0"/>
              <a:t>aumenta</a:t>
            </a:r>
            <a:r>
              <a:rPr lang="en-US" dirty="0" smtClean="0"/>
              <a:t>. </a:t>
            </a:r>
            <a:r>
              <a:rPr lang="en-US" dirty="0" err="1" smtClean="0"/>
              <a:t>Ao</a:t>
            </a:r>
            <a:r>
              <a:rPr lang="en-US" dirty="0" smtClean="0"/>
              <a:t> </a:t>
            </a:r>
            <a:r>
              <a:rPr lang="en-US" dirty="0" err="1" smtClean="0"/>
              <a:t>regularizar</a:t>
            </a:r>
            <a:r>
              <a:rPr lang="en-US" dirty="0" smtClean="0"/>
              <a:t> no tempo, a </a:t>
            </a:r>
            <a:r>
              <a:rPr lang="en-US" dirty="0" err="1" smtClean="0"/>
              <a:t>complexidade</a:t>
            </a:r>
            <a:r>
              <a:rPr lang="en-US" dirty="0" smtClean="0"/>
              <a:t> do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controlada</a:t>
            </a:r>
            <a:r>
              <a:rPr lang="en-US" dirty="0" smtClean="0"/>
              <a:t>, </a:t>
            </a:r>
            <a:r>
              <a:rPr lang="en-US" dirty="0" err="1" smtClean="0"/>
              <a:t>melhorando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generalização</a:t>
            </a:r>
            <a:r>
              <a:rPr lang="en-US" dirty="0" smtClean="0"/>
              <a:t>.</a:t>
            </a:r>
          </a:p>
          <a:p>
            <a:endParaRPr lang="en-US" dirty="0" smtClean="0">
              <a:cs typeface="Calibri"/>
            </a:endParaRPr>
          </a:p>
          <a:p>
            <a:r>
              <a:rPr lang="en-US" dirty="0" smtClean="0"/>
              <a:t>Na 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0957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b="0" dirty="0" smtClean="0"/>
              <a:t>:</a:t>
            </a:r>
            <a:r>
              <a:rPr lang="pt-BR" b="0" baseline="0" dirty="0" smtClean="0"/>
              <a:t> </a:t>
            </a:r>
            <a:r>
              <a:rPr lang="pt-BR" dirty="0" smtClean="0"/>
              <a:t>https://mybinder.org/v2/gh/zz4fap/t319_aprendizado_de_maquina/main?filepath=notebooks%2Fregression%2F</a:t>
            </a:r>
            <a:r>
              <a:rPr lang="pt-BR" sz="1200" dirty="0" smtClean="0"/>
              <a:t>early_stopv2.ipynb</a:t>
            </a:r>
          </a:p>
          <a:p>
            <a:endParaRPr lang="pt-BR" sz="1200" dirty="0" smtClean="0"/>
          </a:p>
          <a:p>
            <a:r>
              <a:rPr lang="pt-BR" sz="1200" dirty="0" smtClean="0"/>
              <a:t>Exemplo: </a:t>
            </a:r>
            <a:r>
              <a:rPr lang="pt-BR" baseline="0" dirty="0" smtClean="0"/>
              <a:t>https://colab.research.google.com/github/zz4fap/t319_aprendizado_de_maquina/blob/main/notebooks/regression/</a:t>
            </a:r>
            <a:r>
              <a:rPr lang="pt-BR" sz="1200" dirty="0" smtClean="0"/>
              <a:t>early_stopv2.ipynb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https://colab.research.google.com/github/zz4fap/t319_aprendizado_de_maquina/blob/main/projeto/projeto_final_T319_1S2022.ipynb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</a:t>
            </a:r>
            <a:r>
              <a:rPr lang="pt-BR" baseline="0" dirty="0" smtClean="0"/>
              <a:t> </a:t>
            </a:r>
            <a:r>
              <a:rPr lang="pt-BR" dirty="0" smtClean="0"/>
              <a:t>https://mybinder.org/v2/gh/zz4fap/t319_aprendizado_de_maquina/main?filepath=projeto%2Fprojeto_final_T319_1S2022.ipynb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s.a.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-&gt; </a:t>
                </a:r>
                <a:r>
                  <a:rPr lang="en-US" sz="1200" b="0" i="1" kern="1200" dirty="0" err="1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sujeito</a:t>
                </a:r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</a:t>
                </a:r>
              </a:p>
              <a:p>
                <a:endParaRPr lang="en-US" sz="1200" b="0" i="1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aseline="0" dirty="0" smtClean="0"/>
              </a:p>
              <a:p>
                <a:r>
                  <a:rPr lang="pt-BR" b="1" baseline="0" dirty="0" smtClean="0"/>
                  <a:t>Referência</a:t>
                </a:r>
                <a:r>
                  <a:rPr lang="pt-BR" baseline="0" dirty="0" smtClean="0"/>
                  <a:t>: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[1] https://machinelearningmastery.com/weight-regularization-to-reduce-overfitting-of-deep-learning-models/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https://mybinder.org/v2/gh/zz4fap/t319_aprendizado_de_maquina/main?filepath=notebooks%2Fregression%2Fridge_regression.ipynb</a:t>
                </a:r>
              </a:p>
              <a:p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/>
                  <a:t>Exemplo: </a:t>
                </a:r>
                <a:r>
                  <a:rPr lang="pt-BR" baseline="0" dirty="0" smtClean="0"/>
                  <a:t>https://colab.research.google.com/github/zz4fap/t319_aprendizado_de_maquina/blob/main/notebooks/regression/</a:t>
                </a:r>
                <a:r>
                  <a:rPr lang="pt-BR" dirty="0" smtClean="0"/>
                  <a:t>ridge_regression.ipynb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É importante escalonar os dados (por exemplo, usando a classe StandardScaler) antes de executar a regressão </a:t>
                </a:r>
                <a:r>
                  <a:rPr lang="pt-BR" dirty="0" err="1" smtClean="0"/>
                  <a:t>Ridge</a:t>
                </a:r>
                <a:r>
                  <a:rPr lang="pt-BR" dirty="0" smtClean="0"/>
                  <a:t>, pois ela</a:t>
                </a:r>
                <a:r>
                  <a:rPr lang="pt-BR" baseline="0" dirty="0" smtClean="0"/>
                  <a:t> é</a:t>
                </a:r>
                <a:r>
                  <a:rPr lang="pt-BR" dirty="0" smtClean="0"/>
                  <a:t> sensível à escala dos atributos. Isso é verdade para a maioria dos modelos regularizados.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b="0" dirty="0" smtClean="0"/>
                  <a:t>lasso_regression.ipynb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/>
                  <a:t>Exemplo: </a:t>
                </a:r>
                <a:r>
                  <a:rPr lang="pt-BR" baseline="0" dirty="0" smtClean="0"/>
                  <a:t>https://colab.research.google.com/github/zz4fap/t319_aprendizado_de_maquina/blob/main/notebooks/regression/</a:t>
                </a:r>
                <a:r>
                  <a:rPr lang="pt-BR" b="0" dirty="0" smtClean="0"/>
                  <a:t>lasso_regression.ipynb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sz="1200" dirty="0" smtClean="0"/>
                  <a:t>elastic_net_regression.ipynb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 smtClean="0"/>
                  <a:t>Exemplo: </a:t>
                </a:r>
                <a:r>
                  <a:rPr lang="pt-BR" baseline="0" dirty="0" smtClean="0"/>
                  <a:t>https://colab.research.google.com/github/zz4fap/t319_aprendizado_de_maquina/blob/main/notebooks/regression/</a:t>
                </a:r>
                <a:r>
                  <a:rPr lang="pt-BR" sz="1200" dirty="0" smtClean="0"/>
                  <a:t>elastic_net_regression.ipynb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18/11/2022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colab.research.google.com/github/zz4fap/t319_aprendizado_de_maquina/blob/main/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notebooks/regression/early_stopv2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projeto/projeto_final_T319_1S202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0.png"/><Relationship Id="rId4" Type="http://schemas.openxmlformats.org/officeDocument/2006/relationships/hyperlink" Target="https://colab.research.google.com/github/zz4fap/t319_aprendizado_de_maquina/blob/main/notebooks/regression/ridge_regression.ipynb" TargetMode="Externa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colab.research.google.com/github/zz4fap/t319_aprendizado_de_maquina/blob/main/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0515600" cy="726741"/>
          </a:xfrm>
        </p:spPr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i="1" dirty="0"/>
                  <a:t>Elastic-net</a:t>
                </a:r>
                <a:r>
                  <a:rPr lang="pt-BR" dirty="0"/>
                  <a:t>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 smtClean="0"/>
                  <a:t>É uma </a:t>
                </a:r>
                <a:r>
                  <a:rPr lang="pt-BR" b="1" i="1" dirty="0" smtClean="0"/>
                  <a:t>combinação linear </a:t>
                </a:r>
                <a:r>
                  <a:rPr lang="pt-BR" dirty="0" smtClean="0"/>
                  <a:t>entre </a:t>
                </a:r>
                <a:r>
                  <a:rPr lang="pt-BR" dirty="0"/>
                  <a:t>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 smtClean="0"/>
                  <a:t> é o termo de mistura ou parâmetro de elasticidade entre as duas normas.</a:t>
                </a:r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</a:t>
                </a:r>
                <a:r>
                  <a:rPr lang="pt-BR" i="1" dirty="0"/>
                  <a:t>Elastic-net</a:t>
                </a:r>
                <a:r>
                  <a:rPr lang="pt-BR" dirty="0"/>
                  <a:t> é equivalente a </a:t>
                </a:r>
                <a:r>
                  <a:rPr lang="pt-BR" dirty="0" smtClean="0"/>
                  <a:t>regressão </a:t>
                </a:r>
                <a:r>
                  <a:rPr lang="pt-BR" dirty="0"/>
                  <a:t>Ridge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</a:t>
                </a:r>
                <a:r>
                  <a:rPr lang="pt-BR" dirty="0" smtClean="0"/>
                  <a:t>egressão LASSO.</a:t>
                </a:r>
                <a:endParaRPr lang="pt-BR" dirty="0"/>
              </a:p>
              <a:p>
                <a:r>
                  <a:rPr lang="pt-BR" dirty="0"/>
                  <a:t>A seleção dos hiperparâmetros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pode ser feita por meio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. Isso também se aplica ao dois outros métodos </a:t>
                </a:r>
                <a:r>
                  <a:rPr lang="pt-BR" dirty="0" smtClean="0"/>
                  <a:t>anteriores.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  <a:blipFill rotWithShape="0">
                <a:blip r:embed="rId3"/>
                <a:stretch>
                  <a:fillRect l="-814" t="-4056" r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795653" y="4350327"/>
            <a:ext cx="6170268" cy="243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 smtClean="0"/>
                  <a:t> dita a relação de compromisso entre as duas regularizações.</a:t>
                </a:r>
                <a:endParaRPr lang="pt-BR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Regressão 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</a:t>
                </a:r>
                <a:r>
                  <a:rPr lang="pt-BR" dirty="0" smtClean="0"/>
                  <a:t>atributos </a:t>
                </a:r>
                <a:r>
                  <a:rPr lang="pt-BR" dirty="0"/>
                  <a:t>são </a:t>
                </a:r>
                <a:r>
                  <a:rPr lang="pt-BR" dirty="0" smtClean="0"/>
                  <a:t>realmente úteis</a:t>
                </a:r>
                <a:r>
                  <a:rPr lang="pt-BR" dirty="0"/>
                  <a:t>, você deve preferir LASSO ou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atributos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 smtClean="0"/>
                  <a:t>, 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ou quando </a:t>
                </a:r>
                <a:r>
                  <a:rPr lang="pt-BR" dirty="0" smtClean="0"/>
                  <a:t>houverem 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</a:t>
                </a:r>
                <a:r>
                  <a:rPr lang="pt-BR" i="1" dirty="0" smtClean="0"/>
                  <a:t>Elastic-Net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escolha inicial para esse parâmetro.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2788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ea typeface="+mn-lt"/>
                <a:cs typeface="+mn-lt"/>
              </a:rPr>
              <a:t>O algoritmo </a:t>
            </a:r>
            <a:r>
              <a:rPr lang="pt-BR" dirty="0">
                <a:ea typeface="+mn-lt"/>
                <a:cs typeface="+mn-lt"/>
              </a:rPr>
              <a:t>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dirty="0" smtClean="0">
                <a:ea typeface="+mn-lt"/>
                <a:cs typeface="+mn-lt"/>
              </a:rPr>
              <a:t>tende a </a:t>
            </a:r>
            <a:r>
              <a:rPr lang="pt-BR" dirty="0">
                <a:ea typeface="+mn-lt"/>
                <a:cs typeface="+mn-lt"/>
              </a:rPr>
              <a:t>aprender modelos cada vez mais </a:t>
            </a:r>
            <a:r>
              <a:rPr lang="pt-BR" b="1" i="1" dirty="0">
                <a:ea typeface="+mn-lt"/>
                <a:cs typeface="+mn-lt"/>
              </a:rPr>
              <a:t>complexos</a:t>
            </a:r>
            <a:r>
              <a:rPr lang="pt-BR" dirty="0">
                <a:ea typeface="+mn-lt"/>
                <a:cs typeface="+mn-lt"/>
              </a:rPr>
              <a:t> à medida que o número de épocas </a:t>
            </a:r>
            <a:r>
              <a:rPr lang="pt-BR" dirty="0" smtClean="0">
                <a:ea typeface="+mn-lt"/>
                <a:cs typeface="+mn-lt"/>
              </a:rPr>
              <a:t>aumenta.</a:t>
            </a:r>
          </a:p>
          <a:p>
            <a:r>
              <a:rPr lang="pt-BR" dirty="0">
                <a:ea typeface="+mn-lt"/>
                <a:cs typeface="+mn-lt"/>
              </a:rPr>
              <a:t>O</a:t>
            </a:r>
            <a:r>
              <a:rPr lang="pt-BR" dirty="0" smtClean="0">
                <a:ea typeface="+mn-lt"/>
                <a:cs typeface="+mn-lt"/>
              </a:rPr>
              <a:t>u seja, ele se </a:t>
            </a:r>
            <a:r>
              <a:rPr lang="pt-BR" b="1" i="1" dirty="0" smtClean="0">
                <a:ea typeface="+mn-lt"/>
                <a:cs typeface="+mn-lt"/>
              </a:rPr>
              <a:t>sobreajusta</a:t>
            </a:r>
            <a:r>
              <a:rPr lang="pt-BR" dirty="0" smtClean="0">
                <a:ea typeface="+mn-lt"/>
                <a:cs typeface="+mn-lt"/>
              </a:rPr>
              <a:t> ao conjunto de treinamento ao longo do tempo. </a:t>
            </a:r>
            <a:endParaRPr lang="pt-BR" dirty="0" smtClean="0"/>
          </a:p>
          <a:p>
            <a:r>
              <a:rPr lang="pt-BR" dirty="0" smtClean="0"/>
              <a:t>Uma </a:t>
            </a:r>
            <a:r>
              <a:rPr lang="pt-BR" dirty="0"/>
              <a:t>forma de 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/>
              <a:t>comece a crescer sistematicamente.</a:t>
            </a:r>
          </a:p>
          <a:p>
            <a:r>
              <a:rPr lang="pt-BR" dirty="0"/>
              <a:t>Essa abordagem é chamada de </a:t>
            </a:r>
            <a:r>
              <a:rPr lang="pt-BR" b="1" i="1" dirty="0"/>
              <a:t>early-stop </a:t>
            </a:r>
            <a:r>
              <a:rPr lang="pt-BR" dirty="0"/>
              <a:t>e pode </a:t>
            </a:r>
            <a:r>
              <a:rPr lang="pt-BR" dirty="0">
                <a:cs typeface="Calibri"/>
              </a:rPr>
              <a:t>ser vista como uma </a:t>
            </a:r>
            <a:r>
              <a:rPr lang="pt-BR" b="1" i="1" dirty="0">
                <a:cs typeface="Calibri"/>
              </a:rPr>
              <a:t>regularização temporal</a:t>
            </a:r>
            <a:r>
              <a:rPr lang="pt-BR" dirty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 smtClean="0">
                <a:ea typeface="+mn-lt"/>
                <a:cs typeface="+mn-lt"/>
              </a:rPr>
              <a:t>Ao </a:t>
            </a:r>
            <a:r>
              <a:rPr lang="pt-BR" dirty="0">
                <a:ea typeface="+mn-lt"/>
                <a:cs typeface="+mn-lt"/>
              </a:rPr>
              <a:t>se regularizar 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r>
              <a:rPr lang="pt-BR" dirty="0">
                <a:ea typeface="+mn-lt"/>
                <a:cs typeface="+mn-lt"/>
              </a:rPr>
              <a:t>Mas como saber quando interromper o treinamento? Ou seja, qual é o critério de parada</a:t>
            </a:r>
            <a:r>
              <a:rPr lang="pt-BR" dirty="0" smtClean="0">
                <a:ea typeface="+mn-lt"/>
                <a:cs typeface="+mn-lt"/>
              </a:rPr>
              <a:t>?</a:t>
            </a:r>
            <a:endParaRPr lang="pt-BR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243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781856"/>
          </a:xfrm>
        </p:spPr>
        <p:txBody>
          <a:bodyPr>
            <a:normAutofit/>
          </a:bodyPr>
          <a:lstStyle/>
          <a:p>
            <a:r>
              <a:rPr lang="pt-BR" dirty="0" smtClean="0"/>
              <a:t>Exemplo: Early-stop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6242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</a:t>
            </a:r>
            <a:r>
              <a:rPr lang="pt-BR" sz="2800" dirty="0" smtClean="0">
                <a:ea typeface="+mn-lt"/>
                <a:cs typeface="+mn-lt"/>
              </a:rPr>
              <a:t>(paciência) épocas </a:t>
            </a:r>
            <a:r>
              <a:rPr lang="pt-BR" sz="2800" dirty="0">
                <a:ea typeface="+mn-lt"/>
                <a:cs typeface="+mn-lt"/>
              </a:rPr>
              <a:t>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</a:t>
            </a:r>
            <a:r>
              <a:rPr lang="pt-BR" sz="2800" dirty="0" smtClean="0">
                <a:ea typeface="+mn-lt"/>
                <a:cs typeface="+mn-lt"/>
              </a:rPr>
              <a:t>prossiga por um determinado número de épocas, </a:t>
            </a:r>
            <a:r>
              <a:rPr lang="pt-BR" sz="2800" dirty="0">
                <a:ea typeface="+mn-lt"/>
                <a:cs typeface="+mn-lt"/>
              </a:rPr>
              <a:t>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 smtClean="0">
                <a:ea typeface="+mn-lt"/>
                <a:cs typeface="+mn-lt"/>
              </a:rPr>
              <a:t>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de regressão polinomial </a:t>
            </a:r>
            <a:r>
              <a:rPr lang="pt-BR" dirty="0" smtClean="0"/>
              <a:t>com grau igual a 90 sendo </a:t>
            </a:r>
            <a:r>
              <a:rPr lang="pt-BR" dirty="0"/>
              <a:t>treinado usando o </a:t>
            </a:r>
            <a:r>
              <a:rPr lang="pt-BR" b="1" i="1" dirty="0"/>
              <a:t>gradiente descendente </a:t>
            </a:r>
            <a:r>
              <a:rPr lang="pt-BR" b="1" i="1" dirty="0" smtClean="0"/>
              <a:t>estocástico</a:t>
            </a:r>
            <a:r>
              <a:rPr lang="pt-BR" dirty="0" smtClean="0"/>
              <a:t> e apenas 100 amostras de treinamento. </a:t>
            </a:r>
            <a:endParaRPr lang="pt-BR" dirty="0"/>
          </a:p>
          <a:p>
            <a:r>
              <a:rPr lang="pt-BR" dirty="0"/>
              <a:t>À medida que as épocas passam, o algoritmo aprende e seu erro quadrático médio no conjunto de treinamento diminui, juntamente com o </a:t>
            </a:r>
            <a:r>
              <a:rPr lang="pt-BR" dirty="0" smtClean="0"/>
              <a:t>erro no </a:t>
            </a:r>
            <a:r>
              <a:rPr lang="pt-BR" dirty="0"/>
              <a:t>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9428833" y="6367833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</a:t>
            </a:r>
            <a:r>
              <a:rPr lang="pt-BR" sz="1600" dirty="0" smtClean="0">
                <a:hlinkClick r:id="rId3"/>
              </a:rPr>
              <a:t>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4033888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86602" y="1716440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20037" y="930404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37" y="930404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10018208" y="950500"/>
            <a:ext cx="1379914" cy="303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VI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Prático</a:t>
            </a:r>
            <a:r>
              <a:rPr lang="pt-BR" dirty="0" smtClean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Projeto pode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feito </a:t>
            </a:r>
            <a:r>
              <a:rPr lang="pt-BR" b="1" dirty="0">
                <a:solidFill>
                  <a:srgbClr val="FF0000"/>
                </a:solidFill>
              </a:rPr>
              <a:t>em </a:t>
            </a:r>
            <a:r>
              <a:rPr lang="pt-BR" b="1" dirty="0" smtClean="0">
                <a:solidFill>
                  <a:srgbClr val="FF0000"/>
                </a:solidFill>
              </a:rPr>
              <a:t>grupo de no máximo 3 alunos.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Atentem-se </a:t>
            </a:r>
            <a:r>
              <a:rPr lang="pt-BR" b="1" dirty="0">
                <a:solidFill>
                  <a:srgbClr val="FF0000"/>
                </a:solidFill>
              </a:rPr>
              <a:t>ao prazo de entrega definido na tarefa do MS </a:t>
            </a:r>
            <a:r>
              <a:rPr lang="pt-BR" b="1" dirty="0" err="1" smtClean="0">
                <a:solidFill>
                  <a:srgbClr val="FF0000"/>
                </a:solidFill>
              </a:rPr>
              <a:t>Teams</a:t>
            </a:r>
            <a:r>
              <a:rPr lang="pt-BR" b="1" dirty="0" smtClean="0">
                <a:solidFill>
                  <a:srgbClr val="FF0000"/>
                </a:solidFill>
              </a:rPr>
              <a:t> </a:t>
            </a:r>
            <a:r>
              <a:rPr lang="pt-BR" b="1" dirty="0" smtClean="0">
                <a:solidFill>
                  <a:srgbClr val="FF0000"/>
                </a:solidFill>
              </a:rPr>
              <a:t>(</a:t>
            </a:r>
            <a:r>
              <a:rPr lang="pt-BR" b="1" dirty="0" smtClean="0">
                <a:solidFill>
                  <a:srgbClr val="FF0000"/>
                </a:solidFill>
              </a:rPr>
              <a:t>11</a:t>
            </a:r>
            <a:r>
              <a:rPr lang="pt-BR" b="1" dirty="0" smtClean="0">
                <a:solidFill>
                  <a:srgbClr val="FF0000"/>
                </a:solidFill>
              </a:rPr>
              <a:t>/12/2022</a:t>
            </a:r>
            <a:r>
              <a:rPr lang="pt-BR" b="1" dirty="0" smtClean="0">
                <a:solidFill>
                  <a:srgbClr val="FF0000"/>
                </a:solidFill>
              </a:rPr>
              <a:t>). 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Entregas </a:t>
            </a:r>
            <a:r>
              <a:rPr lang="pt-BR" b="1" dirty="0">
                <a:solidFill>
                  <a:srgbClr val="FF0000"/>
                </a:solidFill>
              </a:rPr>
              <a:t>fora do prazo não serão aceitas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Leiam os enunciados atentamente</a:t>
            </a:r>
            <a:r>
              <a:rPr lang="pt-BR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38647" cy="503237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Anteriormente, vimos como escolher o melhor modelo de regressão utilizando as técnicas de </a:t>
            </a:r>
            <a:r>
              <a:rPr lang="pt-BR" b="1" i="1" dirty="0" smtClean="0"/>
              <a:t>validação cruzada</a:t>
            </a:r>
            <a:r>
              <a:rPr lang="pt-BR" dirty="0" smtClean="0"/>
              <a:t>: holdout, k-Fold e leave-P-out.</a:t>
            </a:r>
          </a:p>
          <a:p>
            <a:r>
              <a:rPr lang="pt-BR" dirty="0" smtClean="0"/>
              <a:t>Escolhemos sempre o modelo menos complexo, mas que generaliza bem. </a:t>
            </a:r>
          </a:p>
          <a:p>
            <a:r>
              <a:rPr lang="pt-BR" dirty="0" smtClean="0"/>
              <a:t>Ou seja, escolhemos o modelo que apresenta valores baixos para ambos os erros, de treinamento e de validação.</a:t>
            </a:r>
          </a:p>
          <a:p>
            <a:r>
              <a:rPr lang="pt-BR" dirty="0"/>
              <a:t>Uma abordagem alternativa é </a:t>
            </a:r>
            <a:r>
              <a:rPr lang="pt-BR" b="1" i="1" dirty="0" smtClean="0"/>
              <a:t>minimizar conjuntamente</a:t>
            </a:r>
            <a:r>
              <a:rPr lang="pt-BR" dirty="0" smtClean="0"/>
              <a:t> o </a:t>
            </a:r>
            <a:r>
              <a:rPr lang="pt-BR" dirty="0"/>
              <a:t>erro e </a:t>
            </a:r>
            <a:r>
              <a:rPr lang="pt-BR" dirty="0" smtClean="0"/>
              <a:t>a complexidade da </a:t>
            </a:r>
            <a:r>
              <a:rPr lang="pt-BR" b="1" i="1" dirty="0"/>
              <a:t>função </a:t>
            </a:r>
            <a:r>
              <a:rPr lang="pt-BR" b="1" i="1" dirty="0" smtClean="0"/>
              <a:t>hipótese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Como veremos, esta abordagem combina erro e complexidade </a:t>
            </a:r>
            <a:r>
              <a:rPr lang="pt-BR" b="1" i="1" dirty="0" smtClean="0"/>
              <a:t>em uma única função de erro</a:t>
            </a:r>
            <a:r>
              <a:rPr lang="pt-BR" dirty="0" smtClean="0"/>
              <a:t>, possibilitando que encontremos a melhor </a:t>
            </a:r>
            <a:r>
              <a:rPr lang="pt-BR" b="1" i="1" dirty="0" smtClean="0"/>
              <a:t>função hipótese </a:t>
            </a:r>
            <a:r>
              <a:rPr lang="pt-BR" dirty="0" smtClean="0"/>
              <a:t>de uma só vez.</a:t>
            </a:r>
          </a:p>
          <a:p>
            <a:r>
              <a:rPr lang="pt-BR" dirty="0" smtClean="0"/>
              <a:t>Portanto, hoje, veremos as seguintes abordagens para se encontrar o melhor modelo de regressão: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Regularização</a:t>
            </a:r>
            <a:r>
              <a:rPr lang="pt-BR" dirty="0" smtClean="0"/>
              <a:t>: penaliza </a:t>
            </a:r>
            <a:r>
              <a:rPr lang="pt-BR" b="1" i="1" dirty="0" smtClean="0"/>
              <a:t>funções hipótese </a:t>
            </a:r>
            <a:r>
              <a:rPr lang="pt-BR" dirty="0" smtClean="0"/>
              <a:t>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Early-stop</a:t>
            </a:r>
            <a:r>
              <a:rPr lang="pt-BR" dirty="0" smtClean="0"/>
              <a:t>: encerra o treinamento de </a:t>
            </a:r>
            <a:r>
              <a:rPr lang="pt-BR" b="1" i="1" dirty="0" smtClean="0"/>
              <a:t>algoritmos iterativos </a:t>
            </a:r>
            <a:r>
              <a:rPr lang="pt-BR" dirty="0" smtClean="0"/>
              <a:t>quando o erro de validação for o menor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994032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Grandes magnitudes dos pesos de um modelo são um claro sinal de um modelo mais complexo que sobreajustou os dados de treinamento.</a:t>
            </a:r>
          </a:p>
          <a:p>
            <a:r>
              <a:rPr lang="pt-BR" b="1" i="1" dirty="0" smtClean="0"/>
              <a:t>Regularização</a:t>
            </a:r>
            <a:r>
              <a:rPr lang="pt-BR" dirty="0" smtClean="0"/>
              <a:t>: deixar o modelo menos flexível (ou seja, complexo).</a:t>
            </a:r>
          </a:p>
          <a:p>
            <a:r>
              <a:rPr lang="pt-BR" dirty="0" smtClean="0"/>
              <a:t>A 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funções hipótese</a:t>
            </a:r>
            <a:r>
              <a:rPr lang="pt-BR" dirty="0" smtClean="0"/>
              <a:t> complexas.</a:t>
            </a:r>
          </a:p>
          <a:p>
            <a:r>
              <a:rPr lang="pt-BR" dirty="0" smtClean="0"/>
              <a:t>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reduzem o risco de </a:t>
            </a:r>
            <a:r>
              <a:rPr lang="pt-BR" b="1" i="1" dirty="0" err="1" smtClean="0"/>
              <a:t>sobreajuste</a:t>
            </a:r>
            <a:r>
              <a:rPr lang="pt-BR" dirty="0" smtClean="0"/>
              <a:t> do modelo ao conjunto de treinamento, aumentando sua capacidade de </a:t>
            </a:r>
            <a:r>
              <a:rPr lang="pt-BR" b="1" i="1" dirty="0" smtClean="0"/>
              <a:t>generalização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Quanto menos graus de liberdade o modelo tiver, mais difícil será para ele se </a:t>
            </a:r>
            <a:r>
              <a:rPr lang="pt-BR" b="1" i="1" dirty="0" err="1" smtClean="0"/>
              <a:t>sobreajustar</a:t>
            </a:r>
            <a:r>
              <a:rPr lang="pt-BR" dirty="0" smtClean="0"/>
              <a:t> aos dados de treinamento.</a:t>
            </a:r>
          </a:p>
          <a:p>
            <a:r>
              <a:rPr lang="pt-BR" dirty="0" smtClean="0"/>
              <a:t>O risco de </a:t>
            </a:r>
            <a:r>
              <a:rPr lang="pt-BR" b="1" i="1" dirty="0" err="1" smtClean="0"/>
              <a:t>sobreajuste</a:t>
            </a:r>
            <a:r>
              <a:rPr lang="pt-BR" dirty="0" smtClean="0"/>
              <a:t> é reduzido incorporando-se </a:t>
            </a:r>
            <a:r>
              <a:rPr lang="pt-BR" b="1" i="1" dirty="0" smtClean="0"/>
              <a:t>penalizações </a:t>
            </a:r>
            <a:r>
              <a:rPr lang="pt-BR" dirty="0" smtClean="0"/>
              <a:t>proporcionais a alguma </a:t>
            </a:r>
            <a:r>
              <a:rPr lang="pt-BR" b="1" i="1" dirty="0" smtClean="0"/>
              <a:t>norma</a:t>
            </a:r>
            <a:r>
              <a:rPr lang="pt-BR" dirty="0" smtClean="0"/>
              <a:t> do </a:t>
            </a:r>
            <a:r>
              <a:rPr lang="pt-BR" b="1" i="1" dirty="0" smtClean="0"/>
              <a:t>vetor de pesos </a:t>
            </a:r>
            <a:r>
              <a:rPr lang="pt-BR" dirty="0" smtClean="0"/>
              <a:t>ao processo de treinamento.</a:t>
            </a:r>
          </a:p>
          <a:p>
            <a:r>
              <a:rPr lang="pt-BR" dirty="0" smtClean="0"/>
              <a:t>As principais 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são: </a:t>
            </a:r>
            <a:r>
              <a:rPr lang="pt-BR" i="1" dirty="0" err="1" smtClean="0"/>
              <a:t>Rigde</a:t>
            </a:r>
            <a:r>
              <a:rPr lang="pt-BR" dirty="0" smtClean="0"/>
              <a:t>, LASSO e </a:t>
            </a:r>
            <a:r>
              <a:rPr lang="pt-BR" i="1" dirty="0" err="1" smtClean="0"/>
              <a:t>elastic</a:t>
            </a:r>
            <a:r>
              <a:rPr lang="pt-BR" i="1" dirty="0" smtClean="0"/>
              <a:t>-net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</a:t>
            </a:r>
            <a:r>
              <a:rPr lang="pt-BR" b="1" i="1" dirty="0" smtClean="0"/>
              <a:t>regularização</a:t>
            </a:r>
            <a:r>
              <a:rPr lang="pt-BR" dirty="0" smtClean="0"/>
              <a:t> força o algoritmo de aprendizado não apenas a se ajustar aos dados, mas também a manter os pesos do modelo os menores possíveis.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</a:t>
                </a:r>
                <a:r>
                  <a:rPr lang="pt-BR" b="1" i="1" dirty="0"/>
                  <a:t>norma L2</a:t>
                </a:r>
                <a:r>
                  <a:rPr lang="pt-BR" dirty="0"/>
                  <a:t>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</a:t>
                </a:r>
                <a:r>
                  <a:rPr lang="pt-BR" b="1" i="1" dirty="0" smtClean="0"/>
                  <a:t>regularização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</a:t>
                </a:r>
                <a:r>
                  <a:rPr lang="pt-BR" dirty="0" smtClean="0"/>
                  <a:t>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 smtClean="0"/>
                  <a:t>como </a:t>
                </a:r>
                <a:r>
                  <a:rPr lang="pt-BR" dirty="0"/>
                  <a:t>um </a:t>
                </a:r>
                <a:r>
                  <a:rPr lang="pt-BR" b="1" i="1" dirty="0"/>
                  <a:t>problema de otimização com restrições </a:t>
                </a:r>
                <a:r>
                  <a:rPr lang="pt-BR" dirty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restringe a magnitude dos pesos </a:t>
                </a:r>
                <a:r>
                  <a:rPr lang="pt-BR" dirty="0" smtClean="0"/>
                  <a:t>e </a:t>
                </a:r>
                <a:r>
                  <a:rPr lang="pt-BR" dirty="0"/>
                  <a:t>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altera a complexidade (ou seja, a flexibilidade) da função hipótese.</a:t>
                </a: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norma L2</a:t>
                </a:r>
                <a:r>
                  <a:rPr lang="pt-BR" dirty="0" smtClean="0"/>
                  <a:t>, pois a </a:t>
                </a:r>
                <a:r>
                  <a:rPr lang="pt-BR" b="1" i="1" dirty="0" smtClean="0"/>
                  <a:t>complexidade</a:t>
                </a:r>
                <a:r>
                  <a:rPr lang="pt-BR" dirty="0" smtClean="0"/>
                  <a:t> </a:t>
                </a:r>
                <a:r>
                  <a:rPr lang="pt-BR" dirty="0"/>
                  <a:t>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98884" y="3995409"/>
                <a:ext cx="4508896" cy="1175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 smtClean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400" dirty="0" smtClean="0"/>
                  <a:t> pode assumir qualquer valor.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 smtClean="0"/>
                  <a:t> define o tamanho da região </a:t>
                </a:r>
                <a:r>
                  <a:rPr lang="pt-BR" sz="1400" dirty="0"/>
                  <a:t>de </a:t>
                </a:r>
                <a:r>
                  <a:rPr lang="pt-BR" sz="1400" dirty="0" smtClean="0"/>
                  <a:t>factibilidade.</a:t>
                </a:r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3995409"/>
                <a:ext cx="4508896" cy="1175194"/>
              </a:xfrm>
              <a:prstGeom prst="rect">
                <a:avLst/>
              </a:prstGeom>
              <a:blipFill rotWithShape="0">
                <a:blip r:embed="rId4"/>
                <a:stretch>
                  <a:fillRect l="-135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4" t="5351" r="3408" b="3790"/>
          <a:stretch/>
        </p:blipFill>
        <p:spPr bwMode="auto">
          <a:xfrm>
            <a:off x="7207092" y="27710"/>
            <a:ext cx="1178602" cy="17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90128" y="675540"/>
                <a:ext cx="236954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b="1" dirty="0" smtClean="0"/>
                  <a:t>Região </a:t>
                </a:r>
                <a:r>
                  <a:rPr lang="pt-BR" sz="1200" b="1" dirty="0"/>
                  <a:t>de </a:t>
                </a:r>
                <a:r>
                  <a:rPr lang="pt-BR" sz="1200" b="1" dirty="0" smtClean="0"/>
                  <a:t>factibilidade</a:t>
                </a:r>
                <a:r>
                  <a:rPr lang="pt-BR" sz="1200" dirty="0" smtClean="0"/>
                  <a:t>: possíveis valores que os pesos podem assumir. O raio do círculo é dado pelo fator de regularização,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200" dirty="0" smtClean="0"/>
                  <a:t>.</a:t>
                </a:r>
                <a:endParaRPr lang="pt-BR" sz="1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128" y="675540"/>
                <a:ext cx="2369544" cy="830997"/>
              </a:xfrm>
              <a:prstGeom prst="rect">
                <a:avLst/>
              </a:prstGeom>
              <a:blipFill rotWithShape="0">
                <a:blip r:embed="rId6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4" idx="1"/>
          </p:cNvCxnSpPr>
          <p:nvPr/>
        </p:nvCxnSpPr>
        <p:spPr>
          <a:xfrm flipV="1">
            <a:off x="7799294" y="1091039"/>
            <a:ext cx="1090834" cy="200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equação de erro regularizado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, continua sendo quadrática com relação aos pesos, e portanto, a superfície de erro continua sendo convexa.</a:t>
                </a:r>
              </a:p>
              <a:p>
                <a:r>
                  <a:rPr lang="pt-BR" dirty="0"/>
                  <a:t>Desta forma, encontramos uma solução de forma fechada seguindo o mesmo procedimento que usamos para encontrar a </a:t>
                </a:r>
                <a:r>
                  <a:rPr lang="pt-BR" b="1" i="1" dirty="0"/>
                  <a:t>equação normal</a:t>
                </a:r>
                <a:r>
                  <a:rPr lang="pt-BR" dirty="0" smtClean="0"/>
                  <a:t>:</a:t>
                </a: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completo </a:t>
                </a:r>
                <a:r>
                  <a:rPr lang="pt-BR" dirty="0"/>
                  <a:t>(i.e., matriz singular), a inversa na equação acima sempre existirá 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i="1" dirty="0"/>
                  <a:t>norma L2 </a:t>
                </a:r>
                <a:r>
                  <a:rPr lang="pt-BR" dirty="0"/>
                  <a:t>é diferenciável, os problemas de aprendizagem usando a regularização de Ridge também podem ser resolvidos iterativamente através do </a:t>
                </a:r>
                <a:r>
                  <a:rPr lang="pt-BR" b="1" i="1" dirty="0"/>
                  <a:t>algoritmo do gradiente </a:t>
                </a:r>
                <a:r>
                  <a:rPr lang="pt-BR" b="1" i="1" dirty="0" smtClean="0"/>
                  <a:t>descendente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OBS.3</a:t>
                </a:r>
                <a:r>
                  <a:rPr lang="pt-BR" dirty="0"/>
                  <a:t>: 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deve ser adicionado apenas à função de erro durante o treinamento. Depois que o modelo é treinado, a avaliação </a:t>
                </a:r>
                <a:r>
                  <a:rPr lang="pt-BR" dirty="0" smtClean="0"/>
                  <a:t>do seu desempenho não </a:t>
                </a:r>
                <a:r>
                  <a:rPr lang="pt-BR" dirty="0"/>
                  <a:t>utiliza a regularização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 rotWithShape="0">
                <a:blip r:embed="rId2"/>
                <a:stretch>
                  <a:fillRect l="-765" t="-2300" r="-273" b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91622" y="3556086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271537" y="4041278"/>
            <a:ext cx="2636516" cy="681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5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441"/>
            <a:ext cx="10515600" cy="782110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Função observável: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(0, 0.09)</m:t>
                    </m:r>
                  </m:oMath>
                </a14:m>
                <a:r>
                  <a:rPr lang="pt-BR" dirty="0"/>
                  <a:t>.</a:t>
                </a:r>
                <a:endParaRPr lang="pt-BR" dirty="0" smtClean="0"/>
              </a:p>
              <a:p>
                <a:r>
                  <a:rPr lang="pt-BR" b="1" i="1" dirty="0" smtClean="0"/>
                  <a:t>Função </a:t>
                </a:r>
                <a:r>
                  <a:rPr lang="pt-BR" b="1" i="1" dirty="0"/>
                  <a:t>hipótese polinomial </a:t>
                </a:r>
                <a:r>
                  <a:rPr lang="pt-BR" dirty="0"/>
                  <a:t>de </a:t>
                </a:r>
                <a:r>
                  <a:rPr lang="pt-BR" dirty="0" smtClean="0"/>
                  <a:t>ordem 15 treinada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</a:t>
                </a:r>
                <a:r>
                  <a:rPr lang="pt-BR" dirty="0" err="1" smtClean="0"/>
                  <a:t>Ridge</a:t>
                </a:r>
                <a:r>
                  <a:rPr lang="pt-BR" dirty="0" smtClean="0"/>
                  <a:t> se torna uma regressão polinomial sem regularização e sobreajusta.</a:t>
                </a:r>
                <a:endParaRPr lang="pt-BR" dirty="0"/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</a:t>
                </a:r>
                <a:r>
                  <a:rPr lang="pt-BR" dirty="0" smtClean="0"/>
                  <a:t>se </a:t>
                </a:r>
                <a:r>
                  <a:rPr lang="pt-BR" dirty="0"/>
                  <a:t>“</a:t>
                </a:r>
                <a:r>
                  <a:rPr lang="pt-BR" i="1" dirty="0"/>
                  <a:t>contorce”</a:t>
                </a:r>
                <a:r>
                  <a:rPr lang="pt-BR" dirty="0"/>
                  <a:t> </a:t>
                </a:r>
                <a:r>
                  <a:rPr lang="pt-BR" dirty="0" smtClean="0"/>
                  <a:t>menos e passa a se ajustar à função verdadeira.</a:t>
                </a:r>
                <a:endParaRPr lang="pt-BR" dirty="0"/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continuar aumentando, </a:t>
                </a:r>
                <a:r>
                  <a:rPr lang="pt-BR" dirty="0"/>
                  <a:t>todos os pesos acabarão muito próximos de zero e o resultado será </a:t>
                </a:r>
                <a:r>
                  <a:rPr lang="pt-BR" dirty="0" smtClean="0"/>
                  <a:t>uma reta </a:t>
                </a:r>
                <a:r>
                  <a:rPr lang="pt-BR" dirty="0"/>
                  <a:t>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b="1" dirty="0" smtClean="0">
                    <a:solidFill>
                      <a:srgbClr val="00B050"/>
                    </a:solidFill>
                  </a:rPr>
                  <a:t>O aumento de </a:t>
                </a:r>
                <a14:m>
                  <m:oMath xmlns:m="http://schemas.openxmlformats.org/officeDocument/2006/math">
                    <m:r>
                      <a:rPr lang="pt-BR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pt-BR" b="1" dirty="0">
                    <a:solidFill>
                      <a:srgbClr val="00B050"/>
                    </a:solidFill>
                  </a:rPr>
                  <a:t> leva a hipóteses </a:t>
                </a:r>
                <a:r>
                  <a:rPr lang="pt-BR" b="1" dirty="0" smtClean="0">
                    <a:solidFill>
                      <a:srgbClr val="00B050"/>
                    </a:solidFill>
                  </a:rPr>
                  <a:t>menos complexas. </a:t>
                </a:r>
                <a:r>
                  <a:rPr lang="pt-BR" dirty="0" smtClean="0"/>
                  <a:t>Isso </a:t>
                </a:r>
                <a:r>
                  <a:rPr lang="pt-BR" dirty="0"/>
                  <a:t>reduz a variância do modelo, mas aumenta seu bias. Ou seja, </a:t>
                </a:r>
                <a:r>
                  <a:rPr lang="pt-BR" dirty="0" smtClean="0"/>
                  <a:t>ele tende a </a:t>
                </a:r>
                <a:r>
                  <a:rPr lang="pt-BR" b="1" i="1" dirty="0" smtClean="0"/>
                  <a:t>subajustar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</a:t>
                </a:r>
                <a:r>
                  <a:rPr lang="pt-BR" dirty="0" smtClean="0"/>
                  <a:t>e a </a:t>
                </a:r>
                <a:r>
                  <a:rPr lang="pt-BR" dirty="0"/>
                  <a:t>norma L2 do vetor de </a:t>
                </a:r>
                <a:r>
                  <a:rPr lang="pt-BR" dirty="0" smtClean="0"/>
                  <a:t>pesos diminuem (figuras 4 e 5).</a:t>
                </a:r>
              </a:p>
              <a:p>
                <a:r>
                  <a:rPr lang="pt-BR" dirty="0" smtClean="0"/>
                  <a:t>Devemos utilizamos técnicas de </a:t>
                </a:r>
                <a:r>
                  <a:rPr lang="pt-BR" b="1" i="1" dirty="0" smtClean="0"/>
                  <a:t>validação cruzada </a:t>
                </a:r>
                <a:r>
                  <a:rPr lang="pt-BR" dirty="0" smtClean="0"/>
                  <a:t>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481435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4119824" y="3379394"/>
            <a:ext cx="1688123" cy="38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</a:t>
                </a:r>
                <a:r>
                  <a:rPr lang="pt-BR" b="1" dirty="0" smtClean="0"/>
                  <a:t>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</a:t>
                </a:r>
                <a:r>
                  <a:rPr lang="pt-BR" dirty="0"/>
                  <a:t>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 smtClean="0"/>
                  <a:t>.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5749" r="56564" b="3790"/>
          <a:stretch/>
        </p:blipFill>
        <p:spPr bwMode="auto">
          <a:xfrm>
            <a:off x="7558700" y="27710"/>
            <a:ext cx="1222444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59070" y="511661"/>
            <a:ext cx="2369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 smtClean="0"/>
              <a:t>Região </a:t>
            </a:r>
            <a:r>
              <a:rPr lang="pt-BR" sz="1200" b="1" dirty="0"/>
              <a:t>de </a:t>
            </a:r>
            <a:r>
              <a:rPr lang="pt-BR" sz="1200" b="1" dirty="0" smtClean="0"/>
              <a:t>factibilidade</a:t>
            </a:r>
            <a:r>
              <a:rPr lang="pt-BR" sz="1200" dirty="0" smtClean="0"/>
              <a:t>: possíveis valores que os pesos podem assumir. A área do quadrado é dada pelo fator de regularização.</a:t>
            </a:r>
            <a:endParaRPr lang="pt-BR" sz="12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69922" y="927161"/>
            <a:ext cx="1108549" cy="255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Mesmas funções observável e hipótese do exemplo anterior.</a:t>
                </a:r>
              </a:p>
              <a:p>
                <a:r>
                  <a:rPr lang="pt-BR" dirty="0" smtClean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fazem o </a:t>
                </a:r>
                <a:r>
                  <a:rPr lang="pt-BR" dirty="0" err="1" smtClean="0"/>
                  <a:t>regressor</a:t>
                </a:r>
                <a:r>
                  <a:rPr lang="pt-BR" dirty="0" smtClean="0"/>
                  <a:t> LASSO se comportar com um </a:t>
                </a:r>
                <a:r>
                  <a:rPr lang="pt-BR" dirty="0" err="1" smtClean="0"/>
                  <a:t>regressor</a:t>
                </a:r>
                <a:r>
                  <a:rPr lang="pt-BR" dirty="0" smtClean="0"/>
                  <a:t> tradicional e valores muito grandes fazem os pesos serem anulados.</a:t>
                </a:r>
              </a:p>
              <a:p>
                <a:r>
                  <a:rPr lang="pt-BR" dirty="0" smtClean="0"/>
                  <a:t>A 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Ou seja, vários </a:t>
                </a:r>
                <a:r>
                  <a:rPr lang="pt-BR" dirty="0"/>
                  <a:t>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indicando que os atributos correspondentes são irrelevantes para o processo de regressão.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automática de </a:t>
                </a:r>
                <a:r>
                  <a:rPr lang="pt-BR" b="1" i="1" dirty="0" smtClean="0"/>
                  <a:t>atributos</a:t>
                </a:r>
                <a:r>
                  <a:rPr lang="pt-BR" dirty="0" smtClean="0"/>
                  <a:t> </a:t>
                </a:r>
                <a:r>
                  <a:rPr lang="pt-BR" dirty="0"/>
                  <a:t>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 smtClean="0"/>
                  <a:t>norma L1</a:t>
                </a:r>
                <a:r>
                  <a:rPr lang="pt-BR" dirty="0" smtClean="0"/>
                  <a:t> </a:t>
                </a:r>
                <a:r>
                  <a:rPr lang="pt-BR" dirty="0"/>
                  <a:t>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</a:t>
                </a:r>
                <a:r>
                  <a:rPr lang="pt-BR" dirty="0" smtClean="0"/>
                  <a:t>fechada, mas pode ser implementada com o GD.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599" t="-3737" r="-163" b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613403" y="6550223"/>
            <a:ext cx="2559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smtClean="0">
                <a:hlinkClick r:id="rId4"/>
              </a:rPr>
              <a:t>lasso_regression.ipynb</a:t>
            </a:r>
            <a:endParaRPr lang="pt-BR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Valor dos pesos se torna igual a zero, restringindo a flexibilidade da hipótese a uma reta.</a:t>
            </a:r>
            <a:endParaRPr lang="pt-BR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03"/>
            <a:ext cx="10515600" cy="7291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Por que </a:t>
            </a:r>
            <a:r>
              <a:rPr lang="pt-BR" dirty="0" smtClean="0"/>
              <a:t>LASSO produz </a:t>
            </a:r>
            <a:r>
              <a:rPr lang="pt-BR" dirty="0"/>
              <a:t>modelos esparsos?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2" y="3627456"/>
                <a:ext cx="11592509" cy="323054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figura mostra as </a:t>
                </a:r>
                <a:r>
                  <a:rPr lang="pt-BR" b="1" i="1" dirty="0"/>
                  <a:t>curvas de nível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de um problema de regressão </a:t>
                </a:r>
                <a:r>
                  <a:rPr lang="pt-BR" dirty="0" smtClean="0"/>
                  <a:t>linear </a:t>
                </a:r>
                <a:r>
                  <a:rPr lang="pt-BR" dirty="0"/>
                  <a:t>com dois pesos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  <a:r>
                  <a:rPr lang="pt-BR" dirty="0" smtClean="0"/>
                  <a:t>e as </a:t>
                </a:r>
                <a:r>
                  <a:rPr lang="pt-BR" dirty="0"/>
                  <a:t>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onde as </a:t>
                </a:r>
                <a:r>
                  <a:rPr lang="pt-BR" dirty="0"/>
                  <a:t>restrições L1 (</a:t>
                </a:r>
                <a:r>
                  <a:rPr lang="pt-BR" dirty="0" smtClean="0"/>
                  <a:t>esquerda) e L2 </a:t>
                </a:r>
                <a:r>
                  <a:rPr lang="pt-BR" dirty="0"/>
                  <a:t>(direita) </a:t>
                </a:r>
                <a:r>
                  <a:rPr lang="pt-BR" dirty="0" smtClean="0"/>
                  <a:t>são válidas.</a:t>
                </a:r>
                <a:endParaRPr lang="pt-BR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</a:t>
                </a:r>
                <a:r>
                  <a:rPr lang="pt-BR" dirty="0" smtClean="0"/>
                  <a:t>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</a:t>
                </a:r>
                <a:r>
                  <a:rPr lang="pt-BR" dirty="0" smtClean="0"/>
                  <a:t>), mais próximo do ponto de mínimo da função de erro.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É fácil ver que para </a:t>
                </a:r>
                <a:r>
                  <a:rPr lang="pt-BR" dirty="0"/>
                  <a:t>uma posição arbitrária do </a:t>
                </a:r>
                <a:r>
                  <a:rPr lang="pt-BR" dirty="0" smtClean="0"/>
                  <a:t>mínimo, </a:t>
                </a:r>
                <a:r>
                  <a:rPr lang="pt-BR" dirty="0"/>
                  <a:t>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</a:t>
                </a:r>
                <a:r>
                  <a:rPr lang="pt-BR" dirty="0" smtClean="0"/>
                  <a:t>ponta) do </a:t>
                </a:r>
                <a:r>
                  <a:rPr lang="pt-BR" dirty="0"/>
                  <a:t>quadrado </a:t>
                </a:r>
                <a:r>
                  <a:rPr lang="pt-BR" dirty="0" smtClean="0"/>
                  <a:t>seja o </a:t>
                </a:r>
                <a:r>
                  <a:rPr lang="pt-BR" dirty="0"/>
                  <a:t>ponto mais próximo do ponto de </a:t>
                </a:r>
                <a:r>
                  <a:rPr lang="pt-BR" dirty="0" smtClean="0"/>
                  <a:t>mínimo da função de erro.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</a:t>
                </a:r>
                <a:r>
                  <a:rPr lang="pt-BR" dirty="0" smtClean="0"/>
                  <a:t>aumentam </a:t>
                </a:r>
                <a:r>
                  <a:rPr lang="pt-BR" dirty="0"/>
                  <a:t>as chances de alguns pesos assumirem o valor </a:t>
                </a:r>
                <a:r>
                  <a:rPr lang="pt-BR" dirty="0" smtClean="0"/>
                  <a:t>zero.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claro, 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são os pontos que possuem valor igual a 0 em alguma das dimensões (i.e., pesos).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2" y="3627456"/>
                <a:ext cx="11592509" cy="3230544"/>
              </a:xfrm>
              <a:blipFill rotWithShape="0">
                <a:blip r:embed="rId3"/>
                <a:stretch>
                  <a:fillRect l="-578" t="-3962" r="-946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115" y="11549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solução deve estar dentro do quadrado, o mais próximo do mínimo.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11549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772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81508" y="1151188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solução deve estar dentro do </a:t>
                </a:r>
                <a:r>
                  <a:rPr lang="pt-BR" dirty="0" smtClean="0"/>
                  <a:t>círculo, o </a:t>
                </a:r>
                <a:r>
                  <a:rPr lang="pt-BR" dirty="0"/>
                  <a:t>mais próximo do mínimo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508" y="1151188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313" t="-1583" r="-168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10502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1112186"/>
            <a:ext cx="2693378" cy="23863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466303" y="159793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pontos de mínimo</a:t>
            </a:r>
            <a:endParaRPr lang="en-US" sz="1400" dirty="0"/>
          </a:p>
        </p:txBody>
      </p:sp>
      <p:cxnSp>
        <p:nvCxnSpPr>
          <p:cNvPr id="12" name="Conector de seta reta 11"/>
          <p:cNvCxnSpPr>
            <a:stCxn id="5" idx="3"/>
          </p:cNvCxnSpPr>
          <p:nvPr/>
        </p:nvCxnSpPr>
        <p:spPr>
          <a:xfrm>
            <a:off x="6380703" y="1859543"/>
            <a:ext cx="834013" cy="14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1"/>
          </p:cNvCxnSpPr>
          <p:nvPr/>
        </p:nvCxnSpPr>
        <p:spPr>
          <a:xfrm flipH="1">
            <a:off x="4471517" y="1859543"/>
            <a:ext cx="994786" cy="180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15888</TotalTime>
  <Words>2095</Words>
  <Application>Microsoft Office PowerPoint</Application>
  <PresentationFormat>Widescreen</PresentationFormat>
  <Paragraphs>245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Por que LASSO produz modelos esparsos?</vt:lpstr>
      <vt:lpstr>Elastic-net</vt:lpstr>
      <vt:lpstr>Quando utilizar regressão LASSO, Ridge ou Elastic-Net?</vt:lpstr>
      <vt:lpstr>Early-stop: Parada antecipada</vt:lpstr>
      <vt:lpstr>Exemplo: Early-stop</vt:lpstr>
      <vt:lpstr>Tarefas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2028</cp:revision>
  <dcterms:created xsi:type="dcterms:W3CDTF">2020-02-17T11:18:32Z</dcterms:created>
  <dcterms:modified xsi:type="dcterms:W3CDTF">2022-11-18T18:04:46Z</dcterms:modified>
</cp:coreProperties>
</file>