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9" r:id="rId2"/>
    <p:sldId id="443" r:id="rId3"/>
    <p:sldId id="492" r:id="rId4"/>
    <p:sldId id="490" r:id="rId5"/>
    <p:sldId id="553" r:id="rId6"/>
    <p:sldId id="555" r:id="rId7"/>
    <p:sldId id="491" r:id="rId8"/>
    <p:sldId id="559" r:id="rId9"/>
    <p:sldId id="560" r:id="rId10"/>
    <p:sldId id="561" r:id="rId11"/>
    <p:sldId id="562" r:id="rId12"/>
    <p:sldId id="556" r:id="rId13"/>
    <p:sldId id="565" r:id="rId14"/>
    <p:sldId id="564" r:id="rId15"/>
    <p:sldId id="566" r:id="rId16"/>
    <p:sldId id="567" r:id="rId17"/>
    <p:sldId id="563" r:id="rId18"/>
    <p:sldId id="568" r:id="rId19"/>
    <p:sldId id="569" r:id="rId20"/>
    <p:sldId id="571" r:id="rId21"/>
    <p:sldId id="572" r:id="rId22"/>
    <p:sldId id="573" r:id="rId23"/>
    <p:sldId id="423" r:id="rId24"/>
    <p:sldId id="424" r:id="rId25"/>
    <p:sldId id="580" r:id="rId26"/>
    <p:sldId id="570" r:id="rId27"/>
    <p:sldId id="582" r:id="rId28"/>
    <p:sldId id="583" r:id="rId29"/>
    <p:sldId id="581" r:id="rId30"/>
    <p:sldId id="584" r:id="rId31"/>
    <p:sldId id="585" r:id="rId32"/>
    <p:sldId id="441" r:id="rId33"/>
    <p:sldId id="317" r:id="rId34"/>
    <p:sldId id="465" r:id="rId35"/>
    <p:sldId id="446" r:id="rId36"/>
    <p:sldId id="438" r:id="rId37"/>
    <p:sldId id="440" r:id="rId38"/>
    <p:sldId id="574" r:id="rId39"/>
    <p:sldId id="437" r:id="rId40"/>
    <p:sldId id="442" r:id="rId41"/>
    <p:sldId id="575" r:id="rId42"/>
    <p:sldId id="444" r:id="rId43"/>
    <p:sldId id="445" r:id="rId44"/>
    <p:sldId id="447" r:id="rId45"/>
    <p:sldId id="577" r:id="rId46"/>
    <p:sldId id="578" r:id="rId47"/>
    <p:sldId id="579" r:id="rId48"/>
    <p:sldId id="299" r:id="rId49"/>
    <p:sldId id="552" r:id="rId50"/>
    <p:sldId id="525" r:id="rId51"/>
    <p:sldId id="558" r:id="rId52"/>
    <p:sldId id="272"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89" autoAdjust="0"/>
  </p:normalViewPr>
  <p:slideViewPr>
    <p:cSldViewPr snapToGrid="0">
      <p:cViewPr varScale="1">
        <p:scale>
          <a:sx n="102" d="100"/>
          <a:sy n="102" d="100"/>
        </p:scale>
        <p:origin x="8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15/09/2023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26</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28</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30</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46</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47</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51</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4463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622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15/09/2023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15/09/2023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15/09/2023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15/09/2023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exemplo_gradiente_descendente_em_batela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61.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pn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a:t>
                </a:r>
              </a:p>
              <a:p>
                <a:r>
                  <a:rPr lang="pt-BR" dirty="0"/>
                  <a:t>Então, nesse </a:t>
                </a:r>
                <a:r>
                  <a:rPr lang="pt-BR" b="1" i="1" dirty="0">
                    <a:solidFill>
                      <a:srgbClr val="00B050"/>
                    </a:solidFill>
                  </a:rPr>
                  <a:t>ponto</a:t>
                </a:r>
                <a:r>
                  <a:rPr lang="pt-BR" dirty="0"/>
                  <a:t>, um valor de gradiente:</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640"/>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algoritmo </a:t>
            </a:r>
            <a:r>
              <a:rPr lang="pt-BR" b="1" i="1" dirty="0">
                <a:solidFill>
                  <a:srgbClr val="7030A0"/>
                </a:solidFill>
              </a:rPr>
              <a:t>iterativo</a:t>
            </a:r>
            <a:r>
              <a:rPr lang="pt-BR" b="1" i="1" dirty="0"/>
              <a:t> </a:t>
            </a:r>
            <a:r>
              <a:rPr lang="pt-BR" dirty="0"/>
              <a:t>de otimização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093"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838200" y="1998496"/>
            <a:ext cx="10515600" cy="2861007"/>
          </a:xfrm>
        </p:spPr>
        <p:txBody>
          <a:bodyPr>
            <a:normAutofit/>
          </a:bodyPr>
          <a:lstStyle/>
          <a:p>
            <a:pPr marL="0" indent="0" algn="ctr">
              <a:buNone/>
            </a:pPr>
            <a:r>
              <a:rPr lang="pt-BR" sz="4400" dirty="0"/>
              <a:t>Mas relembrando o problema da regressão linear, nós não queremos </a:t>
            </a:r>
            <a:r>
              <a:rPr lang="pt-BR" sz="4400" b="1" i="1" dirty="0">
                <a:solidFill>
                  <a:srgbClr val="7030A0"/>
                </a:solidFill>
              </a:rPr>
              <a:t>encontrar o ponto de mínimo da função de erro </a:t>
            </a:r>
            <a:r>
              <a:rPr lang="pt-BR" sz="4400" dirty="0"/>
              <a:t>ao invés do seu máximo?</a:t>
            </a:r>
          </a:p>
        </p:txBody>
      </p:sp>
    </p:spTree>
    <p:extLst>
      <p:ext uri="{BB962C8B-B14F-4D97-AF65-F5344CB8AC3E}">
        <p14:creationId xmlns:p14="http://schemas.microsoft.com/office/powerpoint/2010/main" val="36089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7030A0"/>
                    </a:solidFill>
                  </a:rPr>
                  <a:t>direção aposta à apontada pelo gradiente </a:t>
                </a:r>
                <a:r>
                  <a:rPr lang="pt-BR" dirty="0"/>
                  <a:t>em um determinado ponto</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Assim, um </a:t>
            </a:r>
            <a:r>
              <a:rPr lang="pt-BR" b="1" i="1" dirty="0">
                <a:solidFill>
                  <a:srgbClr val="00B050"/>
                </a:solidFill>
              </a:rPr>
              <a:t>algoritmo iterativo de otimização</a:t>
            </a:r>
            <a:r>
              <a:rPr lang="pt-BR" dirty="0"/>
              <a:t> que siga na </a:t>
            </a:r>
            <a:r>
              <a:rPr lang="pt-BR" b="1" i="1" dirty="0">
                <a:solidFill>
                  <a:srgbClr val="00B05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rgbClr val="00B050"/>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o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328"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endParaRPr lang="pt-BR" sz="2800" dirty="0"/>
              </a:p>
              <a:p>
                <a:endParaRPr lang="pt-BR"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nos preocupar com matrizes </a:t>
            </a:r>
            <a:r>
              <a:rPr lang="pt-BR" dirty="0" err="1"/>
              <a:t>mal-condicionada</a:t>
            </a:r>
            <a:r>
              <a:rPr lang="pt-BR" dirty="0"/>
              <a:t>, ou seja, matrizes com determinante próximo de 0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a:t>
            </a:r>
            <a:r>
              <a:rPr lang="pt-BR" dirty="0"/>
              <a:t>de um conjunto de amostras (em geral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uma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446964"/>
            <a:ext cx="10515600" cy="4411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rgbClr val="00B050"/>
                </a:solidFill>
              </a:rPr>
              <a:t>pesos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r>
                  <a:rPr lang="pt-BR" dirty="0"/>
                  <a:t>Na sequência, encontraremos o </a:t>
                </a:r>
                <a:r>
                  <a:rPr lang="pt-BR" b="1" i="1" dirty="0"/>
                  <a:t>vetor gradiente</a:t>
                </a:r>
                <a:r>
                  <a:rPr lang="pt-BR" dirty="0"/>
                  <a:t> da </a:t>
                </a:r>
                <a:r>
                  <a:rPr lang="pt-BR" b="1" i="1" dirty="0"/>
                  <a:t>função de erro</a:t>
                </a:r>
                <a:r>
                  <a:rPr lang="pt-BR" dirty="0"/>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20759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39435" cy="5032375"/>
              </a:xfrm>
            </p:spPr>
            <p:txBody>
              <a:bodyPr>
                <a:normAutofit/>
              </a:bodyPr>
              <a:lstStyle/>
              <a:p>
                <a:r>
                  <a:rPr lang="pt-BR" dirty="0"/>
                  <a:t>Para calcularmos o vetor gradiente, vamos considerar o EQM como função de erro e a função do hiperplano como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𝐾</m:t>
                    </m:r>
                  </m:oMath>
                </a14:m>
                <a:r>
                  <a:rPr lang="pt-BR" dirty="0"/>
                  <a:t> é o número </a:t>
                </a:r>
                <a:r>
                  <a:rPr lang="pt-BR" b="1" i="1" dirty="0"/>
                  <a:t>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pesos e entradas da função,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a:t>
                </a:r>
                <a:r>
                  <a:rPr lang="pt-BR" b="1" i="1" dirty="0"/>
                  <a:t>atributo de bias</a:t>
                </a:r>
                <a:r>
                  <a:rPr lang="pt-BR" dirty="0"/>
                  <a:t>)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entradas, respectivamente.</a:t>
                </a:r>
              </a:p>
              <a:p>
                <a:r>
                  <a:rPr lang="pt-BR" dirty="0"/>
                  <a:t>Agora podemos encontrar o vetor gradiente.</a:t>
                </a:r>
              </a:p>
            </p:txBody>
          </p:sp>
        </mc:Choice>
        <mc:Fallback xmlns="">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2"/>
                <a:stretch>
                  <a:fillRect l="-1094" t="-1937" r="-1805"/>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lnSpcReduction="10000"/>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com todos os atributos para os </a:t>
                </a:r>
                <a14:m>
                  <m:oMath xmlns:m="http://schemas.openxmlformats.org/officeDocument/2006/math">
                    <m:r>
                      <a:rPr lang="pt-BR" i="1">
                        <a:latin typeface="Cambria Math" panose="02040503050406030204" pitchFamily="18" charset="0"/>
                      </a:rPr>
                      <m:t>𝑁</m:t>
                    </m:r>
                  </m:oMath>
                </a14:m>
                <a:r>
                  <a:rPr lang="nl-BE" b="1" i="1" dirty="0"/>
                  <a:t> </a:t>
                </a:r>
                <a:r>
                  <a:rPr lang="nl-BE" dirty="0"/>
                  <a:t>exemplos coletados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instantes de tempo considerados, respectivamente.</a:t>
                </a:r>
              </a:p>
              <a:p>
                <a:r>
                  <a:rPr lang="nl-BE" dirty="0"/>
                  <a:t>Esse cálculo pode ser diretamente estendido a polinômios.</a:t>
                </a: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761" b="-960"/>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687745"/>
            <a:ext cx="2381459" cy="944545"/>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lnSpcReduction="10000"/>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0" i="0" smtClean="0">
                          <a:latin typeface="Cambria Math" panose="02040503050406030204" pitchFamily="18" charset="0"/>
                        </a:rPr>
                        <m:t>.</m:t>
                      </m:r>
                    </m:oMath>
                  </m:oMathPara>
                </a14:m>
                <a:endParaRPr lang="pt-BR" dirty="0"/>
              </a:p>
              <a:p>
                <a:r>
                  <a:rPr lang="pt-BR" b="1" dirty="0"/>
                  <a:t>OBS</a:t>
                </a:r>
                <a:r>
                  <a:rPr lang="pt-BR" dirty="0"/>
                  <a:t>.: Por ser constante, o termo </a:t>
                </a:r>
                <a14:m>
                  <m:oMath xmlns:m="http://schemas.openxmlformats.org/officeDocument/2006/math">
                    <m:f>
                      <m:fPr>
                        <m:type m:val="lin"/>
                        <m:ctrlPr>
                          <a:rPr lang="pt-BR"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a:p>
                <a:r>
                  <a:rPr lang="pt-BR" dirty="0"/>
                  <a:t>Lembrem-se que </a:t>
                </a:r>
                <a:r>
                  <a:rPr lang="pt-BR" b="1" i="1" dirty="0">
                    <a:solidFill>
                      <a:srgbClr val="00B050"/>
                    </a:solidFill>
                  </a:rPr>
                  <a:t>a cada iteração </a:t>
                </a:r>
                <a:r>
                  <a:rPr lang="pt-BR" dirty="0"/>
                  <a:t>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da diferença </a:t>
                </a:r>
                <a:r>
                  <a:rPr lang="pt-BR" dirty="0"/>
                  <a:t>entre o rótulo e a saída da função hipótese vezes os atributos </a:t>
                </a:r>
                <a:r>
                  <a:rPr lang="pt-BR" b="1" i="1" dirty="0">
                    <a:solidFill>
                      <a:srgbClr val="00B050"/>
                    </a:solidFill>
                  </a:rPr>
                  <a:t>para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r>
                  <a:rPr lang="pt-BR" dirty="0"/>
                  <a:t>.</a:t>
                </a:r>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2594" r="-760" b="-2123"/>
                </a:stretch>
              </a:blipFill>
            </p:spPr>
            <p:txBody>
              <a:bodyPr/>
              <a:lstStyle/>
              <a:p>
                <a:r>
                  <a:rPr lang="pt-BR">
                    <a:noFill/>
                  </a:rPr>
                  <a:t> </a:t>
                </a:r>
              </a:p>
            </p:txBody>
          </p:sp>
        </mc:Fallback>
      </mc:AlternateContent>
    </p:spTree>
    <p:extLst>
      <p:ext uri="{BB962C8B-B14F-4D97-AF65-F5344CB8AC3E}">
        <p14:creationId xmlns:p14="http://schemas.microsoft.com/office/powerpoint/2010/main" val="98532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e tamanho do modelo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602"/>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8661679" y="6550222"/>
            <a:ext cx="3530321" cy="307777"/>
          </a:xfrm>
          <a:prstGeom prst="rect">
            <a:avLst/>
          </a:prstGeom>
          <a:noFill/>
        </p:spPr>
        <p:txBody>
          <a:bodyPr wrap="square">
            <a:spAutoFit/>
          </a:bodyPr>
          <a:lstStyle/>
          <a:p>
            <a:r>
              <a:rPr lang="pt-BR" sz="1400" dirty="0">
                <a:hlinkClick r:id="rId4"/>
              </a:rPr>
              <a:t>E</a:t>
            </a:r>
            <a:r>
              <a:rPr lang="pt-BR" sz="1400" b="0" i="0" dirty="0">
                <a:hlinkClick r:id="rId4"/>
              </a:rPr>
              <a:t>xemplo</a:t>
            </a:r>
            <a:r>
              <a:rPr lang="pt-BR" sz="1400" dirty="0">
                <a:hlinkClick r:id="rId4"/>
              </a:rPr>
              <a:t>: </a:t>
            </a:r>
            <a:r>
              <a:rPr lang="pt-BR" sz="1400" b="0" i="0" dirty="0">
                <a:hlinkClick r:id="rId4"/>
              </a:rPr>
              <a:t>gradiente</a:t>
            </a:r>
            <a:r>
              <a:rPr lang="pt-BR" sz="1400" dirty="0">
                <a:hlinkClick r:id="rId4"/>
              </a:rPr>
              <a:t> </a:t>
            </a:r>
            <a:r>
              <a:rPr lang="pt-BR" sz="1400" b="0" i="0" dirty="0">
                <a:hlinkClick r:id="rId4"/>
              </a:rPr>
              <a:t>descendente</a:t>
            </a:r>
            <a:r>
              <a:rPr lang="pt-BR" sz="1400" dirty="0">
                <a:hlinkClick r:id="rId4"/>
              </a:rPr>
              <a:t> em </a:t>
            </a:r>
            <a:r>
              <a:rPr lang="pt-BR" sz="1400" b="0" i="0" dirty="0">
                <a:hlinkClick r:id="rId4"/>
              </a:rPr>
              <a:t>batelada</a:t>
            </a:r>
            <a:endParaRPr lang="pt-BR" sz="1400" dirty="0"/>
          </a:p>
        </p:txBody>
      </p:sp>
    </p:spTree>
    <p:extLst>
      <p:ext uri="{BB962C8B-B14F-4D97-AF65-F5344CB8AC3E}">
        <p14:creationId xmlns:p14="http://schemas.microsoft.com/office/powerpoint/2010/main" val="234342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segue diretamente, sem alterar a direção, para o mínimo.</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dirty="0"/>
                  <a:t>Convergência é garantida</a:t>
                </a:r>
                <a:r>
                  <a:rPr lang="pt-BR" b="1" dirty="0"/>
                  <a:t> </a:t>
                </a:r>
                <a:r>
                  <a:rPr lang="pt-BR" dirty="0"/>
                  <a:t>dado que o passo de aprendizagem tenha um tamanho apropriado e se espere tempo suficiente.</a:t>
                </a:r>
              </a:p>
              <a:p>
                <a:pPr lvl="1">
                  <a:spcBef>
                    <a:spcPts val="600"/>
                  </a:spcBef>
                  <a:buFont typeface="Wingdings" panose="05000000000000000000" pitchFamily="2" charset="2"/>
                  <a:buChar char="§"/>
                </a:pPr>
                <a:r>
                  <a:rPr lang="pt-BR" dirty="0"/>
                  <a:t>Não fica “</a:t>
                </a:r>
                <a:r>
                  <a:rPr lang="pt-BR" i="1" dirty="0"/>
                  <a:t>oscilando</a:t>
                </a:r>
                <a:r>
                  <a:rPr lang="pt-BR" dirty="0"/>
                  <a:t>” em torno do mínimo após alcançá-lo, pois o vetor gradiente neste ponto é praticamente nulo.</a:t>
                </a:r>
              </a:p>
            </p:txBody>
          </p:sp>
        </mc:Choice>
        <mc:Fallback xmlns="">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r>
                  <a:rPr lang="pt-BR" dirty="0"/>
                  <a:t>Utiliza a cada iteração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de atualização toma-se uma amostra </a:t>
                </a:r>
                <a:r>
                  <a:rPr lang="pt-BR" b="1" i="1" dirty="0">
                    <a:solidFill>
                      <a:srgbClr val="00B050"/>
                    </a:solidFill>
                  </a:rPr>
                  <a:t>aleatória</a:t>
                </a:r>
                <a:r>
                  <a:rPr lang="pt-BR" dirty="0"/>
                  <a:t> do conjunto de treinamento para calcular a estimativa do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a:t>
                </a:r>
                <a:r>
                  <a:rPr lang="pt-BR" b="1" i="1" dirty="0"/>
                  <a:t>oscila</a:t>
                </a:r>
                <a:r>
                  <a:rPr lang="pt-BR" dirty="0"/>
                  <a:t> em torno do mínimo </a:t>
                </a:r>
                <a:r>
                  <a:rPr lang="pt-BR" b="1" i="1" dirty="0"/>
                  <a:t>sem nunca convergir</a:t>
                </a:r>
                <a:r>
                  <a:rPr lang="pt-BR" dirty="0"/>
                  <a:t>. </a:t>
                </a:r>
              </a:p>
              <a:p>
                <a:r>
                  <a:rPr lang="pt-BR" dirty="0"/>
                  <a:t>Entretanto, é mais rápido e usa menos CPU e memória do que o GDB.</a:t>
                </a:r>
              </a:p>
            </p:txBody>
          </p:sp>
        </mc:Choice>
        <mc:Fallback xmlns="">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b="1" i="1" dirty="0"/>
              <a:t>N</a:t>
            </a:r>
            <a:r>
              <a:rPr lang="pt-BR" sz="2800" b="1" i="1" dirty="0"/>
              <a:t>ão apresenta um caminho regular para o mínimo</a:t>
            </a:r>
            <a:r>
              <a:rPr lang="pt-BR" sz="2800" dirty="0"/>
              <a:t>, mudando de direção várias vezes. </a:t>
            </a:r>
          </a:p>
          <a:p>
            <a:pPr>
              <a:spcBef>
                <a:spcPts val="600"/>
              </a:spcBef>
            </a:pPr>
            <a:r>
              <a:rPr lang="pt-BR" sz="2800" dirty="0"/>
              <a:t>Quando as </a:t>
            </a:r>
            <a:r>
              <a:rPr lang="pt-BR" sz="2800" b="1" i="1" dirty="0"/>
              <a:t>amostras contém ruído</a:t>
            </a:r>
            <a:r>
              <a:rPr lang="pt-BR" sz="2800" dirty="0"/>
              <a:t>, </a:t>
            </a:r>
            <a:r>
              <a:rPr lang="pt-BR" sz="2800" b="1" i="1" dirty="0"/>
              <a:t>não converge para o ponto de mínimo</a:t>
            </a:r>
            <a:r>
              <a:rPr lang="pt-BR" sz="2800" dirty="0"/>
              <a:t>, “</a:t>
            </a:r>
            <a:r>
              <a:rPr lang="pt-BR" sz="2800" i="1" dirty="0"/>
              <a:t>oscila</a:t>
            </a:r>
            <a:r>
              <a:rPr lang="pt-BR" sz="2800" dirty="0"/>
              <a:t>” em torno dele.</a:t>
            </a:r>
          </a:p>
          <a:p>
            <a:pPr>
              <a:spcBef>
                <a:spcPts val="600"/>
              </a:spcBef>
            </a:pPr>
            <a:r>
              <a:rPr lang="pt-BR" dirty="0"/>
              <a:t>Essa oscilação também pode ser vista na curva de erro.</a:t>
            </a:r>
            <a:endParaRPr lang="pt-BR" sz="2800" dirty="0"/>
          </a:p>
          <a:p>
            <a:pPr>
              <a:spcBef>
                <a:spcPts val="600"/>
              </a:spcBef>
            </a:pPr>
            <a:r>
              <a:rPr lang="pt-BR" sz="2800" dirty="0"/>
              <a:t>Algumas técnicas podem ser usadas para torna-lo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r>
              <a:rPr lang="pt-BR" dirty="0"/>
              <a:t>Qual </a:t>
            </a:r>
            <a:r>
              <a:rPr lang="pt-BR" b="1" i="1" dirty="0">
                <a:solidFill>
                  <a:srgbClr val="00B050"/>
                </a:solidFill>
              </a:rPr>
              <a:t>informação</a:t>
            </a:r>
            <a:r>
              <a:rPr lang="pt-BR" dirty="0"/>
              <a:t> ele nos dá sobre uma função?</a:t>
            </a:r>
          </a:p>
        </p:txBody>
      </p:sp>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amostras ruidosas,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quanto maior, melhor é a estimativa do vetor gradiente e, consequentemente, maior a chance de convergência.</a:t>
                </a:r>
              </a:p>
            </p:txBody>
          </p:sp>
        </mc:Choice>
        <mc:Fallback xmlns="">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679"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mini-batches maiores.</a:t>
                </a:r>
              </a:p>
              <a:p>
                <a:pPr>
                  <a:spcBef>
                    <a:spcPts val="0"/>
                  </a:spcBef>
                </a:pPr>
                <a:r>
                  <a:rPr lang="pt-BR" dirty="0"/>
                  <a:t>Com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torna-lo mais comportado e talvez convergir.</a:t>
                </a:r>
              </a:p>
              <a:p>
                <a:pPr lvl="1">
                  <a:spcBef>
                    <a:spcPts val="0"/>
                  </a:spcBef>
                  <a:buFont typeface="Wingdings" panose="05000000000000000000" pitchFamily="2" charset="2"/>
                  <a:buChar char="§"/>
                </a:pPr>
                <a:r>
                  <a:rPr lang="pt-BR" dirty="0"/>
                  <a:t>Essas técnicas podem ajudar a balancear rapidez e convergência</a:t>
                </a:r>
              </a:p>
            </p:txBody>
          </p:sp>
        </mc:Choice>
        <mc:Fallback xmlns="">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5070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Considerando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lnSpcReduction="10000"/>
              </a:bodyPr>
              <a:lstStyle/>
              <a:p>
                <a:r>
                  <a:rPr lang="pt-BR" b="0" i="0" dirty="0">
                    <a:solidFill>
                      <a:schemeClr val="tx1"/>
                    </a:solidFill>
                    <a:effectLst/>
                  </a:rPr>
                  <a:t>O vetor gradiente aponta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a:p>
                <a:r>
                  <a:rPr lang="pt-BR" b="0" i="0" dirty="0">
                    <a:solidFill>
                      <a:schemeClr val="tx1"/>
                    </a:solidFill>
                    <a:effectLst/>
                  </a:rPr>
                  <a:t>A </a:t>
                </a:r>
                <a:r>
                  <a:rPr lang="pt-BR" b="1" i="1" dirty="0">
                    <a:solidFill>
                      <a:srgbClr val="00B050"/>
                    </a:solidFill>
                    <a:effectLst/>
                  </a:rPr>
                  <a:t>magnitude</a:t>
                </a:r>
                <a:r>
                  <a:rPr lang="pt-BR" b="0" i="0" dirty="0">
                    <a:solidFill>
                      <a:schemeClr val="tx1"/>
                    </a:solidFill>
                    <a:effectLst/>
                  </a:rPr>
                  <a:t> do vetor gradiente indica a </a:t>
                </a:r>
                <a:r>
                  <a:rPr lang="pt-BR" b="1" i="1" dirty="0">
                    <a:solidFill>
                      <a:srgbClr val="00B050"/>
                    </a:solidFill>
                    <a:effectLst/>
                  </a:rPr>
                  <a:t>taxa de crescimento da função </a:t>
                </a:r>
                <a:r>
                  <a:rPr lang="pt-BR" b="0" i="0" dirty="0">
                    <a:solidFill>
                      <a:schemeClr val="tx1"/>
                    </a:solidFill>
                    <a:effectLst/>
                  </a:rPr>
                  <a:t>nessa direção.</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Ele diz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2663" r="-1706"/>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0" i="0" dirty="0">
                <a:solidFill>
                  <a:schemeClr val="tx1"/>
                </a:solidFill>
                <a:effectLst/>
              </a:rPr>
              <a:t>no ponto onde ele é calculado.</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inclinada é a reta 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ter apenas um argumento, </a:t>
                </a:r>
                <a14:m>
                  <m:oMath xmlns:m="http://schemas.openxmlformats.org/officeDocument/2006/math">
                    <m:r>
                      <a:rPr lang="pt-BR" sz="1400" b="0" i="1" smtClean="0">
                        <a:latin typeface="Cambria Math" panose="02040503050406030204" pitchFamily="18" charset="0"/>
                      </a:rPr>
                      <m:t>𝑓</m:t>
                    </m:r>
                    <m:r>
                      <a:rPr lang="pt-BR" sz="1400" b="0" i="1" smtClean="0">
                        <a:latin typeface="Cambria Math" panose="02040503050406030204" pitchFamily="18" charset="0"/>
                      </a:rPr>
                      <m:t>(</m:t>
                    </m:r>
                    <m:r>
                      <a:rPr lang="pt-BR" sz="1400" b="0" i="1" smtClean="0">
                        <a:latin typeface="Cambria Math" panose="02040503050406030204" pitchFamily="18" charset="0"/>
                      </a:rPr>
                      <m:t>𝑥</m:t>
                    </m:r>
                    <m:r>
                      <a:rPr lang="pt-BR" sz="1400" b="0" i="1" smtClean="0">
                        <a:latin typeface="Cambria Math" panose="02040503050406030204" pitchFamily="18" charset="0"/>
                      </a:rPr>
                      <m:t>)</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t="-1282" r="-973"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6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038952" cy="2604983"/>
              </a:xfrm>
            </p:spPr>
            <p:txBody>
              <a:bodyPr/>
              <a:lstStyle/>
              <a:p>
                <a:r>
                  <a:rPr lang="pt-BR" dirty="0"/>
                  <a:t>Imaginem o ponto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maximizar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038952" cy="2604983"/>
              </a:xfrm>
              <a:blipFill>
                <a:blip r:embed="rId3"/>
                <a:stretch>
                  <a:fillRect l="-994"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porcentagem,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57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855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porcentagem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21212</TotalTime>
  <Words>8673</Words>
  <Application>Microsoft Office PowerPoint</Application>
  <PresentationFormat>Widescreen</PresentationFormat>
  <Paragraphs>654</Paragraphs>
  <Slides>52</Slides>
  <Notes>26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52</vt:i4>
      </vt:variant>
    </vt:vector>
  </HeadingPairs>
  <TitlesOfParts>
    <vt:vector size="60"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O vetor gradiente indica o caminho para o máximo da função</vt:lpstr>
      <vt:lpstr>O vetor gradiente indica o caminho para o máximo da função</vt:lpstr>
      <vt:lpstr>O vetor gradiente indica o caminho para o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Versões do gradiente descendente</vt:lpstr>
      <vt:lpstr>Gradiente descendente em batelada</vt:lpstr>
      <vt:lpstr>Características do GD em batelada</vt:lpstr>
      <vt:lpstr>Gradiente descendente estocástico</vt:lpstr>
      <vt:lpstr>Características do GD estocástico</vt:lpstr>
      <vt:lpstr>Gradiente descendente em mini-lotes</vt:lpstr>
      <vt:lpstr>Características do GD em mini-lotes</vt:lpstr>
      <vt:lpstr>Tarefas</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2372</cp:revision>
  <dcterms:created xsi:type="dcterms:W3CDTF">2020-02-17T11:18:32Z</dcterms:created>
  <dcterms:modified xsi:type="dcterms:W3CDTF">2023-09-15T13:05:33Z</dcterms:modified>
</cp:coreProperties>
</file>