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9" r:id="rId2"/>
    <p:sldId id="463" r:id="rId3"/>
    <p:sldId id="465" r:id="rId4"/>
    <p:sldId id="466" r:id="rId5"/>
    <p:sldId id="467" r:id="rId6"/>
    <p:sldId id="291" r:id="rId7"/>
    <p:sldId id="412" r:id="rId8"/>
    <p:sldId id="472" r:id="rId9"/>
    <p:sldId id="479" r:id="rId10"/>
    <p:sldId id="480" r:id="rId11"/>
    <p:sldId id="482" r:id="rId12"/>
    <p:sldId id="317" r:id="rId13"/>
    <p:sldId id="332" r:id="rId14"/>
    <p:sldId id="299" r:id="rId15"/>
    <p:sldId id="285" r:id="rId16"/>
    <p:sldId id="415" r:id="rId17"/>
    <p:sldId id="283" r:id="rId18"/>
    <p:sldId id="274" r:id="rId19"/>
    <p:sldId id="278" r:id="rId20"/>
    <p:sldId id="292" r:id="rId21"/>
    <p:sldId id="295" r:id="rId22"/>
    <p:sldId id="396" r:id="rId23"/>
    <p:sldId id="484" r:id="rId24"/>
    <p:sldId id="421" r:id="rId25"/>
    <p:sldId id="423" r:id="rId26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AF96C-3A3A-4667-836E-5D2043E55A0D}" v="89" dt="2020-02-17T16:29:36.671"/>
    <p1510:client id="{328F8323-A8B4-4BB5-8B29-141FF986EA24}" v="11" dt="2020-04-06T19:56:50.842"/>
    <p1510:client id="{58D05219-7C7B-4B91-A7AF-DC0AF21441D4}" v="8" dt="2020-03-15T18:19:04.037"/>
    <p1510:client id="{62FC7D01-7DC2-4ECC-8EE4-941CF425DBEE}" v="272" dt="2020-04-04T01:47:57.654"/>
    <p1510:client id="{7B93843C-DFF4-4B6D-9934-AB8C4C568E2D}" v="86" dt="2020-03-14T00:29:41.866"/>
    <p1510:client id="{B7CA8C48-7DAD-40D1-BA98-01463637147D}" v="67" dt="2020-03-14T21:04:21.668"/>
    <p1510:client id="{BAE3137E-5ED2-488F-90AA-67C3B75162E2}" v="4" dt="2020-04-06T18:41:56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4" autoAdjust="0"/>
    <p:restoredTop sz="91023" autoAdjust="0"/>
  </p:normalViewPr>
  <p:slideViewPr>
    <p:cSldViewPr snapToGrid="0">
      <p:cViewPr varScale="1">
        <p:scale>
          <a:sx n="68" d="100"/>
          <a:sy n="68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117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116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7CA8C48-7DAD-40D1-BA98-01463637147D}"/>
    <pc:docChg chg="modSld">
      <pc:chgData name="Felipe Augusto Pereira de Figueiredo" userId="e1771b70d906f94b" providerId="Windows Live" clId="Web-{B7CA8C48-7DAD-40D1-BA98-01463637147D}" dt="2020-03-14T21:04:21.668" v="66" actId="20577"/>
      <pc:docMkLst>
        <pc:docMk/>
      </pc:docMkLst>
      <pc:sldChg chg="modSp">
        <pc:chgData name="Felipe Augusto Pereira de Figueiredo" userId="e1771b70d906f94b" providerId="Windows Live" clId="Web-{B7CA8C48-7DAD-40D1-BA98-01463637147D}" dt="2020-03-14T21:04:21.668" v="65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B7CA8C48-7DAD-40D1-BA98-01463637147D}" dt="2020-03-14T21:04:21.668" v="65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BAE3137E-5ED2-488F-90AA-67C3B75162E2}"/>
    <pc:docChg chg="delSld">
      <pc:chgData name="Felipe Augusto Pereira de Figueiredo" userId="e1771b70d906f94b" providerId="Windows Live" clId="Web-{BAE3137E-5ED2-488F-90AA-67C3B75162E2}" dt="2020-04-06T18:41:56.776" v="3"/>
      <pc:docMkLst>
        <pc:docMk/>
      </pc:docMkLst>
      <pc:sldChg chg="del">
        <pc:chgData name="Felipe Augusto Pereira de Figueiredo" userId="e1771b70d906f94b" providerId="Windows Live" clId="Web-{BAE3137E-5ED2-488F-90AA-67C3B75162E2}" dt="2020-04-06T18:41:36.120" v="0"/>
        <pc:sldMkLst>
          <pc:docMk/>
          <pc:sldMk cId="2987778591" sldId="361"/>
        </pc:sldMkLst>
      </pc:sldChg>
      <pc:sldChg chg="del">
        <pc:chgData name="Felipe Augusto Pereira de Figueiredo" userId="e1771b70d906f94b" providerId="Windows Live" clId="Web-{BAE3137E-5ED2-488F-90AA-67C3B75162E2}" dt="2020-04-06T18:41:56.698" v="2"/>
        <pc:sldMkLst>
          <pc:docMk/>
          <pc:sldMk cId="1383714521" sldId="385"/>
        </pc:sldMkLst>
      </pc:sldChg>
      <pc:sldChg chg="del">
        <pc:chgData name="Felipe Augusto Pereira de Figueiredo" userId="e1771b70d906f94b" providerId="Windows Live" clId="Web-{BAE3137E-5ED2-488F-90AA-67C3B75162E2}" dt="2020-04-06T18:41:56.776" v="3"/>
        <pc:sldMkLst>
          <pc:docMk/>
          <pc:sldMk cId="1326828379" sldId="386"/>
        </pc:sldMkLst>
      </pc:sldChg>
      <pc:sldChg chg="del">
        <pc:chgData name="Felipe Augusto Pereira de Figueiredo" userId="e1771b70d906f94b" providerId="Windows Live" clId="Web-{BAE3137E-5ED2-488F-90AA-67C3B75162E2}" dt="2020-04-06T18:41:48.901" v="1"/>
        <pc:sldMkLst>
          <pc:docMk/>
          <pc:sldMk cId="2260281898" sldId="387"/>
        </pc:sldMkLst>
      </pc:sldChg>
    </pc:docChg>
  </pc:docChgLst>
  <pc:docChgLst>
    <pc:chgData name="Felipe Augusto Pereira de Figueiredo" userId="e1771b70d906f94b" providerId="Windows Live" clId="Web-{20CAF96C-3A3A-4667-836E-5D2043E55A0D}"/>
    <pc:docChg chg="addSld modSld">
      <pc:chgData name="Felipe Augusto Pereira de Figueiredo" userId="e1771b70d906f94b" providerId="Windows Live" clId="Web-{20CAF96C-3A3A-4667-836E-5D2043E55A0D}" dt="2020-02-17T16:29:36.671" v="85"/>
      <pc:docMkLst>
        <pc:docMk/>
      </pc:docMkLst>
      <pc:sldChg chg="delSp modSp">
        <pc:chgData name="Felipe Augusto Pereira de Figueiredo" userId="e1771b70d906f94b" providerId="Windows Live" clId="Web-{20CAF96C-3A3A-4667-836E-5D2043E55A0D}" dt="2020-02-17T16:28:56.981" v="84"/>
        <pc:sldMkLst>
          <pc:docMk/>
          <pc:sldMk cId="2105159769" sldId="256"/>
        </pc:sldMkLst>
        <pc:spChg chg="mod">
          <ac:chgData name="Felipe Augusto Pereira de Figueiredo" userId="e1771b70d906f94b" providerId="Windows Live" clId="Web-{20CAF96C-3A3A-4667-836E-5D2043E55A0D}" dt="2020-02-17T16:28:51.715" v="81" actId="20577"/>
          <ac:spMkLst>
            <pc:docMk/>
            <pc:sldMk cId="2105159769" sldId="256"/>
            <ac:spMk id="2" creationId="{00000000-0000-0000-0000-000000000000}"/>
          </ac:spMkLst>
        </pc:spChg>
        <pc:spChg chg="del mod">
          <ac:chgData name="Felipe Augusto Pereira de Figueiredo" userId="e1771b70d906f94b" providerId="Windows Live" clId="Web-{20CAF96C-3A3A-4667-836E-5D2043E55A0D}" dt="2020-02-17T16:28:56.981" v="84"/>
          <ac:spMkLst>
            <pc:docMk/>
            <pc:sldMk cId="2105159769" sldId="256"/>
            <ac:spMk id="3" creationId="{00000000-0000-0000-0000-000000000000}"/>
          </ac:spMkLst>
        </pc:spChg>
      </pc:sldChg>
      <pc:sldChg chg="new">
        <pc:chgData name="Felipe Augusto Pereira de Figueiredo" userId="e1771b70d906f94b" providerId="Windows Live" clId="Web-{20CAF96C-3A3A-4667-836E-5D2043E55A0D}" dt="2020-02-17T16:29:36.671" v="85"/>
        <pc:sldMkLst>
          <pc:docMk/>
          <pc:sldMk cId="2437199265" sldId="257"/>
        </pc:sldMkLst>
      </pc:sldChg>
    </pc:docChg>
  </pc:docChgLst>
  <pc:docChgLst>
    <pc:chgData name="Felipe Augusto Pereira de Figueiredo" userId="e1771b70d906f94b" providerId="Windows Live" clId="Web-{08E38356-0DC9-4DD7-A6CF-E66A8B5B2F0A}"/>
    <pc:docChg chg="modSld">
      <pc:chgData name="Felipe Augusto Pereira de Figueiredo" userId="e1771b70d906f94b" providerId="Windows Live" clId="Web-{08E38356-0DC9-4DD7-A6CF-E66A8B5B2F0A}" dt="2020-03-18T17:39:02.661" v="87"/>
      <pc:docMkLst>
        <pc:docMk/>
      </pc:docMkLst>
      <pc:sldChg chg="modNotes">
        <pc:chgData name="Felipe Augusto Pereira de Figueiredo" userId="e1771b70d906f94b" providerId="Windows Live" clId="Web-{08E38356-0DC9-4DD7-A6CF-E66A8B5B2F0A}" dt="2020-03-18T17:39:02.661" v="87"/>
        <pc:sldMkLst>
          <pc:docMk/>
          <pc:sldMk cId="1706263506" sldId="312"/>
        </pc:sldMkLst>
      </pc:sldChg>
    </pc:docChg>
  </pc:docChgLst>
  <pc:docChgLst>
    <pc:chgData name="Felipe Augusto Pereira de Figueiredo" userId="e1771b70d906f94b" providerId="Windows Live" clId="Web-{7B93843C-DFF4-4B6D-9934-AB8C4C568E2D}"/>
    <pc:docChg chg="modSld">
      <pc:chgData name="Felipe Augusto Pereira de Figueiredo" userId="e1771b70d906f94b" providerId="Windows Live" clId="Web-{7B93843C-DFF4-4B6D-9934-AB8C4C568E2D}" dt="2020-03-14T00:29:41.866" v="84" actId="20577"/>
      <pc:docMkLst>
        <pc:docMk/>
      </pc:docMkLst>
      <pc:sldChg chg="modSp">
        <pc:chgData name="Felipe Augusto Pereira de Figueiredo" userId="e1771b70d906f94b" providerId="Windows Live" clId="Web-{7B93843C-DFF4-4B6D-9934-AB8C4C568E2D}" dt="2020-03-14T00:29:41.866" v="83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7B93843C-DFF4-4B6D-9934-AB8C4C568E2D}" dt="2020-03-14T00:29:41.866" v="83" actId="20577"/>
          <ac:spMkLst>
            <pc:docMk/>
            <pc:sldMk cId="63867976" sldId="310"/>
            <ac:spMk id="2" creationId="{00000000-0000-0000-0000-000000000000}"/>
          </ac:spMkLst>
        </pc:spChg>
        <pc:spChg chg="mod">
          <ac:chgData name="Felipe Augusto Pereira de Figueiredo" userId="e1771b70d906f94b" providerId="Windows Live" clId="Web-{7B93843C-DFF4-4B6D-9934-AB8C4C568E2D}" dt="2020-03-14T00:29:05.036" v="71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62FC7D01-7DC2-4ECC-8EE4-941CF425DBEE}"/>
    <pc:docChg chg="addSld delSld modSld">
      <pc:chgData name="Felipe Augusto Pereira de Figueiredo" userId="e1771b70d906f94b" providerId="Windows Live" clId="Web-{62FC7D01-7DC2-4ECC-8EE4-941CF425DBEE}" dt="2020-04-04T01:47:57.654" v="273" actId="1076"/>
      <pc:docMkLst>
        <pc:docMk/>
      </pc:docMkLst>
      <pc:sldChg chg="del">
        <pc:chgData name="Felipe Augusto Pereira de Figueiredo" userId="e1771b70d906f94b" providerId="Windows Live" clId="Web-{62FC7D01-7DC2-4ECC-8EE4-941CF425DBEE}" dt="2020-04-04T01:13:21.236" v="1"/>
        <pc:sldMkLst>
          <pc:docMk/>
          <pc:sldMk cId="883606865" sldId="300"/>
        </pc:sldMkLst>
      </pc:sldChg>
      <pc:sldChg chg="addSp modSp">
        <pc:chgData name="Felipe Augusto Pereira de Figueiredo" userId="e1771b70d906f94b" providerId="Windows Live" clId="Web-{62FC7D01-7DC2-4ECC-8EE4-941CF425DBEE}" dt="2020-04-04T01:47:57.654" v="273" actId="1076"/>
        <pc:sldMkLst>
          <pc:docMk/>
          <pc:sldMk cId="1037579582" sldId="332"/>
        </pc:sldMkLst>
        <pc:picChg chg="add mod">
          <ac:chgData name="Felipe Augusto Pereira de Figueiredo" userId="e1771b70d906f94b" providerId="Windows Live" clId="Web-{62FC7D01-7DC2-4ECC-8EE4-941CF425DBEE}" dt="2020-04-04T01:47:57.654" v="273" actId="1076"/>
          <ac:picMkLst>
            <pc:docMk/>
            <pc:sldMk cId="1037579582" sldId="332"/>
            <ac:picMk id="3" creationId="{2A0DF154-7178-4F01-A59C-CD7D1EB3AD92}"/>
          </ac:picMkLst>
        </pc:picChg>
      </pc:sldChg>
      <pc:sldChg chg="modSp">
        <pc:chgData name="Felipe Augusto Pereira de Figueiredo" userId="e1771b70d906f94b" providerId="Windows Live" clId="Web-{62FC7D01-7DC2-4ECC-8EE4-941CF425DBEE}" dt="2020-04-04T01:25:24.877" v="195" actId="20577"/>
        <pc:sldMkLst>
          <pc:docMk/>
          <pc:sldMk cId="2987778591" sldId="361"/>
        </pc:sldMkLst>
        <pc:spChg chg="mod">
          <ac:chgData name="Felipe Augusto Pereira de Figueiredo" userId="e1771b70d906f94b" providerId="Windows Live" clId="Web-{62FC7D01-7DC2-4ECC-8EE4-941CF425DBEE}" dt="2020-04-04T01:25:24.877" v="195" actId="20577"/>
          <ac:spMkLst>
            <pc:docMk/>
            <pc:sldMk cId="2987778591" sldId="361"/>
            <ac:spMk id="3" creationId="{00000000-0000-0000-0000-000000000000}"/>
          </ac:spMkLst>
        </pc:spChg>
      </pc:sldChg>
      <pc:sldChg chg="modSp modNotes">
        <pc:chgData name="Felipe Augusto Pereira de Figueiredo" userId="e1771b70d906f94b" providerId="Windows Live" clId="Web-{62FC7D01-7DC2-4ECC-8EE4-941CF425DBEE}" dt="2020-04-04T01:22:38.663" v="142" actId="14100"/>
        <pc:sldMkLst>
          <pc:docMk/>
          <pc:sldMk cId="3813385247" sldId="378"/>
        </pc:sldMkLst>
        <pc:spChg chg="mod">
          <ac:chgData name="Felipe Augusto Pereira de Figueiredo" userId="e1771b70d906f94b" providerId="Windows Live" clId="Web-{62FC7D01-7DC2-4ECC-8EE4-941CF425DBEE}" dt="2020-04-04T01:22:38.663" v="142" actId="14100"/>
          <ac:spMkLst>
            <pc:docMk/>
            <pc:sldMk cId="3813385247" sldId="378"/>
            <ac:spMk id="3" creationId="{00000000-0000-0000-0000-000000000000}"/>
          </ac:spMkLst>
        </pc:spChg>
      </pc:sldChg>
      <pc:sldChg chg="del">
        <pc:chgData name="Felipe Augusto Pereira de Figueiredo" userId="e1771b70d906f94b" providerId="Windows Live" clId="Web-{62FC7D01-7DC2-4ECC-8EE4-941CF425DBEE}" dt="2020-04-04T01:24:50.391" v="175"/>
        <pc:sldMkLst>
          <pc:docMk/>
          <pc:sldMk cId="2636909579" sldId="379"/>
        </pc:sldMkLst>
      </pc:sldChg>
      <pc:sldChg chg="del">
        <pc:chgData name="Felipe Augusto Pereira de Figueiredo" userId="e1771b70d906f94b" providerId="Windows Live" clId="Web-{62FC7D01-7DC2-4ECC-8EE4-941CF425DBEE}" dt="2020-04-04T01:24:50.406" v="176"/>
        <pc:sldMkLst>
          <pc:docMk/>
          <pc:sldMk cId="3307251767" sldId="380"/>
        </pc:sldMkLst>
      </pc:sldChg>
      <pc:sldChg chg="del">
        <pc:chgData name="Felipe Augusto Pereira de Figueiredo" userId="e1771b70d906f94b" providerId="Windows Live" clId="Web-{62FC7D01-7DC2-4ECC-8EE4-941CF425DBEE}" dt="2020-04-04T01:28:01.669" v="197"/>
        <pc:sldMkLst>
          <pc:docMk/>
          <pc:sldMk cId="1498450978" sldId="381"/>
        </pc:sldMkLst>
      </pc:sldChg>
      <pc:sldChg chg="add replId">
        <pc:chgData name="Felipe Augusto Pereira de Figueiredo" userId="e1771b70d906f94b" providerId="Windows Live" clId="Web-{62FC7D01-7DC2-4ECC-8EE4-941CF425DBEE}" dt="2020-04-04T01:13:12.219" v="0"/>
        <pc:sldMkLst>
          <pc:docMk/>
          <pc:sldMk cId="1168747188" sldId="398"/>
        </pc:sldMkLst>
      </pc:sldChg>
      <pc:sldChg chg="modSp new modNotes">
        <pc:chgData name="Felipe Augusto Pereira de Figueiredo" userId="e1771b70d906f94b" providerId="Windows Live" clId="Web-{62FC7D01-7DC2-4ECC-8EE4-941CF425DBEE}" dt="2020-04-04T01:33:54.380" v="268" actId="20577"/>
        <pc:sldMkLst>
          <pc:docMk/>
          <pc:sldMk cId="2414479644" sldId="399"/>
        </pc:sldMkLst>
        <pc:spChg chg="mod">
          <ac:chgData name="Felipe Augusto Pereira de Figueiredo" userId="e1771b70d906f94b" providerId="Windows Live" clId="Web-{62FC7D01-7DC2-4ECC-8EE4-941CF425DBEE}" dt="2020-04-04T01:19:47.214" v="68" actId="20577"/>
          <ac:spMkLst>
            <pc:docMk/>
            <pc:sldMk cId="2414479644" sldId="399"/>
            <ac:spMk id="2" creationId="{F4227E34-0D58-4F7C-A44C-874904CC31AB}"/>
          </ac:spMkLst>
        </pc:spChg>
        <pc:spChg chg="mod">
          <ac:chgData name="Felipe Augusto Pereira de Figueiredo" userId="e1771b70d906f94b" providerId="Windows Live" clId="Web-{62FC7D01-7DC2-4ECC-8EE4-941CF425DBEE}" dt="2020-04-04T01:33:54.380" v="268" actId="20577"/>
          <ac:spMkLst>
            <pc:docMk/>
            <pc:sldMk cId="2414479644" sldId="399"/>
            <ac:spMk id="3" creationId="{96005A71-5862-4C74-B1AF-2AAB990B557F}"/>
          </ac:spMkLst>
        </pc:spChg>
      </pc:sldChg>
    </pc:docChg>
  </pc:docChgLst>
  <pc:docChgLst>
    <pc:chgData name="Felipe Augusto Pereira de Figueiredo" userId="e1771b70d906f94b" providerId="Windows Live" clId="Web-{58D05219-7C7B-4B91-A7AF-DC0AF21441D4}"/>
    <pc:docChg chg="modSld">
      <pc:chgData name="Felipe Augusto Pereira de Figueiredo" userId="e1771b70d906f94b" providerId="Windows Live" clId="Web-{58D05219-7C7B-4B91-A7AF-DC0AF21441D4}" dt="2020-03-15T18:19:02.459" v="6" actId="20577"/>
      <pc:docMkLst>
        <pc:docMk/>
      </pc:docMkLst>
      <pc:sldChg chg="modSp">
        <pc:chgData name="Felipe Augusto Pereira de Figueiredo" userId="e1771b70d906f94b" providerId="Windows Live" clId="Web-{58D05219-7C7B-4B91-A7AF-DC0AF21441D4}" dt="2020-03-15T18:18:57.443" v="4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58D05219-7C7B-4B91-A7AF-DC0AF21441D4}" dt="2020-03-15T18:18:57.443" v="4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328F8323-A8B4-4BB5-8B29-141FF986EA24}"/>
    <pc:docChg chg="modSld">
      <pc:chgData name="Felipe Augusto Pereira de Figueiredo" userId="e1771b70d906f94b" providerId="Windows Live" clId="Web-{328F8323-A8B4-4BB5-8B29-141FF986EA24}" dt="2020-04-06T19:56:50.780" v="9" actId="20577"/>
      <pc:docMkLst>
        <pc:docMk/>
      </pc:docMkLst>
      <pc:sldChg chg="modSp">
        <pc:chgData name="Felipe Augusto Pereira de Figueiredo" userId="e1771b70d906f94b" providerId="Windows Live" clId="Web-{328F8323-A8B4-4BB5-8B29-141FF986EA24}" dt="2020-04-06T19:56:50.780" v="8" actId="20577"/>
        <pc:sldMkLst>
          <pc:docMk/>
          <pc:sldMk cId="4289465553" sldId="388"/>
        </pc:sldMkLst>
        <pc:spChg chg="mod">
          <ac:chgData name="Felipe Augusto Pereira de Figueiredo" userId="e1771b70d906f94b" providerId="Windows Live" clId="Web-{328F8323-A8B4-4BB5-8B29-141FF986EA24}" dt="2020-04-06T19:56:50.780" v="8" actId="20577"/>
          <ac:spMkLst>
            <pc:docMk/>
            <pc:sldMk cId="4289465553" sldId="38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0AF11-6A8A-4E64-94F5-26D4FBA2A01D}" type="datetimeFigureOut">
              <a:rPr lang="nl-BE" smtClean="0"/>
              <a:t>13/05/2021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B99DF-01BC-492A-8CEF-4FD88D18DD9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59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60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471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5109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termo momentum aumenta para dimensões cujos gradientes apontam nas mesmas direções e reduz atualizações para dimensões cujos gradientes mudam de direção. Como resultado, temos convergência mais rápida e oscilação reduzida.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6674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/>
              <a:t>Exemplo</a:t>
            </a:r>
            <a:r>
              <a:rPr lang="pt-BR" dirty="0" smtClean="0"/>
              <a:t>: https://mybinder.org/v2/gh/zz4fap/t319_aprendizado_de_maquina/main?filepath=notebooks%2Fregression%2Flinear_regression_selecting_the_learning_rate.ipynb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Hiperparâmetro: parâmetro que influencia no aprendizado do algoritmo,</a:t>
            </a:r>
            <a:r>
              <a:rPr lang="pt-BR" baseline="0" dirty="0" smtClean="0"/>
              <a:t> ou seja, dita seu aprendizado. Não é um parâmetro aprendido pelo modelo como no caso dos pesos de um modelo de regressão linear.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Se </a:t>
            </a:r>
            <a:r>
              <a:rPr lang="pt-BR" dirty="0"/>
              <a:t>o</a:t>
            </a:r>
            <a:r>
              <a:rPr lang="pt-BR" baseline="0" dirty="0"/>
              <a:t> passo</a:t>
            </a:r>
            <a:r>
              <a:rPr lang="pt-BR" dirty="0"/>
              <a:t> de aprendizagem for muito pequeno, o algoritmo precisará passar por muitas iterações para convergir, o que levará muito tempo.</a:t>
            </a:r>
          </a:p>
          <a:p>
            <a:endParaRPr lang="pt-BR" dirty="0"/>
          </a:p>
          <a:p>
            <a:r>
              <a:rPr lang="pt-BR" dirty="0"/>
              <a:t>Por outro lado, se ele</a:t>
            </a:r>
            <a:r>
              <a:rPr lang="pt-BR" baseline="0" dirty="0"/>
              <a:t> </a:t>
            </a:r>
            <a:r>
              <a:rPr lang="pt-BR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dirty="0"/>
          </a:p>
          <a:p>
            <a:r>
              <a:rPr lang="pt-BR" dirty="0"/>
              <a:t>Assim, o</a:t>
            </a:r>
            <a:r>
              <a:rPr lang="pt-BR" baseline="0" dirty="0"/>
              <a:t> passo </a:t>
            </a:r>
            <a:r>
              <a:rPr lang="pt-BR" dirty="0"/>
              <a:t>de aprendizagem deve ser experimentado/explorado para encontrar o melhor valor que acelere a descida do gradiente.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000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Enquanto </a:t>
            </a:r>
            <a:r>
              <a:rPr lang="pt-BR" dirty="0" smtClean="0"/>
              <a:t>o</a:t>
            </a:r>
            <a:r>
              <a:rPr lang="pt-BR" baseline="0" dirty="0" smtClean="0"/>
              <a:t> sentido e a </a:t>
            </a:r>
            <a:r>
              <a:rPr lang="pt-BR" dirty="0" smtClean="0"/>
              <a:t>direção são determinados pelo</a:t>
            </a:r>
            <a:r>
              <a:rPr lang="pt-BR" baseline="0" dirty="0" smtClean="0"/>
              <a:t> vetor</a:t>
            </a:r>
            <a:r>
              <a:rPr lang="pt-BR" dirty="0" smtClean="0"/>
              <a:t> </a:t>
            </a:r>
            <a:r>
              <a:rPr lang="pt-BR" dirty="0"/>
              <a:t>gradiente da função de erro, a taxa de aprendizado determina o quão grande um passo é dado nessa direção.</a:t>
            </a:r>
          </a:p>
          <a:p>
            <a:endParaRPr lang="pt-BR" dirty="0"/>
          </a:p>
          <a:p>
            <a:r>
              <a:rPr lang="pt-BR" dirty="0"/>
              <a:t>Se o</a:t>
            </a:r>
            <a:r>
              <a:rPr lang="pt-BR" baseline="0" dirty="0"/>
              <a:t> passo</a:t>
            </a:r>
            <a:r>
              <a:rPr lang="pt-BR" dirty="0"/>
              <a:t> de aprendizagem for muito pequeno, o algoritmo precisará passar por muitas iterações para convergir, o que levará muito tempo.</a:t>
            </a:r>
          </a:p>
          <a:p>
            <a:endParaRPr lang="pt-BR" dirty="0"/>
          </a:p>
          <a:p>
            <a:r>
              <a:rPr lang="pt-BR" dirty="0"/>
              <a:t>Por outro lado, se ele</a:t>
            </a:r>
            <a:r>
              <a:rPr lang="pt-BR" baseline="0" dirty="0"/>
              <a:t> </a:t>
            </a:r>
            <a:r>
              <a:rPr lang="pt-BR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dirty="0"/>
          </a:p>
          <a:p>
            <a:r>
              <a:rPr lang="pt-BR" dirty="0"/>
              <a:t>Assim, o</a:t>
            </a:r>
            <a:r>
              <a:rPr lang="pt-BR" baseline="0" dirty="0"/>
              <a:t> passo </a:t>
            </a:r>
            <a:r>
              <a:rPr lang="pt-BR" dirty="0"/>
              <a:t>de aprendizagem deve ser experimentado/explorado para encontrar o melhor valor que acelere a descida do gradiente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Ao usar grandes valores para o passo de aprendizagem, é possível encontrar um ciclo de feedback positivo no qual grandes valores induzem grandes gradientes que, então, induzem uma grande atualização dos pesos. Se essas atualizações aumentarem consistentemente o tamanho dos pesos, então [os pesos] se afastam rapidamente do</a:t>
            </a:r>
            <a:r>
              <a:rPr lang="pt-BR" baseline="0" dirty="0" smtClean="0"/>
              <a:t> ponto de mínimo </a:t>
            </a:r>
            <a:r>
              <a:rPr lang="pt-BR" dirty="0" smtClean="0"/>
              <a:t>até que ocorra o estouro da precisão numérica.</a:t>
            </a:r>
          </a:p>
          <a:p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Uma boa intuição para se ter em mente é que, com uma alta taxa de aprendizado o vetor de pesos “oscila” ou “pula” caoticamente, incapaz de convergir para áreas mais profundas, porém mais estreitas, da superfície de erro. 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5659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/>
              <a:t>Se o</a:t>
            </a:r>
            <a:r>
              <a:rPr lang="pt-BR" sz="1200" baseline="0" dirty="0"/>
              <a:t> passo</a:t>
            </a:r>
            <a:r>
              <a:rPr lang="pt-BR" sz="1200" dirty="0"/>
              <a:t> de aprendizagem for muito pequeno, o algoritmo precisará passar por muitas iterações para convergir, o que levará muito tempo.</a:t>
            </a:r>
          </a:p>
          <a:p>
            <a:endParaRPr lang="pt-BR" sz="1200" dirty="0"/>
          </a:p>
          <a:p>
            <a:r>
              <a:rPr lang="pt-BR" sz="1200" dirty="0"/>
              <a:t>Por outro lado, se ele</a:t>
            </a:r>
            <a:r>
              <a:rPr lang="pt-BR" sz="1200" baseline="0" dirty="0"/>
              <a:t> </a:t>
            </a:r>
            <a:r>
              <a:rPr lang="pt-BR" sz="1200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sz="1200" dirty="0"/>
          </a:p>
          <a:p>
            <a:r>
              <a:rPr lang="pt-BR" sz="1200" dirty="0"/>
              <a:t>Assim, o</a:t>
            </a:r>
            <a:r>
              <a:rPr lang="pt-BR" sz="1200" baseline="0" dirty="0"/>
              <a:t> passo </a:t>
            </a:r>
            <a:r>
              <a:rPr lang="pt-BR" sz="1200" dirty="0"/>
              <a:t>de aprendizagem deve ser experimentado/explorado para encontrar o melhor valor que acelere a descida do gradiente</a:t>
            </a:r>
            <a:r>
              <a:rPr lang="pt-BR" sz="1200" dirty="0" smtClean="0"/>
              <a:t>.</a:t>
            </a:r>
          </a:p>
          <a:p>
            <a:endParaRPr lang="pt-BR" sz="1200" dirty="0" smtClean="0"/>
          </a:p>
          <a:p>
            <a:r>
              <a:rPr lang="pt-BR" sz="1200" dirty="0" smtClean="0"/>
              <a:t>O momentum adiciona uma fração da atualização de peso anterior a atual. Quando o gradiente continua apontando na mesma direção por atualizações consecutivas, isso aumentará o tamanho dos passos dados em direção ao mínimo.</a:t>
            </a:r>
            <a:r>
              <a:rPr lang="pt-BR" sz="1200" baseline="0" dirty="0" smtClean="0"/>
              <a:t> </a:t>
            </a:r>
            <a:r>
              <a:rPr lang="pt-BR" sz="1200" dirty="0" smtClean="0"/>
              <a:t>Por outro lado, quando o gradiente continua mudando de direção, o momentum suaviza as variações, ou seja, as atualizações.</a:t>
            </a:r>
          </a:p>
          <a:p>
            <a:endParaRPr lang="pt-BR" sz="1200" dirty="0" smtClean="0"/>
          </a:p>
          <a:p>
            <a:r>
              <a:rPr lang="pt-BR" sz="1200" b="1" dirty="0" smtClean="0"/>
              <a:t>OBS</a:t>
            </a:r>
            <a:r>
              <a:rPr lang="pt-BR" sz="1200" dirty="0" smtClean="0"/>
              <a:t>.: Passos largos durante as iterações iniciais e curtos conforme o algoritmo se aproxima do mínimo podem acelerar a convergência.</a:t>
            </a:r>
            <a:r>
              <a:rPr lang="pt-BR" sz="1200" baseline="0" dirty="0" smtClean="0"/>
              <a:t> </a:t>
            </a:r>
            <a:r>
              <a:rPr lang="pt-BR" sz="1200" dirty="0" smtClean="0"/>
              <a:t>Este tipo de abordagem é implementada por </a:t>
            </a:r>
            <a:r>
              <a:rPr lang="pt-BR" sz="1200" b="1" i="1" dirty="0" smtClean="0"/>
              <a:t>esquemas de variação programada</a:t>
            </a:r>
            <a:r>
              <a:rPr lang="pt-BR" sz="1200" dirty="0" smtClean="0"/>
              <a:t> do passo de aprendizagem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Por exemplo: momentum, anelamento, algoritmos de otimização com ajuste adaptativo do passo de aprendizagem (RMSProp, AdaGrad, Adam, etc.).</a:t>
            </a:r>
            <a:endParaRPr lang="nl-BE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8830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Como</a:t>
            </a:r>
            <a:r>
              <a:rPr lang="pt-BR" baseline="0" dirty="0"/>
              <a:t> você consegue debugar/depurar o algoritmo do gradiente descendente quando não é possível se plotar o gráfico de contorno e verificar o caminho seguido pelo algoritmo?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37345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Um valor muito pequeno pode resultar em um longo processo de treinamento que pode ficar preso.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Um valor muito alto pode resultar na aprendizagem de um conjunto subótimo de pesos rápido demais ou em um processo de treinamento instável.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A maneira pela qual a taxa de aprendizado muda com o tempo (iteração/época) é chamada de cronograma/programa da taxa de aprendizado ou decaimento da taxa de aprendizado.</a:t>
            </a:r>
          </a:p>
          <a:p>
            <a:endParaRPr lang="pt-BR" dirty="0" smtClean="0"/>
          </a:p>
          <a:p>
            <a:r>
              <a:rPr lang="pt-BR" b="1" dirty="0" smtClean="0"/>
              <a:t>Alguns tipos de esquema para ajuste do passo de aprendizagem são: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 smtClean="0"/>
              <a:t>Decaimento por etapas ou degraus</a:t>
            </a:r>
            <a:r>
              <a:rPr lang="pt-BR" dirty="0" smtClean="0"/>
              <a:t>: reduz a taxa de aprendizado de algum fator a cada número pré-definido de iterações ou épocas. Os valores típicos são utilizados para reduzir a taxa de aprendizado pela metade a cada número pré-definido de épocas. Esses números dependem muito do tipo de problema e do modelo. Uma heurística que você pode ver na prática é observar o erro de validação durante o treinamento com uma taxa de aprendizado fixa e reduzir a taxa de aprendizado em uma constante (por exemplo, 0,5) sempre que o erro de validação parar de decrescer.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 smtClean="0"/>
              <a:t>Decaimento exponencial</a:t>
            </a:r>
            <a:r>
              <a:rPr lang="pt-BR" dirty="0" smtClean="0"/>
              <a:t>: tem a forma matemática α = α0 e^(-kt), onde α0, k são hiperparâmetros e t é o número da iteração (mas você também pode usar o número de épocas).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 smtClean="0"/>
              <a:t>Decaimento temporal</a:t>
            </a:r>
            <a:r>
              <a:rPr lang="pt-BR" dirty="0" smtClean="0"/>
              <a:t>: tem a forma matemática α = α0 / (1 + kt), onde a0, k são hiperparâmetros e t é o número da iteração.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b="1" dirty="0" smtClean="0"/>
              <a:t>Modificação Adaptativa: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 smtClean="0"/>
              <a:t>As abordagens anteriores manipulam a taxa de aprendizado global e igualmente para todos os parâmetros. Ajustar a taxa de aprendizado é um processo caro, muito trabalho foi desenvolvido para a criação de métodos que possam ajustar adaptativamente as taxas de aprendizado, e até fazê-lo por parâmetro. Muitos desses métodos ainda podem exigir outras configurações de hiperparâmetro, mas o argumento é que eles são bem-comportados para uma faixa mais ampla de valores de hiperparâmetro do que o ajuste do passo de aprendizado.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 smtClean="0"/>
          </a:p>
          <a:p>
            <a:r>
              <a:rPr lang="nl-BE" b="1" u="none" dirty="0" smtClean="0"/>
              <a:t>Referências:</a:t>
            </a:r>
          </a:p>
          <a:p>
            <a:r>
              <a:rPr lang="nl-BE" u="sng" dirty="0" smtClean="0"/>
              <a:t>[1] https://machinelearningmastery.com/learning-rate-for-deep-learning-neural-networks/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1858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/>
              <a:t>Exemplo</a:t>
            </a:r>
            <a:r>
              <a:rPr lang="pt-BR" dirty="0" smtClean="0"/>
              <a:t>: https://mybinder.org/v2/gh/zz4fap/t319_aprendizado_de_maquina/main?filepath=notebooks%2Fregression%2Fgd_versions%2Fstocastic_gradient_descent_with_learning_schedule_and_with_figures.ipynb</a:t>
            </a:r>
          </a:p>
          <a:p>
            <a:endParaRPr lang="pt-BR" sz="1200" baseline="0" dirty="0" smtClean="0"/>
          </a:p>
          <a:p>
            <a:endParaRPr lang="pt-BR" sz="1200" baseline="0" dirty="0" smtClean="0"/>
          </a:p>
          <a:p>
            <a:r>
              <a:rPr lang="pt-BR" sz="1200" baseline="0" dirty="0" smtClean="0"/>
              <a:t>Os </a:t>
            </a:r>
            <a:r>
              <a:rPr lang="pt-BR" sz="1200" baseline="0" dirty="0"/>
              <a:t>passos começam com grandes valores (o que ajuda a progredir rapidamente e a escapar de mínimos </a:t>
            </a:r>
            <a:r>
              <a:rPr lang="pt-BR" sz="1200" baseline="0" dirty="0" smtClean="0"/>
              <a:t>locais, casos em que a superfície de erro seja bastante irregular) </a:t>
            </a:r>
            <a:r>
              <a:rPr lang="pt-BR" sz="1200" baseline="0" dirty="0"/>
              <a:t>e depois diminuem cada vez mais, permitindo que o algoritmo se estabilize no mínimo global.</a:t>
            </a:r>
          </a:p>
          <a:p>
            <a:endParaRPr lang="pt-BR" sz="1200" baseline="0" dirty="0"/>
          </a:p>
          <a:p>
            <a:r>
              <a:rPr lang="pt-BR" dirty="0"/>
              <a:t>Se a taxa de aprendizagem for reduzida muito rapidamente, o algoritmo poderá ficar preso no mínimo local ou até ficar</a:t>
            </a:r>
            <a:r>
              <a:rPr lang="pt-BR" baseline="0" dirty="0"/>
              <a:t> travado antes de chegar ao mínimo</a:t>
            </a:r>
            <a:r>
              <a:rPr lang="pt-BR" dirty="0"/>
              <a:t>. Se a taxa de aprendizado for reduzida muito lentamente, o algoritmo poderá oscilar ao</a:t>
            </a:r>
            <a:r>
              <a:rPr lang="pt-BR" baseline="0" dirty="0"/>
              <a:t> redor do</a:t>
            </a:r>
            <a:r>
              <a:rPr lang="pt-BR" dirty="0"/>
              <a:t> mínimo por um longo tempo e acabar com uma solução não ótima (</a:t>
            </a:r>
            <a:r>
              <a:rPr lang="pt-BR" dirty="0" err="1"/>
              <a:t>sub-ótima</a:t>
            </a:r>
            <a:r>
              <a:rPr lang="pt-BR" dirty="0"/>
              <a:t>) caso o treinamento se encerre muito cedo.</a:t>
            </a:r>
          </a:p>
          <a:p>
            <a:endParaRPr lang="pt-BR" dirty="0"/>
          </a:p>
          <a:p>
            <a:r>
              <a:rPr lang="pt-BR" b="1" dirty="0"/>
              <a:t>Alguns tipos de esquema para ajuste do passo de aprendizagem são: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por etapas ou degraus</a:t>
            </a:r>
            <a:r>
              <a:rPr lang="pt-BR" dirty="0"/>
              <a:t>: reduz a taxa de aprendizado de algum fator a cada número pré-definido de iterações ou épocas. Os valores típicos são utilizados para reduzir a taxa de aprendizado pela metade a cada número pré-definido de épocas. Esses números dependem muito do tipo de problema e do modelo. Uma heurística que você pode ver na prática é observar o erro de validação durante o treinamento com uma taxa de aprendizado fixa e reduzir a taxa de aprendizado em uma constante (por exemplo, 0,5) sempre que o erro de validação parar de decrescer.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exponencial</a:t>
            </a:r>
            <a:r>
              <a:rPr lang="pt-BR" dirty="0"/>
              <a:t>: tem a forma matemática α = α0 e^(-</a:t>
            </a:r>
            <a:r>
              <a:rPr lang="pt-BR" dirty="0" err="1"/>
              <a:t>kt</a:t>
            </a:r>
            <a:r>
              <a:rPr lang="pt-BR" dirty="0"/>
              <a:t>), onde α0, k são </a:t>
            </a:r>
            <a:r>
              <a:rPr lang="pt-BR" dirty="0" err="1"/>
              <a:t>hiperparâmetros</a:t>
            </a:r>
            <a:r>
              <a:rPr lang="pt-BR" dirty="0"/>
              <a:t> e t é o número da iteração (mas você também pode usar o número de épocas).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temporal</a:t>
            </a:r>
            <a:r>
              <a:rPr lang="pt-BR" dirty="0"/>
              <a:t>: tem a forma matemática α = α0 / (1 + </a:t>
            </a:r>
            <a:r>
              <a:rPr lang="pt-BR" dirty="0" err="1"/>
              <a:t>kt</a:t>
            </a:r>
            <a:r>
              <a:rPr lang="pt-BR" dirty="0"/>
              <a:t>), onde a0, k são </a:t>
            </a:r>
            <a:r>
              <a:rPr lang="pt-BR" dirty="0" err="1"/>
              <a:t>hiperparâmetros</a:t>
            </a:r>
            <a:r>
              <a:rPr lang="pt-BR" dirty="0"/>
              <a:t> e t é o número da iteração.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b="1" dirty="0"/>
              <a:t>Exemplo</a:t>
            </a:r>
            <a:r>
              <a:rPr lang="pt-BR" dirty="0"/>
              <a:t>: stocastic_gradient_descent_with_learning_schedule_and_with_figures.ipynb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1400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COLAB:</a:t>
            </a:r>
            <a:r>
              <a:rPr lang="pt-BR" baseline="0" dirty="0" smtClean="0"/>
              <a:t> </a:t>
            </a:r>
            <a:r>
              <a:rPr lang="pt-BR" dirty="0" smtClean="0"/>
              <a:t>https://colab.research.google.com/github/zz4fap/t319_aprendizado_de_maquina/blob/main/labs/Laboratorio4.ipynb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9925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4938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13/05/2021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1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13/05/2021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95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13/05/2021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4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13/05/2021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918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13/05/2021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13/05/2021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521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13/05/2021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26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13/05/2021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66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13/05/2021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10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13/05/2021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600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13/05/2021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90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15A5-E95B-43EB-9AC7-9A96397448C0}" type="datetimeFigureOut">
              <a:rPr lang="nl-BE" smtClean="0"/>
              <a:t>13/05/2021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78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hyperlink" Target="https://mybinder.org/v2/gh/zz4fap/t319_aprendizado_de_maquina/main?filepath=notebooks/regression/gd_versions/stocastic_gradient_descent_with_learning_schedule_and_with_figures.ipynb" TargetMode="External"/><Relationship Id="rId10" Type="http://schemas.openxmlformats.org/officeDocument/2006/relationships/image" Target="../media/image45.png"/><Relationship Id="rId4" Type="http://schemas.openxmlformats.org/officeDocument/2006/relationships/image" Target="../media/image40.png"/><Relationship Id="rId9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labs/Laboratorio4.ipyn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jpeg"/><Relationship Id="rId4" Type="http://schemas.openxmlformats.org/officeDocument/2006/relationships/image" Target="../media/image4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0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0.png"/><Relationship Id="rId5" Type="http://schemas.openxmlformats.org/officeDocument/2006/relationships/image" Target="../media/image1120.png"/><Relationship Id="rId4" Type="http://schemas.openxmlformats.org/officeDocument/2006/relationships/image" Target="../media/image11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1.png"/><Relationship Id="rId4" Type="http://schemas.openxmlformats.org/officeDocument/2006/relationships/image" Target="../media/image39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7" Type="http://schemas.openxmlformats.org/officeDocument/2006/relationships/image" Target="../media/image41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7" Type="http://schemas.openxmlformats.org/officeDocument/2006/relationships/image" Target="../media/image44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Relationship Id="rId5" Type="http://schemas.openxmlformats.org/officeDocument/2006/relationships/image" Target="../media/image390.png"/><Relationship Id="rId4" Type="http://schemas.openxmlformats.org/officeDocument/2006/relationships/image" Target="../media/image4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1.png"/><Relationship Id="rId5" Type="http://schemas.openxmlformats.org/officeDocument/2006/relationships/image" Target="../media/image500.png"/><Relationship Id="rId4" Type="http://schemas.openxmlformats.org/officeDocument/2006/relationships/image" Target="../media/image49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0.png"/><Relationship Id="rId4" Type="http://schemas.openxmlformats.org/officeDocument/2006/relationships/image" Target="../media/image47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0.png"/><Relationship Id="rId3" Type="http://schemas.openxmlformats.org/officeDocument/2006/relationships/image" Target="../media/image1270.png"/><Relationship Id="rId7" Type="http://schemas.openxmlformats.org/officeDocument/2006/relationships/image" Target="../media/image1310.png"/><Relationship Id="rId2" Type="http://schemas.openxmlformats.org/officeDocument/2006/relationships/image" Target="../media/image1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0.png"/><Relationship Id="rId5" Type="http://schemas.openxmlformats.org/officeDocument/2006/relationships/image" Target="../media/image1290.png"/><Relationship Id="rId4" Type="http://schemas.openxmlformats.org/officeDocument/2006/relationships/image" Target="../media/image1280.png"/><Relationship Id="rId9" Type="http://schemas.openxmlformats.org/officeDocument/2006/relationships/image" Target="../media/image13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mybinder.org/v2/gh/zz4fap/t319_aprendizado_de_maquina/main?filepath=notebooks/regression/linear_regression_selecting_the_learning_rate.ipynb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 smtClean="0"/>
              <a:t>T319 - Introdução </a:t>
            </a:r>
            <a:r>
              <a:rPr lang="pt-BR" sz="5400" dirty="0"/>
              <a:t>ao Aprendizado de </a:t>
            </a:r>
            <a:r>
              <a:rPr lang="pt-BR" sz="5400" dirty="0" smtClean="0"/>
              <a:t>Máquina: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/>
              <a:t>Regressão </a:t>
            </a:r>
            <a:r>
              <a:rPr lang="pt-BR" b="1" i="1" dirty="0" smtClean="0"/>
              <a:t>Linear (Parte III)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=""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=""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35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48127"/>
                <a:ext cx="11024616" cy="927254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Exemplo: GDE com </a:t>
                </a:r>
                <a:r>
                  <a:rPr lang="pt-BR" dirty="0"/>
                  <a:t>R</a:t>
                </a:r>
                <a:r>
                  <a:rPr lang="pt-BR" dirty="0" smtClean="0"/>
                  <a:t>edução Programada 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48127"/>
                <a:ext cx="11024616" cy="927254"/>
              </a:xfrm>
              <a:blipFill rotWithShape="0">
                <a:blip r:embed="rId3"/>
                <a:stretch>
                  <a:fillRect l="-2211" t="-8553" b="-190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001219" y="1244569"/>
                <a:ext cx="4190781" cy="5217763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1800" dirty="0"/>
                  <a:t>Exemplo </a:t>
                </a:r>
                <a:r>
                  <a:rPr lang="pt-BR" sz="1800" dirty="0" smtClean="0"/>
                  <a:t>usando GDE com </a:t>
                </a:r>
                <a:r>
                  <a:rPr lang="pt-BR" sz="1800" b="1" i="1" dirty="0" smtClean="0"/>
                  <a:t>decaimento gradual</a:t>
                </a:r>
                <a:r>
                  <a:rPr lang="pt-BR" sz="1800" dirty="0" smtClean="0"/>
                  <a:t>.</a:t>
                </a:r>
                <a:endParaRPr lang="pt-BR" sz="1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1800" dirty="0"/>
                  <a:t>O </a:t>
                </a:r>
                <a:r>
                  <a:rPr lang="pt-BR" sz="1800" dirty="0" smtClean="0"/>
                  <a:t>caminho com </a:t>
                </a:r>
                <a:r>
                  <a:rPr lang="pt-BR" sz="1800" b="1" i="1" dirty="0" smtClean="0"/>
                  <a:t>decaimento gradudal </a:t>
                </a:r>
                <a:r>
                  <a:rPr lang="pt-BR" sz="1800" dirty="0"/>
                  <a:t>também não é </a:t>
                </a:r>
                <a:r>
                  <a:rPr lang="pt-BR" sz="1800" dirty="0" smtClean="0"/>
                  <a:t>regular </a:t>
                </a:r>
                <a:r>
                  <a:rPr lang="pt-BR" sz="1800" dirty="0"/>
                  <a:t>para o </a:t>
                </a:r>
                <a:r>
                  <a:rPr lang="pt-BR" sz="1800" dirty="0" smtClean="0"/>
                  <a:t>ponto de mínimo</a:t>
                </a:r>
                <a:r>
                  <a:rPr lang="pt-BR" sz="18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1800" dirty="0"/>
                  <a:t>Apresenta algumas mudanças de </a:t>
                </a:r>
                <a:r>
                  <a:rPr lang="pt-BR" sz="1800" dirty="0" smtClean="0"/>
                  <a:t>direção e sentido </a:t>
                </a:r>
                <a:r>
                  <a:rPr lang="pt-BR" sz="1800" dirty="0"/>
                  <a:t>ao longo do caminho.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1800" dirty="0" smtClean="0"/>
                  <a:t>Porém, a oscilação </a:t>
                </a:r>
                <a:r>
                  <a:rPr lang="pt-BR" sz="1800" dirty="0"/>
                  <a:t>em torno do mínimo é bastante minimizada </a:t>
                </a:r>
                <a:r>
                  <a:rPr lang="pt-BR" sz="1800" dirty="0" smtClean="0"/>
                  <a:t>devido à </a:t>
                </a:r>
                <a:r>
                  <a:rPr lang="pt-BR" sz="1800" b="1" i="1" dirty="0" smtClean="0"/>
                  <a:t>diminuição gradual </a:t>
                </a:r>
                <a:r>
                  <a:rPr lang="pt-BR" sz="1800" dirty="0" smtClean="0"/>
                  <a:t>de </a:t>
                </a:r>
                <a14:m>
                  <m:oMath xmlns:m="http://schemas.openxmlformats.org/officeDocument/2006/math">
                    <m:r>
                      <a:rPr lang="pt-B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1800" dirty="0" smtClean="0"/>
                  <a:t>.</a:t>
                </a:r>
                <a:endParaRPr lang="pt-BR" sz="1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1800" dirty="0" smtClean="0"/>
                  <a:t>O passo inicial com valor grande e diminui ao longo das iterações, </a:t>
                </a:r>
                <a:r>
                  <a:rPr lang="pt-BR" sz="1800" dirty="0"/>
                  <a:t>permitindo que o algoritmo se estabilize próximo </a:t>
                </a:r>
                <a:r>
                  <a:rPr lang="pt-BR" sz="1800" dirty="0" smtClean="0"/>
                  <a:t>ao ponto de </a:t>
                </a:r>
                <a:r>
                  <a:rPr lang="pt-BR" sz="1800" dirty="0"/>
                  <a:t>mínimo global</a:t>
                </a:r>
                <a:r>
                  <a:rPr lang="pt-BR" sz="1800" dirty="0" smtClean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1800" dirty="0" smtClean="0"/>
                  <a:t>Conseguimos visualizar melhor o efeito da redução de </a:t>
                </a:r>
                <a14:m>
                  <m:oMath xmlns:m="http://schemas.openxmlformats.org/officeDocument/2006/math">
                    <m:r>
                      <a:rPr lang="pt-B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1800" dirty="0" smtClean="0"/>
                  <a:t> nas figuras que mostram o gradiente.</a:t>
                </a:r>
                <a:endParaRPr lang="pt-BR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01219" y="1244569"/>
                <a:ext cx="4190781" cy="5217763"/>
              </a:xfrm>
              <a:blipFill rotWithShape="0">
                <a:blip r:embed="rId4"/>
                <a:stretch>
                  <a:fillRect l="-1019" t="-584" r="-16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852619" y="6495560"/>
            <a:ext cx="7512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u="sng" dirty="0" smtClean="0">
                <a:solidFill>
                  <a:srgbClr val="00B0F0"/>
                </a:solidFill>
                <a:hlinkClick r:id="rId5"/>
              </a:rPr>
              <a:t>Exemplo</a:t>
            </a:r>
            <a:r>
              <a:rPr lang="pt-BR" sz="1600" u="sng" dirty="0">
                <a:solidFill>
                  <a:srgbClr val="00B0F0"/>
                </a:solidFill>
                <a:hlinkClick r:id="rId5"/>
              </a:rPr>
              <a:t>: </a:t>
            </a:r>
            <a:r>
              <a:rPr lang="pt-BR" sz="1600" u="sng" dirty="0" smtClean="0">
                <a:solidFill>
                  <a:srgbClr val="00B0F0"/>
                </a:solidFill>
                <a:hlinkClick r:id="rId5"/>
              </a:rPr>
              <a:t>stocastic_gradient_descent_with_learning_schedule_and_with_figures.ipynb</a:t>
            </a:r>
            <a:endParaRPr lang="pt-BR" sz="1600" u="sng" dirty="0">
              <a:solidFill>
                <a:srgbClr val="00B0F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9" r="8947" b="2656"/>
          <a:stretch/>
        </p:blipFill>
        <p:spPr>
          <a:xfrm>
            <a:off x="5505107" y="1378281"/>
            <a:ext cx="2426907" cy="24192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7" r="9413" b="4577"/>
          <a:stretch/>
        </p:blipFill>
        <p:spPr>
          <a:xfrm>
            <a:off x="2746959" y="1375067"/>
            <a:ext cx="2501738" cy="24144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2" r="9437" b="2629"/>
          <a:stretch/>
        </p:blipFill>
        <p:spPr>
          <a:xfrm>
            <a:off x="55672" y="1357114"/>
            <a:ext cx="2447809" cy="244041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2516413" y="2452657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ight Arrow 9"/>
          <p:cNvSpPr/>
          <p:nvPr/>
        </p:nvSpPr>
        <p:spPr>
          <a:xfrm>
            <a:off x="5261629" y="2452657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183876" y="1008609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GDE sem redução programada</a:t>
            </a:r>
            <a:endParaRPr lang="pt-BR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632104" y="1049318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GDE com redução programada</a:t>
            </a:r>
            <a:endParaRPr lang="pt-BR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929092" y="1010377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Redução programada</a:t>
            </a:r>
            <a:endParaRPr lang="pt-BR" sz="1400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" t="7344" r="9385" b="3733"/>
          <a:stretch/>
        </p:blipFill>
        <p:spPr>
          <a:xfrm>
            <a:off x="5495069" y="3881776"/>
            <a:ext cx="2436946" cy="24539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9" r="9397" b="3612"/>
          <a:stretch/>
        </p:blipFill>
        <p:spPr>
          <a:xfrm>
            <a:off x="55671" y="3898235"/>
            <a:ext cx="2447810" cy="242101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572685" y="4693241"/>
            <a:ext cx="30016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Learning schedule function.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smtClean="0">
                <a:solidFill>
                  <a:srgbClr val="FF00FF"/>
                </a:solidFill>
                <a:highlight>
                  <a:srgbClr val="FFFFFF"/>
                </a:highlight>
              </a:rPr>
              <a:t>stepDecay </a:t>
            </a:r>
            <a:r>
              <a:rPr lang="pt-BR" sz="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t, 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epochs_drop=</a:t>
            </a:r>
            <a:r>
              <a:rPr lang="pt-BR" sz="80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8</a:t>
            </a:r>
            <a:r>
              <a:rPr lang="pt-BR" sz="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drop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80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0.5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epochs_drop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80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4.0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alpha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pow</a:t>
            </a:r>
            <a:r>
              <a:rPr lang="pt-BR" sz="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drop</a:t>
            </a:r>
            <a:r>
              <a:rPr lang="pt-BR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floor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((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)/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epochs_drop</a:t>
            </a:r>
            <a:r>
              <a:rPr lang="pt-BR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t-BR" sz="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alpha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0393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T319 - Quiz - Regressão: Parte </a:t>
            </a:r>
            <a:r>
              <a:rPr lang="pt-BR" i="1" dirty="0" smtClean="0"/>
              <a:t>III </a:t>
            </a:r>
            <a:r>
              <a:rPr lang="pt-BR" i="1" dirty="0"/>
              <a:t>(1S2021)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</a:t>
            </a:r>
            <a:r>
              <a:rPr lang="pt-BR" b="1" dirty="0" smtClean="0">
                <a:hlinkClick r:id="rId3"/>
              </a:rPr>
              <a:t>#4</a:t>
            </a:r>
            <a:r>
              <a:rPr lang="pt-BR" dirty="0" smtClean="0"/>
              <a:t>.</a:t>
            </a:r>
            <a:endParaRPr lang="pt-BR" dirty="0"/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 smtClean="0"/>
              <a:t>.</a:t>
            </a:r>
          </a:p>
          <a:p>
            <a:pPr lvl="1"/>
            <a:r>
              <a:rPr lang="pt-BR" sz="3200" b="1" dirty="0">
                <a:solidFill>
                  <a:srgbClr val="FF0000"/>
                </a:solidFill>
              </a:rPr>
              <a:t>Laboratórios podem ser feitos em grupo</a:t>
            </a:r>
            <a:r>
              <a:rPr lang="pt-BR" sz="3200" b="1" dirty="0" smtClean="0">
                <a:solidFill>
                  <a:srgbClr val="FF0000"/>
                </a:solidFill>
              </a:rPr>
              <a:t>.</a:t>
            </a:r>
            <a:endParaRPr lang="pt-B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09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09872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enhuma descrição de foto disponível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86" y="201872"/>
            <a:ext cx="2856519" cy="285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ric Jang: Machine Learning Mem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407" y="100064"/>
            <a:ext cx="3676745" cy="317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achine learning meme | Programmer humor, Silly memes, Original mem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501" y="402472"/>
            <a:ext cx="2780309" cy="31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rom Hello world to directly Machine Learning? : ProgrammerHumo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77" y="3274522"/>
            <a:ext cx="2560736" cy="3380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25+ Best Machine Learning Memes | Know Memes, Imgur Memes, Artificial  Intelligence Mem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670" y="3792114"/>
            <a:ext cx="3377487" cy="271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The Role of Mathematics in Machine Learning | by Balaka Biswas | Level Up  Codi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152" y="3538660"/>
            <a:ext cx="3329401" cy="3220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79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569" y="2494549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1748780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5034465" y="3089448"/>
            <a:ext cx="5180001" cy="3048149"/>
            <a:chOff x="5034465" y="3089448"/>
            <a:chExt cx="5180001" cy="3048149"/>
          </a:xfrm>
        </p:grpSpPr>
        <p:sp>
          <p:nvSpPr>
            <p:cNvPr id="5" name="Freeform 4"/>
            <p:cNvSpPr/>
            <p:nvPr/>
          </p:nvSpPr>
          <p:spPr>
            <a:xfrm>
              <a:off x="5178136" y="3647922"/>
              <a:ext cx="4343400" cy="1972366"/>
            </a:xfrm>
            <a:custGeom>
              <a:avLst/>
              <a:gdLst>
                <a:gd name="connsiteX0" fmla="*/ 0 w 4343400"/>
                <a:gd name="connsiteY0" fmla="*/ 0 h 1972366"/>
                <a:gd name="connsiteX1" fmla="*/ 561109 w 4343400"/>
                <a:gd name="connsiteY1" fmla="*/ 1600200 h 1972366"/>
                <a:gd name="connsiteX2" fmla="*/ 1132609 w 4343400"/>
                <a:gd name="connsiteY2" fmla="*/ 914400 h 1972366"/>
                <a:gd name="connsiteX3" fmla="*/ 1756063 w 4343400"/>
                <a:gd name="connsiteY3" fmla="*/ 1963882 h 1972366"/>
                <a:gd name="connsiteX4" fmla="*/ 2389909 w 4343400"/>
                <a:gd name="connsiteY4" fmla="*/ 1402773 h 1972366"/>
                <a:gd name="connsiteX5" fmla="*/ 3917373 w 4343400"/>
                <a:gd name="connsiteY5" fmla="*/ 1278082 h 1972366"/>
                <a:gd name="connsiteX6" fmla="*/ 4343400 w 4343400"/>
                <a:gd name="connsiteY6" fmla="*/ 955964 h 197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1972366">
                  <a:moveTo>
                    <a:pt x="0" y="0"/>
                  </a:moveTo>
                  <a:cubicBezTo>
                    <a:pt x="186170" y="723900"/>
                    <a:pt x="372341" y="1447800"/>
                    <a:pt x="561109" y="1600200"/>
                  </a:cubicBezTo>
                  <a:cubicBezTo>
                    <a:pt x="749877" y="1752600"/>
                    <a:pt x="933450" y="853786"/>
                    <a:pt x="1132609" y="914400"/>
                  </a:cubicBezTo>
                  <a:cubicBezTo>
                    <a:pt x="1331768" y="975014"/>
                    <a:pt x="1546513" y="1882487"/>
                    <a:pt x="1756063" y="1963882"/>
                  </a:cubicBezTo>
                  <a:cubicBezTo>
                    <a:pt x="1965613" y="2045277"/>
                    <a:pt x="2029691" y="1517073"/>
                    <a:pt x="2389909" y="1402773"/>
                  </a:cubicBezTo>
                  <a:cubicBezTo>
                    <a:pt x="2750127" y="1288473"/>
                    <a:pt x="3591791" y="1352550"/>
                    <a:pt x="3917373" y="1278082"/>
                  </a:cubicBezTo>
                  <a:cubicBezTo>
                    <a:pt x="4242955" y="1203614"/>
                    <a:pt x="4158096" y="1046019"/>
                    <a:pt x="4343400" y="9559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5200996" y="382863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271481" y="411086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361016" y="44153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452456" y="47125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5551516" y="49792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Curved Connector 10"/>
            <p:cNvCxnSpPr>
              <a:stCxn id="6" idx="6"/>
              <a:endCxn id="7" idx="7"/>
            </p:cNvCxnSpPr>
            <p:nvPr/>
          </p:nvCxnSpPr>
          <p:spPr>
            <a:xfrm>
              <a:off x="5286721" y="3879395"/>
              <a:ext cx="57931" cy="24634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7" idx="6"/>
              <a:endCxn id="8" idx="7"/>
            </p:cNvCxnSpPr>
            <p:nvPr/>
          </p:nvCxnSpPr>
          <p:spPr>
            <a:xfrm>
              <a:off x="5357206" y="4161626"/>
              <a:ext cx="76981" cy="26861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8" idx="6"/>
              <a:endCxn id="9" idx="7"/>
            </p:cNvCxnSpPr>
            <p:nvPr/>
          </p:nvCxnSpPr>
          <p:spPr>
            <a:xfrm>
              <a:off x="5446741" y="4466135"/>
              <a:ext cx="78886" cy="26128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9" idx="6"/>
              <a:endCxn id="10" idx="7"/>
            </p:cNvCxnSpPr>
            <p:nvPr/>
          </p:nvCxnSpPr>
          <p:spPr>
            <a:xfrm>
              <a:off x="5538181" y="4763315"/>
              <a:ext cx="86506" cy="23080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0" idx="6"/>
              <a:endCxn id="35" idx="0"/>
            </p:cNvCxnSpPr>
            <p:nvPr/>
          </p:nvCxnSpPr>
          <p:spPr>
            <a:xfrm>
              <a:off x="5637241" y="5030015"/>
              <a:ext cx="147638" cy="1854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/>
            <p:cNvSpPr/>
            <p:nvPr/>
          </p:nvSpPr>
          <p:spPr>
            <a:xfrm>
              <a:off x="9261504" y="4777203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9118623" y="484225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9001472" y="4878719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8892889" y="489300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8793832" y="4897771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8693814" y="4910425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8589990" y="491421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3" name="Curved Connector 22"/>
            <p:cNvCxnSpPr>
              <a:stCxn id="16" idx="0"/>
              <a:endCxn id="17" idx="0"/>
            </p:cNvCxnSpPr>
            <p:nvPr/>
          </p:nvCxnSpPr>
          <p:spPr>
            <a:xfrm rot="16200000" flipH="1" flipV="1">
              <a:off x="9200403" y="4738285"/>
              <a:ext cx="65047" cy="142881"/>
            </a:xfrm>
            <a:prstGeom prst="curvedConnector3">
              <a:avLst>
                <a:gd name="adj1" fmla="val -2196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7" idx="0"/>
              <a:endCxn id="18" idx="0"/>
            </p:cNvCxnSpPr>
            <p:nvPr/>
          </p:nvCxnSpPr>
          <p:spPr>
            <a:xfrm rot="16200000" flipH="1" flipV="1">
              <a:off x="9084676" y="4801908"/>
              <a:ext cx="36469" cy="117151"/>
            </a:xfrm>
            <a:prstGeom prst="curvedConnector3">
              <a:avLst>
                <a:gd name="adj1" fmla="val -404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8" idx="0"/>
              <a:endCxn id="19" idx="0"/>
            </p:cNvCxnSpPr>
            <p:nvPr/>
          </p:nvCxnSpPr>
          <p:spPr>
            <a:xfrm rot="16200000" flipH="1" flipV="1">
              <a:off x="8982899" y="4831571"/>
              <a:ext cx="14289" cy="108583"/>
            </a:xfrm>
            <a:prstGeom prst="curvedConnector3">
              <a:avLst>
                <a:gd name="adj1" fmla="val -7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9" idx="0"/>
              <a:endCxn id="20" idx="0"/>
            </p:cNvCxnSpPr>
            <p:nvPr/>
          </p:nvCxnSpPr>
          <p:spPr>
            <a:xfrm rot="16200000" flipH="1" flipV="1">
              <a:off x="8883842" y="4845860"/>
              <a:ext cx="4763" cy="99057"/>
            </a:xfrm>
            <a:prstGeom prst="curvedConnector3">
              <a:avLst>
                <a:gd name="adj1" fmla="val -2299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20" idx="0"/>
              <a:endCxn id="21" idx="0"/>
            </p:cNvCxnSpPr>
            <p:nvPr/>
          </p:nvCxnSpPr>
          <p:spPr>
            <a:xfrm rot="16200000" flipH="1" flipV="1">
              <a:off x="8780359" y="4854089"/>
              <a:ext cx="12654" cy="100018"/>
            </a:xfrm>
            <a:prstGeom prst="curvedConnector3">
              <a:avLst>
                <a:gd name="adj1" fmla="val -8280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21" idx="0"/>
              <a:endCxn id="22" idx="0"/>
            </p:cNvCxnSpPr>
            <p:nvPr/>
          </p:nvCxnSpPr>
          <p:spPr>
            <a:xfrm rot="16200000" flipH="1" flipV="1">
              <a:off x="8682872" y="4860405"/>
              <a:ext cx="3785" cy="103824"/>
            </a:xfrm>
            <a:prstGeom prst="curvedConnector3">
              <a:avLst>
                <a:gd name="adj1" fmla="val -27681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048250" y="3181615"/>
              <a:ext cx="0" cy="26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7464465" y="3379430"/>
              <a:ext cx="0" cy="48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nl-BE" b="1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>
              <a:off x="5784878" y="5282575"/>
              <a:ext cx="0" cy="54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985028" y="5620288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Connector 34"/>
            <p:cNvSpPr/>
            <p:nvPr/>
          </p:nvSpPr>
          <p:spPr>
            <a:xfrm>
              <a:off x="5742016" y="52154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67300" y="5829820"/>
              <a:ext cx="143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  <a:endParaRPr lang="nl-BE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31541" y="5812790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  <a:endParaRPr lang="nl-BE" sz="1400" dirty="0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6932641" y="555837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41560" y="4972605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platô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95923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6426200" y="644806"/>
            <a:ext cx="3578724" cy="4590907"/>
            <a:chOff x="6426200" y="644806"/>
            <a:chExt cx="3578724" cy="4590907"/>
          </a:xfrm>
        </p:grpSpPr>
        <p:grpSp>
          <p:nvGrpSpPr>
            <p:cNvPr id="12" name="Group 11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7" name="Flowchart: Connector 16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6432550" y="2924872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426200" y="4726109"/>
              <a:ext cx="316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rot="5400000">
              <a:off x="7396226" y="4599671"/>
              <a:ext cx="252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7156540" y="4712493"/>
              <a:ext cx="7313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valor </a:t>
              </a:r>
              <a:r>
                <a:rPr lang="en-US" sz="1400" dirty="0" err="1"/>
                <a:t>inicial</a:t>
              </a:r>
              <a:endParaRPr lang="en-US" sz="1400" dirty="0"/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7479364" y="4422913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8893031" y="4308697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Flowchart: Connector 38"/>
            <p:cNvSpPr/>
            <p:nvPr/>
          </p:nvSpPr>
          <p:spPr>
            <a:xfrm>
              <a:off x="7179327" y="4068106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Flowchart: Connector 39"/>
            <p:cNvSpPr/>
            <p:nvPr/>
          </p:nvSpPr>
          <p:spPr>
            <a:xfrm>
              <a:off x="9243870" y="3774659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1" name="Flowchart: Connector 40"/>
            <p:cNvSpPr/>
            <p:nvPr/>
          </p:nvSpPr>
          <p:spPr>
            <a:xfrm>
              <a:off x="6936439" y="3535844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2" name="Flowchart: Connector 41"/>
            <p:cNvSpPr/>
            <p:nvPr/>
          </p:nvSpPr>
          <p:spPr>
            <a:xfrm>
              <a:off x="9390551" y="334985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" name="Straight Arrow Connector 2"/>
            <p:cNvCxnSpPr>
              <a:stCxn id="16" idx="6"/>
              <a:endCxn id="38" idx="2"/>
            </p:cNvCxnSpPr>
            <p:nvPr/>
          </p:nvCxnSpPr>
          <p:spPr>
            <a:xfrm flipV="1">
              <a:off x="7565089" y="4359455"/>
              <a:ext cx="1327942" cy="11421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stCxn id="38" idx="2"/>
              <a:endCxn id="39" idx="6"/>
            </p:cNvCxnSpPr>
            <p:nvPr/>
          </p:nvCxnSpPr>
          <p:spPr>
            <a:xfrm flipH="1" flipV="1">
              <a:off x="7265052" y="4118864"/>
              <a:ext cx="1627979" cy="24059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39" idx="6"/>
              <a:endCxn id="40" idx="2"/>
            </p:cNvCxnSpPr>
            <p:nvPr/>
          </p:nvCxnSpPr>
          <p:spPr>
            <a:xfrm flipV="1">
              <a:off x="7265052" y="3825417"/>
              <a:ext cx="1978818" cy="29344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40" idx="2"/>
              <a:endCxn id="41" idx="6"/>
            </p:cNvCxnSpPr>
            <p:nvPr/>
          </p:nvCxnSpPr>
          <p:spPr>
            <a:xfrm flipH="1" flipV="1">
              <a:off x="7022164" y="3586602"/>
              <a:ext cx="2221706" cy="23881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1" idx="6"/>
              <a:endCxn id="42" idx="2"/>
            </p:cNvCxnSpPr>
            <p:nvPr/>
          </p:nvCxnSpPr>
          <p:spPr>
            <a:xfrm flipV="1">
              <a:off x="7022164" y="3400608"/>
              <a:ext cx="2368387" cy="18599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1226234" y="657185"/>
            <a:ext cx="3578724" cy="4587393"/>
            <a:chOff x="1226234" y="657185"/>
            <a:chExt cx="3578724" cy="4587393"/>
          </a:xfrm>
        </p:grpSpPr>
        <p:grpSp>
          <p:nvGrpSpPr>
            <p:cNvPr id="25" name="Group 24"/>
            <p:cNvGrpSpPr/>
            <p:nvPr/>
          </p:nvGrpSpPr>
          <p:grpSpPr>
            <a:xfrm rot="10800000">
              <a:off x="1569134" y="657185"/>
              <a:ext cx="2806700" cy="4067687"/>
              <a:chOff x="5943600" y="2032000"/>
              <a:chExt cx="2806700" cy="4067687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30" name="Flowchart: Connector 29"/>
            <p:cNvSpPr/>
            <p:nvPr/>
          </p:nvSpPr>
          <p:spPr>
            <a:xfrm>
              <a:off x="2915334" y="4682376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1232584" y="2937251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1226234" y="4738488"/>
              <a:ext cx="316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1298476" y="285199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476" y="2851998"/>
                  <a:ext cx="75322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4433510" y="4540206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3510" y="4540206"/>
                  <a:ext cx="371448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Connector 34"/>
            <p:cNvCxnSpPr/>
            <p:nvPr/>
          </p:nvCxnSpPr>
          <p:spPr>
            <a:xfrm rot="5400000">
              <a:off x="1234573" y="4193493"/>
              <a:ext cx="108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1399362" y="4721358"/>
              <a:ext cx="7313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valor </a:t>
              </a:r>
              <a:r>
                <a:rPr lang="en-US" sz="1400" dirty="0" err="1"/>
                <a:t>inicial</a:t>
              </a:r>
              <a:endParaRPr lang="en-US" sz="1400" dirty="0"/>
            </a:p>
          </p:txBody>
        </p:sp>
        <p:sp>
          <p:nvSpPr>
            <p:cNvPr id="37" name="Flowchart: Connector 36"/>
            <p:cNvSpPr/>
            <p:nvPr/>
          </p:nvSpPr>
          <p:spPr>
            <a:xfrm>
              <a:off x="2279398" y="4435292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5" name="Flowchart: Connector 44"/>
            <p:cNvSpPr/>
            <p:nvPr/>
          </p:nvSpPr>
          <p:spPr>
            <a:xfrm>
              <a:off x="4090837" y="3706009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6" name="Flowchart: Connector 45"/>
            <p:cNvSpPr/>
            <p:nvPr/>
          </p:nvSpPr>
          <p:spPr>
            <a:xfrm>
              <a:off x="1736473" y="3548223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3" name="Curved Connector 52"/>
            <p:cNvCxnSpPr>
              <a:stCxn id="46" idx="7"/>
              <a:endCxn id="37" idx="7"/>
            </p:cNvCxnSpPr>
            <p:nvPr/>
          </p:nvCxnSpPr>
          <p:spPr>
            <a:xfrm rot="16200000" flipH="1">
              <a:off x="1637571" y="3735162"/>
              <a:ext cx="887069" cy="542925"/>
            </a:xfrm>
            <a:prstGeom prst="curvedConnector3">
              <a:avLst>
                <a:gd name="adj1" fmla="val -2744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urved Connector 53"/>
            <p:cNvCxnSpPr>
              <a:stCxn id="37" idx="0"/>
            </p:cNvCxnSpPr>
            <p:nvPr/>
          </p:nvCxnSpPr>
          <p:spPr>
            <a:xfrm rot="5400000" flipH="1" flipV="1">
              <a:off x="2876235" y="3220688"/>
              <a:ext cx="660631" cy="176857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Flowchart: Connector 54"/>
            <p:cNvSpPr/>
            <p:nvPr/>
          </p:nvSpPr>
          <p:spPr>
            <a:xfrm>
              <a:off x="3498051" y="449719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6" name="Curved Connector 55"/>
            <p:cNvCxnSpPr>
              <a:stCxn id="45" idx="2"/>
            </p:cNvCxnSpPr>
            <p:nvPr/>
          </p:nvCxnSpPr>
          <p:spPr>
            <a:xfrm rot="10800000" flipV="1">
              <a:off x="3540913" y="3756767"/>
              <a:ext cx="549924" cy="72680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Flowchart: Connector 59"/>
            <p:cNvSpPr/>
            <p:nvPr/>
          </p:nvSpPr>
          <p:spPr>
            <a:xfrm>
              <a:off x="1849761" y="382072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61" name="Curved Connector 60"/>
            <p:cNvCxnSpPr>
              <a:stCxn id="55" idx="0"/>
            </p:cNvCxnSpPr>
            <p:nvPr/>
          </p:nvCxnSpPr>
          <p:spPr>
            <a:xfrm rot="16200000" flipV="1">
              <a:off x="2433788" y="3390064"/>
              <a:ext cx="625712" cy="158854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5372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6426200" y="644806"/>
            <a:ext cx="3578724" cy="4590907"/>
            <a:chOff x="6426200" y="644806"/>
            <a:chExt cx="3578724" cy="4590907"/>
          </a:xfrm>
        </p:grpSpPr>
        <p:grpSp>
          <p:nvGrpSpPr>
            <p:cNvPr id="12" name="Group 11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7" name="Flowchart: Connector 16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6432550" y="2924872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426200" y="4726109"/>
              <a:ext cx="316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rot="5400000">
              <a:off x="7396226" y="4599671"/>
              <a:ext cx="252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7522227" y="4712493"/>
                  <a:ext cx="130044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nl-BE" sz="14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2227" y="4712493"/>
                  <a:ext cx="1300446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ectangle 27"/>
            <p:cNvSpPr/>
            <p:nvPr/>
          </p:nvSpPr>
          <p:spPr>
            <a:xfrm>
              <a:off x="7156540" y="4712493"/>
              <a:ext cx="7313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valor </a:t>
              </a:r>
              <a:r>
                <a:rPr lang="en-US" sz="1400" dirty="0" err="1"/>
                <a:t>inicial</a:t>
              </a:r>
              <a:endParaRPr lang="en-US" sz="1400" dirty="0"/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7479364" y="4422913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8893031" y="4308697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Flowchart: Connector 38"/>
            <p:cNvSpPr/>
            <p:nvPr/>
          </p:nvSpPr>
          <p:spPr>
            <a:xfrm>
              <a:off x="7179327" y="4068106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Flowchart: Connector 39"/>
            <p:cNvSpPr/>
            <p:nvPr/>
          </p:nvSpPr>
          <p:spPr>
            <a:xfrm>
              <a:off x="9243870" y="3774659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1" name="Flowchart: Connector 40"/>
            <p:cNvSpPr/>
            <p:nvPr/>
          </p:nvSpPr>
          <p:spPr>
            <a:xfrm>
              <a:off x="6936439" y="3535844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2" name="Flowchart: Connector 41"/>
            <p:cNvSpPr/>
            <p:nvPr/>
          </p:nvSpPr>
          <p:spPr>
            <a:xfrm>
              <a:off x="9390551" y="334985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" name="Straight Arrow Connector 2"/>
            <p:cNvCxnSpPr>
              <a:stCxn id="16" idx="6"/>
              <a:endCxn id="38" idx="2"/>
            </p:cNvCxnSpPr>
            <p:nvPr/>
          </p:nvCxnSpPr>
          <p:spPr>
            <a:xfrm flipV="1">
              <a:off x="7565089" y="4359455"/>
              <a:ext cx="1327942" cy="11421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stCxn id="38" idx="2"/>
              <a:endCxn id="39" idx="6"/>
            </p:cNvCxnSpPr>
            <p:nvPr/>
          </p:nvCxnSpPr>
          <p:spPr>
            <a:xfrm flipH="1" flipV="1">
              <a:off x="7265052" y="4118864"/>
              <a:ext cx="1627979" cy="24059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39" idx="6"/>
              <a:endCxn id="40" idx="2"/>
            </p:cNvCxnSpPr>
            <p:nvPr/>
          </p:nvCxnSpPr>
          <p:spPr>
            <a:xfrm flipV="1">
              <a:off x="7265052" y="3825417"/>
              <a:ext cx="1978818" cy="29344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40" idx="2"/>
              <a:endCxn id="41" idx="6"/>
            </p:cNvCxnSpPr>
            <p:nvPr/>
          </p:nvCxnSpPr>
          <p:spPr>
            <a:xfrm flipH="1" flipV="1">
              <a:off x="7022164" y="3586602"/>
              <a:ext cx="2221706" cy="23881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1" idx="6"/>
              <a:endCxn id="42" idx="2"/>
            </p:cNvCxnSpPr>
            <p:nvPr/>
          </p:nvCxnSpPr>
          <p:spPr>
            <a:xfrm flipV="1">
              <a:off x="7022164" y="3400608"/>
              <a:ext cx="2368387" cy="18599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1368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6498442" y="644806"/>
            <a:ext cx="3571938" cy="5234403"/>
            <a:chOff x="6498442" y="644806"/>
            <a:chExt cx="3571938" cy="5234403"/>
          </a:xfrm>
        </p:grpSpPr>
        <p:grpSp>
          <p:nvGrpSpPr>
            <p:cNvPr id="7" name="Group 6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cxnSp>
          <p:nvCxnSpPr>
            <p:cNvPr id="5" name="Straight Arrow Connector 4"/>
            <p:cNvCxnSpPr/>
            <p:nvPr/>
          </p:nvCxnSpPr>
          <p:spPr>
            <a:xfrm>
              <a:off x="6804722" y="3162300"/>
              <a:ext cx="358078" cy="971550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lowchart: Connector 7"/>
            <p:cNvSpPr/>
            <p:nvPr/>
          </p:nvSpPr>
          <p:spPr>
            <a:xfrm>
              <a:off x="6938613" y="356188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508750" y="2705797"/>
              <a:ext cx="0" cy="2016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6502400" y="4726109"/>
              <a:ext cx="3204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nl-B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  <a:blipFill>
                  <a:blip r:embed="rId2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BE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nl-BE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400" b="1" dirty="0"/>
                    <a:t> inicializado </a:t>
                  </a:r>
                  <a:r>
                    <a:rPr lang="en-US" sz="1400" b="1" dirty="0" err="1"/>
                    <a:t>em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uma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posição</a:t>
                  </a:r>
                  <a:r>
                    <a:rPr lang="en-US" sz="1400" b="1" dirty="0"/>
                    <a:t> antes do </a:t>
                  </a:r>
                  <a:r>
                    <a:rPr lang="en-US" sz="1400" b="1" dirty="0" err="1"/>
                    <a:t>mínimo</a:t>
                  </a:r>
                  <a:endParaRPr lang="en-US" sz="1400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0465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  <a:p>
                  <a:pPr algn="ctr"/>
                  <a:r>
                    <a:rPr lang="en-US" sz="1400" dirty="0" err="1"/>
                    <a:t>mínimo</a:t>
                  </a:r>
                  <a:r>
                    <a:rPr lang="en-US" sz="1400" dirty="0"/>
                    <a:t> global</a:t>
                  </a: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blipFill>
                  <a:blip r:embed="rId5"/>
                  <a:stretch>
                    <a:fillRect b="-10227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6622708" y="4810334"/>
                  <a:ext cx="727059" cy="3215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p>
                        </m:sSubSup>
                      </m:oMath>
                    </m:oMathPara>
                  </a14:m>
                  <a:endParaRPr lang="nl-BE" sz="1400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2708" y="4810334"/>
                  <a:ext cx="727059" cy="3215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Connector 3"/>
            <p:cNvCxnSpPr/>
            <p:nvPr/>
          </p:nvCxnSpPr>
          <p:spPr>
            <a:xfrm rot="5400000">
              <a:off x="6441475" y="4188075"/>
              <a:ext cx="108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2" idx="0"/>
            </p:cNvCxnSpPr>
            <p:nvPr/>
          </p:nvCxnSpPr>
          <p:spPr>
            <a:xfrm flipV="1">
              <a:off x="6986238" y="4807743"/>
              <a:ext cx="1148112" cy="259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400" b="1" dirty="0"/>
                    <a:t>gradiente </a:t>
                  </a:r>
                  <a:r>
                    <a:rPr lang="en-US" sz="1400" b="1" dirty="0" err="1"/>
                    <a:t>negativo</a:t>
                  </a:r>
                  <a:r>
                    <a:rPr lang="en-US" sz="1400" dirty="0"/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nl-BE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inicial</m:t>
                          </m:r>
                        </m:sup>
                      </m:sSubSup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B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a14:m>
                  <a:endParaRPr lang="nl-BE" sz="1400" dirty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nl-BE" sz="1400" dirty="0"/>
                    <a:t> </a:t>
                  </a:r>
                  <a:r>
                    <a:rPr lang="nl-BE" sz="1400" dirty="0" err="1"/>
                    <a:t>aumenta</a:t>
                  </a:r>
                  <a:r>
                    <a:rPr lang="nl-BE" sz="1400" dirty="0"/>
                    <a:t> e se </a:t>
                  </a:r>
                  <a:r>
                    <a:rPr lang="nl-BE" sz="1400" dirty="0" err="1"/>
                    <a:t>aproxima</a:t>
                  </a:r>
                  <a:r>
                    <a:rPr lang="nl-BE" sz="1400" dirty="0"/>
                    <a:t> do </a:t>
                  </a:r>
                  <a:r>
                    <a:rPr lang="nl-BE" sz="1400" dirty="0" err="1"/>
                    <a:t>mínimo</a:t>
                  </a:r>
                  <a:endParaRPr lang="nl-BE" sz="1400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  <a:blipFill>
                  <a:blip r:embed="rId7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26704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6498442" y="644806"/>
            <a:ext cx="3571938" cy="5234403"/>
            <a:chOff x="6498442" y="644806"/>
            <a:chExt cx="3571938" cy="5234403"/>
          </a:xfrm>
        </p:grpSpPr>
        <p:grpSp>
          <p:nvGrpSpPr>
            <p:cNvPr id="7" name="Group 6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1" name="Flowchart: Connector 10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508750" y="2705797"/>
              <a:ext cx="0" cy="2016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6502400" y="4726109"/>
              <a:ext cx="3204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nl-B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  <a:blipFill>
                  <a:blip r:embed="rId2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BE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nl-BE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400" b="1" dirty="0"/>
                    <a:t> inicializado </a:t>
                  </a:r>
                  <a:r>
                    <a:rPr lang="en-US" sz="1400" b="1" dirty="0" err="1"/>
                    <a:t>em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uma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posição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após</a:t>
                  </a:r>
                  <a:r>
                    <a:rPr lang="en-US" sz="1400" b="1" dirty="0"/>
                    <a:t> o </a:t>
                  </a:r>
                  <a:r>
                    <a:rPr lang="en-US" sz="1400" b="1" dirty="0" err="1"/>
                    <a:t>mínimo</a:t>
                  </a:r>
                  <a:endParaRPr lang="en-US" sz="1400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0465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  <a:p>
                  <a:pPr algn="ctr"/>
                  <a:r>
                    <a:rPr lang="en-US" sz="1400" dirty="0" err="1"/>
                    <a:t>mínimo</a:t>
                  </a:r>
                  <a:r>
                    <a:rPr lang="en-US" sz="1400" dirty="0"/>
                    <a:t> global</a:t>
                  </a: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blipFill>
                  <a:blip r:embed="rId5"/>
                  <a:stretch>
                    <a:fillRect b="-10227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9003958" y="4810334"/>
                  <a:ext cx="727059" cy="3215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p>
                        </m:sSubSup>
                      </m:oMath>
                    </m:oMathPara>
                  </a14:m>
                  <a:endParaRPr lang="nl-BE" sz="1400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3958" y="4810334"/>
                  <a:ext cx="727059" cy="3215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Connector 3"/>
            <p:cNvCxnSpPr/>
            <p:nvPr/>
          </p:nvCxnSpPr>
          <p:spPr>
            <a:xfrm rot="5400000">
              <a:off x="8822725" y="4188075"/>
              <a:ext cx="108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8205438" y="4807743"/>
              <a:ext cx="1148112" cy="2591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400" b="1" dirty="0"/>
                    <a:t>gradiente </a:t>
                  </a:r>
                  <a:r>
                    <a:rPr lang="en-US" sz="1400" b="1" dirty="0" err="1"/>
                    <a:t>positivo</a:t>
                  </a:r>
                  <a:r>
                    <a:rPr lang="en-US" sz="1400" dirty="0"/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nl-BE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inicial</m:t>
                          </m:r>
                        </m:sup>
                      </m:sSubSup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B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a14:m>
                  <a:endParaRPr lang="nl-BE" sz="1400" dirty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nl-BE" sz="1400" dirty="0"/>
                    <a:t> diminiu e se </a:t>
                  </a:r>
                  <a:r>
                    <a:rPr lang="nl-BE" sz="1400" dirty="0" err="1"/>
                    <a:t>aproxima</a:t>
                  </a:r>
                  <a:r>
                    <a:rPr lang="nl-BE" sz="1400" dirty="0"/>
                    <a:t> do </a:t>
                  </a:r>
                  <a:r>
                    <a:rPr lang="nl-BE" sz="1400" dirty="0" err="1"/>
                    <a:t>mínimo</a:t>
                  </a:r>
                  <a:endParaRPr lang="nl-BE" sz="1400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  <a:blipFill>
                  <a:blip r:embed="rId7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/>
            <p:cNvCxnSpPr/>
            <p:nvPr/>
          </p:nvCxnSpPr>
          <p:spPr>
            <a:xfrm flipH="1">
              <a:off x="9179906" y="3209455"/>
              <a:ext cx="396591" cy="907881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lowchart: Connector 7"/>
            <p:cNvSpPr/>
            <p:nvPr/>
          </p:nvSpPr>
          <p:spPr>
            <a:xfrm>
              <a:off x="9319863" y="356188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30214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Recapitulando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Discutimos sobre o vetor gradiente.</a:t>
                </a:r>
              </a:p>
              <a:p>
                <a:r>
                  <a:rPr lang="pt-BR" dirty="0" smtClean="0"/>
                  <a:t>Aprendemos dois algoritmos que usam o vetor </a:t>
                </a:r>
                <a:r>
                  <a:rPr lang="pt-BR" dirty="0"/>
                  <a:t>gradiente </a:t>
                </a:r>
                <a:r>
                  <a:rPr lang="pt-BR" dirty="0" smtClean="0"/>
                  <a:t>para a resolução de problemas de otimização.</a:t>
                </a:r>
              </a:p>
              <a:p>
                <a:r>
                  <a:rPr lang="pt-BR" dirty="0" smtClean="0"/>
                  <a:t>Vimos as três versões do gradiente descendente, suas implementações em Python e as comparamos.</a:t>
                </a:r>
              </a:p>
              <a:p>
                <a:r>
                  <a:rPr lang="pt-BR" dirty="0" smtClean="0"/>
                  <a:t>Nesta parte, discutiremos o quão importante é o ajuste do passo de aprendizagem,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77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97840" y="1894739"/>
            <a:ext cx="3469041" cy="2223658"/>
            <a:chOff x="6426200" y="2839619"/>
            <a:chExt cx="3469041" cy="2223658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6432550" y="2924872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426200" y="4726109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ectangle 20"/>
            <p:cNvSpPr/>
            <p:nvPr/>
          </p:nvSpPr>
          <p:spPr>
            <a:xfrm>
              <a:off x="8867643" y="4416946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6575413" y="3276600"/>
              <a:ext cx="2209800" cy="1387355"/>
            </a:xfrm>
            <a:custGeom>
              <a:avLst/>
              <a:gdLst>
                <a:gd name="connsiteX0" fmla="*/ 0 w 1699260"/>
                <a:gd name="connsiteY0" fmla="*/ 0 h 1575619"/>
                <a:gd name="connsiteX1" fmla="*/ 365760 w 1699260"/>
                <a:gd name="connsiteY1" fmla="*/ 1348740 h 1575619"/>
                <a:gd name="connsiteX2" fmla="*/ 1699260 w 1699260"/>
                <a:gd name="connsiteY2" fmla="*/ 1562100 h 1575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99260" h="1575619">
                  <a:moveTo>
                    <a:pt x="0" y="0"/>
                  </a:moveTo>
                  <a:cubicBezTo>
                    <a:pt x="41275" y="544195"/>
                    <a:pt x="82550" y="1088390"/>
                    <a:pt x="365760" y="1348740"/>
                  </a:cubicBezTo>
                  <a:cubicBezTo>
                    <a:pt x="648970" y="1609090"/>
                    <a:pt x="1174115" y="1585595"/>
                    <a:pt x="1699260" y="15621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224020" y="1913568"/>
            <a:ext cx="3469041" cy="2223658"/>
            <a:chOff x="4224020" y="1913568"/>
            <a:chExt cx="3469041" cy="2223658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4230370" y="1998821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4224020" y="3800058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4296262" y="191356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6262" y="1913568"/>
                  <a:ext cx="75322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Rectangle 44"/>
            <p:cNvSpPr/>
            <p:nvPr/>
          </p:nvSpPr>
          <p:spPr>
            <a:xfrm>
              <a:off x="6665463" y="3490895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4419600" y="2415540"/>
              <a:ext cx="2209800" cy="1104900"/>
            </a:xfrm>
            <a:custGeom>
              <a:avLst/>
              <a:gdLst>
                <a:gd name="connsiteX0" fmla="*/ 0 w 2209800"/>
                <a:gd name="connsiteY0" fmla="*/ 0 h 1104900"/>
                <a:gd name="connsiteX1" fmla="*/ 800100 w 2209800"/>
                <a:gd name="connsiteY1" fmla="*/ 838200 h 1104900"/>
                <a:gd name="connsiteX2" fmla="*/ 2209800 w 2209800"/>
                <a:gd name="connsiteY2" fmla="*/ 110490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9800" h="1104900">
                  <a:moveTo>
                    <a:pt x="0" y="0"/>
                  </a:moveTo>
                  <a:cubicBezTo>
                    <a:pt x="215900" y="327025"/>
                    <a:pt x="431800" y="654050"/>
                    <a:pt x="800100" y="838200"/>
                  </a:cubicBezTo>
                  <a:cubicBezTo>
                    <a:pt x="1168400" y="1022350"/>
                    <a:pt x="1902460" y="1054100"/>
                    <a:pt x="2209800" y="11049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393632" y="1979992"/>
            <a:ext cx="3469041" cy="2223658"/>
            <a:chOff x="8393632" y="1979992"/>
            <a:chExt cx="3469041" cy="2223658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8399982" y="2065245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>
              <a:off x="8393632" y="3866482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8465874" y="1979992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5874" y="1979992"/>
                  <a:ext cx="75322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 50"/>
            <p:cNvSpPr/>
            <p:nvPr/>
          </p:nvSpPr>
          <p:spPr>
            <a:xfrm>
              <a:off x="10835075" y="3557319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8511540" y="2247900"/>
              <a:ext cx="1676400" cy="929640"/>
            </a:xfrm>
            <a:custGeom>
              <a:avLst/>
              <a:gdLst>
                <a:gd name="connsiteX0" fmla="*/ 0 w 1676400"/>
                <a:gd name="connsiteY0" fmla="*/ 929640 h 929640"/>
                <a:gd name="connsiteX1" fmla="*/ 1379220 w 1676400"/>
                <a:gd name="connsiteY1" fmla="*/ 746760 h 929640"/>
                <a:gd name="connsiteX2" fmla="*/ 1676400 w 1676400"/>
                <a:gd name="connsiteY2" fmla="*/ 0 h 929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929640">
                  <a:moveTo>
                    <a:pt x="0" y="929640"/>
                  </a:moveTo>
                  <a:cubicBezTo>
                    <a:pt x="549910" y="915670"/>
                    <a:pt x="1099820" y="901700"/>
                    <a:pt x="1379220" y="746760"/>
                  </a:cubicBezTo>
                  <a:cubicBezTo>
                    <a:pt x="1658620" y="591820"/>
                    <a:pt x="1667510" y="295910"/>
                    <a:pt x="16764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230370" y="4542555"/>
            <a:ext cx="3469041" cy="2223658"/>
            <a:chOff x="4230370" y="4542555"/>
            <a:chExt cx="3469041" cy="2223658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4236720" y="4627808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4230370" y="6429045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4302612" y="4542555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2612" y="4542555"/>
                  <a:ext cx="75322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Rectangle 25"/>
            <p:cNvSpPr/>
            <p:nvPr/>
          </p:nvSpPr>
          <p:spPr>
            <a:xfrm>
              <a:off x="6671813" y="6119882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296262" y="5421973"/>
              <a:ext cx="2422570" cy="464820"/>
              <a:chOff x="4856408" y="5438056"/>
              <a:chExt cx="2422570" cy="464820"/>
            </a:xfrm>
          </p:grpSpPr>
          <p:sp>
            <p:nvSpPr>
              <p:cNvPr id="27" name="Freeform 26"/>
              <p:cNvSpPr/>
              <p:nvPr/>
            </p:nvSpPr>
            <p:spPr>
              <a:xfrm>
                <a:off x="5256786" y="5438056"/>
                <a:ext cx="403200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reeform 27"/>
              <p:cNvSpPr/>
              <p:nvPr/>
            </p:nvSpPr>
            <p:spPr>
              <a:xfrm flipH="1">
                <a:off x="5658106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6059424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Freeform 35"/>
              <p:cNvSpPr/>
              <p:nvPr/>
            </p:nvSpPr>
            <p:spPr>
              <a:xfrm flipH="1">
                <a:off x="6467601" y="5438056"/>
                <a:ext cx="403200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Freeform 37"/>
              <p:cNvSpPr/>
              <p:nvPr/>
            </p:nvSpPr>
            <p:spPr>
              <a:xfrm>
                <a:off x="6877660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Freeform 38"/>
              <p:cNvSpPr/>
              <p:nvPr/>
            </p:nvSpPr>
            <p:spPr>
              <a:xfrm flipH="1">
                <a:off x="4856408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6612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6"/>
          <p:cNvGrpSpPr/>
          <p:nvPr/>
        </p:nvGrpSpPr>
        <p:grpSpPr>
          <a:xfrm>
            <a:off x="6818898" y="2134388"/>
            <a:ext cx="3549478" cy="3157828"/>
            <a:chOff x="6818898" y="2134388"/>
            <a:chExt cx="3549478" cy="3157828"/>
          </a:xfrm>
        </p:grpSpPr>
        <p:sp>
          <p:nvSpPr>
            <p:cNvPr id="108" name="Oval 107"/>
            <p:cNvSpPr/>
            <p:nvPr/>
          </p:nvSpPr>
          <p:spPr>
            <a:xfrm>
              <a:off x="7353299" y="2749031"/>
              <a:ext cx="21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Oval 108"/>
            <p:cNvSpPr/>
            <p:nvPr/>
          </p:nvSpPr>
          <p:spPr>
            <a:xfrm>
              <a:off x="7533299" y="2929031"/>
              <a:ext cx="1800000" cy="18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Oval 109"/>
            <p:cNvSpPr/>
            <p:nvPr/>
          </p:nvSpPr>
          <p:spPr>
            <a:xfrm>
              <a:off x="7713299" y="3109031"/>
              <a:ext cx="1440000" cy="14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Oval 110"/>
            <p:cNvSpPr/>
            <p:nvPr/>
          </p:nvSpPr>
          <p:spPr>
            <a:xfrm>
              <a:off x="7893299" y="3289031"/>
              <a:ext cx="1080000" cy="10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Oval 111"/>
            <p:cNvSpPr/>
            <p:nvPr/>
          </p:nvSpPr>
          <p:spPr>
            <a:xfrm>
              <a:off x="8073299" y="3469031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Oval 112"/>
            <p:cNvSpPr/>
            <p:nvPr/>
          </p:nvSpPr>
          <p:spPr>
            <a:xfrm>
              <a:off x="8253299" y="3649031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Multiply 113"/>
            <p:cNvSpPr>
              <a:spLocks noChangeAspect="1"/>
            </p:cNvSpPr>
            <p:nvPr/>
          </p:nvSpPr>
          <p:spPr>
            <a:xfrm>
              <a:off x="8349614" y="3734666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9" name="Straight Connector 118"/>
            <p:cNvCxnSpPr/>
            <p:nvPr/>
          </p:nvCxnSpPr>
          <p:spPr>
            <a:xfrm flipH="1">
              <a:off x="7936368" y="4340403"/>
              <a:ext cx="136931" cy="1800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>
              <a:off x="8074119" y="4165165"/>
              <a:ext cx="153100" cy="17526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H="1">
              <a:off x="8216880" y="4030041"/>
              <a:ext cx="86539" cy="15067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H="1">
              <a:off x="8304826" y="3915692"/>
              <a:ext cx="65154" cy="11250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>
              <a:off x="8368145" y="3829031"/>
              <a:ext cx="65154" cy="9217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Multiply 130"/>
            <p:cNvSpPr>
              <a:spLocks noChangeAspect="1"/>
            </p:cNvSpPr>
            <p:nvPr/>
          </p:nvSpPr>
          <p:spPr>
            <a:xfrm>
              <a:off x="7733351" y="463493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5" name="Straight Connector 114"/>
            <p:cNvCxnSpPr/>
            <p:nvPr/>
          </p:nvCxnSpPr>
          <p:spPr>
            <a:xfrm flipH="1">
              <a:off x="7750018" y="4513680"/>
              <a:ext cx="193832" cy="18285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Multiply 131"/>
            <p:cNvSpPr>
              <a:spLocks noChangeAspect="1"/>
            </p:cNvSpPr>
            <p:nvPr/>
          </p:nvSpPr>
          <p:spPr>
            <a:xfrm>
              <a:off x="7907441" y="446995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Multiply 132"/>
            <p:cNvSpPr>
              <a:spLocks noChangeAspect="1"/>
            </p:cNvSpPr>
            <p:nvPr/>
          </p:nvSpPr>
          <p:spPr>
            <a:xfrm>
              <a:off x="7991128" y="4358555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Multiply 133"/>
            <p:cNvSpPr>
              <a:spLocks noChangeAspect="1"/>
            </p:cNvSpPr>
            <p:nvPr/>
          </p:nvSpPr>
          <p:spPr>
            <a:xfrm>
              <a:off x="8073299" y="425760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Multiply 134"/>
            <p:cNvSpPr>
              <a:spLocks noChangeAspect="1"/>
            </p:cNvSpPr>
            <p:nvPr/>
          </p:nvSpPr>
          <p:spPr>
            <a:xfrm>
              <a:off x="8300077" y="392033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Multiply 153"/>
            <p:cNvSpPr>
              <a:spLocks noChangeAspect="1"/>
            </p:cNvSpPr>
            <p:nvPr/>
          </p:nvSpPr>
          <p:spPr>
            <a:xfrm>
              <a:off x="8175312" y="4136565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Multiply 154"/>
            <p:cNvSpPr>
              <a:spLocks noChangeAspect="1"/>
            </p:cNvSpPr>
            <p:nvPr/>
          </p:nvSpPr>
          <p:spPr>
            <a:xfrm>
              <a:off x="8241507" y="401144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>
              <a:off x="7038874" y="2534498"/>
              <a:ext cx="0" cy="2556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rot="5400000">
              <a:off x="8507912" y="3626810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/>
          <p:cNvGrpSpPr/>
          <p:nvPr/>
        </p:nvGrpSpPr>
        <p:grpSpPr>
          <a:xfrm>
            <a:off x="2817120" y="895312"/>
            <a:ext cx="3539783" cy="4892060"/>
            <a:chOff x="2817120" y="895312"/>
            <a:chExt cx="3539783" cy="4892060"/>
          </a:xfrm>
        </p:grpSpPr>
        <p:sp>
          <p:nvSpPr>
            <p:cNvPr id="4" name="Oval 3"/>
            <p:cNvSpPr>
              <a:spLocks/>
            </p:cNvSpPr>
            <p:nvPr/>
          </p:nvSpPr>
          <p:spPr>
            <a:xfrm>
              <a:off x="3657598" y="1683325"/>
              <a:ext cx="1800000" cy="36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Oval 4"/>
            <p:cNvSpPr/>
            <p:nvPr/>
          </p:nvSpPr>
          <p:spPr>
            <a:xfrm>
              <a:off x="4017598" y="2042031"/>
              <a:ext cx="1080000" cy="28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4377598" y="2402031"/>
              <a:ext cx="3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4197598" y="2222031"/>
              <a:ext cx="720000" cy="25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3837598" y="1862031"/>
              <a:ext cx="1440000" cy="32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3477598" y="1502031"/>
              <a:ext cx="2160000" cy="39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3" name="Straight Connector 102"/>
            <p:cNvCxnSpPr/>
            <p:nvPr/>
          </p:nvCxnSpPr>
          <p:spPr>
            <a:xfrm flipH="1">
              <a:off x="4253250" y="5216278"/>
              <a:ext cx="386493" cy="15378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Multiply 135"/>
            <p:cNvSpPr>
              <a:spLocks/>
            </p:cNvSpPr>
            <p:nvPr/>
          </p:nvSpPr>
          <p:spPr>
            <a:xfrm>
              <a:off x="4216841" y="533844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Multiply 136"/>
            <p:cNvSpPr>
              <a:spLocks/>
            </p:cNvSpPr>
            <p:nvPr/>
          </p:nvSpPr>
          <p:spPr>
            <a:xfrm>
              <a:off x="4598658" y="517060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Multiply 68"/>
            <p:cNvSpPr>
              <a:spLocks noChangeAspect="1"/>
            </p:cNvSpPr>
            <p:nvPr/>
          </p:nvSpPr>
          <p:spPr>
            <a:xfrm>
              <a:off x="4468132" y="3344554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1" name="Straight Connector 70"/>
            <p:cNvCxnSpPr/>
            <p:nvPr/>
          </p:nvCxnSpPr>
          <p:spPr>
            <a:xfrm flipH="1" flipV="1">
              <a:off x="4516368" y="3611183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 flipH="1" flipV="1">
              <a:off x="4522774" y="3661302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 flipH="1" flipV="1">
              <a:off x="4540454" y="3778347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10800000" flipH="1" flipV="1">
              <a:off x="4551995" y="3841032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 flipH="1" flipV="1">
              <a:off x="4557568" y="3898479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Multiply 137"/>
            <p:cNvSpPr>
              <a:spLocks noChangeAspect="1"/>
            </p:cNvSpPr>
            <p:nvPr/>
          </p:nvSpPr>
          <p:spPr>
            <a:xfrm>
              <a:off x="4396841" y="499403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8" name="Straight Connector 97"/>
            <p:cNvCxnSpPr/>
            <p:nvPr/>
          </p:nvCxnSpPr>
          <p:spPr>
            <a:xfrm flipV="1">
              <a:off x="4433250" y="4936612"/>
              <a:ext cx="145222" cy="10177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4433250" y="5036924"/>
              <a:ext cx="206493" cy="1800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Multiply 138"/>
            <p:cNvSpPr>
              <a:spLocks noChangeAspect="1"/>
            </p:cNvSpPr>
            <p:nvPr/>
          </p:nvSpPr>
          <p:spPr>
            <a:xfrm>
              <a:off x="4541256" y="489210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Multiply 139"/>
            <p:cNvSpPr>
              <a:spLocks noChangeAspect="1"/>
            </p:cNvSpPr>
            <p:nvPr/>
          </p:nvSpPr>
          <p:spPr>
            <a:xfrm>
              <a:off x="4416484" y="478241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Multiply 140"/>
            <p:cNvSpPr>
              <a:spLocks noChangeAspect="1"/>
            </p:cNvSpPr>
            <p:nvPr/>
          </p:nvSpPr>
          <p:spPr>
            <a:xfrm>
              <a:off x="4527814" y="466584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Multiply 141"/>
            <p:cNvSpPr>
              <a:spLocks/>
            </p:cNvSpPr>
            <p:nvPr/>
          </p:nvSpPr>
          <p:spPr>
            <a:xfrm>
              <a:off x="4432482" y="4497324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Multiply 142"/>
            <p:cNvSpPr>
              <a:spLocks/>
            </p:cNvSpPr>
            <p:nvPr/>
          </p:nvSpPr>
          <p:spPr>
            <a:xfrm>
              <a:off x="4586752" y="4430025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Multiply 143"/>
            <p:cNvSpPr>
              <a:spLocks/>
            </p:cNvSpPr>
            <p:nvPr/>
          </p:nvSpPr>
          <p:spPr>
            <a:xfrm>
              <a:off x="4489301" y="4254654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Multiply 144"/>
            <p:cNvSpPr>
              <a:spLocks/>
            </p:cNvSpPr>
            <p:nvPr/>
          </p:nvSpPr>
          <p:spPr>
            <a:xfrm>
              <a:off x="4647454" y="4169248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Multiply 145"/>
            <p:cNvSpPr>
              <a:spLocks/>
            </p:cNvSpPr>
            <p:nvPr/>
          </p:nvSpPr>
          <p:spPr>
            <a:xfrm>
              <a:off x="4515354" y="4085156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Multiply 146"/>
            <p:cNvSpPr>
              <a:spLocks noChangeAspect="1"/>
            </p:cNvSpPr>
            <p:nvPr/>
          </p:nvSpPr>
          <p:spPr>
            <a:xfrm>
              <a:off x="4601229" y="3950902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Multiply 147"/>
            <p:cNvSpPr>
              <a:spLocks noChangeAspect="1"/>
            </p:cNvSpPr>
            <p:nvPr/>
          </p:nvSpPr>
          <p:spPr>
            <a:xfrm>
              <a:off x="4598029" y="3846380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Multiply 148"/>
            <p:cNvSpPr>
              <a:spLocks noChangeAspect="1"/>
            </p:cNvSpPr>
            <p:nvPr/>
          </p:nvSpPr>
          <p:spPr>
            <a:xfrm>
              <a:off x="4517694" y="3803997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Multiply 149"/>
            <p:cNvSpPr>
              <a:spLocks noChangeAspect="1"/>
            </p:cNvSpPr>
            <p:nvPr/>
          </p:nvSpPr>
          <p:spPr>
            <a:xfrm>
              <a:off x="4496498" y="3683246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Multiply 150"/>
            <p:cNvSpPr>
              <a:spLocks noChangeAspect="1"/>
            </p:cNvSpPr>
            <p:nvPr/>
          </p:nvSpPr>
          <p:spPr>
            <a:xfrm>
              <a:off x="4486717" y="3557718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0" name="Straight Connector 79"/>
            <p:cNvCxnSpPr/>
            <p:nvPr/>
          </p:nvCxnSpPr>
          <p:spPr>
            <a:xfrm rot="10800000" flipH="1" flipV="1">
              <a:off x="4569109" y="3960140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4551996" y="4006045"/>
              <a:ext cx="87747" cy="12439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 flipV="1">
              <a:off x="4570316" y="4113719"/>
              <a:ext cx="87747" cy="12439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4522717" y="4217178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5400000" flipH="1">
              <a:off x="4490591" y="4331172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10800000" flipH="1">
              <a:off x="4466582" y="4460600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16200000" flipH="1">
              <a:off x="4438387" y="4578734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4460231" y="4699147"/>
              <a:ext cx="105160" cy="12672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5400000" flipV="1">
              <a:off x="4470137" y="4820883"/>
              <a:ext cx="105160" cy="12672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4513192" y="3490807"/>
              <a:ext cx="42247" cy="12037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0800000" flipH="1" flipV="1">
              <a:off x="4527096" y="3725595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Multiply 151"/>
            <p:cNvSpPr>
              <a:spLocks noChangeAspect="1"/>
            </p:cNvSpPr>
            <p:nvPr/>
          </p:nvSpPr>
          <p:spPr>
            <a:xfrm>
              <a:off x="4568482" y="3722621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" name="Multiply 152"/>
            <p:cNvSpPr>
              <a:spLocks noChangeAspect="1"/>
            </p:cNvSpPr>
            <p:nvPr/>
          </p:nvSpPr>
          <p:spPr>
            <a:xfrm>
              <a:off x="4553694" y="3612134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8" name="Straight Arrow Connector 157"/>
            <p:cNvCxnSpPr/>
            <p:nvPr/>
          </p:nvCxnSpPr>
          <p:spPr>
            <a:xfrm>
              <a:off x="3030134" y="1302987"/>
              <a:ext cx="0" cy="428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rot="5400000">
              <a:off x="4496439" y="4118552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/>
                <p:cNvSpPr txBox="1"/>
                <p:nvPr/>
              </p:nvSpPr>
              <p:spPr>
                <a:xfrm>
                  <a:off x="5930875" y="5387262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4" name="TextBox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0875" y="5387262"/>
                  <a:ext cx="42602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2817120" y="895312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7120" y="895312"/>
                  <a:ext cx="426028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80847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936633" y="2134388"/>
            <a:ext cx="3836177" cy="3649708"/>
            <a:chOff x="936633" y="2134388"/>
            <a:chExt cx="3836177" cy="3649708"/>
          </a:xfrm>
        </p:grpSpPr>
        <p:grpSp>
          <p:nvGrpSpPr>
            <p:cNvPr id="56" name="Group 55"/>
            <p:cNvGrpSpPr/>
            <p:nvPr/>
          </p:nvGrpSpPr>
          <p:grpSpPr>
            <a:xfrm>
              <a:off x="1705732" y="2134388"/>
              <a:ext cx="3067078" cy="3649708"/>
              <a:chOff x="1705732" y="2134388"/>
              <a:chExt cx="3067078" cy="3649708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1800709" y="2558531"/>
                <a:ext cx="2160000" cy="21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980709" y="2738531"/>
                <a:ext cx="1800000" cy="18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160709" y="2918531"/>
                <a:ext cx="1440000" cy="14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340709" y="3098531"/>
                <a:ext cx="1080000" cy="10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520709" y="3278531"/>
                <a:ext cx="720000" cy="7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700709" y="3458531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Multiply 34"/>
              <p:cNvSpPr>
                <a:spLocks noChangeAspect="1"/>
              </p:cNvSpPr>
              <p:nvPr/>
            </p:nvSpPr>
            <p:spPr>
              <a:xfrm>
                <a:off x="2797024" y="3544166"/>
                <a:ext cx="158298" cy="180000"/>
              </a:xfrm>
              <a:prstGeom prst="mathMultiply">
                <a:avLst/>
              </a:prstGeom>
              <a:solidFill>
                <a:schemeClr val="accent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4346782" y="4890443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46782" y="4890443"/>
                    <a:ext cx="426028" cy="40011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1990208" y="2134388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0208" y="2134388"/>
                    <a:ext cx="426028" cy="40011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0" name="Rectangle 39"/>
              <p:cNvSpPr/>
              <p:nvPr/>
            </p:nvSpPr>
            <p:spPr>
              <a:xfrm rot="2700000">
                <a:off x="1772158" y="4675745"/>
                <a:ext cx="864000" cy="86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1705732" y="4463431"/>
                    <a:ext cx="33977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m:rPr>
                                  <m:nor/>
                                </m:rPr>
                                <a:rPr lang="pt-BR" b="1" dirty="0"/>
                                <m:t> </m:t>
                              </m:r>
                            </m:e>
                            <m:sup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pt-BR" b="1" dirty="0"/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5732" y="4463431"/>
                    <a:ext cx="339772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8929" r="-357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Straight Arrow Connector 36"/>
              <p:cNvCxnSpPr/>
              <p:nvPr/>
            </p:nvCxnSpPr>
            <p:spPr>
              <a:xfrm rot="5400000">
                <a:off x="3287827" y="4016460"/>
                <a:ext cx="0" cy="2160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2210184" y="2534498"/>
                <a:ext cx="0" cy="255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/>
              <p:cNvSpPr/>
              <p:nvPr/>
            </p:nvSpPr>
            <p:spPr>
              <a:xfrm>
                <a:off x="2158585" y="4458583"/>
                <a:ext cx="98797" cy="1016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Rectangle 52"/>
                  <p:cNvSpPr/>
                  <p:nvPr/>
                </p:nvSpPr>
                <p:spPr>
                  <a:xfrm>
                    <a:off x="2661486" y="5414764"/>
                    <a:ext cx="72641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3" name="Rectangle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1486" y="5414764"/>
                    <a:ext cx="726417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7" name="TextBox 56"/>
            <p:cNvSpPr txBox="1"/>
            <p:nvPr/>
          </p:nvSpPr>
          <p:spPr>
            <a:xfrm>
              <a:off x="936633" y="4158937"/>
              <a:ext cx="965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solução</a:t>
              </a:r>
            </a:p>
          </p:txBody>
        </p:sp>
        <p:cxnSp>
          <p:nvCxnSpPr>
            <p:cNvPr id="59" name="Straight Arrow Connector 58"/>
            <p:cNvCxnSpPr>
              <a:endCxn id="50" idx="2"/>
            </p:cNvCxnSpPr>
            <p:nvPr/>
          </p:nvCxnSpPr>
          <p:spPr>
            <a:xfrm>
              <a:off x="1784106" y="4369151"/>
              <a:ext cx="374479" cy="140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5921535" y="2134388"/>
            <a:ext cx="3675609" cy="3546185"/>
            <a:chOff x="5921535" y="2134388"/>
            <a:chExt cx="3675609" cy="3546185"/>
          </a:xfrm>
        </p:grpSpPr>
        <p:grpSp>
          <p:nvGrpSpPr>
            <p:cNvPr id="55" name="Group 54"/>
            <p:cNvGrpSpPr/>
            <p:nvPr/>
          </p:nvGrpSpPr>
          <p:grpSpPr>
            <a:xfrm>
              <a:off x="6542714" y="2134388"/>
              <a:ext cx="3054430" cy="3546185"/>
              <a:chOff x="6542714" y="2134388"/>
              <a:chExt cx="3054430" cy="354618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9171116" y="4907412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71116" y="4907412"/>
                    <a:ext cx="426028" cy="40011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6818898" y="2134388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18898" y="2134388"/>
                    <a:ext cx="426028" cy="40011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1" name="Oval 40"/>
              <p:cNvSpPr/>
              <p:nvPr/>
            </p:nvSpPr>
            <p:spPr>
              <a:xfrm>
                <a:off x="6542714" y="4601785"/>
                <a:ext cx="1008000" cy="10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6626709" y="2571231"/>
                <a:ext cx="2160000" cy="21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806709" y="2751231"/>
                <a:ext cx="1800000" cy="18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986709" y="2931231"/>
                <a:ext cx="1440000" cy="14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7166709" y="3111231"/>
                <a:ext cx="1080000" cy="10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7346709" y="3291231"/>
                <a:ext cx="720000" cy="7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7526709" y="3471231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Multiply 47"/>
              <p:cNvSpPr>
                <a:spLocks noChangeAspect="1"/>
              </p:cNvSpPr>
              <p:nvPr/>
            </p:nvSpPr>
            <p:spPr>
              <a:xfrm>
                <a:off x="7623024" y="3556866"/>
                <a:ext cx="158298" cy="180000"/>
              </a:xfrm>
              <a:prstGeom prst="mathMultiply">
                <a:avLst/>
              </a:prstGeom>
              <a:solidFill>
                <a:srgbClr val="00B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7209452" y="4588707"/>
                <a:ext cx="98797" cy="1016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7075040" y="4694711"/>
                    <a:ext cx="33977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m:rPr>
                                  <m:nor/>
                                </m:rPr>
                                <a:rPr lang="pt-BR" b="1" dirty="0"/>
                                <m:t> </m:t>
                              </m:r>
                            </m:e>
                            <m:sup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pt-BR" b="1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75040" y="4694711"/>
                    <a:ext cx="339772" cy="276999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9091" r="-545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Straight Arrow Connector 25"/>
              <p:cNvCxnSpPr/>
              <p:nvPr/>
            </p:nvCxnSpPr>
            <p:spPr>
              <a:xfrm rot="5400000">
                <a:off x="8121956" y="4016460"/>
                <a:ext cx="0" cy="2160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7038874" y="2534498"/>
                <a:ext cx="0" cy="255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/>
                  <p:cNvSpPr/>
                  <p:nvPr/>
                </p:nvSpPr>
                <p:spPr>
                  <a:xfrm>
                    <a:off x="7616638" y="5307522"/>
                    <a:ext cx="731739" cy="37305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4" name="Rectangle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16638" y="5307522"/>
                    <a:ext cx="731739" cy="373051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7" name="TextBox 66"/>
            <p:cNvSpPr txBox="1"/>
            <p:nvPr/>
          </p:nvSpPr>
          <p:spPr>
            <a:xfrm>
              <a:off x="5921535" y="4379643"/>
              <a:ext cx="965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solução</a:t>
              </a: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>
              <a:off x="6763186" y="4583136"/>
              <a:ext cx="446266" cy="453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9773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825535" y="2360642"/>
            <a:ext cx="3217781" cy="2544915"/>
            <a:chOff x="8677971" y="3786094"/>
            <a:chExt cx="3514029" cy="273046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7971" y="4063458"/>
              <a:ext cx="3514029" cy="245309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107097" y="3786094"/>
              <a:ext cx="26068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Gradiente Descendente Estocástico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190685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/>
          <p:cNvGrpSpPr/>
          <p:nvPr/>
        </p:nvGrpSpPr>
        <p:grpSpPr>
          <a:xfrm>
            <a:off x="703328" y="1720211"/>
            <a:ext cx="4337255" cy="3027979"/>
            <a:chOff x="703328" y="1720211"/>
            <a:chExt cx="4337255" cy="30279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703329" y="1720211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329" y="1720211"/>
                  <a:ext cx="426028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8" name="Group 147"/>
            <p:cNvGrpSpPr/>
            <p:nvPr/>
          </p:nvGrpSpPr>
          <p:grpSpPr>
            <a:xfrm>
              <a:off x="703328" y="1796190"/>
              <a:ext cx="4337255" cy="2952000"/>
              <a:chOff x="703328" y="1796190"/>
              <a:chExt cx="4337255" cy="2952000"/>
            </a:xfrm>
          </p:grpSpPr>
          <p:sp>
            <p:nvSpPr>
              <p:cNvPr id="5" name="Oval 4"/>
              <p:cNvSpPr>
                <a:spLocks/>
              </p:cNvSpPr>
              <p:nvPr/>
            </p:nvSpPr>
            <p:spPr>
              <a:xfrm rot="5400000">
                <a:off x="1914555" y="1533349"/>
                <a:ext cx="1800000" cy="36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Oval 5"/>
              <p:cNvSpPr/>
              <p:nvPr/>
            </p:nvSpPr>
            <p:spPr>
              <a:xfrm rot="5400000">
                <a:off x="2275849" y="1893349"/>
                <a:ext cx="1080000" cy="28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Oval 6"/>
              <p:cNvSpPr/>
              <p:nvPr/>
            </p:nvSpPr>
            <p:spPr>
              <a:xfrm rot="5400000">
                <a:off x="2635849" y="2253349"/>
                <a:ext cx="360000" cy="21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Oval 7"/>
              <p:cNvSpPr/>
              <p:nvPr/>
            </p:nvSpPr>
            <p:spPr>
              <a:xfrm rot="5400000">
                <a:off x="2455849" y="2073349"/>
                <a:ext cx="720000" cy="25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Oval 8"/>
              <p:cNvSpPr/>
              <p:nvPr/>
            </p:nvSpPr>
            <p:spPr>
              <a:xfrm rot="5400000">
                <a:off x="2095849" y="1713349"/>
                <a:ext cx="1440000" cy="32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Oval 9"/>
              <p:cNvSpPr>
                <a:spLocks/>
              </p:cNvSpPr>
              <p:nvPr/>
            </p:nvSpPr>
            <p:spPr>
              <a:xfrm rot="5400000">
                <a:off x="1735849" y="1353349"/>
                <a:ext cx="2160000" cy="39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 flipH="1" flipV="1">
                <a:off x="882035" y="2613351"/>
                <a:ext cx="126728" cy="107999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Multiply 13"/>
              <p:cNvSpPr>
                <a:spLocks noChangeAspect="1"/>
              </p:cNvSpPr>
              <p:nvPr/>
            </p:nvSpPr>
            <p:spPr>
              <a:xfrm rot="5400000">
                <a:off x="2765706" y="3264787"/>
                <a:ext cx="108000" cy="122807"/>
              </a:xfrm>
              <a:prstGeom prst="mathMultiply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9" name="Straight Arrow Connector 48"/>
              <p:cNvCxnSpPr/>
              <p:nvPr/>
            </p:nvCxnSpPr>
            <p:spPr>
              <a:xfrm rot="5400000">
                <a:off x="2864103" y="2606190"/>
                <a:ext cx="0" cy="4284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rot="10800000">
                <a:off x="703328" y="1796190"/>
                <a:ext cx="0" cy="295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4614555" y="4322889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4555" y="4322889"/>
                    <a:ext cx="426028" cy="40011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" name="Straight Connector 57"/>
              <p:cNvCxnSpPr/>
              <p:nvPr/>
            </p:nvCxnSpPr>
            <p:spPr>
              <a:xfrm flipH="1">
                <a:off x="1008763" y="2894795"/>
                <a:ext cx="246068" cy="79855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1252243" y="2894796"/>
                <a:ext cx="119416" cy="70025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>
                <a:off x="1371659" y="3094820"/>
                <a:ext cx="223667" cy="50023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 flipV="1">
                <a:off x="1595327" y="3094820"/>
                <a:ext cx="116827" cy="39147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1712155" y="3199595"/>
                <a:ext cx="178705" cy="28670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>
                <a:stCxn id="7" idx="5"/>
              </p:cNvCxnSpPr>
              <p:nvPr/>
            </p:nvCxnSpPr>
            <p:spPr>
              <a:xfrm flipH="1" flipV="1">
                <a:off x="1890860" y="3199596"/>
                <a:ext cx="161314" cy="26103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Oval 76"/>
              <p:cNvSpPr>
                <a:spLocks noChangeAspect="1"/>
              </p:cNvSpPr>
              <p:nvPr/>
            </p:nvSpPr>
            <p:spPr>
              <a:xfrm rot="5400000">
                <a:off x="2733403" y="2491912"/>
                <a:ext cx="194229" cy="167639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78" name="Straight Connector 77"/>
              <p:cNvCxnSpPr>
                <a:endCxn id="7" idx="5"/>
              </p:cNvCxnSpPr>
              <p:nvPr/>
            </p:nvCxnSpPr>
            <p:spPr>
              <a:xfrm flipH="1">
                <a:off x="2052174" y="3294072"/>
                <a:ext cx="178706" cy="16655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80"/>
              <p:cNvSpPr>
                <a:spLocks noChangeAspect="1"/>
              </p:cNvSpPr>
              <p:nvPr/>
            </p:nvSpPr>
            <p:spPr>
              <a:xfrm rot="5400000">
                <a:off x="2811989" y="2702869"/>
                <a:ext cx="104228" cy="12428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82" name="Straight Connector 81"/>
              <p:cNvCxnSpPr/>
              <p:nvPr/>
            </p:nvCxnSpPr>
            <p:spPr>
              <a:xfrm flipH="1" flipV="1">
                <a:off x="2226329" y="3290561"/>
                <a:ext cx="325194" cy="10050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H="1">
                <a:off x="2551523" y="3322418"/>
                <a:ext cx="251184" cy="7509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9" name="Group 148"/>
          <p:cNvGrpSpPr/>
          <p:nvPr/>
        </p:nvGrpSpPr>
        <p:grpSpPr>
          <a:xfrm>
            <a:off x="6546300" y="1715075"/>
            <a:ext cx="4305533" cy="3007924"/>
            <a:chOff x="6546300" y="1715075"/>
            <a:chExt cx="4305533" cy="3007924"/>
          </a:xfrm>
        </p:grpSpPr>
        <p:sp>
          <p:nvSpPr>
            <p:cNvPr id="99" name="Oval 98"/>
            <p:cNvSpPr>
              <a:spLocks/>
            </p:cNvSpPr>
            <p:nvPr/>
          </p:nvSpPr>
          <p:spPr>
            <a:xfrm rot="5400000">
              <a:off x="7757527" y="1508158"/>
              <a:ext cx="1800000" cy="36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Oval 99"/>
            <p:cNvSpPr/>
            <p:nvPr/>
          </p:nvSpPr>
          <p:spPr>
            <a:xfrm rot="5400000">
              <a:off x="8118821" y="1868158"/>
              <a:ext cx="1080000" cy="28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Oval 100"/>
            <p:cNvSpPr/>
            <p:nvPr/>
          </p:nvSpPr>
          <p:spPr>
            <a:xfrm rot="5400000">
              <a:off x="8478821" y="2228158"/>
              <a:ext cx="3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Oval 101"/>
            <p:cNvSpPr/>
            <p:nvPr/>
          </p:nvSpPr>
          <p:spPr>
            <a:xfrm rot="5400000">
              <a:off x="8298821" y="2048158"/>
              <a:ext cx="720000" cy="25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Oval 102"/>
            <p:cNvSpPr/>
            <p:nvPr/>
          </p:nvSpPr>
          <p:spPr>
            <a:xfrm rot="5400000">
              <a:off x="7938821" y="1688158"/>
              <a:ext cx="1440000" cy="32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Oval 103"/>
            <p:cNvSpPr>
              <a:spLocks/>
            </p:cNvSpPr>
            <p:nvPr/>
          </p:nvSpPr>
          <p:spPr>
            <a:xfrm rot="5400000">
              <a:off x="7578821" y="1328158"/>
              <a:ext cx="2160000" cy="39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5" name="Straight Connector 104"/>
            <p:cNvCxnSpPr/>
            <p:nvPr/>
          </p:nvCxnSpPr>
          <p:spPr>
            <a:xfrm flipH="1" flipV="1">
              <a:off x="6725007" y="2588160"/>
              <a:ext cx="126728" cy="1079998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Multiply 105"/>
            <p:cNvSpPr>
              <a:spLocks noChangeAspect="1"/>
            </p:cNvSpPr>
            <p:nvPr/>
          </p:nvSpPr>
          <p:spPr>
            <a:xfrm rot="5400000">
              <a:off x="8610393" y="3244561"/>
              <a:ext cx="108000" cy="122807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 rot="5400000">
              <a:off x="8707075" y="2580999"/>
              <a:ext cx="0" cy="428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rot="10800000">
              <a:off x="6546300" y="1770999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6575357" y="1715075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5357" y="1715075"/>
                  <a:ext cx="426028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10425805" y="4322889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25805" y="4322889"/>
                  <a:ext cx="426028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Oval 116"/>
            <p:cNvSpPr>
              <a:spLocks noChangeAspect="1"/>
            </p:cNvSpPr>
            <p:nvPr/>
          </p:nvSpPr>
          <p:spPr>
            <a:xfrm rot="5400000">
              <a:off x="8576375" y="2466721"/>
              <a:ext cx="194229" cy="16763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Oval 118"/>
            <p:cNvSpPr>
              <a:spLocks noChangeAspect="1"/>
            </p:cNvSpPr>
            <p:nvPr/>
          </p:nvSpPr>
          <p:spPr>
            <a:xfrm rot="5400000">
              <a:off x="8654961" y="2677678"/>
              <a:ext cx="104228" cy="12428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4" name="Straight Connector 123"/>
            <p:cNvCxnSpPr/>
            <p:nvPr/>
          </p:nvCxnSpPr>
          <p:spPr>
            <a:xfrm flipH="1">
              <a:off x="6858633" y="3322418"/>
              <a:ext cx="262864" cy="34574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 flipV="1">
              <a:off x="7121498" y="3322418"/>
              <a:ext cx="401988" cy="13821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17" idx="4"/>
            </p:cNvCxnSpPr>
            <p:nvPr/>
          </p:nvCxnSpPr>
          <p:spPr>
            <a:xfrm flipH="1">
              <a:off x="7525721" y="3304921"/>
              <a:ext cx="309569" cy="152442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17" idx="5"/>
              <a:endCxn id="117" idx="4"/>
            </p:cNvCxnSpPr>
            <p:nvPr/>
          </p:nvCxnSpPr>
          <p:spPr>
            <a:xfrm flipH="1" flipV="1">
              <a:off x="7835290" y="3304921"/>
              <a:ext cx="245503" cy="6867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endCxn id="117" idx="5"/>
            </p:cNvCxnSpPr>
            <p:nvPr/>
          </p:nvCxnSpPr>
          <p:spPr>
            <a:xfrm flipH="1">
              <a:off x="8080793" y="3300431"/>
              <a:ext cx="308855" cy="7316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H="1" flipV="1">
              <a:off x="8387173" y="3301525"/>
              <a:ext cx="247978" cy="6633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272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>
            <a:off x="4688114" y="4847771"/>
            <a:ext cx="1368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688114" y="3586843"/>
            <a:ext cx="1514993" cy="126093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688114" y="3568700"/>
            <a:ext cx="722993" cy="127907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411107" y="3577771"/>
            <a:ext cx="792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634114" y="479377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TextBox 30"/>
          <p:cNvSpPr txBox="1"/>
          <p:nvPr/>
        </p:nvSpPr>
        <p:spPr>
          <a:xfrm>
            <a:off x="4111398" y="3824968"/>
            <a:ext cx="93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Passo</a:t>
            </a:r>
          </a:p>
          <a:p>
            <a:pPr algn="ctr"/>
            <a:r>
              <a:rPr lang="pt-BR" sz="1200" dirty="0" smtClean="0"/>
              <a:t>momentum</a:t>
            </a:r>
            <a:endParaRPr lang="pt-BR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4868895" y="4847770"/>
            <a:ext cx="93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Passo</a:t>
            </a:r>
          </a:p>
          <a:p>
            <a:pPr algn="ctr"/>
            <a:r>
              <a:rPr lang="pt-BR" sz="1200" dirty="0" smtClean="0"/>
              <a:t>gradiente</a:t>
            </a:r>
            <a:endParaRPr lang="pt-BR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5462895" y="3974680"/>
            <a:ext cx="93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Passo corrente</a:t>
            </a:r>
            <a:endParaRPr lang="pt-BR" sz="1200" dirty="0"/>
          </a:p>
        </p:txBody>
      </p:sp>
      <p:pic>
        <p:nvPicPr>
          <p:cNvPr id="34" name="Picture 2" descr="The Ravine - Jam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147" y="1029161"/>
            <a:ext cx="4280274" cy="428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221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8876"/>
            <a:ext cx="10515600" cy="948286"/>
          </a:xfrm>
        </p:spPr>
        <p:txBody>
          <a:bodyPr/>
          <a:lstStyle/>
          <a:p>
            <a:r>
              <a:rPr lang="pt-BR" dirty="0"/>
              <a:t>Escolha do Passo de Aprendizagem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13164"/>
                <a:ext cx="8472056" cy="498763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 smtClean="0"/>
                  <a:t>Conforme nós já aprendemos, enquanto o </a:t>
                </a:r>
                <a:r>
                  <a:rPr lang="pt-BR" b="1" i="1" dirty="0" smtClean="0"/>
                  <a:t>sentido</a:t>
                </a:r>
                <a:r>
                  <a:rPr lang="pt-BR" dirty="0" smtClean="0"/>
                  <a:t> e a </a:t>
                </a:r>
                <a:r>
                  <a:rPr lang="pt-BR" b="1" i="1" dirty="0" smtClean="0"/>
                  <a:t>direção</a:t>
                </a:r>
                <a:r>
                  <a:rPr lang="pt-BR" dirty="0" smtClean="0"/>
                  <a:t> </a:t>
                </a:r>
                <a:r>
                  <a:rPr lang="pt-BR" dirty="0"/>
                  <a:t>para o mínimo </a:t>
                </a:r>
                <a:r>
                  <a:rPr lang="pt-BR" dirty="0" smtClean="0"/>
                  <a:t>são determinados </a:t>
                </a:r>
                <a:r>
                  <a:rPr lang="pt-BR" dirty="0"/>
                  <a:t>pelo </a:t>
                </a:r>
                <a:r>
                  <a:rPr lang="pt-BR" b="1" i="1" dirty="0"/>
                  <a:t>vetor gradiente</a:t>
                </a:r>
                <a:r>
                  <a:rPr lang="pt-BR" dirty="0"/>
                  <a:t> da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, o </a:t>
                </a:r>
                <a:r>
                  <a:rPr lang="pt-BR" b="1" i="1" dirty="0"/>
                  <a:t>passo de aprendizagem</a:t>
                </a:r>
                <a:r>
                  <a:rPr lang="pt-BR" dirty="0"/>
                  <a:t> determina o quão grande </a:t>
                </a:r>
                <a:r>
                  <a:rPr lang="pt-BR" dirty="0" smtClean="0"/>
                  <a:t>esse </a:t>
                </a:r>
                <a:r>
                  <a:rPr lang="pt-BR" dirty="0"/>
                  <a:t>passo é dado naquela </a:t>
                </a:r>
                <a:r>
                  <a:rPr lang="pt-BR" dirty="0" smtClean="0"/>
                  <a:t>direção e sentido.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Portanto, a </a:t>
                </a:r>
                <a:r>
                  <a:rPr lang="pt-BR" b="1" dirty="0">
                    <a:solidFill>
                      <a:srgbClr val="FF0000"/>
                    </a:solidFill>
                  </a:rPr>
                  <a:t>escolha do passo de </a:t>
                </a:r>
                <a:r>
                  <a:rPr lang="pt-BR" b="1" dirty="0" smtClean="0">
                    <a:solidFill>
                      <a:srgbClr val="FF0000"/>
                    </a:solidFill>
                  </a:rPr>
                  <a:t>aprendizagem (hiperparâmetro) </a:t>
                </a:r>
                <a:r>
                  <a:rPr lang="pt-BR" b="1" dirty="0">
                    <a:solidFill>
                      <a:srgbClr val="FF0000"/>
                    </a:solidFill>
                  </a:rPr>
                  <a:t>é muito importante</a:t>
                </a:r>
                <a:r>
                  <a:rPr lang="pt-BR" dirty="0"/>
                  <a:t>: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pt-BR" dirty="0"/>
                  <a:t>Caso </a:t>
                </a:r>
                <a:r>
                  <a:rPr lang="pt-BR" dirty="0" smtClean="0"/>
                  <a:t>ele seja </a:t>
                </a:r>
                <a:r>
                  <a:rPr lang="pt-BR" dirty="0"/>
                  <a:t>muito pequeno, a convergência do algoritmo levará muito tempo.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pt-BR" b="1" dirty="0"/>
                  <a:t>Exemplo</a:t>
                </a:r>
                <a:r>
                  <a:rPr lang="pt-BR" dirty="0"/>
                  <a:t>: com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=0.01</m:t>
                    </m:r>
                  </m:oMath>
                </a14:m>
                <a:r>
                  <a:rPr lang="pt-BR" dirty="0"/>
                  <a:t> atinge o valor ótimo após mais de </a:t>
                </a:r>
                <a:r>
                  <a:rPr lang="pt-BR" dirty="0" smtClean="0"/>
                  <a:t>250 épocas.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Passos muito curtos, fazem com que o algoritmo caminhe vagarosamente em direção ao </a:t>
                </a:r>
                <a:r>
                  <a:rPr lang="pt-BR" b="1" i="1" dirty="0" smtClean="0"/>
                  <a:t>mínimo global</a:t>
                </a:r>
                <a:r>
                  <a:rPr lang="pt-BR" dirty="0" smtClean="0"/>
                  <a:t> da </a:t>
                </a:r>
                <a:r>
                  <a:rPr lang="pt-BR" b="1" i="1" dirty="0" smtClean="0"/>
                  <a:t>função de erro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13164"/>
                <a:ext cx="8472056" cy="4987635"/>
              </a:xfrm>
              <a:blipFill rotWithShape="0">
                <a:blip r:embed="rId3"/>
                <a:stretch>
                  <a:fillRect l="-1079" t="-24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95384" y="6400800"/>
            <a:ext cx="55639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600" u="sng" dirty="0" smtClean="0">
                <a:solidFill>
                  <a:srgbClr val="00B0F0"/>
                </a:solidFill>
                <a:hlinkClick r:id="rId4"/>
              </a:rPr>
              <a:t>Exemplo: </a:t>
            </a:r>
            <a:r>
              <a:rPr lang="pt-BR" sz="1600" u="sng" dirty="0" smtClean="0">
                <a:solidFill>
                  <a:srgbClr val="00B0F0"/>
                </a:solidFill>
                <a:hlinkClick r:id="rId4"/>
              </a:rPr>
              <a:t>linear_regression_selecting_the_learning_rate.ipynb</a:t>
            </a:r>
            <a:endParaRPr lang="pt-BR" sz="1600" u="sng" dirty="0">
              <a:solidFill>
                <a:srgbClr val="00B0F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13692" r="22970" b="19399"/>
          <a:stretch/>
        </p:blipFill>
        <p:spPr>
          <a:xfrm>
            <a:off x="9642764" y="132375"/>
            <a:ext cx="2461767" cy="19671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01" r="9381" b="2090"/>
          <a:stretch/>
        </p:blipFill>
        <p:spPr>
          <a:xfrm>
            <a:off x="9642764" y="2249174"/>
            <a:ext cx="2461767" cy="22308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8" r="9000" b="2847"/>
          <a:stretch/>
        </p:blipFill>
        <p:spPr>
          <a:xfrm>
            <a:off x="9601768" y="4546565"/>
            <a:ext cx="2506368" cy="2252754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9642764" y="4289367"/>
            <a:ext cx="282632" cy="2571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06804" y="4289366"/>
                <a:ext cx="81271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sz="1600" dirty="0" smtClean="0"/>
                  <a:t> inicial</a:t>
                </a:r>
                <a:endParaRPr lang="pt-BR" sz="16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6804" y="4289366"/>
                <a:ext cx="812715" cy="584775"/>
              </a:xfrm>
              <a:prstGeom prst="rect">
                <a:avLst/>
              </a:prstGeom>
              <a:blipFill rotWithShape="0">
                <a:blip r:embed="rId8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822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45"/>
            <a:ext cx="10515600" cy="1325563"/>
          </a:xfrm>
        </p:spPr>
        <p:txBody>
          <a:bodyPr/>
          <a:lstStyle/>
          <a:p>
            <a:r>
              <a:rPr lang="en-US" dirty="0" err="1"/>
              <a:t>Escolha</a:t>
            </a:r>
            <a:r>
              <a:rPr lang="en-US" dirty="0"/>
              <a:t> do </a:t>
            </a:r>
            <a:r>
              <a:rPr lang="en-US" dirty="0" err="1"/>
              <a:t>Passo</a:t>
            </a:r>
            <a:r>
              <a:rPr lang="en-US" dirty="0"/>
              <a:t> de </a:t>
            </a:r>
            <a:r>
              <a:rPr lang="en-US" dirty="0" err="1"/>
              <a:t>Aprendizagem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4208"/>
                <a:ext cx="11102788" cy="233755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Caso o </a:t>
                </a:r>
                <a:r>
                  <a:rPr lang="pt-BR" b="1" i="1" dirty="0"/>
                  <a:t>passo de  aprendizagem </a:t>
                </a:r>
                <a:r>
                  <a:rPr lang="pt-BR" dirty="0"/>
                  <a:t>seja muito grande, o algoritmo pode nunca convergir.</a:t>
                </a:r>
              </a:p>
              <a:p>
                <a:r>
                  <a:rPr lang="pt-BR" dirty="0" smtClean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 smtClean="0"/>
                  <a:t>for grande, mas não tão grande assim, o </a:t>
                </a:r>
                <a:r>
                  <a:rPr lang="pt-BR" dirty="0"/>
                  <a:t>algoritmo fica “pulando” </a:t>
                </a:r>
                <a:r>
                  <a:rPr lang="pt-BR" dirty="0" smtClean="0"/>
                  <a:t>ou “oscilando” de </a:t>
                </a:r>
                <a:r>
                  <a:rPr lang="pt-BR" dirty="0"/>
                  <a:t>um lado para o outro </a:t>
                </a:r>
                <a:r>
                  <a:rPr lang="pt-BR" dirty="0" smtClean="0"/>
                  <a:t>da superfície até </a:t>
                </a:r>
                <a:r>
                  <a:rPr lang="pt-BR" dirty="0"/>
                  <a:t>que converge, por sorte (veja exemplo </a:t>
                </a:r>
                <a:r>
                  <a:rPr lang="pt-BR" dirty="0" smtClean="0"/>
                  <a:t>#1).</a:t>
                </a:r>
                <a:endParaRPr lang="pt-BR" dirty="0"/>
              </a:p>
              <a:p>
                <a:r>
                  <a:rPr lang="pt-BR" dirty="0"/>
                  <a:t>Em </a:t>
                </a:r>
                <a:r>
                  <a:rPr lang="pt-BR" dirty="0" smtClean="0"/>
                  <a:t>outros casos</a:t>
                </a:r>
                <a:r>
                  <a:rPr lang="pt-BR" dirty="0"/>
                  <a:t>, </a:t>
                </a:r>
                <a:r>
                  <a:rPr lang="pt-BR" dirty="0" smtClean="0"/>
                  <a:t>quado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 smtClean="0"/>
                  <a:t>é bem grande, a </a:t>
                </a:r>
                <a:r>
                  <a:rPr lang="pt-BR" dirty="0"/>
                  <a:t>cada iteração o algoritmo “pula” para um valor mais alto que antes, </a:t>
                </a:r>
                <a:r>
                  <a:rPr lang="pt-BR" dirty="0" smtClean="0"/>
                  <a:t>e assim, divergindo (veja exemplo #2).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4208"/>
                <a:ext cx="11102788" cy="2337551"/>
              </a:xfrm>
              <a:blipFill rotWithShape="0">
                <a:blip r:embed="rId3"/>
                <a:stretch>
                  <a:fillRect l="-879" t="-6527" b="-54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53" r="2828" b="2316"/>
          <a:stretch/>
        </p:blipFill>
        <p:spPr>
          <a:xfrm>
            <a:off x="8579666" y="4062929"/>
            <a:ext cx="3548545" cy="23116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13692" r="22970" b="19399"/>
          <a:stretch/>
        </p:blipFill>
        <p:spPr>
          <a:xfrm>
            <a:off x="92637" y="3878723"/>
            <a:ext cx="3041715" cy="26907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0" r="9378" b="2314"/>
          <a:stretch/>
        </p:blipFill>
        <p:spPr>
          <a:xfrm>
            <a:off x="3104407" y="3876281"/>
            <a:ext cx="2691942" cy="26956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9" r="7811" b="2910"/>
          <a:stretch/>
        </p:blipFill>
        <p:spPr>
          <a:xfrm>
            <a:off x="5816383" y="3876281"/>
            <a:ext cx="2763283" cy="269319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251200" y="6271260"/>
            <a:ext cx="200660" cy="3136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657561" y="6485354"/>
                <a:ext cx="12634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sz="1600" dirty="0" smtClean="0"/>
                  <a:t> inicial</a:t>
                </a:r>
                <a:endParaRPr lang="pt-BR" sz="1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561" y="6485354"/>
                <a:ext cx="1263477" cy="338554"/>
              </a:xfrm>
              <a:prstGeom prst="rect">
                <a:avLst/>
              </a:prstGeom>
              <a:blipFill rotWithShape="0">
                <a:blip r:embed="rId8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037886" y="6516131"/>
                <a:ext cx="12634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400" b="0" i="0" smtClean="0">
                          <a:latin typeface="Cambria Math" panose="02040503050406030204" pitchFamily="18" charset="0"/>
                        </a:rPr>
                        <m:t>Exemplo</m:t>
                      </m:r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 #1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886" y="6516131"/>
                <a:ext cx="1263477" cy="307777"/>
              </a:xfrm>
              <a:prstGeom prst="rect">
                <a:avLst/>
              </a:prstGeom>
              <a:blipFill rotWithShape="0"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722200" y="6516130"/>
                <a:ext cx="12634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400" b="0" i="0" smtClean="0">
                          <a:latin typeface="Cambria Math" panose="02040503050406030204" pitchFamily="18" charset="0"/>
                        </a:rPr>
                        <m:t>Exemplo</m:t>
                      </m:r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 #2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2200" y="6516130"/>
                <a:ext cx="1263477" cy="307777"/>
              </a:xfrm>
              <a:prstGeom prst="rect">
                <a:avLst/>
              </a:prstGeom>
              <a:blipFill rotWithShape="0"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936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2166"/>
            <a:ext cx="10515600" cy="1081314"/>
          </a:xfrm>
        </p:spPr>
        <p:txBody>
          <a:bodyPr/>
          <a:lstStyle/>
          <a:p>
            <a:r>
              <a:rPr lang="en-US" dirty="0" err="1"/>
              <a:t>Escolha</a:t>
            </a:r>
            <a:r>
              <a:rPr lang="en-US" dirty="0"/>
              <a:t> do </a:t>
            </a:r>
            <a:r>
              <a:rPr lang="en-US" dirty="0" err="1"/>
              <a:t>Passo</a:t>
            </a:r>
            <a:r>
              <a:rPr lang="en-US" dirty="0"/>
              <a:t> de </a:t>
            </a:r>
            <a:r>
              <a:rPr lang="en-US" dirty="0" err="1"/>
              <a:t>Aprendizagem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5092"/>
                <a:ext cx="8654144" cy="5180999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Portanto, o </a:t>
                </a:r>
                <a:r>
                  <a:rPr lang="pt-BR" dirty="0"/>
                  <a:t>valor </a:t>
                </a:r>
                <a:r>
                  <a:rPr lang="pt-BR" b="1" i="1" dirty="0"/>
                  <a:t>passo de aprendizagem </a:t>
                </a:r>
                <a:r>
                  <a:rPr lang="pt-BR" dirty="0"/>
                  <a:t>deve </a:t>
                </a:r>
                <a:r>
                  <a:rPr lang="pt-BR" dirty="0" smtClean="0"/>
                  <a:t>ser </a:t>
                </a:r>
                <a:r>
                  <a:rPr lang="pt-BR" b="1" i="1" dirty="0" smtClean="0"/>
                  <a:t>explorado</a:t>
                </a:r>
                <a:r>
                  <a:rPr lang="pt-BR" dirty="0" smtClean="0"/>
                  <a:t> </a:t>
                </a:r>
                <a:r>
                  <a:rPr lang="pt-BR" dirty="0"/>
                  <a:t>para se encontrar </a:t>
                </a:r>
                <a:r>
                  <a:rPr lang="pt-BR" dirty="0" smtClean="0"/>
                  <a:t>um </a:t>
                </a:r>
                <a:r>
                  <a:rPr lang="pt-BR" b="1" i="1" dirty="0"/>
                  <a:t>valor </a:t>
                </a:r>
                <a:r>
                  <a:rPr lang="pt-BR" b="1" i="1" dirty="0" smtClean="0"/>
                  <a:t>ideal </a:t>
                </a:r>
                <a:r>
                  <a:rPr lang="pt-BR" dirty="0" smtClean="0"/>
                  <a:t>que </a:t>
                </a:r>
                <a:r>
                  <a:rPr lang="pt-BR" dirty="0"/>
                  <a:t>acelere a </a:t>
                </a:r>
                <a:r>
                  <a:rPr lang="pt-BR" b="1" i="1" dirty="0"/>
                  <a:t>descida do gradiente </a:t>
                </a:r>
                <a:r>
                  <a:rPr lang="pt-BR" dirty="0"/>
                  <a:t>de forma </a:t>
                </a:r>
                <a:r>
                  <a:rPr lang="pt-BR" b="1" i="1" dirty="0"/>
                  <a:t>estável</a:t>
                </a:r>
                <a:r>
                  <a:rPr lang="pt-BR" dirty="0"/>
                  <a:t> (ou seja, acelere a convergência).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 exemplo ao lado, converge </a:t>
                </a:r>
                <a:r>
                  <a:rPr lang="pt-BR" dirty="0"/>
                  <a:t>para o </a:t>
                </a:r>
                <a:r>
                  <a:rPr lang="pt-BR" b="1" i="1" dirty="0"/>
                  <a:t>mínimo </a:t>
                </a:r>
                <a:r>
                  <a:rPr lang="pt-BR" b="1" i="1" dirty="0" smtClean="0"/>
                  <a:t>global </a:t>
                </a:r>
                <a:r>
                  <a:rPr lang="pt-BR" dirty="0" smtClean="0"/>
                  <a:t>em </a:t>
                </a:r>
                <a:r>
                  <a:rPr lang="pt-BR" dirty="0"/>
                  <a:t>apenas </a:t>
                </a:r>
                <a:r>
                  <a:rPr lang="pt-BR" dirty="0" smtClean="0"/>
                  <a:t>2 </a:t>
                </a:r>
                <a:r>
                  <a:rPr lang="pt-BR" dirty="0"/>
                  <a:t>iterações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Portanto, a escolha do </a:t>
                </a:r>
                <a:r>
                  <a:rPr lang="pt-BR" b="1" i="1" dirty="0" smtClean="0"/>
                  <a:t>passo de aprendizagem</a:t>
                </a:r>
                <a:r>
                  <a:rPr lang="pt-BR" dirty="0" smtClean="0"/>
                  <a:t> pode ser bastante demoarada.</a:t>
                </a:r>
              </a:p>
              <a:p>
                <a:r>
                  <a:rPr lang="pt-BR" dirty="0" smtClean="0"/>
                  <a:t>Uma </a:t>
                </a:r>
                <a:r>
                  <a:rPr lang="pt-BR" dirty="0"/>
                  <a:t>regra </a:t>
                </a:r>
                <a:r>
                  <a:rPr lang="pt-BR" dirty="0" smtClean="0"/>
                  <a:t>empírica para exploração do passo de aprendizagem é usar a seguinte sequência:</a:t>
                </a:r>
              </a:p>
              <a:p>
                <a:pPr marL="0" indent="0">
                  <a:buNone/>
                </a:pPr>
                <a:endParaRPr lang="pt-BR" sz="1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0.001, 0.003, 0.01, 0.03, 0.1, 0.3, 1.0, …</m:t>
                      </m:r>
                    </m:oMath>
                  </m:oMathPara>
                </a14:m>
                <a:endParaRPr lang="pt-B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5092"/>
                <a:ext cx="8654144" cy="5180999"/>
              </a:xfrm>
              <a:blipFill rotWithShape="0">
                <a:blip r:embed="rId3"/>
                <a:stretch>
                  <a:fillRect l="-1268" t="-1882" r="-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13692" r="22970" b="19399"/>
          <a:stretch/>
        </p:blipFill>
        <p:spPr>
          <a:xfrm>
            <a:off x="9472518" y="169946"/>
            <a:ext cx="2673762" cy="20344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" r="9667" b="2678"/>
          <a:stretch/>
        </p:blipFill>
        <p:spPr>
          <a:xfrm>
            <a:off x="9492344" y="2338444"/>
            <a:ext cx="2532017" cy="21831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5" r="6334" b="2682"/>
          <a:stretch/>
        </p:blipFill>
        <p:spPr>
          <a:xfrm>
            <a:off x="9477712" y="4655628"/>
            <a:ext cx="2636627" cy="2187131"/>
          </a:xfrm>
          <a:prstGeom prst="rect">
            <a:avLst/>
          </a:prstGeom>
        </p:spPr>
      </p:pic>
      <p:sp>
        <p:nvSpPr>
          <p:cNvPr id="17" name="Arc 16"/>
          <p:cNvSpPr/>
          <p:nvPr/>
        </p:nvSpPr>
        <p:spPr>
          <a:xfrm rot="7589185">
            <a:off x="2965808" y="5137974"/>
            <a:ext cx="1059543" cy="1393371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062395" y="6423768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395" y="6423768"/>
                <a:ext cx="1059543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c 18"/>
          <p:cNvSpPr/>
          <p:nvPr/>
        </p:nvSpPr>
        <p:spPr>
          <a:xfrm rot="7589185">
            <a:off x="3942337" y="5164344"/>
            <a:ext cx="1059543" cy="1393371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090104" y="6443283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104" y="6443283"/>
                <a:ext cx="1059543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c 20"/>
          <p:cNvSpPr/>
          <p:nvPr/>
        </p:nvSpPr>
        <p:spPr>
          <a:xfrm rot="7381844">
            <a:off x="4907718" y="5373166"/>
            <a:ext cx="821031" cy="1155237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869056" y="6423023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056" y="6423023"/>
                <a:ext cx="1059543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rc 22"/>
          <p:cNvSpPr/>
          <p:nvPr/>
        </p:nvSpPr>
        <p:spPr>
          <a:xfrm rot="7285154">
            <a:off x="5711297" y="5436294"/>
            <a:ext cx="729866" cy="1080087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9442261" y="4392622"/>
            <a:ext cx="200660" cy="3136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880981" y="4438720"/>
                <a:ext cx="80181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sz="1600" dirty="0" smtClean="0"/>
                  <a:t> inicial</a:t>
                </a:r>
                <a:endParaRPr lang="pt-BR" sz="16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0981" y="4438720"/>
                <a:ext cx="801812" cy="584775"/>
              </a:xfrm>
              <a:prstGeom prst="rect">
                <a:avLst/>
              </a:prstGeom>
              <a:blipFill rotWithShape="0">
                <a:blip r:embed="rId1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c 25"/>
          <p:cNvSpPr/>
          <p:nvPr/>
        </p:nvSpPr>
        <p:spPr>
          <a:xfrm rot="7043539">
            <a:off x="6427954" y="5590098"/>
            <a:ext cx="574483" cy="919370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Arc 26"/>
          <p:cNvSpPr/>
          <p:nvPr/>
        </p:nvSpPr>
        <p:spPr>
          <a:xfrm rot="7439932">
            <a:off x="7023781" y="5669136"/>
            <a:ext cx="492730" cy="824698"/>
          </a:xfrm>
          <a:prstGeom prst="arc">
            <a:avLst>
              <a:gd name="adj1" fmla="val 15558147"/>
              <a:gd name="adj2" fmla="val 20915483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680626" y="6440340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626" y="6440340"/>
                <a:ext cx="1059543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325945" y="6425700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945" y="6425700"/>
                <a:ext cx="1059543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962824" y="6446659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824" y="6446659"/>
                <a:ext cx="1059543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857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221"/>
            <a:ext cx="10515600" cy="1325563"/>
          </a:xfrm>
        </p:spPr>
        <p:txBody>
          <a:bodyPr/>
          <a:lstStyle/>
          <a:p>
            <a:r>
              <a:rPr lang="pt-BR" dirty="0"/>
              <a:t>Como depurar o algoritmo do GD?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69242"/>
                <a:ext cx="11180815" cy="3525168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/>
                  <a:t>Uma </a:t>
                </a:r>
                <a:r>
                  <a:rPr lang="pt-BR" dirty="0" smtClean="0"/>
                  <a:t>maneira </a:t>
                </a:r>
                <a:r>
                  <a:rPr lang="pt-BR" dirty="0"/>
                  <a:t>de se </a:t>
                </a:r>
                <a:r>
                  <a:rPr lang="pt-BR" b="1" i="1" dirty="0"/>
                  <a:t>depurar</a:t>
                </a:r>
                <a:r>
                  <a:rPr lang="pt-BR" dirty="0"/>
                  <a:t> (</a:t>
                </a:r>
                <a:r>
                  <a:rPr lang="pt-BR" dirty="0" smtClean="0"/>
                  <a:t>principalmente </a:t>
                </a:r>
                <a:r>
                  <a:rPr lang="pt-BR" dirty="0"/>
                  <a:t>quando não é possível se plotar o gráfico </a:t>
                </a:r>
                <a:r>
                  <a:rPr lang="pt-BR" dirty="0" smtClean="0"/>
                  <a:t>da superfície de </a:t>
                </a:r>
                <a:r>
                  <a:rPr lang="pt-BR" dirty="0"/>
                  <a:t>contorno) o algoritmo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é plotar o gráfico </a:t>
                </a:r>
                <a:r>
                  <a:rPr lang="pt-BR" dirty="0" smtClean="0"/>
                  <a:t>do erro (EQM) em </a:t>
                </a:r>
                <a:r>
                  <a:rPr lang="pt-BR" dirty="0"/>
                  <a:t>função do número de </a:t>
                </a:r>
                <a:r>
                  <a:rPr lang="pt-BR" dirty="0" smtClean="0"/>
                  <a:t>iterações ou épocas</a:t>
                </a:r>
                <a:r>
                  <a:rPr lang="pt-BR" dirty="0"/>
                  <a:t>. </a:t>
                </a:r>
              </a:p>
              <a:p>
                <a:pPr lvl="1"/>
                <a:r>
                  <a:rPr lang="pt-BR" dirty="0"/>
                  <a:t>Figura 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pt-BR" dirty="0"/>
                  <a:t> Passo </a:t>
                </a:r>
                <a:r>
                  <a:rPr lang="pt-BR" dirty="0" smtClean="0"/>
                  <a:t>ideal: </a:t>
                </a:r>
                <a:r>
                  <a:rPr lang="pt-BR" dirty="0"/>
                  <a:t>converge rapidamente </a:t>
                </a:r>
              </a:p>
              <a:p>
                <a:pPr lvl="2"/>
                <a:r>
                  <a:rPr lang="pt-BR" dirty="0"/>
                  <a:t>Erro diminui rapidamente nas primeiras épocas e depois diminui quase que a uma taxa constante.</a:t>
                </a:r>
              </a:p>
              <a:p>
                <a:pPr lvl="2"/>
                <a:r>
                  <a:rPr lang="pt-BR" dirty="0"/>
                  <a:t>Convergência pode ser declarada quando o erro entre duas épocas subsequentes for menor do que um limiar pré-definido (e.g., 1e-3).</a:t>
                </a:r>
              </a:p>
              <a:p>
                <a:pPr lvl="1"/>
                <a:r>
                  <a:rPr lang="pt-BR" dirty="0"/>
                  <a:t>Figura B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pt-BR" dirty="0"/>
                  <a:t>Passo pequeno demais: convergência lenta.</a:t>
                </a:r>
              </a:p>
              <a:p>
                <a:pPr lvl="1"/>
                <a:r>
                  <a:rPr lang="pt-BR" dirty="0"/>
                  <a:t>Figuras C e D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pt-BR" dirty="0"/>
                  <a:t>Passo grande demais: divergência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69242"/>
                <a:ext cx="11180815" cy="3525168"/>
              </a:xfrm>
              <a:blipFill rotWithShape="0">
                <a:blip r:embed="rId3"/>
                <a:stretch>
                  <a:fillRect l="-872" t="-25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" t="1520" r="3315" b="6468"/>
          <a:stretch/>
        </p:blipFill>
        <p:spPr>
          <a:xfrm>
            <a:off x="304800" y="4857883"/>
            <a:ext cx="2811351" cy="17276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" r="3314" b="5807"/>
          <a:stretch/>
        </p:blipFill>
        <p:spPr>
          <a:xfrm>
            <a:off x="3257841" y="4866730"/>
            <a:ext cx="2811309" cy="17276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" r="2890" b="6468"/>
          <a:stretch/>
        </p:blipFill>
        <p:spPr>
          <a:xfrm>
            <a:off x="6188627" y="4855271"/>
            <a:ext cx="2854230" cy="17276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1550" y="6472468"/>
            <a:ext cx="295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Figura 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16150" y="6488696"/>
            <a:ext cx="295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Figura 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69148" y="6479041"/>
            <a:ext cx="2973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Figura C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1" b="5546"/>
          <a:stretch/>
        </p:blipFill>
        <p:spPr>
          <a:xfrm>
            <a:off x="9162531" y="4801212"/>
            <a:ext cx="2858937" cy="179319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045308" y="6469386"/>
            <a:ext cx="2973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Figura 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80456" y="5170232"/>
            <a:ext cx="1248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Comportamento esperado</a:t>
            </a:r>
            <a:endParaRPr lang="pt-BR" sz="1200" b="1" dirty="0"/>
          </a:p>
        </p:txBody>
      </p:sp>
      <p:cxnSp>
        <p:nvCxnSpPr>
          <p:cNvPr id="14" name="Straight Arrow Connector 13"/>
          <p:cNvCxnSpPr>
            <a:stCxn id="12" idx="1"/>
          </p:cNvCxnSpPr>
          <p:nvPr/>
        </p:nvCxnSpPr>
        <p:spPr>
          <a:xfrm flipH="1">
            <a:off x="1016000" y="5401065"/>
            <a:ext cx="464456" cy="433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04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depurar o algoritmo do GD?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" t="1520" r="3315" b="6468"/>
          <a:stretch/>
        </p:blipFill>
        <p:spPr>
          <a:xfrm>
            <a:off x="357650" y="2178841"/>
            <a:ext cx="2929033" cy="180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" r="3314" b="5807"/>
          <a:stretch/>
        </p:blipFill>
        <p:spPr>
          <a:xfrm>
            <a:off x="3310693" y="2187688"/>
            <a:ext cx="2928989" cy="180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" r="2890" b="6468"/>
          <a:stretch/>
        </p:blipFill>
        <p:spPr>
          <a:xfrm>
            <a:off x="6239682" y="2176229"/>
            <a:ext cx="2973707" cy="180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1" b="5546"/>
          <a:stretch/>
        </p:blipFill>
        <p:spPr>
          <a:xfrm>
            <a:off x="9213389" y="2119427"/>
            <a:ext cx="2978611" cy="1868261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76" r="2118" b="6675"/>
          <a:stretch/>
        </p:blipFill>
        <p:spPr>
          <a:xfrm>
            <a:off x="353761" y="4692316"/>
            <a:ext cx="2932922" cy="1744579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92" r="2447" b="7099"/>
          <a:stretch/>
        </p:blipFill>
        <p:spPr>
          <a:xfrm>
            <a:off x="3316957" y="4740445"/>
            <a:ext cx="2922725" cy="1708484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92" r="2118" b="2470"/>
          <a:stretch/>
        </p:blipFill>
        <p:spPr>
          <a:xfrm>
            <a:off x="6204288" y="4720273"/>
            <a:ext cx="3009101" cy="193454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" t="48707" r="2776" b="2150"/>
          <a:stretch/>
        </p:blipFill>
        <p:spPr>
          <a:xfrm>
            <a:off x="9213389" y="4826016"/>
            <a:ext cx="2829823" cy="1828797"/>
          </a:xfrm>
          <a:prstGeom prst="rect">
            <a:avLst/>
          </a:prstGeom>
        </p:spPr>
      </p:pic>
      <p:sp>
        <p:nvSpPr>
          <p:cNvPr id="50" name="Right Arrow 49"/>
          <p:cNvSpPr/>
          <p:nvPr/>
        </p:nvSpPr>
        <p:spPr>
          <a:xfrm rot="5400000">
            <a:off x="4575461" y="4274136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ight Arrow 50"/>
          <p:cNvSpPr/>
          <p:nvPr/>
        </p:nvSpPr>
        <p:spPr>
          <a:xfrm rot="5400000">
            <a:off x="1716951" y="4277426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ight Arrow 51"/>
          <p:cNvSpPr/>
          <p:nvPr/>
        </p:nvSpPr>
        <p:spPr>
          <a:xfrm rot="5400000">
            <a:off x="7493066" y="4274137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ight Arrow 52"/>
          <p:cNvSpPr/>
          <p:nvPr/>
        </p:nvSpPr>
        <p:spPr>
          <a:xfrm rot="5400000">
            <a:off x="10410670" y="4274136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48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pt-BR" dirty="0"/>
              <a:t>Como configurar o passo de aprendizagem</a:t>
            </a:r>
            <a:r>
              <a:rPr lang="pt-BR" dirty="0" smtClean="0"/>
              <a:t>?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8128"/>
                <a:ext cx="11049000" cy="483198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pt-BR" dirty="0" smtClean="0"/>
                  <a:t>Além do </a:t>
                </a:r>
                <a:r>
                  <a:rPr lang="pt-BR" b="1" i="1" dirty="0" smtClean="0"/>
                  <a:t>ajuste manual</a:t>
                </a:r>
                <a:r>
                  <a:rPr lang="pt-BR" dirty="0" smtClean="0"/>
                  <a:t> (escolha </a:t>
                </a:r>
                <a:r>
                  <a:rPr lang="pt-BR" dirty="0"/>
                  <a:t>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 smtClean="0"/>
                  <a:t>por </a:t>
                </a:r>
                <a:r>
                  <a:rPr lang="pt-BR" dirty="0"/>
                  <a:t>tentativa e </a:t>
                </a:r>
                <a:r>
                  <a:rPr lang="pt-BR" dirty="0" smtClean="0"/>
                  <a:t>erro), podemos também usar as seguintes abordagens para configurar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 smtClean="0"/>
                  <a:t>:</a:t>
                </a:r>
              </a:p>
              <a:p>
                <a:r>
                  <a:rPr lang="pt-BR" b="1" dirty="0" smtClean="0"/>
                  <a:t>Redução </a:t>
                </a:r>
                <a:r>
                  <a:rPr lang="pt-BR" b="1" dirty="0"/>
                  <a:t>programada</a:t>
                </a:r>
                <a:r>
                  <a:rPr lang="pt-BR" dirty="0"/>
                  <a:t>: </a:t>
                </a:r>
                <a:r>
                  <a:rPr lang="pt-BR" dirty="0" smtClean="0"/>
                  <a:t>redução do </a:t>
                </a:r>
                <a:r>
                  <a:rPr lang="pt-BR" dirty="0"/>
                  <a:t>passo de aprendizagem ao longo do processo de treinamento. </a:t>
                </a:r>
                <a:endParaRPr lang="pt-BR" dirty="0" smtClean="0"/>
              </a:p>
              <a:p>
                <a:pPr lvl="1"/>
                <a:r>
                  <a:rPr lang="pt-BR" dirty="0" smtClean="0"/>
                  <a:t>A </a:t>
                </a:r>
                <a:r>
                  <a:rPr lang="pt-BR" dirty="0"/>
                  <a:t>forma mais simples é diminuir o passo de aprendizagem linearmente de um grande valor inicial </a:t>
                </a:r>
                <a:r>
                  <a:rPr lang="pt-BR" dirty="0" smtClean="0"/>
                  <a:t>até um </a:t>
                </a:r>
                <a:r>
                  <a:rPr lang="pt-BR" dirty="0"/>
                  <a:t>pequeno valor</a:t>
                </a:r>
                <a:r>
                  <a:rPr lang="pt-BR" dirty="0" smtClean="0"/>
                  <a:t>.</a:t>
                </a:r>
              </a:p>
              <a:p>
                <a:pPr lvl="1"/>
                <a:r>
                  <a:rPr lang="pt-BR" dirty="0" smtClean="0"/>
                  <a:t>Abordagem muito usada com GD estocástico e mini-batch para garantir a convergência para o ponto de mínimo.</a:t>
                </a:r>
                <a:endParaRPr lang="pt-BR" dirty="0"/>
              </a:p>
              <a:p>
                <a:r>
                  <a:rPr lang="pt-BR" b="1" dirty="0" smtClean="0"/>
                  <a:t>Variação </a:t>
                </a:r>
                <a:r>
                  <a:rPr lang="pt-BR" b="1" dirty="0"/>
                  <a:t>adaptativa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 smtClean="0"/>
                  <a:t>é </a:t>
                </a:r>
                <a:r>
                  <a:rPr lang="pt-BR" dirty="0"/>
                  <a:t>adaptativamente ajustado de acordo com a performance do modelo além disso, pode ter passos diferentes para cada peso do modelo e os atualiza independentemente</a:t>
                </a:r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 smtClean="0"/>
                  <a:t>Vantagem</a:t>
                </a:r>
                <a:r>
                  <a:rPr lang="pt-BR" dirty="0" smtClean="0"/>
                  <a:t>: na </a:t>
                </a:r>
                <a:r>
                  <a:rPr lang="pt-BR" dirty="0"/>
                  <a:t>maioria dos casos, não é necessário se ajustar manualmente nenhum </a:t>
                </a:r>
                <a:r>
                  <a:rPr lang="pt-BR" b="1" i="1" dirty="0"/>
                  <a:t>hiperparâmetro</a:t>
                </a:r>
                <a:r>
                  <a:rPr lang="pt-BR" dirty="0"/>
                  <a:t> como no caso dos esquemas de redução programada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8128"/>
                <a:ext cx="11049000" cy="4831981"/>
              </a:xfrm>
              <a:blipFill rotWithShape="0">
                <a:blip r:embed="rId3"/>
                <a:stretch>
                  <a:fillRect l="-1159" t="-2900" r="-13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456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1137900" cy="1118770"/>
          </a:xfrm>
        </p:spPr>
        <p:txBody>
          <a:bodyPr>
            <a:normAutofit/>
          </a:bodyPr>
          <a:lstStyle/>
          <a:p>
            <a:r>
              <a:rPr lang="pt-BR" dirty="0" smtClean="0"/>
              <a:t>Redução Programada do Passo de Aprendizagem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8288"/>
                <a:ext cx="11137900" cy="531971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 smtClean="0"/>
                  <a:t>Os três </a:t>
                </a:r>
                <a:r>
                  <a:rPr lang="pt-BR" dirty="0"/>
                  <a:t>tipos </a:t>
                </a:r>
                <a:r>
                  <a:rPr lang="pt-BR" dirty="0" smtClean="0"/>
                  <a:t>mais comuns </a:t>
                </a:r>
                <a:r>
                  <a:rPr lang="pt-BR" dirty="0"/>
                  <a:t>de implementação da </a:t>
                </a:r>
                <a:r>
                  <a:rPr lang="pt-BR" b="1" i="1" dirty="0"/>
                  <a:t>redução programada</a:t>
                </a:r>
                <a:r>
                  <a:rPr lang="pt-BR" dirty="0"/>
                  <a:t> </a:t>
                </a:r>
                <a:r>
                  <a:rPr lang="pt-BR" dirty="0" smtClean="0"/>
                  <a:t>do passo de aprendizagem são: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 smtClean="0"/>
                  <a:t>Decaimento gradual</a:t>
                </a:r>
                <a:r>
                  <a:rPr lang="pt-BR" dirty="0" smtClean="0"/>
                  <a:t>: também conhecido como </a:t>
                </a:r>
                <a:r>
                  <a:rPr lang="pt-BR" b="1" i="1" dirty="0" smtClean="0"/>
                  <a:t>decaimento </a:t>
                </a:r>
                <a:r>
                  <a:rPr lang="pt-BR" b="1" i="1" dirty="0"/>
                  <a:t>por etapas </a:t>
                </a:r>
                <a:r>
                  <a:rPr lang="pt-BR" dirty="0"/>
                  <a:t>ou </a:t>
                </a:r>
                <a:r>
                  <a:rPr lang="pt-BR" b="1" i="1" dirty="0" smtClean="0"/>
                  <a:t>por degraus</a:t>
                </a:r>
                <a:r>
                  <a:rPr lang="pt-BR" dirty="0" smtClean="0"/>
                  <a:t>. Ele reduz </a:t>
                </a:r>
                <a:r>
                  <a:rPr lang="pt-BR" dirty="0"/>
                  <a:t>a taxa de </a:t>
                </a:r>
                <a:r>
                  <a:rPr lang="pt-BR" dirty="0" smtClean="0"/>
                  <a:t>aprendizagem </a:t>
                </a:r>
                <a:r>
                  <a:rPr lang="pt-BR" dirty="0"/>
                  <a:t>de </a:t>
                </a:r>
                <a:r>
                  <a:rPr lang="pt-BR" dirty="0" smtClean="0"/>
                  <a:t>um fator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 smtClean="0"/>
                  <a:t> a </a:t>
                </a:r>
                <a:r>
                  <a:rPr lang="pt-BR" dirty="0"/>
                  <a:t>cada número pré-definido de iterações ou </a:t>
                </a:r>
                <a:r>
                  <a:rPr lang="pt-BR" dirty="0" smtClean="0"/>
                  <a:t>épocas,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pt-BR" dirty="0" smtClean="0"/>
                  <a:t>. Um valor típico para </a:t>
                </a:r>
                <a:r>
                  <a:rPr lang="pt-BR" dirty="0"/>
                  <a:t>reduzir a taxa de aprendizado </a:t>
                </a:r>
                <a:r>
                  <a:rPr lang="pt-BR" dirty="0" smtClean="0"/>
                  <a:t>é 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a cada número pré-definido de </a:t>
                </a:r>
                <a:r>
                  <a:rPr lang="pt-BR" dirty="0" smtClean="0"/>
                  <a:t>épocas</a:t>
                </a:r>
                <a:r>
                  <a:rPr lang="pt-BR" dirty="0"/>
                  <a:t>.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 smtClean="0"/>
                  <a:t>Decaimento exponencial</a:t>
                </a:r>
                <a:r>
                  <a:rPr lang="pt-BR" dirty="0" smtClean="0"/>
                  <a:t>: </a:t>
                </a:r>
                <a:r>
                  <a:rPr lang="pt-BR" dirty="0"/>
                  <a:t>tem a forma </a:t>
                </a:r>
                <a:r>
                  <a:rPr lang="pt-BR" dirty="0" smtClean="0"/>
                  <a:t>matemática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𝑘𝑡</m:t>
                        </m:r>
                      </m:sup>
                    </m:sSup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são hiperparâmetros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é o número da iteração </a:t>
                </a:r>
                <a:r>
                  <a:rPr lang="pt-BR" dirty="0" smtClean="0"/>
                  <a:t>(pode-se se </a:t>
                </a:r>
                <a:r>
                  <a:rPr lang="pt-BR" dirty="0"/>
                  <a:t>usar </a:t>
                </a:r>
                <a:r>
                  <a:rPr lang="pt-BR" dirty="0" smtClean="0"/>
                  <a:t>também o número de épocas).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D</a:t>
                </a:r>
                <a:r>
                  <a:rPr lang="pt-BR" b="1" dirty="0" smtClean="0"/>
                  <a:t>ecaimento temporal</a:t>
                </a:r>
                <a:r>
                  <a:rPr lang="pt-BR" dirty="0" smtClean="0"/>
                  <a:t>: tem </a:t>
                </a:r>
                <a:r>
                  <a:rPr lang="pt-BR" dirty="0"/>
                  <a:t>a forma matemática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𝑘𝑡</m:t>
                            </m:r>
                          </m:e>
                        </m:d>
                      </m:den>
                    </m:f>
                  </m:oMath>
                </a14:m>
                <a:r>
                  <a:rPr lang="pt-BR" dirty="0" smtClean="0"/>
                  <a:t>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 smtClean="0"/>
                  <a:t>são hiperparâmetros </a:t>
                </a:r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é o número da iteração.</a:t>
                </a:r>
              </a:p>
              <a:p>
                <a:r>
                  <a:rPr lang="pt-BR" dirty="0"/>
                  <a:t>Na prática, </a:t>
                </a:r>
                <a:r>
                  <a:rPr lang="pt-BR" dirty="0" smtClean="0"/>
                  <a:t>o </a:t>
                </a:r>
                <a:r>
                  <a:rPr lang="pt-BR" b="1" i="1" dirty="0" smtClean="0"/>
                  <a:t>decaimento gradual </a:t>
                </a:r>
                <a:r>
                  <a:rPr lang="pt-BR" dirty="0" smtClean="0"/>
                  <a:t>é o mais utilizado entre os 3, pois seus </a:t>
                </a:r>
                <a:r>
                  <a:rPr lang="pt-BR" b="1" i="1" dirty="0" smtClean="0"/>
                  <a:t>hiperparâmetros</a:t>
                </a:r>
                <a:r>
                  <a:rPr lang="pt-BR" dirty="0" smtClean="0"/>
                  <a:t> (</a:t>
                </a:r>
                <a:r>
                  <a:rPr lang="pt-BR" dirty="0"/>
                  <a:t>a fração de decaimento e os intervalos de </a:t>
                </a:r>
                <a:r>
                  <a:rPr lang="pt-BR" dirty="0" smtClean="0"/>
                  <a:t>tempo para redução) </a:t>
                </a:r>
                <a:r>
                  <a:rPr lang="pt-BR" dirty="0"/>
                  <a:t>são mais interpretáveis do que o hiperparâmetro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, que dita a taxa de decaimento do passo de aprendizagem.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8288"/>
                <a:ext cx="11137900" cy="5319712"/>
              </a:xfrm>
              <a:blipFill rotWithShape="0">
                <a:blip r:embed="rId2"/>
                <a:stretch>
                  <a:fillRect l="-876" t="-2291" r="-15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802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18211</TotalTime>
  <Words>2303</Words>
  <Application>Microsoft Office PowerPoint</Application>
  <PresentationFormat>Widescreen</PresentationFormat>
  <Paragraphs>226</Paragraphs>
  <Slides>25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T319 - Introdução ao Aprendizado de Máquina: Regressão Linear (Parte III)</vt:lpstr>
      <vt:lpstr>Recapitulando</vt:lpstr>
      <vt:lpstr>Escolha do Passo de Aprendizagem</vt:lpstr>
      <vt:lpstr>Escolha do Passo de Aprendizagem</vt:lpstr>
      <vt:lpstr>Escolha do Passo de Aprendizagem</vt:lpstr>
      <vt:lpstr>Como depurar o algoritmo do GD?</vt:lpstr>
      <vt:lpstr>Como depurar o algoritmo do GD?</vt:lpstr>
      <vt:lpstr>Como configurar o passo de aprendizagem?</vt:lpstr>
      <vt:lpstr>Redução Programada do Passo de Aprendizagem</vt:lpstr>
      <vt:lpstr>Exemplo: GDE com Redução Programada de α</vt:lpstr>
      <vt:lpstr>Tarefas</vt:lpstr>
      <vt:lpstr>PowerPoint Presentation</vt:lpstr>
      <vt:lpstr>PowerPoint Presentation</vt:lpstr>
      <vt:lpstr>FIGURAS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UGent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 (UGent-imec)</dc:creator>
  <cp:lastModifiedBy>Felipe Augusto Pereira de Figueiredo</cp:lastModifiedBy>
  <cp:revision>2188</cp:revision>
  <dcterms:created xsi:type="dcterms:W3CDTF">2020-02-17T11:18:32Z</dcterms:created>
  <dcterms:modified xsi:type="dcterms:W3CDTF">2021-05-13T23:49:50Z</dcterms:modified>
</cp:coreProperties>
</file>