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9" r:id="rId2"/>
    <p:sldId id="418" r:id="rId3"/>
    <p:sldId id="362" r:id="rId4"/>
    <p:sldId id="422" r:id="rId5"/>
    <p:sldId id="425" r:id="rId6"/>
    <p:sldId id="426" r:id="rId7"/>
    <p:sldId id="433" r:id="rId8"/>
    <p:sldId id="428" r:id="rId9"/>
    <p:sldId id="429" r:id="rId10"/>
    <p:sldId id="430" r:id="rId11"/>
    <p:sldId id="431" r:id="rId12"/>
    <p:sldId id="434" r:id="rId13"/>
    <p:sldId id="417" r:id="rId14"/>
    <p:sldId id="317" r:id="rId15"/>
    <p:sldId id="332" r:id="rId16"/>
    <p:sldId id="299" r:id="rId17"/>
    <p:sldId id="410" r:id="rId18"/>
    <p:sldId id="419" r:id="rId19"/>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CAF96C-3A3A-4667-836E-5D2043E55A0D}" v="89" dt="2020-02-17T16:29:36.671"/>
    <p1510:client id="{328F8323-A8B4-4BB5-8B29-141FF986EA24}" v="11" dt="2020-04-06T19:56:50.842"/>
    <p1510:client id="{58D05219-7C7B-4B91-A7AF-DC0AF21441D4}" v="8" dt="2020-03-15T18:19:04.037"/>
    <p1510:client id="{62FC7D01-7DC2-4ECC-8EE4-941CF425DBEE}" v="272" dt="2020-04-04T01:47:57.654"/>
    <p1510:client id="{7B93843C-DFF4-4B6D-9934-AB8C4C568E2D}" v="86" dt="2020-03-14T00:29:41.866"/>
    <p1510:client id="{B7CA8C48-7DAD-40D1-BA98-01463637147D}" v="67" dt="2020-03-14T21:04:21.668"/>
    <p1510:client id="{BAE3137E-5ED2-488F-90AA-67C3B75162E2}" v="4" dt="2020-04-06T18:41:56.7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0126" autoAdjust="0"/>
  </p:normalViewPr>
  <p:slideViewPr>
    <p:cSldViewPr snapToGrid="0">
      <p:cViewPr varScale="1">
        <p:scale>
          <a:sx n="105" d="100"/>
          <a:sy n="105" d="100"/>
        </p:scale>
        <p:origin x="77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117"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116"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7CA8C48-7DAD-40D1-BA98-01463637147D}"/>
    <pc:docChg chg="modSld">
      <pc:chgData name="Felipe Augusto Pereira de Figueiredo" userId="e1771b70d906f94b" providerId="Windows Live" clId="Web-{B7CA8C48-7DAD-40D1-BA98-01463637147D}" dt="2020-03-14T21:04:21.668" v="66" actId="20577"/>
      <pc:docMkLst>
        <pc:docMk/>
      </pc:docMkLst>
      <pc:sldChg chg="modSp">
        <pc:chgData name="Felipe Augusto Pereira de Figueiredo" userId="e1771b70d906f94b" providerId="Windows Live" clId="Web-{B7CA8C48-7DAD-40D1-BA98-01463637147D}" dt="2020-03-14T21:04:21.668" v="65" actId="20577"/>
        <pc:sldMkLst>
          <pc:docMk/>
          <pc:sldMk cId="63867976" sldId="310"/>
        </pc:sldMkLst>
        <pc:spChg chg="mod">
          <ac:chgData name="Felipe Augusto Pereira de Figueiredo" userId="e1771b70d906f94b" providerId="Windows Live" clId="Web-{B7CA8C48-7DAD-40D1-BA98-01463637147D}" dt="2020-03-14T21:04:21.668" v="65" actId="20577"/>
          <ac:spMkLst>
            <pc:docMk/>
            <pc:sldMk cId="63867976" sldId="310"/>
            <ac:spMk id="3" creationId="{00000000-0000-0000-0000-000000000000}"/>
          </ac:spMkLst>
        </pc:spChg>
      </pc:sldChg>
    </pc:docChg>
  </pc:docChgLst>
  <pc:docChgLst>
    <pc:chgData name="Felipe Augusto Pereira de Figueiredo" userId="e1771b70d906f94b" providerId="Windows Live" clId="Web-{BAE3137E-5ED2-488F-90AA-67C3B75162E2}"/>
    <pc:docChg chg="delSld">
      <pc:chgData name="Felipe Augusto Pereira de Figueiredo" userId="e1771b70d906f94b" providerId="Windows Live" clId="Web-{BAE3137E-5ED2-488F-90AA-67C3B75162E2}" dt="2020-04-06T18:41:56.776" v="3"/>
      <pc:docMkLst>
        <pc:docMk/>
      </pc:docMkLst>
      <pc:sldChg chg="del">
        <pc:chgData name="Felipe Augusto Pereira de Figueiredo" userId="e1771b70d906f94b" providerId="Windows Live" clId="Web-{BAE3137E-5ED2-488F-90AA-67C3B75162E2}" dt="2020-04-06T18:41:36.120" v="0"/>
        <pc:sldMkLst>
          <pc:docMk/>
          <pc:sldMk cId="2987778591" sldId="361"/>
        </pc:sldMkLst>
      </pc:sldChg>
      <pc:sldChg chg="del">
        <pc:chgData name="Felipe Augusto Pereira de Figueiredo" userId="e1771b70d906f94b" providerId="Windows Live" clId="Web-{BAE3137E-5ED2-488F-90AA-67C3B75162E2}" dt="2020-04-06T18:41:56.698" v="2"/>
        <pc:sldMkLst>
          <pc:docMk/>
          <pc:sldMk cId="1383714521" sldId="385"/>
        </pc:sldMkLst>
      </pc:sldChg>
      <pc:sldChg chg="del">
        <pc:chgData name="Felipe Augusto Pereira de Figueiredo" userId="e1771b70d906f94b" providerId="Windows Live" clId="Web-{BAE3137E-5ED2-488F-90AA-67C3B75162E2}" dt="2020-04-06T18:41:56.776" v="3"/>
        <pc:sldMkLst>
          <pc:docMk/>
          <pc:sldMk cId="1326828379" sldId="386"/>
        </pc:sldMkLst>
      </pc:sldChg>
      <pc:sldChg chg="del">
        <pc:chgData name="Felipe Augusto Pereira de Figueiredo" userId="e1771b70d906f94b" providerId="Windows Live" clId="Web-{BAE3137E-5ED2-488F-90AA-67C3B75162E2}" dt="2020-04-06T18:41:48.901" v="1"/>
        <pc:sldMkLst>
          <pc:docMk/>
          <pc:sldMk cId="2260281898" sldId="387"/>
        </pc:sldMkLst>
      </pc:sldChg>
    </pc:docChg>
  </pc:docChgLst>
  <pc:docChgLst>
    <pc:chgData name="Felipe Augusto Pereira de Figueiredo" userId="e1771b70d906f94b" providerId="Windows Live" clId="Web-{20CAF96C-3A3A-4667-836E-5D2043E55A0D}"/>
    <pc:docChg chg="addSld modSld">
      <pc:chgData name="Felipe Augusto Pereira de Figueiredo" userId="e1771b70d906f94b" providerId="Windows Live" clId="Web-{20CAF96C-3A3A-4667-836E-5D2043E55A0D}" dt="2020-02-17T16:29:36.671" v="85"/>
      <pc:docMkLst>
        <pc:docMk/>
      </pc:docMkLst>
      <pc:sldChg chg="delSp modSp">
        <pc:chgData name="Felipe Augusto Pereira de Figueiredo" userId="e1771b70d906f94b" providerId="Windows Live" clId="Web-{20CAF96C-3A3A-4667-836E-5D2043E55A0D}" dt="2020-02-17T16:28:56.981" v="84"/>
        <pc:sldMkLst>
          <pc:docMk/>
          <pc:sldMk cId="2105159769" sldId="256"/>
        </pc:sldMkLst>
        <pc:spChg chg="mod">
          <ac:chgData name="Felipe Augusto Pereira de Figueiredo" userId="e1771b70d906f94b" providerId="Windows Live" clId="Web-{20CAF96C-3A3A-4667-836E-5D2043E55A0D}" dt="2020-02-17T16:28:51.715" v="81" actId="20577"/>
          <ac:spMkLst>
            <pc:docMk/>
            <pc:sldMk cId="2105159769" sldId="256"/>
            <ac:spMk id="2" creationId="{00000000-0000-0000-0000-000000000000}"/>
          </ac:spMkLst>
        </pc:spChg>
        <pc:spChg chg="del mod">
          <ac:chgData name="Felipe Augusto Pereira de Figueiredo" userId="e1771b70d906f94b" providerId="Windows Live" clId="Web-{20CAF96C-3A3A-4667-836E-5D2043E55A0D}" dt="2020-02-17T16:28:56.981" v="84"/>
          <ac:spMkLst>
            <pc:docMk/>
            <pc:sldMk cId="2105159769" sldId="256"/>
            <ac:spMk id="3" creationId="{00000000-0000-0000-0000-000000000000}"/>
          </ac:spMkLst>
        </pc:spChg>
      </pc:sldChg>
      <pc:sldChg chg="new">
        <pc:chgData name="Felipe Augusto Pereira de Figueiredo" userId="e1771b70d906f94b" providerId="Windows Live" clId="Web-{20CAF96C-3A3A-4667-836E-5D2043E55A0D}" dt="2020-02-17T16:29:36.671" v="85"/>
        <pc:sldMkLst>
          <pc:docMk/>
          <pc:sldMk cId="2437199265" sldId="257"/>
        </pc:sldMkLst>
      </pc:sldChg>
    </pc:docChg>
  </pc:docChgLst>
  <pc:docChgLst>
    <pc:chgData name="Felipe Augusto Pereira de Figueiredo" userId="e1771b70d906f94b" providerId="Windows Live" clId="Web-{08E38356-0DC9-4DD7-A6CF-E66A8B5B2F0A}"/>
    <pc:docChg chg="modSld">
      <pc:chgData name="Felipe Augusto Pereira de Figueiredo" userId="e1771b70d906f94b" providerId="Windows Live" clId="Web-{08E38356-0DC9-4DD7-A6CF-E66A8B5B2F0A}" dt="2020-03-18T17:39:02.661" v="87"/>
      <pc:docMkLst>
        <pc:docMk/>
      </pc:docMkLst>
      <pc:sldChg chg="modNotes">
        <pc:chgData name="Felipe Augusto Pereira de Figueiredo" userId="e1771b70d906f94b" providerId="Windows Live" clId="Web-{08E38356-0DC9-4DD7-A6CF-E66A8B5B2F0A}" dt="2020-03-18T17:39:02.661" v="87"/>
        <pc:sldMkLst>
          <pc:docMk/>
          <pc:sldMk cId="1706263506" sldId="312"/>
        </pc:sldMkLst>
      </pc:sldChg>
    </pc:docChg>
  </pc:docChgLst>
  <pc:docChgLst>
    <pc:chgData name="Felipe Augusto Pereira de Figueiredo" userId="e1771b70d906f94b" providerId="Windows Live" clId="Web-{7B93843C-DFF4-4B6D-9934-AB8C4C568E2D}"/>
    <pc:docChg chg="modSld">
      <pc:chgData name="Felipe Augusto Pereira de Figueiredo" userId="e1771b70d906f94b" providerId="Windows Live" clId="Web-{7B93843C-DFF4-4B6D-9934-AB8C4C568E2D}" dt="2020-03-14T00:29:41.866" v="84" actId="20577"/>
      <pc:docMkLst>
        <pc:docMk/>
      </pc:docMkLst>
      <pc:sldChg chg="modSp">
        <pc:chgData name="Felipe Augusto Pereira de Figueiredo" userId="e1771b70d906f94b" providerId="Windows Live" clId="Web-{7B93843C-DFF4-4B6D-9934-AB8C4C568E2D}" dt="2020-03-14T00:29:41.866" v="83" actId="20577"/>
        <pc:sldMkLst>
          <pc:docMk/>
          <pc:sldMk cId="63867976" sldId="310"/>
        </pc:sldMkLst>
        <pc:spChg chg="mod">
          <ac:chgData name="Felipe Augusto Pereira de Figueiredo" userId="e1771b70d906f94b" providerId="Windows Live" clId="Web-{7B93843C-DFF4-4B6D-9934-AB8C4C568E2D}" dt="2020-03-14T00:29:41.866" v="83" actId="20577"/>
          <ac:spMkLst>
            <pc:docMk/>
            <pc:sldMk cId="63867976" sldId="310"/>
            <ac:spMk id="2" creationId="{00000000-0000-0000-0000-000000000000}"/>
          </ac:spMkLst>
        </pc:spChg>
        <pc:spChg chg="mod">
          <ac:chgData name="Felipe Augusto Pereira de Figueiredo" userId="e1771b70d906f94b" providerId="Windows Live" clId="Web-{7B93843C-DFF4-4B6D-9934-AB8C4C568E2D}" dt="2020-03-14T00:29:05.036" v="71" actId="20577"/>
          <ac:spMkLst>
            <pc:docMk/>
            <pc:sldMk cId="63867976" sldId="310"/>
            <ac:spMk id="3" creationId="{00000000-0000-0000-0000-000000000000}"/>
          </ac:spMkLst>
        </pc:spChg>
      </pc:sldChg>
    </pc:docChg>
  </pc:docChgLst>
  <pc:docChgLst>
    <pc:chgData name="Felipe Augusto Pereira de Figueiredo" userId="e1771b70d906f94b" providerId="Windows Live" clId="Web-{62FC7D01-7DC2-4ECC-8EE4-941CF425DBEE}"/>
    <pc:docChg chg="addSld delSld modSld">
      <pc:chgData name="Felipe Augusto Pereira de Figueiredo" userId="e1771b70d906f94b" providerId="Windows Live" clId="Web-{62FC7D01-7DC2-4ECC-8EE4-941CF425DBEE}" dt="2020-04-04T01:47:57.654" v="273" actId="1076"/>
      <pc:docMkLst>
        <pc:docMk/>
      </pc:docMkLst>
      <pc:sldChg chg="del">
        <pc:chgData name="Felipe Augusto Pereira de Figueiredo" userId="e1771b70d906f94b" providerId="Windows Live" clId="Web-{62FC7D01-7DC2-4ECC-8EE4-941CF425DBEE}" dt="2020-04-04T01:13:21.236" v="1"/>
        <pc:sldMkLst>
          <pc:docMk/>
          <pc:sldMk cId="883606865" sldId="300"/>
        </pc:sldMkLst>
      </pc:sldChg>
      <pc:sldChg chg="addSp modSp">
        <pc:chgData name="Felipe Augusto Pereira de Figueiredo" userId="e1771b70d906f94b" providerId="Windows Live" clId="Web-{62FC7D01-7DC2-4ECC-8EE4-941CF425DBEE}" dt="2020-04-04T01:47:57.654" v="273" actId="1076"/>
        <pc:sldMkLst>
          <pc:docMk/>
          <pc:sldMk cId="1037579582" sldId="332"/>
        </pc:sldMkLst>
        <pc:picChg chg="add mod">
          <ac:chgData name="Felipe Augusto Pereira de Figueiredo" userId="e1771b70d906f94b" providerId="Windows Live" clId="Web-{62FC7D01-7DC2-4ECC-8EE4-941CF425DBEE}" dt="2020-04-04T01:47:57.654" v="273" actId="1076"/>
          <ac:picMkLst>
            <pc:docMk/>
            <pc:sldMk cId="1037579582" sldId="332"/>
            <ac:picMk id="3" creationId="{2A0DF154-7178-4F01-A59C-CD7D1EB3AD92}"/>
          </ac:picMkLst>
        </pc:picChg>
      </pc:sldChg>
      <pc:sldChg chg="modSp">
        <pc:chgData name="Felipe Augusto Pereira de Figueiredo" userId="e1771b70d906f94b" providerId="Windows Live" clId="Web-{62FC7D01-7DC2-4ECC-8EE4-941CF425DBEE}" dt="2020-04-04T01:25:24.877" v="195" actId="20577"/>
        <pc:sldMkLst>
          <pc:docMk/>
          <pc:sldMk cId="2987778591" sldId="361"/>
        </pc:sldMkLst>
        <pc:spChg chg="mod">
          <ac:chgData name="Felipe Augusto Pereira de Figueiredo" userId="e1771b70d906f94b" providerId="Windows Live" clId="Web-{62FC7D01-7DC2-4ECC-8EE4-941CF425DBEE}" dt="2020-04-04T01:25:24.877" v="195" actId="20577"/>
          <ac:spMkLst>
            <pc:docMk/>
            <pc:sldMk cId="2987778591" sldId="361"/>
            <ac:spMk id="3" creationId="{00000000-0000-0000-0000-000000000000}"/>
          </ac:spMkLst>
        </pc:spChg>
      </pc:sldChg>
      <pc:sldChg chg="modSp modNotes">
        <pc:chgData name="Felipe Augusto Pereira de Figueiredo" userId="e1771b70d906f94b" providerId="Windows Live" clId="Web-{62FC7D01-7DC2-4ECC-8EE4-941CF425DBEE}" dt="2020-04-04T01:22:38.663" v="142" actId="14100"/>
        <pc:sldMkLst>
          <pc:docMk/>
          <pc:sldMk cId="3813385247" sldId="378"/>
        </pc:sldMkLst>
        <pc:spChg chg="mod">
          <ac:chgData name="Felipe Augusto Pereira de Figueiredo" userId="e1771b70d906f94b" providerId="Windows Live" clId="Web-{62FC7D01-7DC2-4ECC-8EE4-941CF425DBEE}" dt="2020-04-04T01:22:38.663" v="142" actId="14100"/>
          <ac:spMkLst>
            <pc:docMk/>
            <pc:sldMk cId="3813385247" sldId="378"/>
            <ac:spMk id="3" creationId="{00000000-0000-0000-0000-000000000000}"/>
          </ac:spMkLst>
        </pc:spChg>
      </pc:sldChg>
      <pc:sldChg chg="del">
        <pc:chgData name="Felipe Augusto Pereira de Figueiredo" userId="e1771b70d906f94b" providerId="Windows Live" clId="Web-{62FC7D01-7DC2-4ECC-8EE4-941CF425DBEE}" dt="2020-04-04T01:24:50.391" v="175"/>
        <pc:sldMkLst>
          <pc:docMk/>
          <pc:sldMk cId="2636909579" sldId="379"/>
        </pc:sldMkLst>
      </pc:sldChg>
      <pc:sldChg chg="del">
        <pc:chgData name="Felipe Augusto Pereira de Figueiredo" userId="e1771b70d906f94b" providerId="Windows Live" clId="Web-{62FC7D01-7DC2-4ECC-8EE4-941CF425DBEE}" dt="2020-04-04T01:24:50.406" v="176"/>
        <pc:sldMkLst>
          <pc:docMk/>
          <pc:sldMk cId="3307251767" sldId="380"/>
        </pc:sldMkLst>
      </pc:sldChg>
      <pc:sldChg chg="del">
        <pc:chgData name="Felipe Augusto Pereira de Figueiredo" userId="e1771b70d906f94b" providerId="Windows Live" clId="Web-{62FC7D01-7DC2-4ECC-8EE4-941CF425DBEE}" dt="2020-04-04T01:28:01.669" v="197"/>
        <pc:sldMkLst>
          <pc:docMk/>
          <pc:sldMk cId="1498450978" sldId="381"/>
        </pc:sldMkLst>
      </pc:sldChg>
      <pc:sldChg chg="add replId">
        <pc:chgData name="Felipe Augusto Pereira de Figueiredo" userId="e1771b70d906f94b" providerId="Windows Live" clId="Web-{62FC7D01-7DC2-4ECC-8EE4-941CF425DBEE}" dt="2020-04-04T01:13:12.219" v="0"/>
        <pc:sldMkLst>
          <pc:docMk/>
          <pc:sldMk cId="1168747188" sldId="398"/>
        </pc:sldMkLst>
      </pc:sldChg>
      <pc:sldChg chg="modSp new modNotes">
        <pc:chgData name="Felipe Augusto Pereira de Figueiredo" userId="e1771b70d906f94b" providerId="Windows Live" clId="Web-{62FC7D01-7DC2-4ECC-8EE4-941CF425DBEE}" dt="2020-04-04T01:33:54.380" v="268" actId="20577"/>
        <pc:sldMkLst>
          <pc:docMk/>
          <pc:sldMk cId="2414479644" sldId="399"/>
        </pc:sldMkLst>
        <pc:spChg chg="mod">
          <ac:chgData name="Felipe Augusto Pereira de Figueiredo" userId="e1771b70d906f94b" providerId="Windows Live" clId="Web-{62FC7D01-7DC2-4ECC-8EE4-941CF425DBEE}" dt="2020-04-04T01:19:47.214" v="68" actId="20577"/>
          <ac:spMkLst>
            <pc:docMk/>
            <pc:sldMk cId="2414479644" sldId="399"/>
            <ac:spMk id="2" creationId="{F4227E34-0D58-4F7C-A44C-874904CC31AB}"/>
          </ac:spMkLst>
        </pc:spChg>
        <pc:spChg chg="mod">
          <ac:chgData name="Felipe Augusto Pereira de Figueiredo" userId="e1771b70d906f94b" providerId="Windows Live" clId="Web-{62FC7D01-7DC2-4ECC-8EE4-941CF425DBEE}" dt="2020-04-04T01:33:54.380" v="268" actId="20577"/>
          <ac:spMkLst>
            <pc:docMk/>
            <pc:sldMk cId="2414479644" sldId="399"/>
            <ac:spMk id="3" creationId="{96005A71-5862-4C74-B1AF-2AAB990B557F}"/>
          </ac:spMkLst>
        </pc:spChg>
      </pc:sldChg>
    </pc:docChg>
  </pc:docChgLst>
  <pc:docChgLst>
    <pc:chgData name="Felipe Augusto Pereira de Figueiredo" userId="e1771b70d906f94b" providerId="Windows Live" clId="Web-{58D05219-7C7B-4B91-A7AF-DC0AF21441D4}"/>
    <pc:docChg chg="modSld">
      <pc:chgData name="Felipe Augusto Pereira de Figueiredo" userId="e1771b70d906f94b" providerId="Windows Live" clId="Web-{58D05219-7C7B-4B91-A7AF-DC0AF21441D4}" dt="2020-03-15T18:19:02.459" v="6" actId="20577"/>
      <pc:docMkLst>
        <pc:docMk/>
      </pc:docMkLst>
      <pc:sldChg chg="modSp">
        <pc:chgData name="Felipe Augusto Pereira de Figueiredo" userId="e1771b70d906f94b" providerId="Windows Live" clId="Web-{58D05219-7C7B-4B91-A7AF-DC0AF21441D4}" dt="2020-03-15T18:18:57.443" v="4" actId="20577"/>
        <pc:sldMkLst>
          <pc:docMk/>
          <pc:sldMk cId="63867976" sldId="310"/>
        </pc:sldMkLst>
        <pc:spChg chg="mod">
          <ac:chgData name="Felipe Augusto Pereira de Figueiredo" userId="e1771b70d906f94b" providerId="Windows Live" clId="Web-{58D05219-7C7B-4B91-A7AF-DC0AF21441D4}" dt="2020-03-15T18:18:57.443" v="4" actId="20577"/>
          <ac:spMkLst>
            <pc:docMk/>
            <pc:sldMk cId="63867976" sldId="310"/>
            <ac:spMk id="3" creationId="{00000000-0000-0000-0000-000000000000}"/>
          </ac:spMkLst>
        </pc:spChg>
      </pc:sldChg>
    </pc:docChg>
  </pc:docChgLst>
  <pc:docChgLst>
    <pc:chgData name="Felipe Augusto Pereira de Figueiredo" userId="e1771b70d906f94b" providerId="Windows Live" clId="Web-{328F8323-A8B4-4BB5-8B29-141FF986EA24}"/>
    <pc:docChg chg="modSld">
      <pc:chgData name="Felipe Augusto Pereira de Figueiredo" userId="e1771b70d906f94b" providerId="Windows Live" clId="Web-{328F8323-A8B4-4BB5-8B29-141FF986EA24}" dt="2020-04-06T19:56:50.780" v="9" actId="20577"/>
      <pc:docMkLst>
        <pc:docMk/>
      </pc:docMkLst>
      <pc:sldChg chg="modSp">
        <pc:chgData name="Felipe Augusto Pereira de Figueiredo" userId="e1771b70d906f94b" providerId="Windows Live" clId="Web-{328F8323-A8B4-4BB5-8B29-141FF986EA24}" dt="2020-04-06T19:56:50.780" v="8" actId="20577"/>
        <pc:sldMkLst>
          <pc:docMk/>
          <pc:sldMk cId="4289465553" sldId="388"/>
        </pc:sldMkLst>
        <pc:spChg chg="mod">
          <ac:chgData name="Felipe Augusto Pereira de Figueiredo" userId="e1771b70d906f94b" providerId="Windows Live" clId="Web-{328F8323-A8B4-4BB5-8B29-141FF986EA24}" dt="2020-04-06T19:56:50.780" v="8" actId="20577"/>
          <ac:spMkLst>
            <pc:docMk/>
            <pc:sldMk cId="4289465553" sldId="388"/>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F0AF11-6A8A-4E64-94F5-26D4FBA2A01D}" type="datetimeFigureOut">
              <a:rPr lang="nl-BE" smtClean="0"/>
              <a:t>19/11/2021</a:t>
            </a:fld>
            <a:endParaRPr lang="nl-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8B99DF-01BC-492A-8CEF-4FD88D18DD9D}" type="slidenum">
              <a:rPr lang="nl-BE" smtClean="0"/>
              <a:t>‹#›</a:t>
            </a:fld>
            <a:endParaRPr lang="nl-BE"/>
          </a:p>
        </p:txBody>
      </p:sp>
    </p:spTree>
    <p:extLst>
      <p:ext uri="{BB962C8B-B14F-4D97-AF65-F5344CB8AC3E}">
        <p14:creationId xmlns:p14="http://schemas.microsoft.com/office/powerpoint/2010/main" val="1580594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3682608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smtClean="0"/>
              <a:t>Exemplo</a:t>
            </a:r>
            <a:r>
              <a:rPr lang="pt-BR" dirty="0" smtClean="0"/>
              <a:t>:</a:t>
            </a:r>
            <a:r>
              <a:rPr lang="pt-BR" baseline="0" dirty="0" smtClean="0"/>
              <a:t> </a:t>
            </a:r>
            <a:r>
              <a:rPr lang="pt-BR" dirty="0" smtClean="0"/>
              <a:t>https://mybinder.org/v2/gh/zz4fap/t319_aprendizado_de_maquina/main?filepath=notebooks%2Fregression%2Fvalidacao_cruzada.ipynb</a:t>
            </a:r>
          </a:p>
          <a:p>
            <a:endParaRPr lang="pt-BR" dirty="0"/>
          </a:p>
          <a:p>
            <a:r>
              <a:rPr lang="pt-BR" dirty="0"/>
              <a:t>A</a:t>
            </a:r>
            <a:r>
              <a:rPr lang="pt-BR" baseline="0" dirty="0"/>
              <a:t> função </a:t>
            </a:r>
            <a:r>
              <a:rPr lang="pt-BR" dirty="0"/>
              <a:t>“</a:t>
            </a:r>
            <a:r>
              <a:rPr lang="pt-BR" sz="1200" b="1" i="1" dirty="0">
                <a:solidFill>
                  <a:srgbClr val="000000"/>
                </a:solidFill>
                <a:highlight>
                  <a:srgbClr val="FFFFFF"/>
                </a:highlight>
              </a:rPr>
              <a:t>cross_val_score</a:t>
            </a:r>
            <a:r>
              <a:rPr lang="pt-BR" dirty="0"/>
              <a:t>” segue a convenção de que valores de retorno mais altos são melhores que valores de retorno mais baixos. Assim, as métricas que medem a distância entre o modelo e o</a:t>
            </a:r>
            <a:r>
              <a:rPr lang="pt-BR" baseline="0" dirty="0"/>
              <a:t> objetivo</a:t>
            </a:r>
            <a:r>
              <a:rPr lang="pt-BR" dirty="0"/>
              <a:t>, como metrics.mean_squared_error, estão disponíveis como ‘</a:t>
            </a:r>
            <a:r>
              <a:rPr lang="pt-BR" b="1" i="1" dirty="0"/>
              <a:t>neg_mean_squared_error</a:t>
            </a:r>
            <a:r>
              <a:rPr lang="pt-BR" dirty="0"/>
              <a:t>’, que retornam o valor negado da métrica.</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10</a:t>
            </a:fld>
            <a:endParaRPr lang="nl-BE"/>
          </a:p>
        </p:txBody>
      </p:sp>
    </p:spTree>
    <p:extLst>
      <p:ext uri="{BB962C8B-B14F-4D97-AF65-F5344CB8AC3E}">
        <p14:creationId xmlns:p14="http://schemas.microsoft.com/office/powerpoint/2010/main" val="6849678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11</a:t>
            </a:fld>
            <a:endParaRPr lang="nl-BE"/>
          </a:p>
        </p:txBody>
      </p:sp>
    </p:spTree>
    <p:extLst>
      <p:ext uri="{BB962C8B-B14F-4D97-AF65-F5344CB8AC3E}">
        <p14:creationId xmlns:p14="http://schemas.microsoft.com/office/powerpoint/2010/main" val="40029188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12</a:t>
            </a:fld>
            <a:endParaRPr lang="nl-BE"/>
          </a:p>
        </p:txBody>
      </p:sp>
    </p:spTree>
    <p:extLst>
      <p:ext uri="{BB962C8B-B14F-4D97-AF65-F5344CB8AC3E}">
        <p14:creationId xmlns:p14="http://schemas.microsoft.com/office/powerpoint/2010/main" val="38118847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COLAB: https://colab.research.google.com/github/zz4fap/t319_aprendizado_de_maquina/blob/main/labs/Laboratorio6.ipynb</a:t>
            </a:r>
          </a:p>
          <a:p>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BINDER: https://mybinder.org/v2/gh/zz4fap/t319_aprendizado_de_maquina/main?filepath=labs%2FLaboratorio6.ipynb</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13</a:t>
            </a:fld>
            <a:endParaRPr lang="nl-BE"/>
          </a:p>
        </p:txBody>
      </p:sp>
    </p:spTree>
    <p:extLst>
      <p:ext uri="{BB962C8B-B14F-4D97-AF65-F5344CB8AC3E}">
        <p14:creationId xmlns:p14="http://schemas.microsoft.com/office/powerpoint/2010/main" val="4190145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Precisamos, portanto, de estratégias que forneçam indicativos de como o modelo se comporta ao aproximar o mapeamento verdadeiro como um todo (e não somente nas amostras de treinamento), e que também nos auxiliem a selecionar de forma confiável qual é o modelo mais adequado no problema de regressão. </a:t>
            </a:r>
          </a:p>
          <a:p>
            <a:endParaRPr lang="pt-BR" dirty="0" smtClean="0"/>
          </a:p>
          <a:p>
            <a:r>
              <a:rPr lang="pt-BR" b="1" dirty="0" smtClean="0"/>
              <a:t>Leitura importante</a:t>
            </a:r>
            <a:r>
              <a:rPr lang="pt-BR" dirty="0" smtClean="0"/>
              <a:t>:</a:t>
            </a:r>
            <a:r>
              <a:rPr lang="pt-BR" baseline="0" dirty="0" smtClean="0"/>
              <a:t> Seção 18.4 – Evaluating and Choosing the Best Hypothesis do livro do Russel e Norvig</a:t>
            </a:r>
            <a:endParaRPr lang="pt-BR" dirty="0" smtClean="0"/>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2</a:t>
            </a:fld>
            <a:endParaRPr lang="nl-BE"/>
          </a:p>
        </p:txBody>
      </p:sp>
    </p:spTree>
    <p:extLst>
      <p:ext uri="{BB962C8B-B14F-4D97-AF65-F5344CB8AC3E}">
        <p14:creationId xmlns:p14="http://schemas.microsoft.com/office/powerpoint/2010/main" val="3687912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Validação cruzada é usada para obter uma estimativa do desempenho da generalização de um modelo. Se um modelo tiver um bom desempenho nos dados de treinamento, mas generalizar mal de acordo com as métricas de validação cruzada, seu modelo estará se ajustando demais (sobreajuste). Se o desempenho for ruim em ambos, será insuficiente (subajuste). Essa é uma maneira de saber quando um modelo é muito simples ou muito complexo.</a:t>
            </a:r>
          </a:p>
          <a:p>
            <a:endParaRPr lang="pt-BR" dirty="0" smtClean="0"/>
          </a:p>
          <a:p>
            <a:r>
              <a:rPr lang="pt-BR" dirty="0" smtClean="0"/>
              <a:t>O </a:t>
            </a:r>
            <a:r>
              <a:rPr lang="pt-BR" dirty="0"/>
              <a:t>objetivo da validação cruzada é testar a capacidade do modelo em prever novos dados que não foram utilizados</a:t>
            </a:r>
            <a:r>
              <a:rPr lang="pt-BR" baseline="0" dirty="0"/>
              <a:t> durante o treinamento</a:t>
            </a:r>
            <a:r>
              <a:rPr lang="pt-BR" dirty="0"/>
              <a:t>, para sinalizar problemas como </a:t>
            </a:r>
            <a:r>
              <a:rPr lang="pt-BR" baseline="0" dirty="0"/>
              <a:t> sobreajuste </a:t>
            </a:r>
            <a:r>
              <a:rPr lang="pt-BR" dirty="0"/>
              <a:t>ou subajuste</a:t>
            </a:r>
            <a:r>
              <a:rPr lang="pt-BR" baseline="0" dirty="0"/>
              <a:t> </a:t>
            </a:r>
            <a:r>
              <a:rPr lang="pt-BR" dirty="0"/>
              <a:t>e fornecer uma deia de como o modelo irá generalizar para um conjunto de dados independente (ou seja, um conjunto de dados, em teoria,</a:t>
            </a:r>
            <a:r>
              <a:rPr lang="pt-BR" baseline="0" dirty="0"/>
              <a:t> </a:t>
            </a:r>
            <a:r>
              <a:rPr lang="pt-BR" dirty="0"/>
              <a:t>desconhecido</a:t>
            </a:r>
            <a:r>
              <a:rPr lang="pt-BR" dirty="0" smtClean="0"/>
              <a:t>).</a:t>
            </a:r>
          </a:p>
          <a:p>
            <a:endParaRPr lang="pt-BR" dirty="0" smtClean="0"/>
          </a:p>
          <a:p>
            <a:r>
              <a:rPr lang="pt-BR" dirty="0" smtClean="0"/>
              <a:t>A validação cruzada é utilizada para detectar problemas como </a:t>
            </a:r>
            <a:r>
              <a:rPr lang="pt-BR" b="1" i="1" dirty="0" smtClean="0"/>
              <a:t>sobreajuste</a:t>
            </a:r>
            <a:r>
              <a:rPr lang="pt-BR" dirty="0" smtClean="0"/>
              <a:t> ou </a:t>
            </a:r>
            <a:r>
              <a:rPr lang="pt-BR" b="1" i="1" dirty="0" smtClean="0"/>
              <a:t>viés de seleção </a:t>
            </a:r>
            <a:r>
              <a:rPr lang="pt-BR" dirty="0" smtClean="0"/>
              <a:t>e para dar uma visão sobre como o modelo irá generalizar para um conjunto de dados independente.</a:t>
            </a:r>
          </a:p>
          <a:p>
            <a:pPr lvl="1"/>
            <a:r>
              <a:rPr lang="pt-BR" dirty="0" smtClean="0"/>
              <a:t>O </a:t>
            </a:r>
            <a:r>
              <a:rPr lang="pt-BR" b="1" i="1" dirty="0" smtClean="0"/>
              <a:t>viés de seleção </a:t>
            </a:r>
            <a:r>
              <a:rPr lang="pt-BR" dirty="0" smtClean="0"/>
              <a:t>é o viés introduzido pela seleção de amostras para análise de um modelo de tal forma que este conjunto de amostras não seja representativo da população que se pretende analisar.</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3</a:t>
            </a:fld>
            <a:endParaRPr lang="nl-BE"/>
          </a:p>
        </p:txBody>
      </p:sp>
    </p:spTree>
    <p:extLst>
      <p:ext uri="{BB962C8B-B14F-4D97-AF65-F5344CB8AC3E}">
        <p14:creationId xmlns:p14="http://schemas.microsoft.com/office/powerpoint/2010/main" val="498206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Normalmente,</a:t>
            </a:r>
            <a:r>
              <a:rPr lang="pt-BR" baseline="0" dirty="0" smtClean="0"/>
              <a:t> a estratégia </a:t>
            </a:r>
            <a:r>
              <a:rPr lang="pt-BR" dirty="0" smtClean="0"/>
              <a:t>da validação</a:t>
            </a:r>
            <a:r>
              <a:rPr lang="pt-BR" baseline="0" dirty="0" smtClean="0"/>
              <a:t> cruzada com holdout envolve </a:t>
            </a:r>
            <a:r>
              <a:rPr lang="pt-BR" dirty="0" smtClean="0"/>
              <a:t>a divisão do conjunto de dados em 20 a 30% dos dados para teste/validação e o restante como dados de treinamento.</a:t>
            </a:r>
          </a:p>
          <a:p>
            <a:endParaRPr lang="pt-BR" dirty="0" smtClean="0"/>
          </a:p>
          <a:p>
            <a:r>
              <a:rPr lang="pt-BR" dirty="0" smtClean="0"/>
              <a:t>A validação pode depender muito de quais dados vão para o conjunto de treinamento e quais vão para o conjunto de testes e, portanto, a avaliação pode ser significativamente diferente dependendo de como a divisão é feita.</a:t>
            </a:r>
          </a:p>
          <a:p>
            <a:endParaRPr lang="pt-BR" dirty="0" smtClean="0"/>
          </a:p>
          <a:p>
            <a:r>
              <a:rPr lang="pt-BR" dirty="0" smtClean="0"/>
              <a:t>Com esta </a:t>
            </a:r>
            <a:r>
              <a:rPr lang="pt-BR" baseline="0" dirty="0" smtClean="0"/>
              <a:t>estratégia</a:t>
            </a:r>
            <a:r>
              <a:rPr lang="pt-BR" dirty="0" smtClean="0"/>
              <a:t>, existe a possibilidade de viés de seleção elevado se tivermos um pequeno conjunto de dados, porque perderíamos algumas informações sobre os dados que não usamos para o treinamento e usamos na validação. Se a</a:t>
            </a:r>
            <a:r>
              <a:rPr lang="pt-BR" baseline="0" dirty="0" smtClean="0"/>
              <a:t> base de </a:t>
            </a:r>
            <a:r>
              <a:rPr lang="pt-BR" dirty="0" smtClean="0"/>
              <a:t>dados for muio grande e os </a:t>
            </a:r>
            <a:r>
              <a:rPr lang="pt-BR" baseline="0" dirty="0" smtClean="0"/>
              <a:t>conjuntos </a:t>
            </a:r>
            <a:r>
              <a:rPr lang="pt-BR" dirty="0" smtClean="0"/>
              <a:t>de teste e treinamento tiverem a mesma distribuição, essa </a:t>
            </a:r>
            <a:r>
              <a:rPr lang="pt-BR" baseline="0" dirty="0" smtClean="0"/>
              <a:t>estratégia </a:t>
            </a:r>
            <a:r>
              <a:rPr lang="pt-BR" dirty="0" smtClean="0"/>
              <a:t>é aceitável.</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4</a:t>
            </a:fld>
            <a:endParaRPr lang="nl-BE"/>
          </a:p>
        </p:txBody>
      </p:sp>
    </p:spTree>
    <p:extLst>
      <p:ext uri="{BB962C8B-B14F-4D97-AF65-F5344CB8AC3E}">
        <p14:creationId xmlns:p14="http://schemas.microsoft.com/office/powerpoint/2010/main" val="24198533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smtClean="0"/>
              <a:t>Exemplo</a:t>
            </a:r>
            <a:r>
              <a:rPr lang="pt-BR" dirty="0" smtClean="0"/>
              <a:t>:</a:t>
            </a:r>
            <a:r>
              <a:rPr lang="pt-BR" baseline="0" dirty="0" smtClean="0"/>
              <a:t> </a:t>
            </a:r>
            <a:r>
              <a:rPr lang="pt-BR" dirty="0" smtClean="0"/>
              <a:t>https://mybinder.org/v2/gh/zz4fap/t319_aprendizado_de_maquina/main?filepath=notebooks%2Fregression%2Fvalidacao_cruzada.ipynb</a:t>
            </a:r>
          </a:p>
        </p:txBody>
      </p:sp>
      <p:sp>
        <p:nvSpPr>
          <p:cNvPr id="4" name="Slide Number Placeholder 3"/>
          <p:cNvSpPr>
            <a:spLocks noGrp="1"/>
          </p:cNvSpPr>
          <p:nvPr>
            <p:ph type="sldNum" sz="quarter" idx="10"/>
          </p:nvPr>
        </p:nvSpPr>
        <p:spPr/>
        <p:txBody>
          <a:bodyPr/>
          <a:lstStyle/>
          <a:p>
            <a:fld id="{DA8B99DF-01BC-492A-8CEF-4FD88D18DD9D}" type="slidenum">
              <a:rPr lang="nl-BE" smtClean="0"/>
              <a:t>5</a:t>
            </a:fld>
            <a:endParaRPr lang="nl-BE"/>
          </a:p>
        </p:txBody>
      </p:sp>
    </p:spTree>
    <p:extLst>
      <p:ext uri="{BB962C8B-B14F-4D97-AF65-F5344CB8AC3E}">
        <p14:creationId xmlns:p14="http://schemas.microsoft.com/office/powerpoint/2010/main" val="10926885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A ideia principal por trás da</a:t>
            </a:r>
            <a:r>
              <a:rPr lang="pt-BR" baseline="0" dirty="0" smtClean="0"/>
              <a:t> estratégia do k-Fold </a:t>
            </a:r>
            <a:r>
              <a:rPr lang="pt-BR" dirty="0" smtClean="0"/>
              <a:t>é que cada</a:t>
            </a:r>
            <a:r>
              <a:rPr lang="pt-BR" baseline="0" dirty="0" smtClean="0"/>
              <a:t> exemplo do conjunto de dados faz o serviço duplo como dado de treinamento e de validação/teste.</a:t>
            </a:r>
            <a:endParaRPr lang="pt-BR" dirty="0" smtClean="0"/>
          </a:p>
          <a:p>
            <a:endParaRPr lang="pt-B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Na validação cruzada do k-Fold, os dados são divididos em k subconjuntos. A validação é repetida k vezes, de modo que, a cada vez, um dos subconjuntos k é usado como conjunto de validação e os outros subconjuntos k-1 são reunidos para formar um único conjunto de treinamento. Desta forma, </a:t>
            </a:r>
            <a:r>
              <a:rPr lang="pt-BR" baseline="0" dirty="0" smtClean="0"/>
              <a:t>uma vantagem dessa abordagem é que a forma como os dados são divididos importa menos. </a:t>
            </a:r>
          </a:p>
          <a:p>
            <a:endParaRPr lang="pt-BR" dirty="0" smtClean="0"/>
          </a:p>
          <a:p>
            <a:r>
              <a:rPr lang="pt-BR" dirty="0" smtClean="0"/>
              <a:t>Essa</a:t>
            </a:r>
            <a:r>
              <a:rPr lang="pt-BR" baseline="0" dirty="0" smtClean="0"/>
              <a:t> </a:t>
            </a:r>
            <a:r>
              <a:rPr lang="pt-BR" sz="1200" dirty="0" smtClean="0"/>
              <a:t>estratégia </a:t>
            </a:r>
            <a:r>
              <a:rPr lang="pt-BR" dirty="0" smtClean="0"/>
              <a:t>reduz significativamente o problema do viés</a:t>
            </a:r>
            <a:r>
              <a:rPr lang="pt-BR" baseline="0" dirty="0" smtClean="0"/>
              <a:t> de seleção</a:t>
            </a:r>
            <a:r>
              <a:rPr lang="pt-BR" dirty="0" smtClean="0"/>
              <a:t>, pois ela</a:t>
            </a:r>
            <a:r>
              <a:rPr lang="pt-BR" baseline="0" dirty="0" smtClean="0"/>
              <a:t> </a:t>
            </a:r>
            <a:r>
              <a:rPr lang="pt-BR" sz="1200" dirty="0" smtClean="0"/>
              <a:t>garante que todos os exemplos do conjunto de dados original tenham a chance de aparecer nos conjuntos de treinamento e validação,</a:t>
            </a:r>
            <a:r>
              <a:rPr lang="pt-BR" sz="1200" baseline="0" dirty="0" smtClean="0"/>
              <a:t> o que consequentemente, </a:t>
            </a:r>
            <a:r>
              <a:rPr lang="pt-BR" dirty="0" smtClean="0"/>
              <a:t>reduz a variância.</a:t>
            </a:r>
            <a:r>
              <a:rPr lang="pt-BR" baseline="0" dirty="0" smtClean="0"/>
              <a:t> </a:t>
            </a:r>
          </a:p>
          <a:p>
            <a:endParaRPr lang="pt-BR" baseline="0" dirty="0" smtClean="0"/>
          </a:p>
          <a:p>
            <a:r>
              <a:rPr lang="pt-BR" dirty="0" smtClean="0"/>
              <a:t>Portanto,</a:t>
            </a:r>
            <a:r>
              <a:rPr lang="pt-BR" baseline="0" dirty="0" smtClean="0"/>
              <a:t> a</a:t>
            </a:r>
            <a:r>
              <a:rPr lang="pt-BR" dirty="0" smtClean="0"/>
              <a:t> troca dos conjuntos de treinamento e validação contribuem</a:t>
            </a:r>
            <a:r>
              <a:rPr lang="pt-BR" baseline="0" dirty="0" smtClean="0"/>
              <a:t> </a:t>
            </a:r>
            <a:r>
              <a:rPr lang="pt-BR" dirty="0" smtClean="0"/>
              <a:t>para a eficácia dessa </a:t>
            </a:r>
            <a:r>
              <a:rPr lang="pt-BR" sz="1200" dirty="0" smtClean="0"/>
              <a:t>estratégia</a:t>
            </a:r>
            <a:r>
              <a:rPr lang="pt-BR" dirty="0" smtClean="0"/>
              <a:t>. </a:t>
            </a:r>
            <a:r>
              <a:rPr lang="pt-BR" baseline="0" dirty="0" smtClean="0"/>
              <a:t>Como regra geral e evidência empírica, normalmente, utiliza-se K = 5 ou 10. A variância da estimativa resultante é reduzida à medida que k é aumentado.</a:t>
            </a:r>
          </a:p>
          <a:p>
            <a:endParaRPr lang="pt-BR" baseline="0" dirty="0" smtClean="0"/>
          </a:p>
          <a:p>
            <a:r>
              <a:rPr lang="pt-BR" baseline="0" dirty="0" smtClean="0"/>
              <a:t>A validação cruzada do k-Fold é importante pois permite que você use seu conjunto de dados completo tanto para treinamento como para validação. É especialmente útil ao avaliar um modelo usando conjuntos de dados pequenos ou limitados.</a:t>
            </a:r>
          </a:p>
          <a:p>
            <a:endParaRPr lang="pt-BR" dirty="0" smtClean="0"/>
          </a:p>
          <a:p>
            <a:r>
              <a:rPr lang="pt-BR" dirty="0" smtClean="0"/>
              <a:t>O desempenho do modelo é dado pela média dos erros de validação calculados para cada um dos k folds. A estimativa de erro é calculada sobre todos os k folds para obter a eficácia total do modelo. </a:t>
            </a:r>
          </a:p>
          <a:p>
            <a:pPr marL="0" marR="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Como pode ser visto, todo exemplo fica em um conjunto de validação exatamente uma vez e em um conjunto de treinamento k-1 vezes.</a:t>
            </a:r>
          </a:p>
          <a:p>
            <a:r>
              <a:rPr lang="pt-BR" baseline="0" dirty="0" smtClean="0"/>
              <a:t>Cada exemplo entra em um conjunto de validação exatamente uma vez e a k-1 vezes no conjunto de treinamento.</a:t>
            </a:r>
          </a:p>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Com este procedimento, toda amostra disponível vai aparecer k-1 vezes no conjunto de treinamento e 1 vez no conjunto de validação.</a:t>
            </a:r>
          </a:p>
          <a:p>
            <a:endParaRPr lang="pt-BR" dirty="0" smtClean="0"/>
          </a:p>
          <a:p>
            <a:r>
              <a:rPr lang="pt-BR" b="1" dirty="0" smtClean="0"/>
              <a:t>Desvantagem</a:t>
            </a:r>
            <a:r>
              <a:rPr lang="pt-BR" dirty="0" smtClean="0"/>
              <a:t>:</a:t>
            </a:r>
          </a:p>
          <a:p>
            <a:r>
              <a:rPr lang="pt-BR" dirty="0" smtClean="0"/>
              <a:t>Alto</a:t>
            </a:r>
            <a:r>
              <a:rPr lang="pt-BR" baseline="0" dirty="0" smtClean="0"/>
              <a:t> custo computational pois treina-se e valida-se o modelo k vezes, ou seja, o algoritmo de treinamento deve ser executado novamente do zero k vezes, o que significa que leva k vezes mais tempo para fazer uma avaliação (treinamento+validação).</a:t>
            </a:r>
            <a:endParaRPr lang="pt-BR" dirty="0" smtClean="0"/>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6</a:t>
            </a:fld>
            <a:endParaRPr lang="nl-BE"/>
          </a:p>
        </p:txBody>
      </p:sp>
    </p:spTree>
    <p:extLst>
      <p:ext uri="{BB962C8B-B14F-4D97-AF65-F5344CB8AC3E}">
        <p14:creationId xmlns:p14="http://schemas.microsoft.com/office/powerpoint/2010/main" val="15486393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A ideia principal por trás da</a:t>
            </a:r>
            <a:r>
              <a:rPr lang="pt-BR" baseline="0" dirty="0" smtClean="0"/>
              <a:t> estratégia do k-Fold </a:t>
            </a:r>
            <a:r>
              <a:rPr lang="pt-BR" dirty="0" smtClean="0"/>
              <a:t>é que cada</a:t>
            </a:r>
            <a:r>
              <a:rPr lang="pt-BR" baseline="0" dirty="0" smtClean="0"/>
              <a:t> exemplo do conjunto de dados faz o serviço duplo como dado de treinamento e de validação/teste.</a:t>
            </a:r>
            <a:endParaRPr lang="pt-BR" dirty="0" smtClean="0"/>
          </a:p>
          <a:p>
            <a:endParaRPr lang="pt-B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Na validação cruzada do k-Fold, os dados são divididos em k subconjuntos. A validação é repetida k vezes, de modo que, a cada vez, um dos subconjuntos k é usado como conjunto de validação e os outros subconjuntos k-1 são reunidos para formar um único conjunto de treinamento. Desta forma, </a:t>
            </a:r>
            <a:r>
              <a:rPr lang="pt-BR" baseline="0" dirty="0" smtClean="0"/>
              <a:t>uma vantagem dessa abordagem é que a forma como os dados são divididos importa menos. </a:t>
            </a:r>
          </a:p>
          <a:p>
            <a:endParaRPr lang="pt-BR" dirty="0" smtClean="0"/>
          </a:p>
          <a:p>
            <a:r>
              <a:rPr lang="pt-BR" dirty="0" smtClean="0"/>
              <a:t>Essa</a:t>
            </a:r>
            <a:r>
              <a:rPr lang="pt-BR" baseline="0" dirty="0" smtClean="0"/>
              <a:t> </a:t>
            </a:r>
            <a:r>
              <a:rPr lang="pt-BR" sz="1200" dirty="0" smtClean="0"/>
              <a:t>estratégia </a:t>
            </a:r>
            <a:r>
              <a:rPr lang="pt-BR" dirty="0" smtClean="0"/>
              <a:t>reduz significativamente o problema do viés</a:t>
            </a:r>
            <a:r>
              <a:rPr lang="pt-BR" baseline="0" dirty="0" smtClean="0"/>
              <a:t> de seleção</a:t>
            </a:r>
            <a:r>
              <a:rPr lang="pt-BR" dirty="0" smtClean="0"/>
              <a:t>, pois ela</a:t>
            </a:r>
            <a:r>
              <a:rPr lang="pt-BR" baseline="0" dirty="0" smtClean="0"/>
              <a:t> </a:t>
            </a:r>
            <a:r>
              <a:rPr lang="pt-BR" sz="1200" dirty="0" smtClean="0"/>
              <a:t>garante que todos os exemplos do conjunto de dados original tenham a chance de aparecer nos conjuntos de treinamento e validação,</a:t>
            </a:r>
            <a:r>
              <a:rPr lang="pt-BR" sz="1200" baseline="0" dirty="0" smtClean="0"/>
              <a:t> o que consequentemente, </a:t>
            </a:r>
            <a:r>
              <a:rPr lang="pt-BR" dirty="0" smtClean="0"/>
              <a:t>reduz a variância.</a:t>
            </a:r>
            <a:r>
              <a:rPr lang="pt-BR" baseline="0" dirty="0" smtClean="0"/>
              <a:t> </a:t>
            </a:r>
          </a:p>
          <a:p>
            <a:endParaRPr lang="pt-BR" baseline="0" dirty="0" smtClean="0"/>
          </a:p>
          <a:p>
            <a:r>
              <a:rPr lang="pt-BR" dirty="0" smtClean="0"/>
              <a:t>Portanto,</a:t>
            </a:r>
            <a:r>
              <a:rPr lang="pt-BR" baseline="0" dirty="0" smtClean="0"/>
              <a:t> a</a:t>
            </a:r>
            <a:r>
              <a:rPr lang="pt-BR" dirty="0" smtClean="0"/>
              <a:t> troca dos conjuntos de treinamento e validação contribuem</a:t>
            </a:r>
            <a:r>
              <a:rPr lang="pt-BR" baseline="0" dirty="0" smtClean="0"/>
              <a:t> </a:t>
            </a:r>
            <a:r>
              <a:rPr lang="pt-BR" dirty="0" smtClean="0"/>
              <a:t>para a eficácia dessa </a:t>
            </a:r>
            <a:r>
              <a:rPr lang="pt-BR" sz="1200" dirty="0" smtClean="0"/>
              <a:t>estratégia</a:t>
            </a:r>
            <a:r>
              <a:rPr lang="pt-BR" dirty="0" smtClean="0"/>
              <a:t>. </a:t>
            </a:r>
            <a:r>
              <a:rPr lang="pt-BR" baseline="0" dirty="0" smtClean="0"/>
              <a:t>Como regra geral e evidência empírica, normalmente, utiliza-se K = 5 ou 10. A variância da estimativa resultante é reduzida à medida que k é aumentado.</a:t>
            </a:r>
          </a:p>
          <a:p>
            <a:endParaRPr lang="pt-BR" baseline="0" dirty="0" smtClean="0"/>
          </a:p>
          <a:p>
            <a:r>
              <a:rPr lang="pt-BR" baseline="0" dirty="0" smtClean="0"/>
              <a:t>A validação cruzada do k-Fold é importante pois permite que você use seu conjunto de dados completo tanto para treinamento como para validação. É especialmente útil ao avaliar um modelo usando conjuntos de dados pequenos ou limitados.</a:t>
            </a:r>
          </a:p>
          <a:p>
            <a:endParaRPr lang="pt-BR" dirty="0" smtClean="0"/>
          </a:p>
          <a:p>
            <a:r>
              <a:rPr lang="pt-BR" dirty="0" smtClean="0"/>
              <a:t>O desempenho do modelo é dado pela média dos erros de validação calculados para cada um dos k folds. A estimativa de erro é calculada sobre todos os k folds para obter a eficácia total do modelo. </a:t>
            </a:r>
          </a:p>
          <a:p>
            <a:pPr marL="0" marR="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Como pode ser visto, todo exemplo fica em um conjunto de validação exatamente uma vez e em um conjunto de treinamento k-1 vezes.</a:t>
            </a:r>
          </a:p>
          <a:p>
            <a:r>
              <a:rPr lang="pt-BR" baseline="0" dirty="0" smtClean="0"/>
              <a:t>Cada exemplo entra em um conjunto de validação exatamente uma vez e a k-1 vezes no conjunto de treinamento.</a:t>
            </a:r>
          </a:p>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Com este procedimento, toda amostra disponível vai aparecer k-1 vezes no conjunto de treinamento e 1 vez no conjunto de validação.</a:t>
            </a:r>
          </a:p>
          <a:p>
            <a:endParaRPr lang="pt-BR" dirty="0" smtClean="0"/>
          </a:p>
          <a:p>
            <a:r>
              <a:rPr lang="pt-BR" b="1" dirty="0" smtClean="0"/>
              <a:t>Desvantagem</a:t>
            </a:r>
            <a:r>
              <a:rPr lang="pt-BR" dirty="0" smtClean="0"/>
              <a:t>:</a:t>
            </a:r>
          </a:p>
          <a:p>
            <a:r>
              <a:rPr lang="pt-BR" dirty="0" smtClean="0"/>
              <a:t>Alto</a:t>
            </a:r>
            <a:r>
              <a:rPr lang="pt-BR" baseline="0" dirty="0" smtClean="0"/>
              <a:t> custo computational pois treina-se e valida-se o modelo k vezes, ou seja, o algoritmo de treinamento deve ser executado novamente do zero k vezes, o que significa que leva k vezes mais tempo para fazer uma avaliação (treinamento+validação).</a:t>
            </a:r>
            <a:endParaRPr lang="pt-BR" dirty="0" smtClean="0"/>
          </a:p>
          <a:p>
            <a:endParaRPr lang="pt-BR" dirty="0" smtClean="0"/>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7</a:t>
            </a:fld>
            <a:endParaRPr lang="nl-BE"/>
          </a:p>
        </p:txBody>
      </p:sp>
    </p:spTree>
    <p:extLst>
      <p:ext uri="{BB962C8B-B14F-4D97-AF65-F5344CB8AC3E}">
        <p14:creationId xmlns:p14="http://schemas.microsoft.com/office/powerpoint/2010/main" val="1019303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smtClean="0"/>
              <a:t>Exemplo</a:t>
            </a:r>
            <a:r>
              <a:rPr lang="pt-BR" dirty="0" smtClean="0"/>
              <a:t>:</a:t>
            </a:r>
            <a:r>
              <a:rPr lang="pt-BR" baseline="0" dirty="0" smtClean="0"/>
              <a:t> </a:t>
            </a:r>
            <a:r>
              <a:rPr lang="pt-BR" dirty="0" smtClean="0"/>
              <a:t>https://mybinder.org/v2/gh/zz4fap/t319_aprendizado_de_maquina/main?filepath=notebooks%2Fregression%2Fvalidacao_cruzada.ipynb</a:t>
            </a:r>
          </a:p>
        </p:txBody>
      </p:sp>
      <p:sp>
        <p:nvSpPr>
          <p:cNvPr id="4" name="Slide Number Placeholder 3"/>
          <p:cNvSpPr>
            <a:spLocks noGrp="1"/>
          </p:cNvSpPr>
          <p:nvPr>
            <p:ph type="sldNum" sz="quarter" idx="10"/>
          </p:nvPr>
        </p:nvSpPr>
        <p:spPr/>
        <p:txBody>
          <a:bodyPr/>
          <a:lstStyle/>
          <a:p>
            <a:fld id="{DA8B99DF-01BC-492A-8CEF-4FD88D18DD9D}" type="slidenum">
              <a:rPr lang="nl-BE" smtClean="0"/>
              <a:t>8</a:t>
            </a:fld>
            <a:endParaRPr lang="nl-BE"/>
          </a:p>
        </p:txBody>
      </p:sp>
    </p:spTree>
    <p:extLst>
      <p:ext uri="{BB962C8B-B14F-4D97-AF65-F5344CB8AC3E}">
        <p14:creationId xmlns:p14="http://schemas.microsoft.com/office/powerpoint/2010/main" val="13878460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A validação cruzada leave-p-out</a:t>
            </a:r>
            <a:r>
              <a:rPr lang="pt-BR" baseline="0" dirty="0"/>
              <a:t> </a:t>
            </a:r>
            <a:r>
              <a:rPr lang="pt-BR" dirty="0"/>
              <a:t>envolve o uso de todas as possíveis combinações de </a:t>
            </a:r>
            <a:r>
              <a:rPr lang="pt-BR" b="1" dirty="0"/>
              <a:t>p</a:t>
            </a:r>
            <a:r>
              <a:rPr lang="pt-BR" dirty="0"/>
              <a:t> exemplos do conjunto de dados </a:t>
            </a:r>
            <a:r>
              <a:rPr lang="pt-BR" dirty="0" smtClean="0"/>
              <a:t>como </a:t>
            </a:r>
            <a:r>
              <a:rPr lang="pt-BR" dirty="0"/>
              <a:t>conjunto de validação e as observações </a:t>
            </a:r>
            <a:r>
              <a:rPr lang="pt-BR" dirty="0" smtClean="0"/>
              <a:t>restantes (N-p) </a:t>
            </a:r>
            <a:r>
              <a:rPr lang="pt-BR" dirty="0"/>
              <a:t>como o conjunto de treinamento.</a:t>
            </a:r>
          </a:p>
          <a:p>
            <a:endParaRPr lang="pt-BR" dirty="0"/>
          </a:p>
          <a:p>
            <a:r>
              <a:rPr lang="pt-BR" dirty="0"/>
              <a:t>Essa </a:t>
            </a:r>
            <a:r>
              <a:rPr lang="pt-BR" dirty="0" smtClean="0"/>
              <a:t>estratégia deixa </a:t>
            </a:r>
            <a:r>
              <a:rPr lang="pt-BR" dirty="0"/>
              <a:t>p pontos de dados fora do</a:t>
            </a:r>
            <a:r>
              <a:rPr lang="pt-BR" baseline="0" dirty="0"/>
              <a:t> conjunto </a:t>
            </a:r>
            <a:r>
              <a:rPr lang="pt-BR" dirty="0"/>
              <a:t>de treinamento, ou seja, se houver N pontos de dados no</a:t>
            </a:r>
            <a:r>
              <a:rPr lang="pt-BR" baseline="0" dirty="0"/>
              <a:t> conjunto </a:t>
            </a:r>
            <a:r>
              <a:rPr lang="pt-BR" dirty="0"/>
              <a:t>original, N-p exemplos são usados para treinar o modelo e p exemplos são usados como o conjunto de validação. Isso é repetido para todas as possíveis combinações, em seguida, o erro é calculado para todas as tentativas, para fornecer a performance</a:t>
            </a:r>
            <a:r>
              <a:rPr lang="pt-BR" baseline="0" dirty="0"/>
              <a:t> </a:t>
            </a:r>
            <a:r>
              <a:rPr lang="pt-BR" dirty="0"/>
              <a:t>geral.</a:t>
            </a:r>
          </a:p>
          <a:p>
            <a:endParaRPr lang="pt-BR" dirty="0"/>
          </a:p>
          <a:p>
            <a:r>
              <a:rPr lang="pt-BR" dirty="0"/>
              <a:t>Esta é uma </a:t>
            </a:r>
            <a:r>
              <a:rPr lang="pt-BR" dirty="0" smtClean="0"/>
              <a:t>estratégia mais </a:t>
            </a:r>
            <a:r>
              <a:rPr lang="pt-BR" dirty="0"/>
              <a:t>extrema para </a:t>
            </a:r>
            <a:r>
              <a:rPr lang="pt-BR" dirty="0" smtClean="0"/>
              <a:t>se realizar </a:t>
            </a:r>
            <a:r>
              <a:rPr lang="pt-BR" dirty="0"/>
              <a:t>a validação cruzada,</a:t>
            </a:r>
            <a:r>
              <a:rPr lang="pt-BR" baseline="0" dirty="0"/>
              <a:t> pois p</a:t>
            </a:r>
            <a:r>
              <a:rPr lang="pt-BR" dirty="0"/>
              <a:t>ara cada um dos possíveis </a:t>
            </a:r>
            <a:r>
              <a:rPr lang="pt-BR" b="1" i="1" dirty="0"/>
              <a:t>p-conjuntos</a:t>
            </a:r>
            <a:r>
              <a:rPr lang="pt-BR" dirty="0"/>
              <a:t> em nosso conjunto de dados, construímos um modelo usando todas os outros</a:t>
            </a:r>
            <a:r>
              <a:rPr lang="pt-BR" baseline="0" dirty="0"/>
              <a:t> exemplos </a:t>
            </a:r>
            <a:r>
              <a:rPr lang="pt-BR" dirty="0"/>
              <a:t>e testamos nos</a:t>
            </a:r>
            <a:r>
              <a:rPr lang="pt-BR" baseline="0" dirty="0"/>
              <a:t> p-pontos de dados </a:t>
            </a:r>
            <a:r>
              <a:rPr lang="pt-BR" dirty="0"/>
              <a:t>selecionados.</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9</a:t>
            </a:fld>
            <a:endParaRPr lang="nl-BE"/>
          </a:p>
        </p:txBody>
      </p:sp>
    </p:spTree>
    <p:extLst>
      <p:ext uri="{BB962C8B-B14F-4D97-AF65-F5344CB8AC3E}">
        <p14:creationId xmlns:p14="http://schemas.microsoft.com/office/powerpoint/2010/main" val="1129195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B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19/11/2021</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1746137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19/11/2021</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2849598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nl-B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19/11/2021</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48147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19/11/2021</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3639183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B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0E15A5-E95B-43EB-9AC7-9A96397448C0}" type="datetimeFigureOut">
              <a:rPr lang="nl-BE" smtClean="0"/>
              <a:t>19/11/2021</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626968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Date Placeholder 4"/>
          <p:cNvSpPr>
            <a:spLocks noGrp="1"/>
          </p:cNvSpPr>
          <p:nvPr>
            <p:ph type="dt" sz="half" idx="10"/>
          </p:nvPr>
        </p:nvSpPr>
        <p:spPr/>
        <p:txBody>
          <a:bodyPr/>
          <a:lstStyle/>
          <a:p>
            <a:fld id="{C80E15A5-E95B-43EB-9AC7-9A96397448C0}" type="datetimeFigureOut">
              <a:rPr lang="nl-BE" smtClean="0"/>
              <a:t>19/11/2021</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4085213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nl-B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7" name="Date Placeholder 6"/>
          <p:cNvSpPr>
            <a:spLocks noGrp="1"/>
          </p:cNvSpPr>
          <p:nvPr>
            <p:ph type="dt" sz="half" idx="10"/>
          </p:nvPr>
        </p:nvSpPr>
        <p:spPr/>
        <p:txBody>
          <a:bodyPr/>
          <a:lstStyle/>
          <a:p>
            <a:fld id="{C80E15A5-E95B-43EB-9AC7-9A96397448C0}" type="datetimeFigureOut">
              <a:rPr lang="nl-BE" smtClean="0"/>
              <a:t>19/11/2021</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2278268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Date Placeholder 2"/>
          <p:cNvSpPr>
            <a:spLocks noGrp="1"/>
          </p:cNvSpPr>
          <p:nvPr>
            <p:ph type="dt" sz="half" idx="10"/>
          </p:nvPr>
        </p:nvSpPr>
        <p:spPr/>
        <p:txBody>
          <a:bodyPr/>
          <a:lstStyle/>
          <a:p>
            <a:fld id="{C80E15A5-E95B-43EB-9AC7-9A96397448C0}" type="datetimeFigureOut">
              <a:rPr lang="nl-BE" smtClean="0"/>
              <a:t>19/11/2021</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516662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0E15A5-E95B-43EB-9AC7-9A96397448C0}" type="datetimeFigureOut">
              <a:rPr lang="nl-BE" smtClean="0"/>
              <a:t>19/11/2021</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3767109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19/11/2021</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2226002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19/11/2021</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3842903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B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0E15A5-E95B-43EB-9AC7-9A96397448C0}" type="datetimeFigureOut">
              <a:rPr lang="nl-BE" smtClean="0"/>
              <a:t>19/11/2021</a:t>
            </a:fld>
            <a:endParaRPr lang="nl-B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C3C120-4544-49C4-A71C-C78FE5187513}" type="slidenum">
              <a:rPr lang="nl-BE" smtClean="0"/>
              <a:t>‹#›</a:t>
            </a:fld>
            <a:endParaRPr lang="nl-BE"/>
          </a:p>
        </p:txBody>
      </p:sp>
    </p:spTree>
    <p:extLst>
      <p:ext uri="{BB962C8B-B14F-4D97-AF65-F5344CB8AC3E}">
        <p14:creationId xmlns:p14="http://schemas.microsoft.com/office/powerpoint/2010/main" val="986782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mybinder.org/v2/gh/zz4fap/t319_aprendizado_de_maquina/main?filepath=notebooks/regression/validacao_cruzada.ipynb"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colab.research.google.com/github/zz4fap/t319_aprendizado_de_maquina/blob/main/labs/Laboratorio6.ipynb"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github.com/zz4fap/t319_aprendizado_de_maquina/blob/main/docs/Resolu%C3%A7%C3%A3o%20e%20entrega%20dos%20laborat%C3%B3rios.pdf"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jpeg"/><Relationship Id="rId7" Type="http://schemas.openxmlformats.org/officeDocument/2006/relationships/image" Target="../media/image18.jpe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hyperlink" Target="https://mybinder.org/v2/gh/zz4fap/t319_aprendizado_de_maquina/main?filepath=notebooks/regression/validacao_cruzada.ipynb"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mybinder.org/v2/gh/zz4fap/t319_aprendizado_de_maquina/main?filepath=notebooks/regression/validacao_cruzada.ipynb"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2666AC8-2E17-4DB4-B0F5-60C640CCFD2E}"/>
              </a:ext>
            </a:extLst>
          </p:cNvPr>
          <p:cNvSpPr>
            <a:spLocks noGrp="1"/>
          </p:cNvSpPr>
          <p:nvPr>
            <p:ph type="ctrTitle"/>
          </p:nvPr>
        </p:nvSpPr>
        <p:spPr>
          <a:xfrm>
            <a:off x="1524000" y="579120"/>
            <a:ext cx="9144000" cy="2817309"/>
          </a:xfrm>
        </p:spPr>
        <p:txBody>
          <a:bodyPr>
            <a:normAutofit/>
          </a:bodyPr>
          <a:lstStyle/>
          <a:p>
            <a:r>
              <a:rPr lang="pt-BR" sz="5400" dirty="0" smtClean="0"/>
              <a:t>T319 </a:t>
            </a:r>
            <a:r>
              <a:rPr lang="pt-BR" sz="5400" dirty="0"/>
              <a:t>- Introdução ao Aprendizado de </a:t>
            </a:r>
            <a:r>
              <a:rPr lang="pt-BR" sz="5400" dirty="0" smtClean="0"/>
              <a:t>Máquina:</a:t>
            </a:r>
            <a:r>
              <a:rPr lang="pt-BR" dirty="0"/>
              <a:t/>
            </a:r>
            <a:br>
              <a:rPr lang="pt-BR" dirty="0"/>
            </a:br>
            <a:r>
              <a:rPr lang="pt-BR" b="1" i="1" dirty="0"/>
              <a:t>Regressão </a:t>
            </a:r>
            <a:r>
              <a:rPr lang="pt-BR" b="1" i="1" dirty="0" smtClean="0"/>
              <a:t>Linear (Parte V)</a:t>
            </a:r>
            <a:endParaRPr lang="pt-BR" b="1" i="1" dirty="0"/>
          </a:p>
        </p:txBody>
      </p:sp>
      <p:sp>
        <p:nvSpPr>
          <p:cNvPr id="4" name="CaixaDeTexto 3">
            <a:extLst>
              <a:ext uri="{FF2B5EF4-FFF2-40B4-BE49-F238E27FC236}">
                <a16:creationId xmlns:a16="http://schemas.microsoft.com/office/drawing/2014/main" xmlns=""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xmlns=""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xmlns=""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39642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350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rotWithShape="1">
          <a:blip r:embed="rId3" cstate="print">
            <a:extLst>
              <a:ext uri="{28A0092B-C50C-407E-A947-70E740481C1C}">
                <a14:useLocalDpi xmlns:a14="http://schemas.microsoft.com/office/drawing/2010/main" val="0"/>
              </a:ext>
            </a:extLst>
          </a:blip>
          <a:srcRect l="8339" t="6642" r="9297" b="2269"/>
          <a:stretch/>
        </p:blipFill>
        <p:spPr>
          <a:xfrm>
            <a:off x="818463" y="1142071"/>
            <a:ext cx="7713778" cy="2843610"/>
          </a:xfrm>
          <a:prstGeom prst="rect">
            <a:avLst/>
          </a:prstGeom>
        </p:spPr>
      </p:pic>
      <p:sp>
        <p:nvSpPr>
          <p:cNvPr id="2" name="Title 1"/>
          <p:cNvSpPr>
            <a:spLocks noGrp="1"/>
          </p:cNvSpPr>
          <p:nvPr>
            <p:ph type="title"/>
          </p:nvPr>
        </p:nvSpPr>
        <p:spPr>
          <a:xfrm>
            <a:off x="838200" y="103347"/>
            <a:ext cx="10515600" cy="853463"/>
          </a:xfrm>
        </p:spPr>
        <p:txBody>
          <a:bodyPr/>
          <a:lstStyle/>
          <a:p>
            <a:r>
              <a:rPr lang="pt-BR" dirty="0" smtClean="0"/>
              <a:t>Leave-p-out: Exemplo</a:t>
            </a:r>
            <a:endParaRPr lang="pt-BR" dirty="0"/>
          </a:p>
        </p:txBody>
      </p:sp>
      <p:sp>
        <p:nvSpPr>
          <p:cNvPr id="3" name="Content Placeholder 2"/>
          <p:cNvSpPr>
            <a:spLocks noGrp="1"/>
          </p:cNvSpPr>
          <p:nvPr>
            <p:ph idx="1"/>
          </p:nvPr>
        </p:nvSpPr>
        <p:spPr>
          <a:xfrm>
            <a:off x="838199" y="4195783"/>
            <a:ext cx="11006139" cy="2662217"/>
          </a:xfrm>
        </p:spPr>
        <p:txBody>
          <a:bodyPr>
            <a:normAutofit fontScale="77500" lnSpcReduction="20000"/>
          </a:bodyPr>
          <a:lstStyle/>
          <a:p>
            <a:r>
              <a:rPr lang="pt-BR" dirty="0"/>
              <a:t>Usa-se a mesma função observável do exemplo anterior</a:t>
            </a:r>
            <a:r>
              <a:rPr lang="pt-BR" dirty="0" smtClean="0"/>
              <a:t>.</a:t>
            </a:r>
            <a:endParaRPr lang="pt-BR" b="1" dirty="0" smtClean="0"/>
          </a:p>
          <a:p>
            <a:r>
              <a:rPr lang="pt-BR" b="1" dirty="0" smtClean="0"/>
              <a:t>p </a:t>
            </a:r>
            <a:r>
              <a:rPr lang="pt-BR" dirty="0"/>
              <a:t>= </a:t>
            </a:r>
            <a:r>
              <a:rPr lang="pt-BR" dirty="0" smtClean="0"/>
              <a:t>2: 4950 combinações </a:t>
            </a:r>
            <a:r>
              <a:rPr lang="pt-BR" dirty="0"/>
              <a:t>possíveis com </a:t>
            </a:r>
            <a:r>
              <a:rPr lang="pt-BR" dirty="0" smtClean="0"/>
              <a:t>98 exemplos </a:t>
            </a:r>
            <a:r>
              <a:rPr lang="pt-BR" dirty="0"/>
              <a:t>para treinamento e </a:t>
            </a:r>
            <a:r>
              <a:rPr lang="pt-BR" dirty="0" smtClean="0"/>
              <a:t>2 </a:t>
            </a:r>
            <a:r>
              <a:rPr lang="pt-BR" dirty="0"/>
              <a:t>para </a:t>
            </a:r>
            <a:r>
              <a:rPr lang="pt-BR" dirty="0" smtClean="0"/>
              <a:t>validação.</a:t>
            </a:r>
          </a:p>
          <a:p>
            <a:r>
              <a:rPr lang="pt-BR" dirty="0"/>
              <a:t>Tempo médio para execução com </a:t>
            </a:r>
            <a:r>
              <a:rPr lang="pt-BR" dirty="0" smtClean="0"/>
              <a:t>N </a:t>
            </a:r>
            <a:r>
              <a:rPr lang="pt-BR" dirty="0"/>
              <a:t>= 100 é de aproximadamente </a:t>
            </a:r>
            <a:r>
              <a:rPr lang="pt-BR" dirty="0" smtClean="0"/>
              <a:t>810 [s] (+ de 13 [m]).</a:t>
            </a:r>
            <a:endParaRPr lang="pt-BR" dirty="0"/>
          </a:p>
          <a:p>
            <a:r>
              <a:rPr lang="pt-BR" dirty="0"/>
              <a:t>Gráficos mostram a média e desvio padrão do MSE para as </a:t>
            </a:r>
            <a:r>
              <a:rPr lang="pt-BR" dirty="0" smtClean="0"/>
              <a:t>4950 etapas </a:t>
            </a:r>
            <a:r>
              <a:rPr lang="pt-BR" dirty="0"/>
              <a:t>de treinamento/validação.</a:t>
            </a:r>
          </a:p>
          <a:p>
            <a:r>
              <a:rPr lang="pt-BR" dirty="0"/>
              <a:t>Média e desvio padrão do MSE aumentam com a ordem do polinômio.</a:t>
            </a:r>
          </a:p>
          <a:p>
            <a:r>
              <a:rPr lang="pt-BR" dirty="0"/>
              <a:t>Qual ordem escolher?</a:t>
            </a:r>
          </a:p>
          <a:p>
            <a:pPr lvl="1">
              <a:buFont typeface="Wingdings" panose="05000000000000000000" pitchFamily="2" charset="2"/>
              <a:buChar char="§"/>
            </a:pPr>
            <a:r>
              <a:rPr lang="pt-BR" dirty="0"/>
              <a:t>O ponto onde </a:t>
            </a:r>
            <a:r>
              <a:rPr lang="pt-BR" b="1" i="1" dirty="0">
                <a:solidFill>
                  <a:srgbClr val="FF0000"/>
                </a:solidFill>
              </a:rPr>
              <a:t>ambos</a:t>
            </a:r>
            <a:r>
              <a:rPr lang="pt-BR" dirty="0"/>
              <a:t>, média e desvio padrão do </a:t>
            </a:r>
            <a:r>
              <a:rPr lang="pt-BR" dirty="0" smtClean="0"/>
              <a:t>MSE, </a:t>
            </a:r>
            <a:r>
              <a:rPr lang="pt-BR" dirty="0"/>
              <a:t>sejam mínimos.</a:t>
            </a:r>
          </a:p>
        </p:txBody>
      </p:sp>
      <p:sp>
        <p:nvSpPr>
          <p:cNvPr id="11" name="Rectangle 10"/>
          <p:cNvSpPr/>
          <p:nvPr/>
        </p:nvSpPr>
        <p:spPr>
          <a:xfrm>
            <a:off x="8787285" y="6430612"/>
            <a:ext cx="3404715" cy="369332"/>
          </a:xfrm>
          <a:prstGeom prst="rect">
            <a:avLst/>
          </a:prstGeom>
        </p:spPr>
        <p:txBody>
          <a:bodyPr wrap="none">
            <a:spAutoFit/>
          </a:bodyPr>
          <a:lstStyle/>
          <a:p>
            <a:r>
              <a:rPr lang="pt-BR" dirty="0">
                <a:hlinkClick r:id="rId4"/>
              </a:rPr>
              <a:t>Exemplo: validacao_cruzada.ipynb</a:t>
            </a:r>
            <a:endParaRPr lang="pt-BR" dirty="0"/>
          </a:p>
        </p:txBody>
      </p:sp>
      <p:sp>
        <p:nvSpPr>
          <p:cNvPr id="13" name="Oval 12"/>
          <p:cNvSpPr/>
          <p:nvPr/>
        </p:nvSpPr>
        <p:spPr>
          <a:xfrm>
            <a:off x="1152764" y="3130891"/>
            <a:ext cx="195262" cy="5191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TextBox 13"/>
          <p:cNvSpPr txBox="1"/>
          <p:nvPr/>
        </p:nvSpPr>
        <p:spPr>
          <a:xfrm>
            <a:off x="3617991" y="3914241"/>
            <a:ext cx="1228870" cy="338554"/>
          </a:xfrm>
          <a:prstGeom prst="rect">
            <a:avLst/>
          </a:prstGeom>
          <a:noFill/>
        </p:spPr>
        <p:txBody>
          <a:bodyPr wrap="square" rtlCol="0">
            <a:spAutoFit/>
          </a:bodyPr>
          <a:lstStyle/>
          <a:p>
            <a:pPr algn="ctr"/>
            <a:r>
              <a:rPr lang="pt-BR" sz="1600" b="1" dirty="0" smtClean="0"/>
              <a:t>subajuste</a:t>
            </a:r>
            <a:endParaRPr lang="pt-BR" sz="1600" b="1" dirty="0"/>
          </a:p>
        </p:txBody>
      </p:sp>
      <p:cxnSp>
        <p:nvCxnSpPr>
          <p:cNvPr id="15" name="Straight Arrow Connector 14"/>
          <p:cNvCxnSpPr/>
          <p:nvPr/>
        </p:nvCxnSpPr>
        <p:spPr>
          <a:xfrm flipH="1" flipV="1">
            <a:off x="1348026" y="3391112"/>
            <a:ext cx="2960600" cy="59184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250395" y="825935"/>
            <a:ext cx="1632729" cy="338554"/>
          </a:xfrm>
          <a:prstGeom prst="rect">
            <a:avLst/>
          </a:prstGeom>
          <a:noFill/>
        </p:spPr>
        <p:txBody>
          <a:bodyPr wrap="square" rtlCol="0">
            <a:spAutoFit/>
          </a:bodyPr>
          <a:lstStyle/>
          <a:p>
            <a:pPr algn="ctr"/>
            <a:r>
              <a:rPr lang="pt-BR" sz="1600" b="1" dirty="0" smtClean="0"/>
              <a:t>Ponto ótimo</a:t>
            </a:r>
            <a:endParaRPr lang="pt-BR" sz="1600" b="1" dirty="0"/>
          </a:p>
        </p:txBody>
      </p:sp>
      <p:cxnSp>
        <p:nvCxnSpPr>
          <p:cNvPr id="17" name="Straight Arrow Connector 16"/>
          <p:cNvCxnSpPr>
            <a:stCxn id="16" idx="2"/>
            <a:endCxn id="18" idx="7"/>
          </p:cNvCxnSpPr>
          <p:nvPr/>
        </p:nvCxnSpPr>
        <p:spPr>
          <a:xfrm flipH="1">
            <a:off x="1675579" y="1164489"/>
            <a:ext cx="391181" cy="95400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1550695" y="2098827"/>
            <a:ext cx="146311" cy="1343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9" name="Straight Arrow Connector 18"/>
          <p:cNvCxnSpPr>
            <a:endCxn id="21" idx="2"/>
          </p:cNvCxnSpPr>
          <p:nvPr/>
        </p:nvCxnSpPr>
        <p:spPr>
          <a:xfrm>
            <a:off x="2066759" y="1184011"/>
            <a:ext cx="3506200" cy="106991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5572959" y="2186766"/>
            <a:ext cx="146311" cy="1343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Oval 23"/>
          <p:cNvSpPr/>
          <p:nvPr/>
        </p:nvSpPr>
        <p:spPr>
          <a:xfrm>
            <a:off x="5129453" y="3195602"/>
            <a:ext cx="176212" cy="45440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27" name="Straight Arrow Connector 26"/>
          <p:cNvCxnSpPr>
            <a:endCxn id="24" idx="2"/>
          </p:cNvCxnSpPr>
          <p:nvPr/>
        </p:nvCxnSpPr>
        <p:spPr>
          <a:xfrm flipV="1">
            <a:off x="4308626" y="3422803"/>
            <a:ext cx="820827" cy="57845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560260" y="708650"/>
            <a:ext cx="1228870" cy="338554"/>
          </a:xfrm>
          <a:prstGeom prst="rect">
            <a:avLst/>
          </a:prstGeom>
          <a:noFill/>
        </p:spPr>
        <p:txBody>
          <a:bodyPr wrap="square" rtlCol="0">
            <a:spAutoFit/>
          </a:bodyPr>
          <a:lstStyle/>
          <a:p>
            <a:pPr algn="ctr"/>
            <a:r>
              <a:rPr lang="pt-BR" sz="1600" b="1" dirty="0" smtClean="0"/>
              <a:t>sobreajuste</a:t>
            </a:r>
            <a:endParaRPr lang="pt-BR" sz="1600" b="1" dirty="0"/>
          </a:p>
        </p:txBody>
      </p:sp>
      <p:cxnSp>
        <p:nvCxnSpPr>
          <p:cNvPr id="32" name="Straight Arrow Connector 31"/>
          <p:cNvCxnSpPr>
            <a:stCxn id="31" idx="2"/>
          </p:cNvCxnSpPr>
          <p:nvPr/>
        </p:nvCxnSpPr>
        <p:spPr>
          <a:xfrm>
            <a:off x="5174695" y="1047204"/>
            <a:ext cx="2336792" cy="70462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rot="2777307">
            <a:off x="6756400" y="902429"/>
            <a:ext cx="993880" cy="34578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5" name="Oval 34"/>
          <p:cNvSpPr/>
          <p:nvPr/>
        </p:nvSpPr>
        <p:spPr>
          <a:xfrm rot="2777307">
            <a:off x="2937305" y="820226"/>
            <a:ext cx="993880" cy="34578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36" name="Straight Arrow Connector 35"/>
          <p:cNvCxnSpPr>
            <a:stCxn id="31" idx="2"/>
            <a:endCxn id="35" idx="0"/>
          </p:cNvCxnSpPr>
          <p:nvPr/>
        </p:nvCxnSpPr>
        <p:spPr>
          <a:xfrm flipH="1">
            <a:off x="4683960" y="1047204"/>
            <a:ext cx="490735" cy="30721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8590297" y="1432202"/>
            <a:ext cx="3442045" cy="2308324"/>
          </a:xfrm>
          <a:prstGeom prst="rect">
            <a:avLst/>
          </a:prstGeom>
          <a:noFill/>
        </p:spPr>
        <p:txBody>
          <a:bodyPr wrap="square" rtlCol="0">
            <a:spAutoFit/>
          </a:bodyPr>
          <a:lstStyle/>
          <a:p>
            <a:pPr marL="285750" indent="-285750">
              <a:buFont typeface="Arial" panose="020B0604020202020204" pitchFamily="34" charset="0"/>
              <a:buChar char="•"/>
            </a:pPr>
            <a:r>
              <a:rPr lang="pt-BR" sz="1600" dirty="0" smtClean="0"/>
              <a:t>Para ordem igual a 1, a média e desvio padrão são elevados: </a:t>
            </a:r>
            <a:r>
              <a:rPr lang="pt-BR" sz="1600" b="1" dirty="0" smtClean="0"/>
              <a:t>subajuste</a:t>
            </a:r>
            <a:r>
              <a:rPr lang="pt-BR" sz="1600" dirty="0" smtClean="0"/>
              <a:t>.</a:t>
            </a:r>
          </a:p>
          <a:p>
            <a:pPr marL="285750" indent="-285750">
              <a:buFont typeface="Arial" panose="020B0604020202020204" pitchFamily="34" charset="0"/>
              <a:buChar char="•"/>
            </a:pPr>
            <a:r>
              <a:rPr lang="pt-BR" sz="1600" dirty="0" smtClean="0"/>
              <a:t>Conforme a ordem aumenta, ambos diminuem, atingindo o </a:t>
            </a:r>
            <a:r>
              <a:rPr lang="pt-BR" sz="1600" b="1" dirty="0" smtClean="0"/>
              <a:t>ponto ótimo </a:t>
            </a:r>
            <a:r>
              <a:rPr lang="pt-BR" sz="1600" dirty="0" smtClean="0"/>
              <a:t>quando igual a 2.</a:t>
            </a:r>
          </a:p>
          <a:p>
            <a:pPr marL="285750" indent="-285750">
              <a:buFont typeface="Arial" panose="020B0604020202020204" pitchFamily="34" charset="0"/>
              <a:buChar char="•"/>
            </a:pPr>
            <a:r>
              <a:rPr lang="pt-BR" sz="1600" dirty="0" smtClean="0"/>
              <a:t>Porém, conforme a ordem continua a aumentar, ambos aumentam, indicando </a:t>
            </a:r>
            <a:r>
              <a:rPr lang="pt-BR" sz="1600" b="1" dirty="0" smtClean="0"/>
              <a:t>sobreajuste</a:t>
            </a:r>
            <a:r>
              <a:rPr lang="pt-BR" sz="1600" dirty="0" smtClean="0"/>
              <a:t>.</a:t>
            </a:r>
            <a:endParaRPr lang="pt-BR" sz="1600" dirty="0"/>
          </a:p>
        </p:txBody>
      </p:sp>
    </p:spTree>
    <p:extLst>
      <p:ext uri="{BB962C8B-B14F-4D97-AF65-F5344CB8AC3E}">
        <p14:creationId xmlns:p14="http://schemas.microsoft.com/office/powerpoint/2010/main" val="30630357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Qual estratégia utilizar?</a:t>
            </a:r>
            <a:endParaRPr lang="pt-BR" dirty="0"/>
          </a:p>
        </p:txBody>
      </p:sp>
      <p:sp>
        <p:nvSpPr>
          <p:cNvPr id="3" name="Content Placeholder 2"/>
          <p:cNvSpPr>
            <a:spLocks noGrp="1"/>
          </p:cNvSpPr>
          <p:nvPr>
            <p:ph idx="1"/>
          </p:nvPr>
        </p:nvSpPr>
        <p:spPr>
          <a:xfrm>
            <a:off x="838198" y="1825624"/>
            <a:ext cx="11177017" cy="5032376"/>
          </a:xfrm>
        </p:spPr>
        <p:txBody>
          <a:bodyPr>
            <a:normAutofit/>
          </a:bodyPr>
          <a:lstStyle/>
          <a:p>
            <a:r>
              <a:rPr lang="pt-BR" dirty="0" smtClean="0"/>
              <a:t>O </a:t>
            </a:r>
            <a:r>
              <a:rPr lang="pt-BR" b="1" dirty="0"/>
              <a:t>leave-p-out</a:t>
            </a:r>
            <a:r>
              <a:rPr lang="pt-BR" dirty="0"/>
              <a:t> dá indicações mais claras de qual ordem </a:t>
            </a:r>
            <a:r>
              <a:rPr lang="pt-BR" dirty="0" smtClean="0"/>
              <a:t>usar, </a:t>
            </a:r>
            <a:r>
              <a:rPr lang="pt-BR" dirty="0"/>
              <a:t>pois usa um número maior de pares </a:t>
            </a:r>
            <a:r>
              <a:rPr lang="pt-BR" dirty="0" smtClean="0"/>
              <a:t>treinamento/validação, </a:t>
            </a:r>
            <a:r>
              <a:rPr lang="pt-BR" dirty="0"/>
              <a:t>aumentando a confiabilidade </a:t>
            </a:r>
            <a:r>
              <a:rPr lang="pt-BR" dirty="0" smtClean="0"/>
              <a:t>da média e do </a:t>
            </a:r>
            <a:r>
              <a:rPr lang="pt-BR" dirty="0"/>
              <a:t>desvio </a:t>
            </a:r>
            <a:r>
              <a:rPr lang="pt-BR" dirty="0" smtClean="0"/>
              <a:t>padrão do MSE.</a:t>
            </a:r>
            <a:endParaRPr lang="pt-BR" dirty="0"/>
          </a:p>
          <a:p>
            <a:r>
              <a:rPr lang="pt-BR" dirty="0"/>
              <a:t>Porém, </a:t>
            </a:r>
            <a:r>
              <a:rPr lang="pt-BR" dirty="0" smtClean="0"/>
              <a:t>ele é </a:t>
            </a:r>
            <a:r>
              <a:rPr lang="pt-BR" dirty="0"/>
              <a:t>bastante custoso em relação ao tempo necessário para se executá-lo, mesmo com uma base de 100 amostras </a:t>
            </a:r>
            <a:r>
              <a:rPr lang="pt-BR" dirty="0" smtClean="0"/>
              <a:t>leva-se </a:t>
            </a:r>
            <a:r>
              <a:rPr lang="pt-BR" dirty="0"/>
              <a:t>mais de </a:t>
            </a:r>
            <a:r>
              <a:rPr lang="pt-BR" dirty="0" smtClean="0"/>
              <a:t>13 minutos!</a:t>
            </a:r>
            <a:endParaRPr lang="pt-BR" dirty="0"/>
          </a:p>
          <a:p>
            <a:r>
              <a:rPr lang="pt-BR" dirty="0"/>
              <a:t>Portanto, </a:t>
            </a:r>
            <a:r>
              <a:rPr lang="pt-BR" dirty="0" smtClean="0"/>
              <a:t>deve-se utilizá-lo </a:t>
            </a:r>
            <a:r>
              <a:rPr lang="pt-BR" dirty="0"/>
              <a:t>com bases relativamente pequenas.</a:t>
            </a:r>
          </a:p>
          <a:p>
            <a:r>
              <a:rPr lang="pt-BR" dirty="0"/>
              <a:t>Para bases maiores, o </a:t>
            </a:r>
            <a:r>
              <a:rPr lang="pt-BR" b="1" dirty="0"/>
              <a:t>k-fold</a:t>
            </a:r>
            <a:r>
              <a:rPr lang="pt-BR" dirty="0"/>
              <a:t> é uma opção melhor e mais eficiente do que o </a:t>
            </a:r>
            <a:r>
              <a:rPr lang="pt-BR" b="1" dirty="0"/>
              <a:t>holdout</a:t>
            </a:r>
            <a:r>
              <a:rPr lang="pt-BR" dirty="0"/>
              <a:t>.</a:t>
            </a:r>
          </a:p>
          <a:p>
            <a:r>
              <a:rPr lang="pt-BR" dirty="0" smtClean="0"/>
              <a:t>Para bases muito grandes, o </a:t>
            </a:r>
            <a:r>
              <a:rPr lang="pt-BR" b="1" dirty="0" smtClean="0"/>
              <a:t>holdout</a:t>
            </a:r>
            <a:r>
              <a:rPr lang="pt-BR" dirty="0" smtClean="0"/>
              <a:t> já daria boas indicações sobre qual ordem utilizar (maior probabilidade dos conjuntos serem representativos).</a:t>
            </a:r>
          </a:p>
        </p:txBody>
      </p:sp>
    </p:spTree>
    <p:extLst>
      <p:ext uri="{BB962C8B-B14F-4D97-AF65-F5344CB8AC3E}">
        <p14:creationId xmlns:p14="http://schemas.microsoft.com/office/powerpoint/2010/main" val="3785519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Qual ordem escolher para o modelo?</a:t>
            </a:r>
          </a:p>
        </p:txBody>
      </p:sp>
      <p:sp>
        <p:nvSpPr>
          <p:cNvPr id="3" name="Content Placeholder 2"/>
          <p:cNvSpPr>
            <a:spLocks noGrp="1"/>
          </p:cNvSpPr>
          <p:nvPr>
            <p:ph idx="1"/>
          </p:nvPr>
        </p:nvSpPr>
        <p:spPr>
          <a:xfrm>
            <a:off x="838200" y="1690688"/>
            <a:ext cx="7205663" cy="5167312"/>
          </a:xfrm>
        </p:spPr>
        <p:txBody>
          <a:bodyPr>
            <a:normAutofit fontScale="92500" lnSpcReduction="10000"/>
          </a:bodyPr>
          <a:lstStyle/>
          <a:p>
            <a:r>
              <a:rPr lang="pt-BR" dirty="0"/>
              <a:t>E se os </a:t>
            </a:r>
            <a:r>
              <a:rPr lang="pt-BR" dirty="0" smtClean="0"/>
              <a:t>erros de treinamento e validação </a:t>
            </a:r>
            <a:r>
              <a:rPr lang="pt-BR" dirty="0"/>
              <a:t>são </a:t>
            </a:r>
            <a:r>
              <a:rPr lang="pt-BR" dirty="0" smtClean="0"/>
              <a:t>pequenos, similares e praticamente constantes para várias ordens de polinômio?</a:t>
            </a:r>
            <a:endParaRPr lang="pt-BR" dirty="0"/>
          </a:p>
          <a:p>
            <a:r>
              <a:rPr lang="pt-BR" dirty="0"/>
              <a:t>Uma resposta é usar o princípio da </a:t>
            </a:r>
            <a:r>
              <a:rPr lang="pt-BR" b="1" i="1" dirty="0"/>
              <a:t>navalha de Occam</a:t>
            </a:r>
            <a:r>
              <a:rPr lang="pt-BR" i="1" dirty="0"/>
              <a:t>.</a:t>
            </a:r>
            <a:endParaRPr lang="pt-BR" dirty="0"/>
          </a:p>
          <a:p>
            <a:r>
              <a:rPr lang="pt-BR" dirty="0"/>
              <a:t>A </a:t>
            </a:r>
            <a:r>
              <a:rPr lang="pt-BR" b="1" i="1" dirty="0"/>
              <a:t>navalha de Occam </a:t>
            </a:r>
            <a:r>
              <a:rPr lang="pt-BR" dirty="0" smtClean="0"/>
              <a:t>é um </a:t>
            </a:r>
            <a:r>
              <a:rPr lang="pt-BR" b="1" i="1" dirty="0"/>
              <a:t>princípio </a:t>
            </a:r>
            <a:r>
              <a:rPr lang="pt-BR" b="1" i="1" dirty="0" smtClean="0"/>
              <a:t>lógico </a:t>
            </a:r>
            <a:r>
              <a:rPr lang="pt-BR" dirty="0" smtClean="0"/>
              <a:t>que postula </a:t>
            </a:r>
            <a:r>
              <a:rPr lang="pt-BR" dirty="0"/>
              <a:t>que de múltiplas explicações adequadas e possíveis para o mesmo conjunto de fatos, deve-se optar pela mais simples daquelas</a:t>
            </a:r>
            <a:r>
              <a:rPr lang="pt-BR" dirty="0" smtClean="0"/>
              <a:t>.</a:t>
            </a:r>
          </a:p>
          <a:p>
            <a:r>
              <a:rPr lang="pt-BR" dirty="0" smtClean="0"/>
              <a:t>Ou seja</a:t>
            </a:r>
            <a:r>
              <a:rPr lang="pt-BR" dirty="0"/>
              <a:t>, deve-se preferir explicações mais simples às mais complicadas</a:t>
            </a:r>
            <a:r>
              <a:rPr lang="pt-BR" dirty="0" smtClean="0"/>
              <a:t>.</a:t>
            </a:r>
            <a:endParaRPr lang="pt-BR" dirty="0"/>
          </a:p>
          <a:p>
            <a:r>
              <a:rPr lang="pt-BR" dirty="0" smtClean="0"/>
              <a:t>Portanto</a:t>
            </a:r>
            <a:r>
              <a:rPr lang="pt-BR" dirty="0"/>
              <a:t>, escolhemos modelos usando a</a:t>
            </a:r>
            <a:r>
              <a:rPr lang="pt-BR" dirty="0" smtClean="0"/>
              <a:t> </a:t>
            </a:r>
            <a:r>
              <a:rPr lang="pt-BR" b="1" dirty="0"/>
              <a:t>navalha de Occam</a:t>
            </a:r>
            <a:r>
              <a:rPr lang="pt-BR" dirty="0"/>
              <a:t>: escolhemos </a:t>
            </a:r>
            <a:r>
              <a:rPr lang="pt-BR" dirty="0" smtClean="0"/>
              <a:t>a </a:t>
            </a:r>
            <a:r>
              <a:rPr lang="pt-BR" b="1" i="1" dirty="0" smtClean="0"/>
              <a:t>função</a:t>
            </a:r>
            <a:r>
              <a:rPr lang="pt-BR" dirty="0" smtClean="0"/>
              <a:t> </a:t>
            </a:r>
            <a:r>
              <a:rPr lang="pt-BR" b="1" i="1" dirty="0"/>
              <a:t>hipótese</a:t>
            </a:r>
            <a:r>
              <a:rPr lang="pt-BR" dirty="0"/>
              <a:t> menos complexa que se ajusta bem aos dados.</a:t>
            </a:r>
          </a:p>
        </p:txBody>
      </p:sp>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l="1128" t="10634" r="8507"/>
          <a:stretch/>
        </p:blipFill>
        <p:spPr>
          <a:xfrm>
            <a:off x="8238944" y="1528546"/>
            <a:ext cx="3895904" cy="2568581"/>
          </a:xfrm>
          <a:prstGeom prst="rect">
            <a:avLst/>
          </a:prstGeom>
        </p:spPr>
      </p:pic>
      <p:sp>
        <p:nvSpPr>
          <p:cNvPr id="5" name="Rectangle 4"/>
          <p:cNvSpPr/>
          <p:nvPr/>
        </p:nvSpPr>
        <p:spPr>
          <a:xfrm>
            <a:off x="8043863" y="4232063"/>
            <a:ext cx="4090985" cy="2308324"/>
          </a:xfrm>
          <a:prstGeom prst="rect">
            <a:avLst/>
          </a:prstGeom>
        </p:spPr>
        <p:txBody>
          <a:bodyPr wrap="square">
            <a:spAutoFit/>
          </a:bodyPr>
          <a:lstStyle/>
          <a:p>
            <a:pPr marL="285750" indent="-285750">
              <a:buFont typeface="Arial" panose="020B0604020202020204" pitchFamily="34" charset="0"/>
              <a:buChar char="•"/>
            </a:pPr>
            <a:r>
              <a:rPr lang="pt-BR" dirty="0" smtClean="0"/>
              <a:t>Mesma </a:t>
            </a:r>
            <a:r>
              <a:rPr lang="pt-BR" dirty="0"/>
              <a:t>função observável </a:t>
            </a:r>
            <a:r>
              <a:rPr lang="pt-BR" dirty="0" smtClean="0"/>
              <a:t>dos exemplos anteriores.</a:t>
            </a:r>
          </a:p>
          <a:p>
            <a:pPr marL="285750" indent="-285750">
              <a:buFont typeface="Arial" panose="020B0604020202020204" pitchFamily="34" charset="0"/>
              <a:buChar char="•"/>
            </a:pPr>
            <a:r>
              <a:rPr lang="pt-BR" dirty="0" smtClean="0"/>
              <a:t>Base de dados com </a:t>
            </a:r>
            <a:r>
              <a:rPr lang="pt-BR" b="1" dirty="0" smtClean="0"/>
              <a:t>10000 exemplos</a:t>
            </a:r>
            <a:r>
              <a:rPr lang="pt-BR" dirty="0" smtClean="0"/>
              <a:t>.</a:t>
            </a:r>
          </a:p>
          <a:p>
            <a:pPr marL="285750" indent="-285750">
              <a:buFont typeface="Arial" panose="020B0604020202020204" pitchFamily="34" charset="0"/>
              <a:buChar char="•"/>
            </a:pPr>
            <a:r>
              <a:rPr lang="pt-BR" dirty="0" smtClean="0"/>
              <a:t>Holdout com 30% para validação.</a:t>
            </a:r>
          </a:p>
          <a:p>
            <a:pPr marL="285750" indent="-285750">
              <a:buFont typeface="Arial" panose="020B0604020202020204" pitchFamily="34" charset="0"/>
              <a:buChar char="•"/>
            </a:pPr>
            <a:r>
              <a:rPr lang="pt-BR" dirty="0" smtClean="0"/>
              <a:t>Vejam que teoricamente, qualquer ordem maior ou igual a 2 já seria uma boa escolha.</a:t>
            </a:r>
          </a:p>
          <a:p>
            <a:pPr marL="285750" indent="-285750">
              <a:buFont typeface="Arial" panose="020B0604020202020204" pitchFamily="34" charset="0"/>
              <a:buChar char="•"/>
            </a:pPr>
            <a:r>
              <a:rPr lang="pt-BR" b="1" dirty="0" smtClean="0">
                <a:solidFill>
                  <a:srgbClr val="FF0000"/>
                </a:solidFill>
              </a:rPr>
              <a:t>Qual ordem escolher?</a:t>
            </a:r>
          </a:p>
        </p:txBody>
      </p:sp>
      <p:cxnSp>
        <p:nvCxnSpPr>
          <p:cNvPr id="7" name="Straight Arrow Connector 6"/>
          <p:cNvCxnSpPr/>
          <p:nvPr/>
        </p:nvCxnSpPr>
        <p:spPr>
          <a:xfrm>
            <a:off x="5769864" y="2459736"/>
            <a:ext cx="2469080" cy="8229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63458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Tarefas</a:t>
            </a:r>
            <a:endParaRPr lang="pt-BR" dirty="0"/>
          </a:p>
        </p:txBody>
      </p:sp>
      <p:sp>
        <p:nvSpPr>
          <p:cNvPr id="3" name="Content Placeholder 2"/>
          <p:cNvSpPr>
            <a:spLocks noGrp="1"/>
          </p:cNvSpPr>
          <p:nvPr>
            <p:ph idx="1"/>
          </p:nvPr>
        </p:nvSpPr>
        <p:spPr>
          <a:xfrm>
            <a:off x="838200" y="1825624"/>
            <a:ext cx="11149584" cy="5032376"/>
          </a:xfrm>
        </p:spPr>
        <p:txBody>
          <a:bodyPr>
            <a:normAutofit/>
          </a:bodyPr>
          <a:lstStyle/>
          <a:p>
            <a:r>
              <a:rPr lang="pt-BR" b="1" dirty="0"/>
              <a:t>Quiz</a:t>
            </a:r>
            <a:r>
              <a:rPr lang="pt-BR" dirty="0"/>
              <a:t>: “</a:t>
            </a:r>
            <a:r>
              <a:rPr lang="pt-BR" i="1" dirty="0"/>
              <a:t>T319 - Quiz - Regressão: Parte </a:t>
            </a:r>
            <a:r>
              <a:rPr lang="pt-BR" i="1" dirty="0" smtClean="0"/>
              <a:t>V</a:t>
            </a:r>
            <a:r>
              <a:rPr lang="pt-BR" dirty="0" smtClean="0"/>
              <a:t>” </a:t>
            </a:r>
            <a:r>
              <a:rPr lang="pt-BR" dirty="0"/>
              <a:t>que se encontra no MS Teams.</a:t>
            </a:r>
          </a:p>
          <a:p>
            <a:r>
              <a:rPr lang="pt-BR" b="1" dirty="0"/>
              <a:t>Exercício Prático</a:t>
            </a:r>
            <a:r>
              <a:rPr lang="pt-BR" dirty="0"/>
              <a:t>: </a:t>
            </a:r>
            <a:r>
              <a:rPr lang="pt-BR" b="1" dirty="0">
                <a:hlinkClick r:id="rId3"/>
              </a:rPr>
              <a:t>Laboratório </a:t>
            </a:r>
            <a:r>
              <a:rPr lang="pt-BR" b="1" dirty="0" smtClean="0">
                <a:hlinkClick r:id="rId3"/>
              </a:rPr>
              <a:t>#</a:t>
            </a:r>
            <a:r>
              <a:rPr lang="pt-BR" b="1" dirty="0">
                <a:hlinkClick r:id="rId3"/>
              </a:rPr>
              <a:t>6</a:t>
            </a:r>
            <a:r>
              <a:rPr lang="pt-BR" dirty="0" smtClean="0"/>
              <a:t>.</a:t>
            </a:r>
            <a:endParaRPr lang="pt-BR" dirty="0"/>
          </a:p>
          <a:p>
            <a:pPr lvl="1">
              <a:buFont typeface="Wingdings" panose="05000000000000000000" pitchFamily="2" charset="2"/>
              <a:buChar char="§"/>
            </a:pPr>
            <a:r>
              <a:rPr lang="pt-BR" dirty="0"/>
              <a:t>Pode ser baixado do MS Teams ou do GitHub.</a:t>
            </a:r>
          </a:p>
          <a:p>
            <a:pPr lvl="1">
              <a:buFont typeface="Wingdings" panose="05000000000000000000" pitchFamily="2" charset="2"/>
              <a:buChar char="§"/>
            </a:pPr>
            <a:r>
              <a:rPr lang="pt-BR" dirty="0"/>
              <a:t>Pode ser respondido através do link acima (na nuvem) ou localmente.</a:t>
            </a:r>
          </a:p>
          <a:p>
            <a:pPr lvl="1">
              <a:buFont typeface="Wingdings" panose="05000000000000000000" pitchFamily="2" charset="2"/>
              <a:buChar char="§"/>
            </a:pPr>
            <a:r>
              <a:rPr lang="pt-BR" dirty="0">
                <a:hlinkClick r:id="rId4"/>
              </a:rPr>
              <a:t>Instruções para resolução e entrega dos laboratórios</a:t>
            </a:r>
            <a:r>
              <a:rPr lang="pt-BR" dirty="0" smtClean="0"/>
              <a:t>.</a:t>
            </a:r>
          </a:p>
          <a:p>
            <a:pPr lvl="1">
              <a:buFont typeface="Wingdings" panose="05000000000000000000" pitchFamily="2" charset="2"/>
              <a:buChar char="§"/>
            </a:pPr>
            <a:r>
              <a:rPr lang="pt-BR" b="1" dirty="0">
                <a:solidFill>
                  <a:srgbClr val="FF0000"/>
                </a:solidFill>
              </a:rPr>
              <a:t>Laboratórios podem ser feitos em grupo, mas as entregas devem ser individuais</a:t>
            </a:r>
            <a:r>
              <a:rPr lang="pt-BR" b="1" dirty="0" smtClean="0">
                <a:solidFill>
                  <a:srgbClr val="FF0000"/>
                </a:solidFill>
              </a:rPr>
              <a:t>.</a:t>
            </a:r>
          </a:p>
          <a:p>
            <a:r>
              <a:rPr lang="pt-BR" b="1" dirty="0" smtClean="0"/>
              <a:t>Projeto Final</a:t>
            </a:r>
          </a:p>
          <a:p>
            <a:pPr lvl="1"/>
            <a:r>
              <a:rPr lang="pt-BR" dirty="0" smtClean="0"/>
              <a:t>Projeto </a:t>
            </a:r>
            <a:r>
              <a:rPr lang="pt-BR" dirty="0"/>
              <a:t>pode ser feito em grupo de no máximo 3 alunos</a:t>
            </a:r>
            <a:r>
              <a:rPr lang="pt-BR" dirty="0" smtClean="0"/>
              <a:t>.</a:t>
            </a:r>
          </a:p>
          <a:p>
            <a:pPr lvl="1"/>
            <a:r>
              <a:rPr lang="pt-BR" dirty="0" smtClean="0"/>
              <a:t>Entrega: 12/12/2021.</a:t>
            </a:r>
          </a:p>
          <a:p>
            <a:pPr lvl="1"/>
            <a:r>
              <a:rPr lang="pt-BR" dirty="0" smtClean="0"/>
              <a:t>Vídeo com explicação sobre o projeto se encontra na pasta “Projeto Final” em “Recordings”.</a:t>
            </a:r>
          </a:p>
          <a:p>
            <a:pPr lvl="1"/>
            <a:r>
              <a:rPr lang="pt-BR" dirty="0"/>
              <a:t>Leiam os enunciados atentamente</a:t>
            </a:r>
            <a:r>
              <a:rPr lang="pt-BR" dirty="0" smtClean="0"/>
              <a:t>.</a:t>
            </a:r>
            <a:endParaRPr lang="pt-BR" dirty="0"/>
          </a:p>
        </p:txBody>
      </p:sp>
    </p:spTree>
    <p:extLst>
      <p:ext uri="{BB962C8B-B14F-4D97-AF65-F5344CB8AC3E}">
        <p14:creationId xmlns:p14="http://schemas.microsoft.com/office/powerpoint/2010/main" val="15018663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xmlns=""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309872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25 fun questions for a machine learning interview | by Tirthajyoti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515942"/>
            <a:ext cx="2451100" cy="290035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rve-fitting methods - funny :) | Data science learning, Data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11994" y="515942"/>
            <a:ext cx="2458605" cy="38989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25 fun questions for a machine learning interview | by Tirthajyoti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12393" y="515942"/>
            <a:ext cx="3460750" cy="211263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s “Artificial Intelligence” Dead? Long Live Deep Learni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975" y="3603184"/>
            <a:ext cx="2689225" cy="162331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whoa I know linear regression - Neo - Whoa, I know kung fu | Meme ..."/>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69728" y="2881324"/>
            <a:ext cx="2397566" cy="239756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Linear regression: Modeling and Assumptions | by Kumar Rohit ..."/>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34261" y="3115358"/>
            <a:ext cx="2598966" cy="259896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Machine Learning Primer for Clinicians–Part 7 | HIStalk"/>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91616" y="4584248"/>
            <a:ext cx="3311145" cy="1815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7579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5569" y="2494549"/>
            <a:ext cx="10515600" cy="1325563"/>
          </a:xfrm>
        </p:spPr>
        <p:txBody>
          <a:bodyPr/>
          <a:lstStyle/>
          <a:p>
            <a:pPr algn="ctr"/>
            <a:r>
              <a:rPr lang="pt-BR" dirty="0"/>
              <a:t>FIGURAS</a:t>
            </a:r>
          </a:p>
        </p:txBody>
      </p:sp>
    </p:spTree>
    <p:extLst>
      <p:ext uri="{BB962C8B-B14F-4D97-AF65-F5344CB8AC3E}">
        <p14:creationId xmlns:p14="http://schemas.microsoft.com/office/powerpoint/2010/main" val="17487803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644598" y="2508413"/>
            <a:ext cx="7436203" cy="2468870"/>
            <a:chOff x="2569028" y="2669941"/>
            <a:chExt cx="7436203" cy="2468870"/>
          </a:xfrm>
        </p:grpSpPr>
        <p:sp>
          <p:nvSpPr>
            <p:cNvPr id="5" name="Rectangle 4"/>
            <p:cNvSpPr/>
            <p:nvPr/>
          </p:nvSpPr>
          <p:spPr>
            <a:xfrm>
              <a:off x="4818744" y="313139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2</a:t>
              </a:r>
            </a:p>
          </p:txBody>
        </p:sp>
        <p:sp>
          <p:nvSpPr>
            <p:cNvPr id="6" name="Rectangle 5"/>
            <p:cNvSpPr/>
            <p:nvPr/>
          </p:nvSpPr>
          <p:spPr>
            <a:xfrm>
              <a:off x="4108042" y="3131394"/>
              <a:ext cx="710702"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1</a:t>
              </a:r>
            </a:p>
          </p:txBody>
        </p:sp>
        <p:sp>
          <p:nvSpPr>
            <p:cNvPr id="7" name="TextBox 6"/>
            <p:cNvSpPr txBox="1"/>
            <p:nvPr/>
          </p:nvSpPr>
          <p:spPr>
            <a:xfrm>
              <a:off x="8698945" y="4426233"/>
              <a:ext cx="1306286" cy="338554"/>
            </a:xfrm>
            <a:prstGeom prst="rect">
              <a:avLst/>
            </a:prstGeom>
            <a:noFill/>
          </p:spPr>
          <p:txBody>
            <a:bodyPr wrap="square" rtlCol="0">
              <a:spAutoFit/>
            </a:bodyPr>
            <a:lstStyle/>
            <a:p>
              <a:r>
                <a:rPr lang="pt-BR" sz="1600" dirty="0"/>
                <a:t>Treinamento</a:t>
              </a:r>
            </a:p>
          </p:txBody>
        </p:sp>
        <p:sp>
          <p:nvSpPr>
            <p:cNvPr id="8" name="TextBox 7"/>
            <p:cNvSpPr txBox="1"/>
            <p:nvPr/>
          </p:nvSpPr>
          <p:spPr>
            <a:xfrm>
              <a:off x="8698945" y="4798322"/>
              <a:ext cx="987425" cy="338554"/>
            </a:xfrm>
            <a:prstGeom prst="rect">
              <a:avLst/>
            </a:prstGeom>
            <a:noFill/>
          </p:spPr>
          <p:txBody>
            <a:bodyPr wrap="square" rtlCol="0">
              <a:spAutoFit/>
            </a:bodyPr>
            <a:lstStyle/>
            <a:p>
              <a:r>
                <a:rPr lang="pt-BR" sz="1600" dirty="0"/>
                <a:t>Validação</a:t>
              </a:r>
            </a:p>
          </p:txBody>
        </p:sp>
        <p:sp>
          <p:nvSpPr>
            <p:cNvPr id="9" name="Rectangle 8"/>
            <p:cNvSpPr/>
            <p:nvPr/>
          </p:nvSpPr>
          <p:spPr>
            <a:xfrm>
              <a:off x="5529442" y="3127326"/>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3</a:t>
              </a:r>
            </a:p>
          </p:txBody>
        </p:sp>
        <p:sp>
          <p:nvSpPr>
            <p:cNvPr id="10" name="Rectangle 9"/>
            <p:cNvSpPr/>
            <p:nvPr/>
          </p:nvSpPr>
          <p:spPr>
            <a:xfrm>
              <a:off x="6240140" y="313251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4</a:t>
              </a:r>
            </a:p>
          </p:txBody>
        </p:sp>
        <p:sp>
          <p:nvSpPr>
            <p:cNvPr id="11" name="Rectangle 10"/>
            <p:cNvSpPr/>
            <p:nvPr/>
          </p:nvSpPr>
          <p:spPr>
            <a:xfrm>
              <a:off x="6950838" y="313085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5</a:t>
              </a:r>
            </a:p>
          </p:txBody>
        </p:sp>
        <p:sp>
          <p:nvSpPr>
            <p:cNvPr id="12" name="Rectangle 11"/>
            <p:cNvSpPr/>
            <p:nvPr/>
          </p:nvSpPr>
          <p:spPr>
            <a:xfrm>
              <a:off x="4108042" y="3530411"/>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1</a:t>
              </a:r>
            </a:p>
          </p:txBody>
        </p:sp>
        <p:sp>
          <p:nvSpPr>
            <p:cNvPr id="13" name="Rectangle 12"/>
            <p:cNvSpPr/>
            <p:nvPr/>
          </p:nvSpPr>
          <p:spPr>
            <a:xfrm>
              <a:off x="4818740" y="3530411"/>
              <a:ext cx="710698"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2</a:t>
              </a:r>
            </a:p>
          </p:txBody>
        </p:sp>
        <p:sp>
          <p:nvSpPr>
            <p:cNvPr id="14" name="Rectangle 13"/>
            <p:cNvSpPr/>
            <p:nvPr/>
          </p:nvSpPr>
          <p:spPr>
            <a:xfrm>
              <a:off x="6950834" y="3530411"/>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5</a:t>
              </a:r>
            </a:p>
          </p:txBody>
        </p:sp>
        <p:sp>
          <p:nvSpPr>
            <p:cNvPr id="15" name="Rectangle 14"/>
            <p:cNvSpPr/>
            <p:nvPr/>
          </p:nvSpPr>
          <p:spPr>
            <a:xfrm>
              <a:off x="5529438" y="3530411"/>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3</a:t>
              </a:r>
              <a:endParaRPr lang="pt-BR" sz="1600" dirty="0">
                <a:solidFill>
                  <a:schemeClr val="tx1"/>
                </a:solidFill>
              </a:endParaRPr>
            </a:p>
          </p:txBody>
        </p:sp>
        <p:sp>
          <p:nvSpPr>
            <p:cNvPr id="16" name="Rectangle 15"/>
            <p:cNvSpPr/>
            <p:nvPr/>
          </p:nvSpPr>
          <p:spPr>
            <a:xfrm>
              <a:off x="6240136" y="3530411"/>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4</a:t>
              </a:r>
              <a:endParaRPr lang="pt-BR" sz="1600" dirty="0">
                <a:solidFill>
                  <a:schemeClr val="tx1"/>
                </a:solidFill>
              </a:endParaRPr>
            </a:p>
          </p:txBody>
        </p:sp>
        <p:sp>
          <p:nvSpPr>
            <p:cNvPr id="17" name="Rectangle 16"/>
            <p:cNvSpPr/>
            <p:nvPr/>
          </p:nvSpPr>
          <p:spPr>
            <a:xfrm>
              <a:off x="4108042" y="392918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1</a:t>
              </a:r>
              <a:endParaRPr lang="pt-BR" sz="1600" dirty="0">
                <a:solidFill>
                  <a:schemeClr val="tx1"/>
                </a:solidFill>
              </a:endParaRPr>
            </a:p>
          </p:txBody>
        </p:sp>
        <p:sp>
          <p:nvSpPr>
            <p:cNvPr id="18" name="Rectangle 17"/>
            <p:cNvSpPr/>
            <p:nvPr/>
          </p:nvSpPr>
          <p:spPr>
            <a:xfrm>
              <a:off x="4818740" y="392918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2</a:t>
              </a:r>
              <a:endParaRPr lang="pt-BR" sz="1600" dirty="0">
                <a:solidFill>
                  <a:schemeClr val="tx1"/>
                </a:solidFill>
              </a:endParaRPr>
            </a:p>
          </p:txBody>
        </p:sp>
        <p:sp>
          <p:nvSpPr>
            <p:cNvPr id="19" name="Rectangle 18"/>
            <p:cNvSpPr/>
            <p:nvPr/>
          </p:nvSpPr>
          <p:spPr>
            <a:xfrm>
              <a:off x="6950834" y="392918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5</a:t>
              </a:r>
              <a:endParaRPr lang="pt-BR" sz="1600" dirty="0">
                <a:solidFill>
                  <a:schemeClr val="tx1"/>
                </a:solidFill>
              </a:endParaRPr>
            </a:p>
          </p:txBody>
        </p:sp>
        <p:sp>
          <p:nvSpPr>
            <p:cNvPr id="20" name="Rectangle 19"/>
            <p:cNvSpPr/>
            <p:nvPr/>
          </p:nvSpPr>
          <p:spPr>
            <a:xfrm>
              <a:off x="5529438" y="3929184"/>
              <a:ext cx="710698"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3</a:t>
              </a:r>
              <a:endParaRPr lang="pt-BR" sz="1600" dirty="0">
                <a:solidFill>
                  <a:schemeClr val="tx1"/>
                </a:solidFill>
              </a:endParaRPr>
            </a:p>
          </p:txBody>
        </p:sp>
        <p:sp>
          <p:nvSpPr>
            <p:cNvPr id="21" name="Rectangle 20"/>
            <p:cNvSpPr/>
            <p:nvPr/>
          </p:nvSpPr>
          <p:spPr>
            <a:xfrm>
              <a:off x="6240136" y="392918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4</a:t>
              </a:r>
              <a:endParaRPr lang="pt-BR" sz="1600" dirty="0">
                <a:solidFill>
                  <a:schemeClr val="tx1"/>
                </a:solidFill>
              </a:endParaRPr>
            </a:p>
          </p:txBody>
        </p:sp>
        <p:sp>
          <p:nvSpPr>
            <p:cNvPr id="22" name="Rectangle 21"/>
            <p:cNvSpPr/>
            <p:nvPr/>
          </p:nvSpPr>
          <p:spPr>
            <a:xfrm>
              <a:off x="4108042" y="433748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1</a:t>
              </a:r>
              <a:endParaRPr lang="pt-BR" sz="1600" dirty="0">
                <a:solidFill>
                  <a:schemeClr val="tx1"/>
                </a:solidFill>
              </a:endParaRPr>
            </a:p>
          </p:txBody>
        </p:sp>
        <p:sp>
          <p:nvSpPr>
            <p:cNvPr id="23" name="Rectangle 22"/>
            <p:cNvSpPr/>
            <p:nvPr/>
          </p:nvSpPr>
          <p:spPr>
            <a:xfrm>
              <a:off x="4818740" y="433748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2</a:t>
              </a:r>
              <a:endParaRPr lang="pt-BR" sz="1600" dirty="0">
                <a:solidFill>
                  <a:schemeClr val="tx1"/>
                </a:solidFill>
              </a:endParaRPr>
            </a:p>
          </p:txBody>
        </p:sp>
        <p:sp>
          <p:nvSpPr>
            <p:cNvPr id="24" name="Rectangle 23"/>
            <p:cNvSpPr/>
            <p:nvPr/>
          </p:nvSpPr>
          <p:spPr>
            <a:xfrm>
              <a:off x="6950834" y="433748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5</a:t>
              </a:r>
              <a:endParaRPr lang="pt-BR" sz="1600" dirty="0">
                <a:solidFill>
                  <a:schemeClr val="tx1"/>
                </a:solidFill>
              </a:endParaRPr>
            </a:p>
          </p:txBody>
        </p:sp>
        <p:sp>
          <p:nvSpPr>
            <p:cNvPr id="25" name="Rectangle 24"/>
            <p:cNvSpPr/>
            <p:nvPr/>
          </p:nvSpPr>
          <p:spPr>
            <a:xfrm>
              <a:off x="5529438" y="433748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3</a:t>
              </a:r>
            </a:p>
          </p:txBody>
        </p:sp>
        <p:sp>
          <p:nvSpPr>
            <p:cNvPr id="26" name="Rectangle 25"/>
            <p:cNvSpPr/>
            <p:nvPr/>
          </p:nvSpPr>
          <p:spPr>
            <a:xfrm>
              <a:off x="6240136" y="4337482"/>
              <a:ext cx="710698"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4</a:t>
              </a:r>
              <a:endParaRPr lang="pt-BR" sz="1600" dirty="0">
                <a:solidFill>
                  <a:schemeClr val="tx1"/>
                </a:solidFill>
              </a:endParaRPr>
            </a:p>
          </p:txBody>
        </p:sp>
        <p:sp>
          <p:nvSpPr>
            <p:cNvPr id="27" name="Rectangle 26"/>
            <p:cNvSpPr/>
            <p:nvPr/>
          </p:nvSpPr>
          <p:spPr>
            <a:xfrm>
              <a:off x="4108042" y="474578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1</a:t>
              </a:r>
              <a:endParaRPr lang="pt-BR" sz="1600" dirty="0">
                <a:solidFill>
                  <a:schemeClr val="tx1"/>
                </a:solidFill>
              </a:endParaRPr>
            </a:p>
          </p:txBody>
        </p:sp>
        <p:sp>
          <p:nvSpPr>
            <p:cNvPr id="28" name="Rectangle 27"/>
            <p:cNvSpPr/>
            <p:nvPr/>
          </p:nvSpPr>
          <p:spPr>
            <a:xfrm>
              <a:off x="4818740" y="474578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2</a:t>
              </a:r>
              <a:endParaRPr lang="pt-BR" sz="1600" dirty="0">
                <a:solidFill>
                  <a:schemeClr val="tx1"/>
                </a:solidFill>
              </a:endParaRPr>
            </a:p>
          </p:txBody>
        </p:sp>
        <p:sp>
          <p:nvSpPr>
            <p:cNvPr id="29" name="Rectangle 28"/>
            <p:cNvSpPr/>
            <p:nvPr/>
          </p:nvSpPr>
          <p:spPr>
            <a:xfrm>
              <a:off x="6950834" y="4745780"/>
              <a:ext cx="710698"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5</a:t>
              </a:r>
              <a:endParaRPr lang="pt-BR" sz="1600" dirty="0">
                <a:solidFill>
                  <a:schemeClr val="tx1"/>
                </a:solidFill>
              </a:endParaRPr>
            </a:p>
          </p:txBody>
        </p:sp>
        <p:sp>
          <p:nvSpPr>
            <p:cNvPr id="30" name="Rectangle 29"/>
            <p:cNvSpPr/>
            <p:nvPr/>
          </p:nvSpPr>
          <p:spPr>
            <a:xfrm>
              <a:off x="5529438" y="474578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3</a:t>
              </a:r>
              <a:endParaRPr lang="pt-BR" sz="1600" dirty="0">
                <a:solidFill>
                  <a:schemeClr val="tx1"/>
                </a:solidFill>
              </a:endParaRPr>
            </a:p>
          </p:txBody>
        </p:sp>
        <p:sp>
          <p:nvSpPr>
            <p:cNvPr id="31" name="Rectangle 30"/>
            <p:cNvSpPr/>
            <p:nvPr/>
          </p:nvSpPr>
          <p:spPr>
            <a:xfrm>
              <a:off x="6240136" y="474578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4</a:t>
              </a:r>
              <a:endParaRPr lang="pt-BR" sz="1600" dirty="0">
                <a:solidFill>
                  <a:schemeClr val="tx1"/>
                </a:solidFill>
              </a:endParaRPr>
            </a:p>
          </p:txBody>
        </p:sp>
        <p:sp>
          <p:nvSpPr>
            <p:cNvPr id="32" name="TextBox 31"/>
            <p:cNvSpPr txBox="1"/>
            <p:nvPr/>
          </p:nvSpPr>
          <p:spPr>
            <a:xfrm>
              <a:off x="4108042" y="2669941"/>
              <a:ext cx="3553490" cy="369332"/>
            </a:xfrm>
            <a:prstGeom prst="rect">
              <a:avLst/>
            </a:prstGeom>
            <a:noFill/>
          </p:spPr>
          <p:txBody>
            <a:bodyPr wrap="square" rtlCol="0">
              <a:spAutoFit/>
            </a:bodyPr>
            <a:lstStyle/>
            <a:p>
              <a:pPr algn="ctr"/>
              <a:r>
                <a:rPr lang="pt-BR" dirty="0"/>
                <a:t>Total de dados</a:t>
              </a:r>
            </a:p>
          </p:txBody>
        </p:sp>
        <p:cxnSp>
          <p:nvCxnSpPr>
            <p:cNvPr id="33" name="Straight Arrow Connector 32"/>
            <p:cNvCxnSpPr/>
            <p:nvPr/>
          </p:nvCxnSpPr>
          <p:spPr>
            <a:xfrm>
              <a:off x="4108042" y="2995001"/>
              <a:ext cx="355349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8372230" y="4798322"/>
              <a:ext cx="326715" cy="30164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dirty="0">
                <a:solidFill>
                  <a:schemeClr val="tx1"/>
                </a:solidFill>
              </a:endParaRPr>
            </a:p>
          </p:txBody>
        </p:sp>
        <p:sp>
          <p:nvSpPr>
            <p:cNvPr id="35" name="Rectangle 34"/>
            <p:cNvSpPr/>
            <p:nvPr/>
          </p:nvSpPr>
          <p:spPr>
            <a:xfrm>
              <a:off x="8372230" y="4428871"/>
              <a:ext cx="328339" cy="30164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dirty="0">
                <a:solidFill>
                  <a:schemeClr val="tx1"/>
                </a:solidFill>
              </a:endParaRPr>
            </a:p>
          </p:txBody>
        </p:sp>
        <p:sp>
          <p:nvSpPr>
            <p:cNvPr id="36" name="Rectangle 35"/>
            <p:cNvSpPr/>
            <p:nvPr/>
          </p:nvSpPr>
          <p:spPr>
            <a:xfrm>
              <a:off x="2569029" y="3127208"/>
              <a:ext cx="1539013" cy="369332"/>
            </a:xfrm>
            <a:prstGeom prst="rect">
              <a:avLst/>
            </a:prstGeom>
          </p:spPr>
          <p:txBody>
            <a:bodyPr wrap="square">
              <a:spAutoFit/>
            </a:bodyPr>
            <a:lstStyle/>
            <a:p>
              <a:r>
                <a:rPr lang="pt-BR" dirty="0"/>
                <a:t>Treinamento 1</a:t>
              </a:r>
            </a:p>
          </p:txBody>
        </p:sp>
        <p:sp>
          <p:nvSpPr>
            <p:cNvPr id="37" name="Rectangle 36"/>
            <p:cNvSpPr/>
            <p:nvPr/>
          </p:nvSpPr>
          <p:spPr>
            <a:xfrm>
              <a:off x="2569028" y="4730513"/>
              <a:ext cx="1539013" cy="369332"/>
            </a:xfrm>
            <a:prstGeom prst="rect">
              <a:avLst/>
            </a:prstGeom>
          </p:spPr>
          <p:txBody>
            <a:bodyPr wrap="square">
              <a:spAutoFit/>
            </a:bodyPr>
            <a:lstStyle/>
            <a:p>
              <a:pPr algn="r"/>
              <a:r>
                <a:rPr lang="pt-BR" dirty="0"/>
                <a:t>Treinamento 5</a:t>
              </a:r>
            </a:p>
          </p:txBody>
        </p:sp>
        <p:sp>
          <p:nvSpPr>
            <p:cNvPr id="38" name="Rectangle 37"/>
            <p:cNvSpPr/>
            <p:nvPr/>
          </p:nvSpPr>
          <p:spPr>
            <a:xfrm>
              <a:off x="2572789" y="3555928"/>
              <a:ext cx="1539013" cy="369332"/>
            </a:xfrm>
            <a:prstGeom prst="rect">
              <a:avLst/>
            </a:prstGeom>
          </p:spPr>
          <p:txBody>
            <a:bodyPr wrap="square">
              <a:spAutoFit/>
            </a:bodyPr>
            <a:lstStyle/>
            <a:p>
              <a:pPr algn="r"/>
              <a:r>
                <a:rPr lang="pt-BR" dirty="0"/>
                <a:t>Treinamento 2</a:t>
              </a:r>
            </a:p>
          </p:txBody>
        </p:sp>
        <p:sp>
          <p:nvSpPr>
            <p:cNvPr id="39" name="Rectangle 38"/>
            <p:cNvSpPr/>
            <p:nvPr/>
          </p:nvSpPr>
          <p:spPr>
            <a:xfrm>
              <a:off x="2569028" y="3964226"/>
              <a:ext cx="1539013" cy="369332"/>
            </a:xfrm>
            <a:prstGeom prst="rect">
              <a:avLst/>
            </a:prstGeom>
          </p:spPr>
          <p:txBody>
            <a:bodyPr wrap="square">
              <a:spAutoFit/>
            </a:bodyPr>
            <a:lstStyle/>
            <a:p>
              <a:pPr algn="r"/>
              <a:r>
                <a:rPr lang="pt-BR" dirty="0"/>
                <a:t>Treinamento 3</a:t>
              </a:r>
            </a:p>
          </p:txBody>
        </p:sp>
        <p:sp>
          <p:nvSpPr>
            <p:cNvPr id="40" name="Rectangle 39"/>
            <p:cNvSpPr/>
            <p:nvPr/>
          </p:nvSpPr>
          <p:spPr>
            <a:xfrm>
              <a:off x="2569028" y="4368815"/>
              <a:ext cx="1539013" cy="369332"/>
            </a:xfrm>
            <a:prstGeom prst="rect">
              <a:avLst/>
            </a:prstGeom>
          </p:spPr>
          <p:txBody>
            <a:bodyPr wrap="square">
              <a:spAutoFit/>
            </a:bodyPr>
            <a:lstStyle/>
            <a:p>
              <a:pPr algn="r"/>
              <a:r>
                <a:rPr lang="pt-BR" dirty="0"/>
                <a:t>Treinamento 4</a:t>
              </a:r>
            </a:p>
          </p:txBody>
        </p:sp>
      </p:grpSp>
    </p:spTree>
    <p:extLst>
      <p:ext uri="{BB962C8B-B14F-4D97-AF65-F5344CB8AC3E}">
        <p14:creationId xmlns:p14="http://schemas.microsoft.com/office/powerpoint/2010/main" val="12013608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541984" y="3104522"/>
            <a:ext cx="5108031" cy="1796447"/>
            <a:chOff x="3541984" y="3104522"/>
            <a:chExt cx="5108031" cy="1796447"/>
          </a:xfrm>
        </p:grpSpPr>
        <p:sp>
          <p:nvSpPr>
            <p:cNvPr id="5" name="Rectangle 4"/>
            <p:cNvSpPr/>
            <p:nvPr/>
          </p:nvSpPr>
          <p:spPr>
            <a:xfrm>
              <a:off x="3541987" y="3888684"/>
              <a:ext cx="3783725" cy="53602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80%</a:t>
              </a:r>
            </a:p>
          </p:txBody>
        </p:sp>
        <p:sp>
          <p:nvSpPr>
            <p:cNvPr id="6" name="Rectangle 5"/>
            <p:cNvSpPr/>
            <p:nvPr/>
          </p:nvSpPr>
          <p:spPr>
            <a:xfrm>
              <a:off x="7325712" y="3888684"/>
              <a:ext cx="1324303" cy="53602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20%</a:t>
              </a:r>
            </a:p>
          </p:txBody>
        </p:sp>
        <p:sp>
          <p:nvSpPr>
            <p:cNvPr id="7" name="Left Brace 6"/>
            <p:cNvSpPr/>
            <p:nvPr/>
          </p:nvSpPr>
          <p:spPr>
            <a:xfrm rot="5400000">
              <a:off x="5281906" y="1738859"/>
              <a:ext cx="303882" cy="3783725"/>
            </a:xfrm>
            <a:prstGeom prst="leftBrace">
              <a:avLst>
                <a:gd name="adj1" fmla="val 8333"/>
                <a:gd name="adj2" fmla="val 49583"/>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8" name="TextBox 7"/>
            <p:cNvSpPr txBox="1"/>
            <p:nvPr/>
          </p:nvSpPr>
          <p:spPr>
            <a:xfrm>
              <a:off x="3541984" y="3104522"/>
              <a:ext cx="3783726" cy="369332"/>
            </a:xfrm>
            <a:prstGeom prst="rect">
              <a:avLst/>
            </a:prstGeom>
            <a:noFill/>
          </p:spPr>
          <p:txBody>
            <a:bodyPr wrap="square" rtlCol="0">
              <a:spAutoFit/>
            </a:bodyPr>
            <a:lstStyle/>
            <a:p>
              <a:pPr algn="ctr"/>
              <a:r>
                <a:rPr lang="pt-BR" dirty="0"/>
                <a:t>Treinamento</a:t>
              </a:r>
            </a:p>
          </p:txBody>
        </p:sp>
        <p:sp>
          <p:nvSpPr>
            <p:cNvPr id="9" name="Left Brace 8"/>
            <p:cNvSpPr/>
            <p:nvPr/>
          </p:nvSpPr>
          <p:spPr>
            <a:xfrm rot="5400000">
              <a:off x="7835922" y="2968571"/>
              <a:ext cx="303882" cy="1324304"/>
            </a:xfrm>
            <a:prstGeom prst="leftBrace">
              <a:avLst>
                <a:gd name="adj1" fmla="val 8333"/>
                <a:gd name="adj2" fmla="val 49583"/>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0" name="TextBox 9"/>
            <p:cNvSpPr txBox="1"/>
            <p:nvPr/>
          </p:nvSpPr>
          <p:spPr>
            <a:xfrm>
              <a:off x="7325710" y="3109447"/>
              <a:ext cx="1324305" cy="369332"/>
            </a:xfrm>
            <a:prstGeom prst="rect">
              <a:avLst/>
            </a:prstGeom>
            <a:noFill/>
          </p:spPr>
          <p:txBody>
            <a:bodyPr wrap="square" rtlCol="0">
              <a:spAutoFit/>
            </a:bodyPr>
            <a:lstStyle/>
            <a:p>
              <a:pPr algn="ctr"/>
              <a:r>
                <a:rPr lang="pt-BR" dirty="0"/>
                <a:t>Validação</a:t>
              </a:r>
            </a:p>
          </p:txBody>
        </p:sp>
        <p:cxnSp>
          <p:nvCxnSpPr>
            <p:cNvPr id="11" name="Straight Arrow Connector 10"/>
            <p:cNvCxnSpPr/>
            <p:nvPr/>
          </p:nvCxnSpPr>
          <p:spPr>
            <a:xfrm>
              <a:off x="3541987" y="4592128"/>
              <a:ext cx="5108028"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541985" y="4531637"/>
              <a:ext cx="5108030" cy="369332"/>
            </a:xfrm>
            <a:prstGeom prst="rect">
              <a:avLst/>
            </a:prstGeom>
            <a:noFill/>
          </p:spPr>
          <p:txBody>
            <a:bodyPr wrap="square" rtlCol="0">
              <a:spAutoFit/>
            </a:bodyPr>
            <a:lstStyle/>
            <a:p>
              <a:pPr algn="ctr"/>
              <a:r>
                <a:rPr lang="pt-BR" dirty="0"/>
                <a:t>Total de dados</a:t>
              </a:r>
            </a:p>
          </p:txBody>
        </p:sp>
      </p:grpSp>
    </p:spTree>
    <p:extLst>
      <p:ext uri="{BB962C8B-B14F-4D97-AF65-F5344CB8AC3E}">
        <p14:creationId xmlns:p14="http://schemas.microsoft.com/office/powerpoint/2010/main" val="62455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Recapitulando</a:t>
            </a:r>
            <a:endParaRPr lang="pt-BR" dirty="0"/>
          </a:p>
        </p:txBody>
      </p:sp>
      <p:sp>
        <p:nvSpPr>
          <p:cNvPr id="3" name="Content Placeholder 2"/>
          <p:cNvSpPr>
            <a:spLocks noGrp="1"/>
          </p:cNvSpPr>
          <p:nvPr>
            <p:ph idx="1"/>
          </p:nvPr>
        </p:nvSpPr>
        <p:spPr>
          <a:xfrm>
            <a:off x="838199" y="1825624"/>
            <a:ext cx="10876473" cy="5032376"/>
          </a:xfrm>
        </p:spPr>
        <p:txBody>
          <a:bodyPr>
            <a:normAutofit lnSpcReduction="10000"/>
          </a:bodyPr>
          <a:lstStyle/>
          <a:p>
            <a:r>
              <a:rPr lang="pt-BR" dirty="0" smtClean="0"/>
              <a:t>Vimos que o </a:t>
            </a:r>
            <a:r>
              <a:rPr lang="pt-BR" b="1" i="1" dirty="0" smtClean="0"/>
              <a:t>escalonamento de atributos </a:t>
            </a:r>
            <a:r>
              <a:rPr lang="pt-BR" dirty="0" smtClean="0"/>
              <a:t>ajuda a acelerar o aprendizado do algoritmo do gradiente descendente quandos os atributos têm intervalos de variação muito diferentes.</a:t>
            </a:r>
          </a:p>
          <a:p>
            <a:r>
              <a:rPr lang="pt-BR" dirty="0" smtClean="0"/>
              <a:t>Aprendemos que </a:t>
            </a:r>
            <a:r>
              <a:rPr lang="pt-BR" b="1" i="1" dirty="0" smtClean="0"/>
              <a:t>funções hipótese polinomiais </a:t>
            </a:r>
            <a:r>
              <a:rPr lang="pt-BR" dirty="0" smtClean="0"/>
              <a:t>podem ser utilizadas para aproximar dados que não são lineares.</a:t>
            </a:r>
          </a:p>
          <a:p>
            <a:r>
              <a:rPr lang="pt-BR" dirty="0" smtClean="0"/>
              <a:t>Porém, precisamos encontrar a ordem ideal para o polinômio aproximador.</a:t>
            </a:r>
          </a:p>
          <a:p>
            <a:pPr lvl="1">
              <a:buFont typeface="Wingdings" panose="05000000000000000000" pitchFamily="2" charset="2"/>
              <a:buChar char="§"/>
            </a:pPr>
            <a:r>
              <a:rPr lang="pt-BR" dirty="0" smtClean="0"/>
              <a:t>Polinômios de ordem baixa podem não têm flexibilidade o suficiente para aproximar os dados, o que causa </a:t>
            </a:r>
            <a:r>
              <a:rPr lang="pt-BR" b="1" i="1" dirty="0" smtClean="0"/>
              <a:t>subajuste</a:t>
            </a:r>
            <a:r>
              <a:rPr lang="pt-BR" dirty="0" smtClean="0"/>
              <a:t>.</a:t>
            </a:r>
          </a:p>
          <a:p>
            <a:pPr lvl="1">
              <a:buFont typeface="Wingdings" panose="05000000000000000000" pitchFamily="2" charset="2"/>
              <a:buChar char="§"/>
            </a:pPr>
            <a:r>
              <a:rPr lang="pt-BR" dirty="0" smtClean="0"/>
              <a:t>Polinômios de ordem alta podem ser tão flexíveis que acabam memorizando os dados de treinamento, o que causa </a:t>
            </a:r>
            <a:r>
              <a:rPr lang="pt-BR" b="1" i="1" dirty="0" smtClean="0"/>
              <a:t>sobreajuste</a:t>
            </a:r>
            <a:r>
              <a:rPr lang="pt-BR" dirty="0" smtClean="0"/>
              <a:t>.</a:t>
            </a:r>
          </a:p>
          <a:p>
            <a:r>
              <a:rPr lang="pt-BR" dirty="0" smtClean="0"/>
              <a:t>Hoje veremos como escolher a ordem da </a:t>
            </a:r>
            <a:r>
              <a:rPr lang="pt-BR" b="1" i="1" dirty="0"/>
              <a:t>função hipótese </a:t>
            </a:r>
            <a:r>
              <a:rPr lang="pt-BR" b="1" i="1" dirty="0" smtClean="0"/>
              <a:t>polinomial </a:t>
            </a:r>
            <a:r>
              <a:rPr lang="pt-BR" dirty="0" smtClean="0"/>
              <a:t>quando </a:t>
            </a:r>
            <a:r>
              <a:rPr lang="pt-BR" dirty="0"/>
              <a:t>não conhecemos o </a:t>
            </a:r>
            <a:r>
              <a:rPr lang="pt-BR" b="1" i="1" dirty="0"/>
              <a:t>mapeamento </a:t>
            </a:r>
            <a:r>
              <a:rPr lang="pt-BR" b="1" i="1" dirty="0" smtClean="0"/>
              <a:t>verdadeiro</a:t>
            </a:r>
            <a:r>
              <a:rPr lang="pt-BR" dirty="0"/>
              <a:t>.</a:t>
            </a:r>
          </a:p>
          <a:p>
            <a:endParaRPr lang="pt-BR" dirty="0"/>
          </a:p>
          <a:p>
            <a:pPr lvl="1">
              <a:buFont typeface="Wingdings" panose="05000000000000000000" pitchFamily="2" charset="2"/>
              <a:buChar char="§"/>
            </a:pPr>
            <a:endParaRPr lang="pt-BR" dirty="0"/>
          </a:p>
        </p:txBody>
      </p:sp>
    </p:spTree>
    <p:extLst>
      <p:ext uri="{BB962C8B-B14F-4D97-AF65-F5344CB8AC3E}">
        <p14:creationId xmlns:p14="http://schemas.microsoft.com/office/powerpoint/2010/main" val="21534374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4049"/>
          </a:xfrm>
        </p:spPr>
        <p:txBody>
          <a:bodyPr/>
          <a:lstStyle/>
          <a:p>
            <a:r>
              <a:rPr lang="pt-BR" dirty="0"/>
              <a:t>Validação cruzada</a:t>
            </a:r>
          </a:p>
        </p:txBody>
      </p:sp>
      <p:sp>
        <p:nvSpPr>
          <p:cNvPr id="3" name="Content Placeholder 2"/>
          <p:cNvSpPr>
            <a:spLocks noGrp="1"/>
          </p:cNvSpPr>
          <p:nvPr>
            <p:ph idx="1"/>
          </p:nvPr>
        </p:nvSpPr>
        <p:spPr>
          <a:xfrm>
            <a:off x="838199" y="1499016"/>
            <a:ext cx="11177017" cy="5358984"/>
          </a:xfrm>
        </p:spPr>
        <p:txBody>
          <a:bodyPr>
            <a:normAutofit fontScale="92500" lnSpcReduction="20000"/>
          </a:bodyPr>
          <a:lstStyle/>
          <a:p>
            <a:r>
              <a:rPr lang="pt-BR" b="1" i="1" dirty="0"/>
              <a:t>Validação cruzada</a:t>
            </a:r>
            <a:r>
              <a:rPr lang="pt-BR" dirty="0"/>
              <a:t> é uma das formas de se avaliar </a:t>
            </a:r>
            <a:r>
              <a:rPr lang="pt-BR" b="1" i="1" dirty="0"/>
              <a:t>quantitativamente</a:t>
            </a:r>
            <a:r>
              <a:rPr lang="pt-BR" dirty="0"/>
              <a:t> o sobreajuste ou subajuste de um </a:t>
            </a:r>
            <a:r>
              <a:rPr lang="pt-BR" dirty="0" smtClean="0"/>
              <a:t>modelo e, com isso, </a:t>
            </a:r>
            <a:r>
              <a:rPr lang="pt-BR" b="1" i="1" dirty="0" smtClean="0"/>
              <a:t>encontrar sua ordem ótima</a:t>
            </a:r>
            <a:r>
              <a:rPr lang="pt-BR" dirty="0" smtClean="0"/>
              <a:t>.</a:t>
            </a:r>
          </a:p>
          <a:p>
            <a:pPr lvl="1">
              <a:buFont typeface="Wingdings" panose="05000000000000000000" pitchFamily="2" charset="2"/>
              <a:buChar char="§"/>
            </a:pPr>
            <a:r>
              <a:rPr lang="pt-BR" dirty="0" smtClean="0"/>
              <a:t>Ou seja, podemos verificar quais ordens fazem o modelo se ajustar </a:t>
            </a:r>
            <a:r>
              <a:rPr lang="pt-BR" dirty="0"/>
              <a:t>demais ou </a:t>
            </a:r>
            <a:r>
              <a:rPr lang="pt-BR" dirty="0" smtClean="0"/>
              <a:t>insuficientemente aos exemplos de treinamento.</a:t>
            </a:r>
            <a:endParaRPr lang="pt-BR" dirty="0"/>
          </a:p>
          <a:p>
            <a:r>
              <a:rPr lang="pt-BR" dirty="0"/>
              <a:t>Na </a:t>
            </a:r>
            <a:r>
              <a:rPr lang="pt-BR" b="1" i="1" dirty="0"/>
              <a:t>validação cruzada</a:t>
            </a:r>
            <a:r>
              <a:rPr lang="pt-BR" dirty="0"/>
              <a:t>, nós dividimos o conjunto de exemplos em 2 outros conjuntos, o de treinamento e o de validação (ou teste) do modelo.</a:t>
            </a:r>
          </a:p>
          <a:p>
            <a:r>
              <a:rPr lang="pt-BR" dirty="0"/>
              <a:t>O objetivo </a:t>
            </a:r>
            <a:r>
              <a:rPr lang="pt-BR" dirty="0" smtClean="0"/>
              <a:t>da </a:t>
            </a:r>
            <a:r>
              <a:rPr lang="pt-BR" b="1" i="1" dirty="0" smtClean="0"/>
              <a:t>validação cruzada </a:t>
            </a:r>
            <a:r>
              <a:rPr lang="pt-BR" dirty="0" smtClean="0"/>
              <a:t>é encontrar um ponto de equilíbrio entre a </a:t>
            </a:r>
            <a:r>
              <a:rPr lang="pt-BR" b="1" i="1" dirty="0" smtClean="0"/>
              <a:t>flexibilidade</a:t>
            </a:r>
            <a:r>
              <a:rPr lang="pt-BR" dirty="0" smtClean="0"/>
              <a:t> e o </a:t>
            </a:r>
            <a:r>
              <a:rPr lang="pt-BR" b="1" i="1" dirty="0" smtClean="0"/>
              <a:t>grau de generalização</a:t>
            </a:r>
            <a:r>
              <a:rPr lang="pt-BR" dirty="0" smtClean="0"/>
              <a:t> da </a:t>
            </a:r>
            <a:r>
              <a:rPr lang="pt-BR" b="1" i="1" dirty="0"/>
              <a:t>função hipótese polinomial</a:t>
            </a:r>
            <a:r>
              <a:rPr lang="pt-BR" dirty="0" smtClean="0"/>
              <a:t>.</a:t>
            </a:r>
          </a:p>
          <a:p>
            <a:pPr lvl="1">
              <a:buFont typeface="Wingdings" panose="05000000000000000000" pitchFamily="2" charset="2"/>
              <a:buChar char="§"/>
            </a:pPr>
            <a:r>
              <a:rPr lang="pt-BR" dirty="0" smtClean="0"/>
              <a:t>Flexibilidade o suficiente para se ajustar à função verdadeira (medida através do erro de treinamento).</a:t>
            </a:r>
          </a:p>
          <a:p>
            <a:pPr lvl="1">
              <a:buFont typeface="Wingdings" panose="05000000000000000000" pitchFamily="2" charset="2"/>
              <a:buChar char="§"/>
            </a:pPr>
            <a:r>
              <a:rPr lang="pt-BR" dirty="0" smtClean="0"/>
              <a:t>Grau de generalização: capacidade de gerar saídas próximas às verdadeiras para exemplos não usados durante o treinamento (medido através do erro de validação).</a:t>
            </a:r>
          </a:p>
          <a:p>
            <a:r>
              <a:rPr lang="pt-BR" dirty="0" smtClean="0"/>
              <a:t>As </a:t>
            </a:r>
            <a:r>
              <a:rPr lang="pt-BR" dirty="0"/>
              <a:t>estratégias para validação cruzada mais utilizadas são:</a:t>
            </a:r>
          </a:p>
          <a:p>
            <a:pPr lvl="1">
              <a:buFont typeface="Wingdings" panose="05000000000000000000" pitchFamily="2" charset="2"/>
              <a:buChar char="§"/>
            </a:pPr>
            <a:r>
              <a:rPr lang="pt-BR" sz="2800" dirty="0"/>
              <a:t>Holdout</a:t>
            </a:r>
          </a:p>
          <a:p>
            <a:pPr lvl="1">
              <a:buFont typeface="Wingdings" panose="05000000000000000000" pitchFamily="2" charset="2"/>
              <a:buChar char="§"/>
            </a:pPr>
            <a:r>
              <a:rPr lang="pt-BR" sz="2800" dirty="0"/>
              <a:t>k-fold</a:t>
            </a:r>
          </a:p>
          <a:p>
            <a:pPr lvl="1">
              <a:buFont typeface="Wingdings" panose="05000000000000000000" pitchFamily="2" charset="2"/>
              <a:buChar char="§"/>
            </a:pPr>
            <a:r>
              <a:rPr lang="pt-BR" sz="2800" dirty="0" smtClean="0"/>
              <a:t>Leave-p-out</a:t>
            </a:r>
            <a:endParaRPr lang="pt-BR" sz="2800" dirty="0"/>
          </a:p>
        </p:txBody>
      </p:sp>
    </p:spTree>
    <p:extLst>
      <p:ext uri="{BB962C8B-B14F-4D97-AF65-F5344CB8AC3E}">
        <p14:creationId xmlns:p14="http://schemas.microsoft.com/office/powerpoint/2010/main" val="1135301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Holdout</a:t>
            </a:r>
          </a:p>
        </p:txBody>
      </p:sp>
      <p:sp>
        <p:nvSpPr>
          <p:cNvPr id="3" name="Content Placeholder 2"/>
          <p:cNvSpPr>
            <a:spLocks noGrp="1"/>
          </p:cNvSpPr>
          <p:nvPr>
            <p:ph idx="1"/>
          </p:nvPr>
        </p:nvSpPr>
        <p:spPr>
          <a:xfrm>
            <a:off x="838200" y="1990514"/>
            <a:ext cx="11131296" cy="4867486"/>
          </a:xfrm>
        </p:spPr>
        <p:txBody>
          <a:bodyPr>
            <a:normAutofit fontScale="85000" lnSpcReduction="20000"/>
          </a:bodyPr>
          <a:lstStyle/>
          <a:p>
            <a:r>
              <a:rPr lang="pt-BR" dirty="0"/>
              <a:t>Divide-se </a:t>
            </a:r>
            <a:r>
              <a:rPr lang="pt-BR" b="1" i="1" dirty="0"/>
              <a:t>aleatoriamente</a:t>
            </a:r>
            <a:r>
              <a:rPr lang="pt-BR" dirty="0"/>
              <a:t> o conjunto total de dados em p % para treinamento e (100 - p) % para validação.</a:t>
            </a:r>
          </a:p>
          <a:p>
            <a:pPr lvl="1">
              <a:buFont typeface="Wingdings" panose="05000000000000000000" pitchFamily="2" charset="2"/>
              <a:buChar char="§"/>
            </a:pPr>
            <a:r>
              <a:rPr lang="pt-BR" dirty="0" smtClean="0"/>
              <a:t>Normalmente, </a:t>
            </a:r>
            <a:r>
              <a:rPr lang="pt-BR" dirty="0"/>
              <a:t>divide-se o conjunto total de dados em 70/80% para treinamento e 30/20% para validação</a:t>
            </a:r>
            <a:r>
              <a:rPr lang="pt-BR" dirty="0" smtClean="0"/>
              <a:t>.</a:t>
            </a:r>
          </a:p>
          <a:p>
            <a:r>
              <a:rPr lang="pt-BR" dirty="0" smtClean="0"/>
              <a:t>É </a:t>
            </a:r>
            <a:r>
              <a:rPr lang="pt-BR" dirty="0"/>
              <a:t>a estratégia mais simples das </a:t>
            </a:r>
            <a:r>
              <a:rPr lang="pt-BR" dirty="0" smtClean="0"/>
              <a:t>três </a:t>
            </a:r>
            <a:r>
              <a:rPr lang="pt-BR" dirty="0"/>
              <a:t>e não acarreta em aumento da complexidade computacional, pois tem-se apenas um único par de conjuntos de treinamento e validação</a:t>
            </a:r>
            <a:r>
              <a:rPr lang="pt-BR" dirty="0" smtClean="0"/>
              <a:t>.</a:t>
            </a:r>
          </a:p>
          <a:p>
            <a:r>
              <a:rPr lang="pt-BR" dirty="0" smtClean="0"/>
              <a:t>Entretanto, devemos </a:t>
            </a:r>
            <a:r>
              <a:rPr lang="pt-BR" dirty="0"/>
              <a:t>nos assegurar que os conjuntos de treinamento e validação sejam suficientemente </a:t>
            </a:r>
            <a:r>
              <a:rPr lang="pt-BR" b="1" i="1" dirty="0"/>
              <a:t>representativos</a:t>
            </a:r>
            <a:r>
              <a:rPr lang="pt-BR" dirty="0"/>
              <a:t> do mapeamento verdadeiro que se pretende aproximar</a:t>
            </a:r>
            <a:r>
              <a:rPr lang="pt-BR" dirty="0" smtClean="0"/>
              <a:t>.</a:t>
            </a:r>
            <a:endParaRPr lang="pt-BR" dirty="0"/>
          </a:p>
          <a:p>
            <a:r>
              <a:rPr lang="pt-BR" b="1" dirty="0" smtClean="0"/>
              <a:t>Desvantagem</a:t>
            </a:r>
            <a:endParaRPr lang="pt-BR" dirty="0"/>
          </a:p>
          <a:p>
            <a:pPr lvl="1">
              <a:buFont typeface="Wingdings" panose="05000000000000000000" pitchFamily="2" charset="2"/>
              <a:buChar char="§"/>
            </a:pPr>
            <a:r>
              <a:rPr lang="pt-BR" dirty="0" smtClean="0"/>
              <a:t>Pode sofrer </a:t>
            </a:r>
            <a:r>
              <a:rPr lang="pt-BR" dirty="0"/>
              <a:t>com o problema do </a:t>
            </a:r>
            <a:r>
              <a:rPr lang="pt-BR" b="1" i="1" dirty="0"/>
              <a:t>viés de seleção</a:t>
            </a:r>
            <a:r>
              <a:rPr lang="pt-BR" dirty="0"/>
              <a:t>: a </a:t>
            </a:r>
            <a:r>
              <a:rPr lang="pt-BR" dirty="0" smtClean="0"/>
              <a:t>qualidade do modelo pode </a:t>
            </a:r>
            <a:r>
              <a:rPr lang="pt-BR" dirty="0"/>
              <a:t>depender muito de quais exemplos vão para o conjunto de treinamento e quais vão para o conjunto de validação.</a:t>
            </a:r>
          </a:p>
          <a:p>
            <a:pPr lvl="1">
              <a:buFont typeface="Wingdings" panose="05000000000000000000" pitchFamily="2" charset="2"/>
              <a:buChar char="§"/>
            </a:pPr>
            <a:r>
              <a:rPr lang="pt-BR" dirty="0"/>
              <a:t>Portanto, </a:t>
            </a:r>
            <a:r>
              <a:rPr lang="pt-BR" dirty="0" smtClean="0"/>
              <a:t>o desempenho do modelo pode </a:t>
            </a:r>
            <a:r>
              <a:rPr lang="pt-BR" dirty="0"/>
              <a:t>ser significativamente diferente dependendo de como a divisão é feita, ou seja, os </a:t>
            </a:r>
            <a:r>
              <a:rPr lang="pt-BR" dirty="0" smtClean="0"/>
              <a:t>resultados podem </a:t>
            </a:r>
            <a:r>
              <a:rPr lang="pt-BR" dirty="0"/>
              <a:t>depender de uma escolha aleatória particular </a:t>
            </a:r>
            <a:r>
              <a:rPr lang="pt-BR" dirty="0" smtClean="0"/>
              <a:t>dos exemplos dos conjuntos </a:t>
            </a:r>
            <a:r>
              <a:rPr lang="pt-BR" dirty="0"/>
              <a:t>de treinamento e validação</a:t>
            </a:r>
            <a:r>
              <a:rPr lang="pt-BR" dirty="0" smtClean="0"/>
              <a:t>.</a:t>
            </a:r>
            <a:endParaRPr lang="pt-BR"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4187" b="8669"/>
          <a:stretch/>
        </p:blipFill>
        <p:spPr>
          <a:xfrm>
            <a:off x="3379196" y="205651"/>
            <a:ext cx="4834602" cy="1534243"/>
          </a:xfrm>
          <a:prstGeom prst="rect">
            <a:avLst/>
          </a:prstGeom>
        </p:spPr>
      </p:pic>
      <p:pic>
        <p:nvPicPr>
          <p:cNvPr id="5" name="Picture 2" descr="https://miro.medium.com/max/345/1*ZF5kCwJ2P0X-T_KlGv2_GQ.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36737" y="59960"/>
            <a:ext cx="3140002" cy="1929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29834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5206"/>
            <a:ext cx="10515600" cy="826648"/>
          </a:xfrm>
        </p:spPr>
        <p:txBody>
          <a:bodyPr/>
          <a:lstStyle/>
          <a:p>
            <a:r>
              <a:rPr lang="pt-BR" dirty="0" smtClean="0"/>
              <a:t>Holdout: Exemplo</a:t>
            </a:r>
            <a:endParaRPr lang="pt-BR" dirty="0"/>
          </a:p>
        </p:txBody>
      </p:sp>
      <p:sp>
        <p:nvSpPr>
          <p:cNvPr id="3" name="Content Placeholder 2"/>
          <p:cNvSpPr>
            <a:spLocks noGrp="1"/>
          </p:cNvSpPr>
          <p:nvPr>
            <p:ph idx="1"/>
          </p:nvPr>
        </p:nvSpPr>
        <p:spPr>
          <a:xfrm>
            <a:off x="838200" y="4212236"/>
            <a:ext cx="11213892" cy="2645764"/>
          </a:xfrm>
        </p:spPr>
        <p:txBody>
          <a:bodyPr>
            <a:normAutofit fontScale="92500" lnSpcReduction="20000"/>
          </a:bodyPr>
          <a:lstStyle/>
          <a:p>
            <a:r>
              <a:rPr lang="pt-BR" dirty="0" smtClean="0"/>
              <a:t>70</a:t>
            </a:r>
            <a:r>
              <a:rPr lang="pt-BR" dirty="0"/>
              <a:t>% </a:t>
            </a:r>
            <a:r>
              <a:rPr lang="pt-BR" dirty="0" smtClean="0"/>
              <a:t>para conjunto </a:t>
            </a:r>
            <a:r>
              <a:rPr lang="pt-BR" dirty="0"/>
              <a:t>de treinamento e 30% </a:t>
            </a:r>
            <a:r>
              <a:rPr lang="pt-BR" dirty="0" smtClean="0"/>
              <a:t>para conjunto </a:t>
            </a:r>
            <a:r>
              <a:rPr lang="pt-BR" dirty="0"/>
              <a:t>de validação.</a:t>
            </a:r>
          </a:p>
          <a:p>
            <a:r>
              <a:rPr lang="pt-BR" dirty="0"/>
              <a:t>Tempo médio para execução com </a:t>
            </a:r>
            <a:r>
              <a:rPr lang="pt-BR" dirty="0" smtClean="0"/>
              <a:t>N </a:t>
            </a:r>
            <a:r>
              <a:rPr lang="pt-BR" dirty="0"/>
              <a:t>= 100 é de aproximadamente </a:t>
            </a:r>
            <a:r>
              <a:rPr lang="pt-BR" dirty="0" smtClean="0"/>
              <a:t>160 ms</a:t>
            </a:r>
            <a:r>
              <a:rPr lang="pt-BR" dirty="0"/>
              <a:t>.</a:t>
            </a:r>
          </a:p>
          <a:p>
            <a:r>
              <a:rPr lang="pt-BR" dirty="0"/>
              <a:t>Erro </a:t>
            </a:r>
            <a:r>
              <a:rPr lang="pt-BR" dirty="0" smtClean="0"/>
              <a:t>de treinamento </a:t>
            </a:r>
            <a:r>
              <a:rPr lang="pt-BR" b="1" i="1" dirty="0"/>
              <a:t>diminui</a:t>
            </a:r>
            <a:r>
              <a:rPr lang="pt-BR" dirty="0"/>
              <a:t> conforme </a:t>
            </a:r>
            <a:r>
              <a:rPr lang="pt-BR" dirty="0" smtClean="0"/>
              <a:t>a ordem </a:t>
            </a:r>
            <a:r>
              <a:rPr lang="pt-BR" dirty="0"/>
              <a:t>do polinômio aumenta. </a:t>
            </a:r>
            <a:endParaRPr lang="pt-BR" dirty="0" smtClean="0"/>
          </a:p>
          <a:p>
            <a:r>
              <a:rPr lang="pt-BR" dirty="0" smtClean="0"/>
              <a:t>Erro de validação </a:t>
            </a:r>
            <a:r>
              <a:rPr lang="pt-BR" b="1" i="1" dirty="0" smtClean="0"/>
              <a:t>aumenta</a:t>
            </a:r>
            <a:r>
              <a:rPr lang="pt-BR" dirty="0" smtClean="0"/>
              <a:t> conforme </a:t>
            </a:r>
            <a:r>
              <a:rPr lang="pt-BR" dirty="0"/>
              <a:t>a ordem do polinômio </a:t>
            </a:r>
            <a:r>
              <a:rPr lang="pt-BR" dirty="0" smtClean="0"/>
              <a:t>aumenta.</a:t>
            </a:r>
            <a:endParaRPr lang="pt-BR" dirty="0"/>
          </a:p>
          <a:p>
            <a:r>
              <a:rPr lang="pt-BR" dirty="0"/>
              <a:t>Qual ordem escolher? </a:t>
            </a:r>
            <a:endParaRPr lang="pt-BR" dirty="0" smtClean="0"/>
          </a:p>
          <a:p>
            <a:pPr lvl="1">
              <a:buFont typeface="Wingdings" panose="05000000000000000000" pitchFamily="2" charset="2"/>
              <a:buChar char="§"/>
            </a:pPr>
            <a:r>
              <a:rPr lang="pt-BR" dirty="0" smtClean="0"/>
              <a:t>O ponto onde </a:t>
            </a:r>
            <a:r>
              <a:rPr lang="pt-BR" b="1" i="1" dirty="0" smtClean="0">
                <a:solidFill>
                  <a:srgbClr val="FF0000"/>
                </a:solidFill>
              </a:rPr>
              <a:t>ambos</a:t>
            </a:r>
            <a:r>
              <a:rPr lang="pt-BR" dirty="0" smtClean="0">
                <a:solidFill>
                  <a:srgbClr val="FF0000"/>
                </a:solidFill>
              </a:rPr>
              <a:t> </a:t>
            </a:r>
            <a:r>
              <a:rPr lang="pt-BR" dirty="0" smtClean="0"/>
              <a:t>os erros sejam mínimos (balanço </a:t>
            </a:r>
            <a:r>
              <a:rPr lang="pt-BR" dirty="0"/>
              <a:t>entre </a:t>
            </a:r>
            <a:r>
              <a:rPr lang="pt-BR" dirty="0" smtClean="0"/>
              <a:t>flexibilidade e grau de generalização).</a:t>
            </a:r>
            <a:endParaRPr lang="pt-BR" dirty="0"/>
          </a:p>
        </p:txBody>
      </p:sp>
      <p:sp>
        <p:nvSpPr>
          <p:cNvPr id="6" name="Rectangle 5"/>
          <p:cNvSpPr/>
          <p:nvPr/>
        </p:nvSpPr>
        <p:spPr>
          <a:xfrm>
            <a:off x="8838190" y="6473563"/>
            <a:ext cx="3404715" cy="369332"/>
          </a:xfrm>
          <a:prstGeom prst="rect">
            <a:avLst/>
          </a:prstGeom>
        </p:spPr>
        <p:txBody>
          <a:bodyPr wrap="none">
            <a:spAutoFit/>
          </a:bodyPr>
          <a:lstStyle/>
          <a:p>
            <a:r>
              <a:rPr lang="pt-BR" dirty="0">
                <a:solidFill>
                  <a:schemeClr val="accent5"/>
                </a:solidFill>
                <a:hlinkClick r:id="rId3"/>
              </a:rPr>
              <a:t>Exemplo: validacao_cruzada.ipynb</a:t>
            </a:r>
            <a:endParaRPr lang="pt-BR" dirty="0">
              <a:solidFill>
                <a:schemeClr val="accent5"/>
              </a:solidFill>
            </a:endParaRPr>
          </a:p>
        </p:txBody>
      </p:sp>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l="3643" t="9980" r="9471"/>
          <a:stretch/>
        </p:blipFill>
        <p:spPr>
          <a:xfrm>
            <a:off x="738184" y="1191773"/>
            <a:ext cx="4169616" cy="2880039"/>
          </a:xfrm>
          <a:prstGeom prst="rect">
            <a:avLst/>
          </a:prstGeom>
        </p:spPr>
      </p:pic>
      <p:pic>
        <p:nvPicPr>
          <p:cNvPr id="9" name="Picture 8"/>
          <p:cNvPicPr>
            <a:picLocks noChangeAspect="1"/>
          </p:cNvPicPr>
          <p:nvPr/>
        </p:nvPicPr>
        <p:blipFill rotWithShape="1">
          <a:blip r:embed="rId5" cstate="print">
            <a:extLst>
              <a:ext uri="{28A0092B-C50C-407E-A947-70E740481C1C}">
                <a14:useLocalDpi xmlns:a14="http://schemas.microsoft.com/office/drawing/2010/main" val="0"/>
              </a:ext>
            </a:extLst>
          </a:blip>
          <a:srcRect l="1799" t="6292" r="8311"/>
          <a:stretch/>
        </p:blipFill>
        <p:spPr>
          <a:xfrm>
            <a:off x="7721100" y="1191773"/>
            <a:ext cx="4144049" cy="2880039"/>
          </a:xfrm>
          <a:prstGeom prst="rect">
            <a:avLst/>
          </a:prstGeom>
        </p:spPr>
      </p:pic>
      <mc:AlternateContent xmlns:mc="http://schemas.openxmlformats.org/markup-compatibility/2006" xmlns:a14="http://schemas.microsoft.com/office/drawing/2010/main">
        <mc:Choice Requires="a14">
          <p:sp>
            <p:nvSpPr>
              <p:cNvPr id="10" name="Rectangle 9"/>
              <p:cNvSpPr/>
              <p:nvPr/>
            </p:nvSpPr>
            <p:spPr>
              <a:xfrm>
                <a:off x="4836359" y="1970073"/>
                <a:ext cx="2940749" cy="1101584"/>
              </a:xfrm>
              <a:prstGeom prst="rect">
                <a:avLst/>
              </a:prstGeom>
            </p:spPr>
            <p:txBody>
              <a:bodyPr wrap="square">
                <a:spAutoFit/>
              </a:bodyPr>
              <a:lstStyle/>
              <a:p>
                <a:pPr algn="ctr"/>
                <a:r>
                  <a:rPr lang="pt-BR" sz="1600" dirty="0"/>
                  <a:t>Função observável é um polinômio de segunda ordem mais ruído Gaussiano </a:t>
                </a:r>
                <a:r>
                  <a:rPr lang="pt-BR" sz="1600" dirty="0" smtClean="0"/>
                  <a:t>branco, </a:t>
                </a:r>
                <a14:m>
                  <m:oMath xmlns:m="http://schemas.openxmlformats.org/officeDocument/2006/math">
                    <m:r>
                      <a:rPr lang="pt-BR" sz="1600" i="1">
                        <a:latin typeface="Cambria Math" panose="02040503050406030204" pitchFamily="18" charset="0"/>
                      </a:rPr>
                      <m:t>𝑤</m:t>
                    </m:r>
                  </m:oMath>
                </a14:m>
                <a:r>
                  <a:rPr lang="pt-BR" sz="1600" dirty="0" smtClean="0"/>
                  <a:t>.</a:t>
                </a:r>
                <a:endParaRPr lang="pt-BR" sz="1600" dirty="0"/>
              </a:p>
              <a:p>
                <a:pPr algn="ctr"/>
                <a:r>
                  <a:rPr lang="pt-BR" sz="1600" dirty="0"/>
                  <a:t> </a:t>
                </a:r>
                <a14:m>
                  <m:oMath xmlns:m="http://schemas.openxmlformats.org/officeDocument/2006/math">
                    <m:sSub>
                      <m:sSubPr>
                        <m:ctrlPr>
                          <a:rPr lang="pt-BR" sz="1600" i="1">
                            <a:latin typeface="Cambria Math" panose="02040503050406030204" pitchFamily="18" charset="0"/>
                          </a:rPr>
                        </m:ctrlPr>
                      </m:sSubPr>
                      <m:e>
                        <m:r>
                          <a:rPr lang="pt-BR" sz="1600" i="1">
                            <a:latin typeface="Cambria Math" panose="02040503050406030204" pitchFamily="18" charset="0"/>
                          </a:rPr>
                          <m:t>𝑦</m:t>
                        </m:r>
                      </m:e>
                      <m:sub>
                        <m:r>
                          <a:rPr lang="pt-BR" sz="1600" i="1">
                            <a:latin typeface="Cambria Math" panose="02040503050406030204" pitchFamily="18" charset="0"/>
                          </a:rPr>
                          <m:t>𝑛𝑜𝑖𝑠𝑦</m:t>
                        </m:r>
                      </m:sub>
                    </m:sSub>
                    <m:r>
                      <a:rPr lang="pt-BR" sz="1600">
                        <a:latin typeface="Cambria Math" panose="02040503050406030204" pitchFamily="18" charset="0"/>
                      </a:rPr>
                      <m:t>=2+</m:t>
                    </m:r>
                    <m:r>
                      <a:rPr lang="pt-BR" sz="1600" i="1">
                        <a:latin typeface="Cambria Math" panose="02040503050406030204" pitchFamily="18" charset="0"/>
                      </a:rPr>
                      <m:t>𝑥</m:t>
                    </m:r>
                    <m:r>
                      <a:rPr lang="pt-BR" sz="1600" i="1">
                        <a:latin typeface="Cambria Math" panose="02040503050406030204" pitchFamily="18" charset="0"/>
                      </a:rPr>
                      <m:t>+0.5</m:t>
                    </m:r>
                    <m:sSup>
                      <m:sSupPr>
                        <m:ctrlPr>
                          <a:rPr lang="pt-BR" sz="1600" i="1">
                            <a:latin typeface="Cambria Math" panose="02040503050406030204" pitchFamily="18" charset="0"/>
                          </a:rPr>
                        </m:ctrlPr>
                      </m:sSupPr>
                      <m:e>
                        <m:r>
                          <a:rPr lang="pt-BR" sz="1600" i="1">
                            <a:latin typeface="Cambria Math" panose="02040503050406030204" pitchFamily="18" charset="0"/>
                          </a:rPr>
                          <m:t>𝑥</m:t>
                        </m:r>
                      </m:e>
                      <m:sup>
                        <m:r>
                          <a:rPr lang="pt-BR" sz="1600" i="1">
                            <a:latin typeface="Cambria Math" panose="02040503050406030204" pitchFamily="18" charset="0"/>
                          </a:rPr>
                          <m:t>2</m:t>
                        </m:r>
                      </m:sup>
                    </m:sSup>
                    <m:r>
                      <a:rPr lang="pt-BR" sz="1600">
                        <a:latin typeface="Cambria Math" panose="02040503050406030204" pitchFamily="18" charset="0"/>
                      </a:rPr>
                      <m:t>+</m:t>
                    </m:r>
                    <m:r>
                      <a:rPr lang="pt-BR" sz="1600" i="1">
                        <a:latin typeface="Cambria Math" panose="02040503050406030204" pitchFamily="18" charset="0"/>
                      </a:rPr>
                      <m:t>𝑤</m:t>
                    </m:r>
                  </m:oMath>
                </a14:m>
                <a:endParaRPr lang="pt-BR" sz="1600" i="1" dirty="0"/>
              </a:p>
            </p:txBody>
          </p:sp>
        </mc:Choice>
        <mc:Fallback xmlns="">
          <p:sp>
            <p:nvSpPr>
              <p:cNvPr id="10" name="Rectangle 9"/>
              <p:cNvSpPr>
                <a:spLocks noRot="1" noChangeAspect="1" noMove="1" noResize="1" noEditPoints="1" noAdjustHandles="1" noChangeArrowheads="1" noChangeShapeType="1" noTextEdit="1"/>
              </p:cNvSpPr>
              <p:nvPr/>
            </p:nvSpPr>
            <p:spPr>
              <a:xfrm>
                <a:off x="4836359" y="1970073"/>
                <a:ext cx="2940749" cy="1101584"/>
              </a:xfrm>
              <a:prstGeom prst="rect">
                <a:avLst/>
              </a:prstGeom>
              <a:blipFill rotWithShape="0">
                <a:blip r:embed="rId6"/>
                <a:stretch>
                  <a:fillRect t="-1657" b="-1105"/>
                </a:stretch>
              </a:blipFill>
            </p:spPr>
            <p:txBody>
              <a:bodyPr/>
              <a:lstStyle/>
              <a:p>
                <a:r>
                  <a:rPr lang="pt-BR">
                    <a:noFill/>
                  </a:rPr>
                  <a:t> </a:t>
                </a:r>
              </a:p>
            </p:txBody>
          </p:sp>
        </mc:Fallback>
      </mc:AlternateContent>
      <p:sp>
        <p:nvSpPr>
          <p:cNvPr id="11" name="TextBox 10"/>
          <p:cNvSpPr txBox="1"/>
          <p:nvPr/>
        </p:nvSpPr>
        <p:spPr>
          <a:xfrm>
            <a:off x="7241933" y="712795"/>
            <a:ext cx="1228870" cy="338554"/>
          </a:xfrm>
          <a:prstGeom prst="rect">
            <a:avLst/>
          </a:prstGeom>
          <a:noFill/>
        </p:spPr>
        <p:txBody>
          <a:bodyPr wrap="square" rtlCol="0">
            <a:spAutoFit/>
          </a:bodyPr>
          <a:lstStyle/>
          <a:p>
            <a:pPr algn="ctr"/>
            <a:r>
              <a:rPr lang="pt-BR" sz="1600" b="1" dirty="0" smtClean="0"/>
              <a:t>subajuste</a:t>
            </a:r>
            <a:endParaRPr lang="pt-BR" sz="1600" b="1" dirty="0"/>
          </a:p>
        </p:txBody>
      </p:sp>
      <p:cxnSp>
        <p:nvCxnSpPr>
          <p:cNvPr id="13" name="Straight Arrow Connector 12"/>
          <p:cNvCxnSpPr/>
          <p:nvPr/>
        </p:nvCxnSpPr>
        <p:spPr>
          <a:xfrm>
            <a:off x="7854846" y="1071854"/>
            <a:ext cx="344773" cy="155993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875207" y="489253"/>
            <a:ext cx="1228870" cy="338554"/>
          </a:xfrm>
          <a:prstGeom prst="rect">
            <a:avLst/>
          </a:prstGeom>
          <a:noFill/>
        </p:spPr>
        <p:txBody>
          <a:bodyPr wrap="square" rtlCol="0">
            <a:spAutoFit/>
          </a:bodyPr>
          <a:lstStyle/>
          <a:p>
            <a:pPr algn="ctr"/>
            <a:r>
              <a:rPr lang="pt-BR" sz="1600" b="1" dirty="0" smtClean="0"/>
              <a:t>sobreajuste</a:t>
            </a:r>
            <a:endParaRPr lang="pt-BR" sz="1600" b="1" dirty="0"/>
          </a:p>
        </p:txBody>
      </p:sp>
      <p:sp>
        <p:nvSpPr>
          <p:cNvPr id="17" name="Oval 16"/>
          <p:cNvSpPr/>
          <p:nvPr/>
        </p:nvSpPr>
        <p:spPr>
          <a:xfrm>
            <a:off x="8064708" y="2631792"/>
            <a:ext cx="269823" cy="9229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Oval 19"/>
          <p:cNvSpPr/>
          <p:nvPr/>
        </p:nvSpPr>
        <p:spPr>
          <a:xfrm rot="5400000">
            <a:off x="10005188" y="1655610"/>
            <a:ext cx="1070720" cy="30230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21" name="Straight Arrow Connector 20"/>
          <p:cNvCxnSpPr/>
          <p:nvPr/>
        </p:nvCxnSpPr>
        <p:spPr>
          <a:xfrm>
            <a:off x="10489642" y="816993"/>
            <a:ext cx="228325" cy="181479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228030" y="921437"/>
            <a:ext cx="1632729" cy="338554"/>
          </a:xfrm>
          <a:prstGeom prst="rect">
            <a:avLst/>
          </a:prstGeom>
          <a:noFill/>
        </p:spPr>
        <p:txBody>
          <a:bodyPr wrap="square" rtlCol="0">
            <a:spAutoFit/>
          </a:bodyPr>
          <a:lstStyle/>
          <a:p>
            <a:pPr algn="ctr"/>
            <a:r>
              <a:rPr lang="pt-BR" sz="1600" b="1" dirty="0" smtClean="0"/>
              <a:t>Ponto ótimo</a:t>
            </a:r>
            <a:endParaRPr lang="pt-BR" sz="1600" b="1" dirty="0"/>
          </a:p>
        </p:txBody>
      </p:sp>
      <p:cxnSp>
        <p:nvCxnSpPr>
          <p:cNvPr id="24" name="Straight Arrow Connector 23"/>
          <p:cNvCxnSpPr/>
          <p:nvPr/>
        </p:nvCxnSpPr>
        <p:spPr>
          <a:xfrm flipH="1">
            <a:off x="8763505" y="1154418"/>
            <a:ext cx="282314" cy="113994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8604209" y="2255519"/>
            <a:ext cx="269823" cy="27432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7133413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4020"/>
            <a:ext cx="10515600" cy="779606"/>
          </a:xfrm>
        </p:spPr>
        <p:txBody>
          <a:bodyPr/>
          <a:lstStyle/>
          <a:p>
            <a:r>
              <a:rPr lang="pt-BR" dirty="0"/>
              <a:t>k-Fold</a:t>
            </a:r>
          </a:p>
        </p:txBody>
      </p:sp>
      <p:sp>
        <p:nvSpPr>
          <p:cNvPr id="3" name="Content Placeholder 2"/>
          <p:cNvSpPr>
            <a:spLocks noGrp="1"/>
          </p:cNvSpPr>
          <p:nvPr>
            <p:ph idx="1"/>
          </p:nvPr>
        </p:nvSpPr>
        <p:spPr>
          <a:xfrm>
            <a:off x="838200" y="1154959"/>
            <a:ext cx="11049000" cy="1607037"/>
          </a:xfrm>
        </p:spPr>
        <p:txBody>
          <a:bodyPr>
            <a:noAutofit/>
          </a:bodyPr>
          <a:lstStyle/>
          <a:p>
            <a:r>
              <a:rPr lang="pt-BR" sz="2400" dirty="0" smtClean="0"/>
              <a:t>Estratégia mais </a:t>
            </a:r>
            <a:r>
              <a:rPr lang="pt-BR" sz="2400" dirty="0"/>
              <a:t>elaborada que a </a:t>
            </a:r>
            <a:r>
              <a:rPr lang="pt-BR" sz="2400" dirty="0" smtClean="0"/>
              <a:t>anterior.</a:t>
            </a:r>
          </a:p>
          <a:p>
            <a:r>
              <a:rPr lang="pt-BR" sz="2400" dirty="0" smtClean="0"/>
              <a:t>Consiste </a:t>
            </a:r>
            <a:r>
              <a:rPr lang="pt-BR" sz="2400" dirty="0"/>
              <a:t>em dividir o conjunto </a:t>
            </a:r>
            <a:r>
              <a:rPr lang="pt-BR" sz="2400" dirty="0" smtClean="0"/>
              <a:t>total de </a:t>
            </a:r>
            <a:r>
              <a:rPr lang="pt-BR" sz="2400" dirty="0"/>
              <a:t>dados em </a:t>
            </a:r>
            <a:r>
              <a:rPr lang="pt-BR" sz="2400" b="1" dirty="0"/>
              <a:t>k</a:t>
            </a:r>
            <a:r>
              <a:rPr lang="pt-BR" sz="2400" dirty="0"/>
              <a:t> </a:t>
            </a:r>
            <a:r>
              <a:rPr lang="pt-BR" sz="2400" dirty="0" smtClean="0"/>
              <a:t>subconjuntos</a:t>
            </a:r>
            <a:r>
              <a:rPr lang="pt-BR" sz="2400" dirty="0"/>
              <a:t> </a:t>
            </a:r>
            <a:r>
              <a:rPr lang="pt-BR" sz="2400" dirty="0" smtClean="0"/>
              <a:t>(os </a:t>
            </a:r>
            <a:r>
              <a:rPr lang="pt-BR" sz="2400" i="1" dirty="0" smtClean="0"/>
              <a:t>folds </a:t>
            </a:r>
            <a:r>
              <a:rPr lang="pt-BR" sz="2400" dirty="0" smtClean="0"/>
              <a:t>do nome da estratégia) </a:t>
            </a:r>
            <a:r>
              <a:rPr lang="pt-BR" sz="2400" dirty="0"/>
              <a:t>de </a:t>
            </a:r>
            <a:r>
              <a:rPr lang="pt-BR" sz="2400" dirty="0" smtClean="0"/>
              <a:t>tamanhos iguais </a:t>
            </a:r>
            <a:r>
              <a:rPr lang="pt-BR" sz="2400" dirty="0"/>
              <a:t>(</a:t>
            </a:r>
            <a:r>
              <a:rPr lang="pt-BR" sz="2400" dirty="0" smtClean="0"/>
              <a:t>se possível) e </a:t>
            </a:r>
            <a:r>
              <a:rPr lang="pt-BR" sz="2400" dirty="0"/>
              <a:t>realizar </a:t>
            </a:r>
            <a:r>
              <a:rPr lang="pt-BR" sz="2400" b="1" dirty="0"/>
              <a:t>k</a:t>
            </a:r>
            <a:r>
              <a:rPr lang="pt-BR" sz="2400" dirty="0"/>
              <a:t> </a:t>
            </a:r>
            <a:r>
              <a:rPr lang="pt-BR" sz="2400" dirty="0" smtClean="0"/>
              <a:t>treinamentos distintos, </a:t>
            </a:r>
            <a:r>
              <a:rPr lang="pt-BR" sz="2400" dirty="0"/>
              <a:t>onde cada um dos </a:t>
            </a:r>
            <a:r>
              <a:rPr lang="pt-BR" sz="2400" b="1" dirty="0"/>
              <a:t>k</a:t>
            </a:r>
            <a:r>
              <a:rPr lang="pt-BR" sz="2400" dirty="0"/>
              <a:t> treinamentos considera </a:t>
            </a:r>
            <a:r>
              <a:rPr lang="pt-BR" sz="2400" b="1" dirty="0"/>
              <a:t>k-1</a:t>
            </a:r>
            <a:r>
              <a:rPr lang="pt-BR" sz="2400" dirty="0"/>
              <a:t> folds para treinamento e </a:t>
            </a:r>
            <a:r>
              <a:rPr lang="pt-BR" sz="2400" b="1" dirty="0"/>
              <a:t>1</a:t>
            </a:r>
            <a:r>
              <a:rPr lang="pt-BR" sz="2400" dirty="0"/>
              <a:t> fold </a:t>
            </a:r>
            <a:r>
              <a:rPr lang="pt-BR" sz="2400" dirty="0" smtClean="0"/>
              <a:t>para </a:t>
            </a:r>
            <a:r>
              <a:rPr lang="pt-BR" sz="2400" dirty="0"/>
              <a:t>validação.</a:t>
            </a:r>
          </a:p>
        </p:txBody>
      </p:sp>
      <p:sp>
        <p:nvSpPr>
          <p:cNvPr id="50" name="Content Placeholder 2"/>
          <p:cNvSpPr txBox="1">
            <a:spLocks/>
          </p:cNvSpPr>
          <p:nvPr/>
        </p:nvSpPr>
        <p:spPr>
          <a:xfrm>
            <a:off x="838200" y="5240310"/>
            <a:ext cx="11049000" cy="1524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2400" dirty="0" smtClean="0"/>
              <a:t>Cada exemplo entra em um conjunto de validação exatamente </a:t>
            </a:r>
            <a:r>
              <a:rPr lang="pt-BR" sz="2400" b="1" dirty="0" smtClean="0"/>
              <a:t>1</a:t>
            </a:r>
            <a:r>
              <a:rPr lang="pt-BR" sz="2400" dirty="0" smtClean="0"/>
              <a:t> vez e em um conjunto de treinamento </a:t>
            </a:r>
            <a:r>
              <a:rPr lang="pt-BR" sz="2400" b="1" dirty="0" smtClean="0"/>
              <a:t>k-1</a:t>
            </a:r>
            <a:r>
              <a:rPr lang="pt-BR" sz="2400" dirty="0" smtClean="0"/>
              <a:t> vezes.</a:t>
            </a:r>
          </a:p>
          <a:p>
            <a:r>
              <a:rPr lang="pt-BR" sz="2400" dirty="0" smtClean="0"/>
              <a:t>O desempenho do modelo é dado pela </a:t>
            </a:r>
            <a:r>
              <a:rPr lang="pt-BR" sz="2400" b="1" i="1" dirty="0" smtClean="0"/>
              <a:t>média dos erros de validação </a:t>
            </a:r>
            <a:r>
              <a:rPr lang="pt-BR" sz="2400" dirty="0" smtClean="0"/>
              <a:t>calculados para cada um dos </a:t>
            </a:r>
            <a:r>
              <a:rPr lang="pt-BR" sz="2400" b="1" dirty="0" smtClean="0"/>
              <a:t>k</a:t>
            </a:r>
            <a:r>
              <a:rPr lang="pt-BR" sz="2400" dirty="0" smtClean="0"/>
              <a:t> folds. </a:t>
            </a:r>
            <a:endParaRPr lang="pt-BR" sz="24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5951" y="2647650"/>
            <a:ext cx="7493498" cy="2581230"/>
          </a:xfrm>
          <a:prstGeom prst="rect">
            <a:avLst/>
          </a:prstGeom>
        </p:spPr>
      </p:pic>
    </p:spTree>
    <p:extLst>
      <p:ext uri="{BB962C8B-B14F-4D97-AF65-F5344CB8AC3E}">
        <p14:creationId xmlns:p14="http://schemas.microsoft.com/office/powerpoint/2010/main" val="3840325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k-Fold</a:t>
            </a:r>
          </a:p>
        </p:txBody>
      </p:sp>
      <p:sp>
        <p:nvSpPr>
          <p:cNvPr id="3" name="Content Placeholder 2"/>
          <p:cNvSpPr>
            <a:spLocks noGrp="1"/>
          </p:cNvSpPr>
          <p:nvPr>
            <p:ph idx="1"/>
          </p:nvPr>
        </p:nvSpPr>
        <p:spPr>
          <a:xfrm>
            <a:off x="838199" y="1825624"/>
            <a:ext cx="11113009" cy="5032376"/>
          </a:xfrm>
        </p:spPr>
        <p:txBody>
          <a:bodyPr>
            <a:normAutofit/>
          </a:bodyPr>
          <a:lstStyle/>
          <a:p>
            <a:r>
              <a:rPr lang="pt-BR" sz="2400" dirty="0"/>
              <a:t>Reduz significativamente o problema do </a:t>
            </a:r>
            <a:r>
              <a:rPr lang="pt-BR" sz="2400" b="1" i="1" dirty="0"/>
              <a:t>viés de seleção</a:t>
            </a:r>
            <a:r>
              <a:rPr lang="pt-BR" sz="2400" dirty="0"/>
              <a:t> em relação ao </a:t>
            </a:r>
            <a:r>
              <a:rPr lang="pt-BR" sz="2400" b="1" i="1" dirty="0" smtClean="0"/>
              <a:t>holdout</a:t>
            </a:r>
            <a:r>
              <a:rPr lang="pt-BR" sz="2400" dirty="0" smtClean="0"/>
              <a:t>:</a:t>
            </a:r>
          </a:p>
          <a:p>
            <a:pPr lvl="1">
              <a:buFont typeface="Wingdings" panose="05000000000000000000" pitchFamily="2" charset="2"/>
              <a:buChar char="§"/>
            </a:pPr>
            <a:r>
              <a:rPr lang="pt-BR" dirty="0" smtClean="0"/>
              <a:t>Todos </a:t>
            </a:r>
            <a:r>
              <a:rPr lang="pt-BR" dirty="0"/>
              <a:t>os exemplos do conjunto total de dados aparecem nos conjuntos de treinamento e validação.</a:t>
            </a:r>
          </a:p>
          <a:p>
            <a:r>
              <a:rPr lang="pt-BR" sz="2400" dirty="0"/>
              <a:t>Como regra geral e evidência empírica, normalmente, utiliza-se </a:t>
            </a:r>
            <a:r>
              <a:rPr lang="pt-BR" sz="2400" b="1" dirty="0"/>
              <a:t>k</a:t>
            </a:r>
            <a:r>
              <a:rPr lang="pt-BR" sz="2400" dirty="0"/>
              <a:t> = 5 ou </a:t>
            </a:r>
            <a:r>
              <a:rPr lang="pt-BR" sz="2400" dirty="0" smtClean="0"/>
              <a:t>10.</a:t>
            </a:r>
          </a:p>
          <a:p>
            <a:r>
              <a:rPr lang="pt-BR" sz="2400" dirty="0" smtClean="0"/>
              <a:t>Porém</a:t>
            </a:r>
            <a:r>
              <a:rPr lang="pt-BR" sz="2400" dirty="0"/>
              <a:t>, tenham em mente que o valor de </a:t>
            </a:r>
            <a:r>
              <a:rPr lang="pt-BR" sz="2400" b="1" i="1" dirty="0"/>
              <a:t>k</a:t>
            </a:r>
            <a:r>
              <a:rPr lang="pt-BR" sz="2400" dirty="0"/>
              <a:t> é escolhido de forma que os conjuntos de treinamento e validação sejam grandes o suficiente para serem </a:t>
            </a:r>
            <a:r>
              <a:rPr lang="pt-BR" sz="2400" b="1" i="1" dirty="0"/>
              <a:t>estatisticamente representativos </a:t>
            </a:r>
            <a:r>
              <a:rPr lang="pt-BR" sz="2400" dirty="0"/>
              <a:t>do </a:t>
            </a:r>
            <a:r>
              <a:rPr lang="pt-BR" sz="2400" dirty="0" smtClean="0"/>
              <a:t>mapeamento verdadeiro.</a:t>
            </a:r>
          </a:p>
          <a:p>
            <a:r>
              <a:rPr lang="pt-BR" sz="2400" dirty="0" smtClean="0"/>
              <a:t>K-Fold é bastante útil quando se tem conjuntos </a:t>
            </a:r>
            <a:r>
              <a:rPr lang="pt-BR" sz="2400" dirty="0"/>
              <a:t>de dados </a:t>
            </a:r>
            <a:r>
              <a:rPr lang="pt-BR" sz="2400" dirty="0" smtClean="0"/>
              <a:t>pequenos.</a:t>
            </a:r>
            <a:endParaRPr lang="pt-BR" sz="2400" dirty="0"/>
          </a:p>
          <a:p>
            <a:r>
              <a:rPr lang="pt-BR" sz="2400" b="1" dirty="0"/>
              <a:t>Desvantagem</a:t>
            </a:r>
            <a:endParaRPr lang="pt-BR" sz="2400" dirty="0"/>
          </a:p>
          <a:p>
            <a:pPr lvl="1">
              <a:buFont typeface="Wingdings" panose="05000000000000000000" pitchFamily="2" charset="2"/>
              <a:buChar char="§"/>
            </a:pPr>
            <a:r>
              <a:rPr lang="pt-BR" dirty="0"/>
              <a:t>O treinamento deve ser executado novamente do zero </a:t>
            </a:r>
            <a:r>
              <a:rPr lang="pt-BR" b="1" dirty="0"/>
              <a:t>k</a:t>
            </a:r>
            <a:r>
              <a:rPr lang="pt-BR" dirty="0"/>
              <a:t> vezes, o que significa que </a:t>
            </a:r>
            <a:r>
              <a:rPr lang="pt-BR" dirty="0" smtClean="0"/>
              <a:t>leva-se aproximadamente </a:t>
            </a:r>
            <a:r>
              <a:rPr lang="pt-BR" b="1" dirty="0"/>
              <a:t>k</a:t>
            </a:r>
            <a:r>
              <a:rPr lang="pt-BR" dirty="0"/>
              <a:t> vezes mais </a:t>
            </a:r>
            <a:r>
              <a:rPr lang="pt-BR" dirty="0" smtClean="0"/>
              <a:t>tempo que o </a:t>
            </a:r>
            <a:r>
              <a:rPr lang="pt-BR" b="1" i="1" dirty="0" smtClean="0"/>
              <a:t>holdout</a:t>
            </a:r>
            <a:r>
              <a:rPr lang="pt-BR" dirty="0" smtClean="0"/>
              <a:t> </a:t>
            </a:r>
            <a:r>
              <a:rPr lang="pt-BR" dirty="0"/>
              <a:t>para se </a:t>
            </a:r>
            <a:r>
              <a:rPr lang="pt-BR" dirty="0" smtClean="0"/>
              <a:t>realizar a </a:t>
            </a:r>
            <a:r>
              <a:rPr lang="pt-BR" dirty="0"/>
              <a:t>avaliação do modelo (treinamento + validação</a:t>
            </a:r>
            <a:r>
              <a:rPr lang="pt-BR" dirty="0" smtClean="0"/>
              <a:t>).</a:t>
            </a:r>
            <a:endParaRPr lang="pt-BR" dirty="0"/>
          </a:p>
        </p:txBody>
      </p:sp>
    </p:spTree>
    <p:extLst>
      <p:ext uri="{BB962C8B-B14F-4D97-AF65-F5344CB8AC3E}">
        <p14:creationId xmlns:p14="http://schemas.microsoft.com/office/powerpoint/2010/main" val="20000571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251"/>
            <a:ext cx="10515600" cy="952010"/>
          </a:xfrm>
        </p:spPr>
        <p:txBody>
          <a:bodyPr/>
          <a:lstStyle/>
          <a:p>
            <a:r>
              <a:rPr lang="pt-BR" dirty="0" smtClean="0"/>
              <a:t>k-Fold: Exemplo</a:t>
            </a:r>
            <a:endParaRPr lang="pt-BR" dirty="0"/>
          </a:p>
        </p:txBody>
      </p:sp>
      <p:sp>
        <p:nvSpPr>
          <p:cNvPr id="3" name="Content Placeholder 2"/>
          <p:cNvSpPr>
            <a:spLocks noGrp="1"/>
          </p:cNvSpPr>
          <p:nvPr>
            <p:ph idx="1"/>
          </p:nvPr>
        </p:nvSpPr>
        <p:spPr>
          <a:xfrm>
            <a:off x="838198" y="4148573"/>
            <a:ext cx="11182005" cy="2651371"/>
          </a:xfrm>
        </p:spPr>
        <p:txBody>
          <a:bodyPr>
            <a:normAutofit fontScale="77500" lnSpcReduction="20000"/>
          </a:bodyPr>
          <a:lstStyle/>
          <a:p>
            <a:r>
              <a:rPr lang="pt-BR" dirty="0" smtClean="0"/>
              <a:t>Usa-se a mesma função observável do exemplo anterior.</a:t>
            </a:r>
          </a:p>
          <a:p>
            <a:r>
              <a:rPr lang="pt-BR" b="1" dirty="0" smtClean="0"/>
              <a:t>k</a:t>
            </a:r>
            <a:r>
              <a:rPr lang="pt-BR" dirty="0" smtClean="0"/>
              <a:t> </a:t>
            </a:r>
            <a:r>
              <a:rPr lang="pt-BR" dirty="0"/>
              <a:t>= 10 folds: 10 </a:t>
            </a:r>
            <a:r>
              <a:rPr lang="pt-BR" dirty="0" smtClean="0"/>
              <a:t>iterações </a:t>
            </a:r>
            <a:r>
              <a:rPr lang="pt-BR" dirty="0"/>
              <a:t>com 9 grupos para treinamento e 1 para teste</a:t>
            </a:r>
            <a:r>
              <a:rPr lang="pt-BR" dirty="0" smtClean="0"/>
              <a:t>.</a:t>
            </a:r>
          </a:p>
          <a:p>
            <a:r>
              <a:rPr lang="pt-BR" dirty="0"/>
              <a:t>Tempo médio para execução com N = 100 exemplos é de aproximadamente 1.9 s</a:t>
            </a:r>
            <a:r>
              <a:rPr lang="pt-BR" dirty="0" smtClean="0"/>
              <a:t>.</a:t>
            </a:r>
            <a:endParaRPr lang="pt-BR" dirty="0"/>
          </a:p>
          <a:p>
            <a:r>
              <a:rPr lang="pt-BR" dirty="0" smtClean="0"/>
              <a:t>Gráficos mostram </a:t>
            </a:r>
            <a:r>
              <a:rPr lang="pt-BR" dirty="0"/>
              <a:t>a média e desvio padrão do MSE </a:t>
            </a:r>
            <a:r>
              <a:rPr lang="pt-BR" dirty="0" smtClean="0"/>
              <a:t>para </a:t>
            </a:r>
            <a:r>
              <a:rPr lang="pt-BR" dirty="0"/>
              <a:t>as 10 </a:t>
            </a:r>
            <a:r>
              <a:rPr lang="pt-BR" dirty="0" smtClean="0"/>
              <a:t>etapas de treinamento/validação.</a:t>
            </a:r>
          </a:p>
          <a:p>
            <a:r>
              <a:rPr lang="pt-BR" dirty="0" smtClean="0"/>
              <a:t>Média e desvio </a:t>
            </a:r>
            <a:r>
              <a:rPr lang="pt-BR" dirty="0"/>
              <a:t>padrão do MSE aumentam </a:t>
            </a:r>
            <a:r>
              <a:rPr lang="pt-BR" dirty="0" smtClean="0"/>
              <a:t>com a ordem do polinômio.</a:t>
            </a:r>
            <a:endParaRPr lang="pt-BR" dirty="0"/>
          </a:p>
          <a:p>
            <a:r>
              <a:rPr lang="pt-BR" dirty="0" smtClean="0"/>
              <a:t>Qual </a:t>
            </a:r>
            <a:r>
              <a:rPr lang="pt-BR" dirty="0"/>
              <a:t>ordem escolher</a:t>
            </a:r>
            <a:r>
              <a:rPr lang="pt-BR" dirty="0" smtClean="0"/>
              <a:t>?</a:t>
            </a:r>
          </a:p>
          <a:p>
            <a:pPr lvl="1">
              <a:buFont typeface="Wingdings" panose="05000000000000000000" pitchFamily="2" charset="2"/>
              <a:buChar char="§"/>
            </a:pPr>
            <a:r>
              <a:rPr lang="pt-BR" dirty="0"/>
              <a:t>O ponto onde </a:t>
            </a:r>
            <a:r>
              <a:rPr lang="pt-BR" b="1" i="1" dirty="0" smtClean="0">
                <a:solidFill>
                  <a:srgbClr val="FF0000"/>
                </a:solidFill>
              </a:rPr>
              <a:t>ambos</a:t>
            </a:r>
            <a:r>
              <a:rPr lang="pt-BR" dirty="0" smtClean="0"/>
              <a:t>, média e desvio padrão do MSE, sejam mínimos.</a:t>
            </a:r>
            <a:endParaRPr lang="pt-BR" dirty="0"/>
          </a:p>
        </p:txBody>
      </p:sp>
      <p:sp>
        <p:nvSpPr>
          <p:cNvPr id="10" name="Rectangle 9"/>
          <p:cNvSpPr/>
          <p:nvPr/>
        </p:nvSpPr>
        <p:spPr>
          <a:xfrm>
            <a:off x="8787285" y="6430612"/>
            <a:ext cx="3404715" cy="369332"/>
          </a:xfrm>
          <a:prstGeom prst="rect">
            <a:avLst/>
          </a:prstGeom>
        </p:spPr>
        <p:txBody>
          <a:bodyPr wrap="none">
            <a:spAutoFit/>
          </a:bodyPr>
          <a:lstStyle/>
          <a:p>
            <a:r>
              <a:rPr lang="pt-BR" dirty="0">
                <a:hlinkClick r:id="rId3"/>
              </a:rPr>
              <a:t>Exemplo: validacao_cruzada.ipynb</a:t>
            </a:r>
            <a:endParaRPr lang="pt-BR" dirty="0"/>
          </a:p>
        </p:txBody>
      </p:sp>
      <p:pic>
        <p:nvPicPr>
          <p:cNvPr id="4" name="Picture 3"/>
          <p:cNvPicPr>
            <a:picLocks noChangeAspect="1"/>
          </p:cNvPicPr>
          <p:nvPr/>
        </p:nvPicPr>
        <p:blipFill rotWithShape="1">
          <a:blip r:embed="rId4" cstate="print">
            <a:extLst>
              <a:ext uri="{28A0092B-C50C-407E-A947-70E740481C1C}">
                <a14:useLocalDpi xmlns:a14="http://schemas.microsoft.com/office/drawing/2010/main" val="0"/>
              </a:ext>
            </a:extLst>
          </a:blip>
          <a:srcRect l="8360" t="6687" r="9385" b="2206"/>
          <a:stretch/>
        </p:blipFill>
        <p:spPr>
          <a:xfrm>
            <a:off x="1418281" y="1184943"/>
            <a:ext cx="7701923" cy="2843610"/>
          </a:xfrm>
          <a:prstGeom prst="rect">
            <a:avLst/>
          </a:prstGeom>
        </p:spPr>
      </p:pic>
      <p:sp>
        <p:nvSpPr>
          <p:cNvPr id="5" name="TextBox 4"/>
          <p:cNvSpPr txBox="1"/>
          <p:nvPr/>
        </p:nvSpPr>
        <p:spPr>
          <a:xfrm>
            <a:off x="9039433" y="1106444"/>
            <a:ext cx="3139439" cy="2893100"/>
          </a:xfrm>
          <a:prstGeom prst="rect">
            <a:avLst/>
          </a:prstGeom>
          <a:noFill/>
        </p:spPr>
        <p:txBody>
          <a:bodyPr wrap="square" rtlCol="0">
            <a:spAutoFit/>
          </a:bodyPr>
          <a:lstStyle/>
          <a:p>
            <a:pPr algn="ctr"/>
            <a:r>
              <a:rPr lang="pt-BR" sz="1400" dirty="0" smtClean="0"/>
              <a:t>Conforme o modelo se </a:t>
            </a:r>
            <a:r>
              <a:rPr lang="pt-BR" sz="1400" b="1" i="1" dirty="0" smtClean="0"/>
              <a:t>sobreajusta </a:t>
            </a:r>
            <a:r>
              <a:rPr lang="pt-BR" sz="1400" dirty="0"/>
              <a:t>a</a:t>
            </a:r>
            <a:r>
              <a:rPr lang="pt-BR" sz="1400" dirty="0" smtClean="0"/>
              <a:t>os dados de treinamento, a variância do erro de validação aumenta, devido a redução de seu grau de generalização.</a:t>
            </a:r>
          </a:p>
          <a:p>
            <a:pPr algn="ctr"/>
            <a:endParaRPr lang="pt-BR" sz="1400" dirty="0"/>
          </a:p>
          <a:p>
            <a:pPr algn="ctr"/>
            <a:r>
              <a:rPr lang="pt-BR" sz="1400" dirty="0" smtClean="0"/>
              <a:t>Em teoria, a variância do erro de treinamento deve ser muito baixa e a variância do erro de validação muito alta para modelos com alto grau de </a:t>
            </a:r>
            <a:r>
              <a:rPr lang="pt-BR" sz="1400" dirty="0" smtClean="0"/>
              <a:t>flexibilidade.</a:t>
            </a:r>
          </a:p>
          <a:p>
            <a:pPr algn="ctr"/>
            <a:endParaRPr lang="pt-BR" sz="1400" dirty="0"/>
          </a:p>
          <a:p>
            <a:pPr algn="ctr"/>
            <a:r>
              <a:rPr lang="pt-BR" sz="1400" dirty="0" smtClean="0"/>
              <a:t>No caso de baixo grau de flexibilidade, ambas as variâncias são altas.</a:t>
            </a:r>
            <a:endParaRPr lang="pt-BR" sz="1400" dirty="0"/>
          </a:p>
        </p:txBody>
      </p:sp>
      <p:sp>
        <p:nvSpPr>
          <p:cNvPr id="13" name="TextBox 12"/>
          <p:cNvSpPr txBox="1"/>
          <p:nvPr/>
        </p:nvSpPr>
        <p:spPr>
          <a:xfrm>
            <a:off x="5525106" y="584816"/>
            <a:ext cx="1228870" cy="338554"/>
          </a:xfrm>
          <a:prstGeom prst="rect">
            <a:avLst/>
          </a:prstGeom>
          <a:noFill/>
        </p:spPr>
        <p:txBody>
          <a:bodyPr wrap="square" rtlCol="0">
            <a:spAutoFit/>
          </a:bodyPr>
          <a:lstStyle/>
          <a:p>
            <a:pPr algn="ctr"/>
            <a:r>
              <a:rPr lang="pt-BR" sz="1600" b="1" dirty="0" smtClean="0"/>
              <a:t>sobreajuste</a:t>
            </a:r>
            <a:endParaRPr lang="pt-BR" sz="1600" b="1" dirty="0"/>
          </a:p>
        </p:txBody>
      </p:sp>
      <p:cxnSp>
        <p:nvCxnSpPr>
          <p:cNvPr id="14" name="Straight Arrow Connector 13"/>
          <p:cNvCxnSpPr/>
          <p:nvPr/>
        </p:nvCxnSpPr>
        <p:spPr>
          <a:xfrm>
            <a:off x="6226690" y="906955"/>
            <a:ext cx="1879871" cy="87390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rot="2777307">
            <a:off x="3406834" y="988678"/>
            <a:ext cx="993880" cy="34578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6" name="Straight Arrow Connector 15"/>
          <p:cNvCxnSpPr>
            <a:stCxn id="13" idx="2"/>
            <a:endCxn id="15" idx="0"/>
          </p:cNvCxnSpPr>
          <p:nvPr/>
        </p:nvCxnSpPr>
        <p:spPr>
          <a:xfrm flipH="1">
            <a:off x="5153489" y="923370"/>
            <a:ext cx="986052" cy="59949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1747838" y="3159919"/>
            <a:ext cx="195262" cy="5191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TextBox 19"/>
          <p:cNvSpPr txBox="1"/>
          <p:nvPr/>
        </p:nvSpPr>
        <p:spPr>
          <a:xfrm>
            <a:off x="4268019" y="3909607"/>
            <a:ext cx="1228870" cy="338554"/>
          </a:xfrm>
          <a:prstGeom prst="rect">
            <a:avLst/>
          </a:prstGeom>
          <a:noFill/>
        </p:spPr>
        <p:txBody>
          <a:bodyPr wrap="square" rtlCol="0">
            <a:spAutoFit/>
          </a:bodyPr>
          <a:lstStyle/>
          <a:p>
            <a:pPr algn="ctr"/>
            <a:r>
              <a:rPr lang="pt-BR" sz="1600" b="1" dirty="0" smtClean="0"/>
              <a:t>subajuste</a:t>
            </a:r>
            <a:endParaRPr lang="pt-BR" sz="1600" b="1" dirty="0"/>
          </a:p>
        </p:txBody>
      </p:sp>
      <p:cxnSp>
        <p:nvCxnSpPr>
          <p:cNvPr id="21" name="Straight Arrow Connector 20"/>
          <p:cNvCxnSpPr>
            <a:endCxn id="19" idx="6"/>
          </p:cNvCxnSpPr>
          <p:nvPr/>
        </p:nvCxnSpPr>
        <p:spPr>
          <a:xfrm flipH="1" flipV="1">
            <a:off x="1943100" y="3419475"/>
            <a:ext cx="2897981" cy="60907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786926" y="923242"/>
            <a:ext cx="1632729" cy="338554"/>
          </a:xfrm>
          <a:prstGeom prst="rect">
            <a:avLst/>
          </a:prstGeom>
          <a:noFill/>
        </p:spPr>
        <p:txBody>
          <a:bodyPr wrap="square" rtlCol="0">
            <a:spAutoFit/>
          </a:bodyPr>
          <a:lstStyle/>
          <a:p>
            <a:pPr algn="ctr"/>
            <a:r>
              <a:rPr lang="pt-BR" sz="1600" b="1" dirty="0" smtClean="0"/>
              <a:t>Ponto ótimo</a:t>
            </a:r>
            <a:endParaRPr lang="pt-BR" sz="1600" b="1" dirty="0"/>
          </a:p>
        </p:txBody>
      </p:sp>
      <p:cxnSp>
        <p:nvCxnSpPr>
          <p:cNvPr id="27" name="Straight Arrow Connector 26"/>
          <p:cNvCxnSpPr>
            <a:stCxn id="26" idx="2"/>
            <a:endCxn id="28" idx="7"/>
          </p:cNvCxnSpPr>
          <p:nvPr/>
        </p:nvCxnSpPr>
        <p:spPr>
          <a:xfrm flipH="1">
            <a:off x="2280178" y="1261796"/>
            <a:ext cx="323113" cy="103812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2155294" y="2280255"/>
            <a:ext cx="146311" cy="1343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4" name="Oval 43"/>
          <p:cNvSpPr/>
          <p:nvPr/>
        </p:nvSpPr>
        <p:spPr>
          <a:xfrm rot="2777307">
            <a:off x="7351474" y="931457"/>
            <a:ext cx="993880" cy="34578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8" name="Oval 47"/>
          <p:cNvSpPr/>
          <p:nvPr/>
        </p:nvSpPr>
        <p:spPr>
          <a:xfrm>
            <a:off x="6174189" y="2322132"/>
            <a:ext cx="146311" cy="1343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49" name="Straight Arrow Connector 48"/>
          <p:cNvCxnSpPr>
            <a:stCxn id="26" idx="2"/>
            <a:endCxn id="48" idx="1"/>
          </p:cNvCxnSpPr>
          <p:nvPr/>
        </p:nvCxnSpPr>
        <p:spPr>
          <a:xfrm>
            <a:off x="2603291" y="1261796"/>
            <a:ext cx="3592325" cy="108000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 name="Oval 51"/>
          <p:cNvSpPr/>
          <p:nvPr/>
        </p:nvSpPr>
        <p:spPr>
          <a:xfrm>
            <a:off x="5720584" y="3176649"/>
            <a:ext cx="195262" cy="5191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54" name="Straight Arrow Connector 53"/>
          <p:cNvCxnSpPr>
            <a:endCxn id="52" idx="3"/>
          </p:cNvCxnSpPr>
          <p:nvPr/>
        </p:nvCxnSpPr>
        <p:spPr>
          <a:xfrm flipV="1">
            <a:off x="4841081" y="3619739"/>
            <a:ext cx="908098" cy="40881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22347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7958"/>
            <a:ext cx="10515600" cy="861002"/>
          </a:xfrm>
        </p:spPr>
        <p:txBody>
          <a:bodyPr/>
          <a:lstStyle/>
          <a:p>
            <a:r>
              <a:rPr lang="pt-BR" dirty="0"/>
              <a:t>Leave-p-out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306654"/>
                <a:ext cx="11134726" cy="5465618"/>
              </a:xfrm>
            </p:spPr>
            <p:txBody>
              <a:bodyPr>
                <a:normAutofit fontScale="85000" lnSpcReduction="20000"/>
              </a:bodyPr>
              <a:lstStyle/>
              <a:p>
                <a:r>
                  <a:rPr lang="pt-BR" dirty="0" smtClean="0"/>
                  <a:t>Valida </a:t>
                </a:r>
                <a:r>
                  <a:rPr lang="pt-BR" dirty="0"/>
                  <a:t>um modelo usando </a:t>
                </a:r>
                <a:r>
                  <a:rPr lang="pt-BR" b="1" i="1" dirty="0"/>
                  <a:t>todas as combinações possíveis </a:t>
                </a:r>
                <a:r>
                  <a:rPr lang="pt-BR" dirty="0"/>
                  <a:t>de </a:t>
                </a:r>
                <a:r>
                  <a:rPr lang="pt-BR" b="1" i="1" dirty="0"/>
                  <a:t>p</a:t>
                </a:r>
                <a:r>
                  <a:rPr lang="pt-BR" dirty="0"/>
                  <a:t> exemplos como conjunto de validação e os </a:t>
                </a:r>
                <a:r>
                  <a:rPr lang="pt-BR" b="1" i="1" dirty="0"/>
                  <a:t>N-p</a:t>
                </a:r>
                <a:r>
                  <a:rPr lang="pt-BR" dirty="0"/>
                  <a:t> exemplos restantes como conjunto de treinamento</a:t>
                </a:r>
                <a:r>
                  <a:rPr lang="pt-BR" dirty="0" smtClean="0"/>
                  <a:t>.</a:t>
                </a:r>
              </a:p>
              <a:p>
                <a:r>
                  <a:rPr lang="pt-BR" dirty="0"/>
                  <a:t>Para </a:t>
                </a:r>
                <a:r>
                  <a:rPr lang="pt-BR" dirty="0" smtClean="0"/>
                  <a:t>um conjunto de dados com </a:t>
                </a:r>
                <a14:m>
                  <m:oMath xmlns:m="http://schemas.openxmlformats.org/officeDocument/2006/math">
                    <m:r>
                      <a:rPr lang="pt-BR" b="0" i="1" smtClean="0">
                        <a:latin typeface="Cambria Math" panose="02040503050406030204" pitchFamily="18" charset="0"/>
                      </a:rPr>
                      <m:t>𝑁</m:t>
                    </m:r>
                  </m:oMath>
                </a14:m>
                <a:r>
                  <a:rPr lang="pt-BR" dirty="0" smtClean="0"/>
                  <a:t> </a:t>
                </a:r>
                <a:r>
                  <a:rPr lang="pt-BR" dirty="0"/>
                  <a:t>amostras, </a:t>
                </a:r>
                <a:r>
                  <a:rPr lang="pt-BR" dirty="0" smtClean="0"/>
                  <a:t>essa estratégia produz </a:t>
                </a:r>
              </a:p>
              <a:p>
                <a:pPr marL="0" indent="0" algn="ctr">
                  <a:buNone/>
                </a:pPr>
                <a14:m>
                  <m:oMath xmlns:m="http://schemas.openxmlformats.org/officeDocument/2006/math">
                    <m:d>
                      <m:dPr>
                        <m:ctrlPr>
                          <a:rPr lang="pt-BR" i="1" smtClean="0">
                            <a:latin typeface="Cambria Math" panose="02040503050406030204" pitchFamily="18" charset="0"/>
                          </a:rPr>
                        </m:ctrlPr>
                      </m:dPr>
                      <m:e>
                        <m:m>
                          <m:mPr>
                            <m:mcs>
                              <m:mc>
                                <m:mcPr>
                                  <m:count m:val="1"/>
                                  <m:mcJc m:val="center"/>
                                </m:mcPr>
                              </m:mc>
                            </m:mcs>
                            <m:ctrlPr>
                              <a:rPr lang="pt-BR" i="1" smtClean="0">
                                <a:latin typeface="Cambria Math" panose="02040503050406030204" pitchFamily="18" charset="0"/>
                              </a:rPr>
                            </m:ctrlPr>
                          </m:mPr>
                          <m:mr>
                            <m:e>
                              <m:r>
                                <m:rPr>
                                  <m:brk m:alnAt="7"/>
                                </m:rPr>
                                <a:rPr lang="pt-BR" b="0" i="1" smtClean="0">
                                  <a:latin typeface="Cambria Math" panose="02040503050406030204" pitchFamily="18" charset="0"/>
                                </a:rPr>
                                <m:t>𝑁</m:t>
                              </m:r>
                            </m:e>
                          </m:mr>
                          <m:mr>
                            <m:e>
                              <m:r>
                                <a:rPr lang="pt-BR" b="0" i="1" smtClean="0">
                                  <a:latin typeface="Cambria Math" panose="02040503050406030204" pitchFamily="18" charset="0"/>
                                </a:rPr>
                                <m:t>𝑝</m:t>
                              </m:r>
                            </m:e>
                          </m:mr>
                        </m:m>
                      </m:e>
                    </m:d>
                    <m:r>
                      <a:rPr lang="pt-BR" b="0" i="1" smtClean="0">
                        <a:latin typeface="Cambria Math" panose="02040503050406030204" pitchFamily="18" charset="0"/>
                      </a:rPr>
                      <m:t>=</m:t>
                    </m:r>
                    <m:f>
                      <m:fPr>
                        <m:ctrlPr>
                          <a:rPr lang="pt-BR" b="0" i="1" smtClean="0">
                            <a:latin typeface="Cambria Math" panose="02040503050406030204" pitchFamily="18" charset="0"/>
                          </a:rPr>
                        </m:ctrlPr>
                      </m:fPr>
                      <m:num>
                        <m:r>
                          <a:rPr lang="pt-BR" b="0" i="1" smtClean="0">
                            <a:latin typeface="Cambria Math" panose="02040503050406030204" pitchFamily="18" charset="0"/>
                          </a:rPr>
                          <m:t>𝑁</m:t>
                        </m:r>
                        <m:r>
                          <a:rPr lang="pt-BR" b="0" i="1" smtClean="0">
                            <a:latin typeface="Cambria Math" panose="02040503050406030204" pitchFamily="18" charset="0"/>
                          </a:rPr>
                          <m:t>!</m:t>
                        </m:r>
                      </m:num>
                      <m:den>
                        <m:r>
                          <a:rPr lang="pt-BR" b="0" i="1" smtClean="0">
                            <a:latin typeface="Cambria Math" panose="02040503050406030204" pitchFamily="18" charset="0"/>
                          </a:rPr>
                          <m:t>𝑝</m:t>
                        </m:r>
                        <m:r>
                          <a:rPr lang="pt-BR" b="0" i="1" smtClean="0">
                            <a:latin typeface="Cambria Math" panose="02040503050406030204" pitchFamily="18" charset="0"/>
                          </a:rPr>
                          <m:t>!</m:t>
                        </m:r>
                        <m:d>
                          <m:dPr>
                            <m:ctrlPr>
                              <a:rPr lang="pt-BR" b="0" i="1" smtClean="0">
                                <a:latin typeface="Cambria Math" panose="02040503050406030204" pitchFamily="18" charset="0"/>
                              </a:rPr>
                            </m:ctrlPr>
                          </m:dPr>
                          <m:e>
                            <m:r>
                              <a:rPr lang="pt-BR" b="0" i="1" smtClean="0">
                                <a:latin typeface="Cambria Math" panose="02040503050406030204" pitchFamily="18" charset="0"/>
                              </a:rPr>
                              <m:t>𝑁</m:t>
                            </m:r>
                            <m:r>
                              <a:rPr lang="pt-BR" b="0" i="1" smtClean="0">
                                <a:latin typeface="Cambria Math" panose="02040503050406030204" pitchFamily="18" charset="0"/>
                              </a:rPr>
                              <m:t>−</m:t>
                            </m:r>
                            <m:r>
                              <a:rPr lang="pt-BR" b="0" i="1" smtClean="0">
                                <a:latin typeface="Cambria Math" panose="02040503050406030204" pitchFamily="18" charset="0"/>
                              </a:rPr>
                              <m:t>𝑝</m:t>
                            </m:r>
                          </m:e>
                        </m:d>
                        <m:r>
                          <a:rPr lang="pt-BR" b="0" i="1" smtClean="0">
                            <a:latin typeface="Cambria Math" panose="02040503050406030204" pitchFamily="18" charset="0"/>
                          </a:rPr>
                          <m:t>!</m:t>
                        </m:r>
                      </m:den>
                    </m:f>
                    <m:r>
                      <a:rPr lang="pt-BR" b="0" i="1" smtClean="0">
                        <a:latin typeface="Cambria Math" panose="02040503050406030204" pitchFamily="18" charset="0"/>
                      </a:rPr>
                      <m:t>,</m:t>
                    </m:r>
                  </m:oMath>
                </a14:m>
                <a:r>
                  <a:rPr lang="pt-BR" dirty="0" smtClean="0"/>
                  <a:t> </a:t>
                </a:r>
              </a:p>
              <a:p>
                <a:pPr marL="0" indent="0">
                  <a:buNone/>
                </a:pPr>
                <a:r>
                  <a:rPr lang="pt-BR" dirty="0" smtClean="0"/>
                  <a:t>pares </a:t>
                </a:r>
                <a:r>
                  <a:rPr lang="pt-BR" dirty="0"/>
                  <a:t>de </a:t>
                </a:r>
                <a:r>
                  <a:rPr lang="pt-BR" dirty="0" smtClean="0"/>
                  <a:t>conjuntos treinamento/teste, portanto, a complexidade computacional desta estratégia aumenta drasticamente com o aumento de </a:t>
                </a:r>
                <a:r>
                  <a:rPr lang="pt-BR" b="1" i="1" dirty="0" smtClean="0"/>
                  <a:t>p</a:t>
                </a:r>
                <a:r>
                  <a:rPr lang="pt-BR" dirty="0"/>
                  <a:t>. Exemplos para  </a:t>
                </a:r>
                <a14:m>
                  <m:oMath xmlns:m="http://schemas.openxmlformats.org/officeDocument/2006/math">
                    <m:r>
                      <a:rPr lang="pt-BR" i="1">
                        <a:latin typeface="Cambria Math" panose="02040503050406030204" pitchFamily="18" charset="0"/>
                      </a:rPr>
                      <m:t>𝑁</m:t>
                    </m:r>
                    <m:r>
                      <a:rPr lang="pt-BR" b="0" i="1" smtClean="0">
                        <a:latin typeface="Cambria Math" panose="02040503050406030204" pitchFamily="18" charset="0"/>
                      </a:rPr>
                      <m:t>=100</m:t>
                    </m:r>
                  </m:oMath>
                </a14:m>
                <a:r>
                  <a:rPr lang="pt-BR" dirty="0" smtClean="0"/>
                  <a:t>:</a:t>
                </a:r>
                <a:r>
                  <a:rPr lang="pt-BR" dirty="0"/>
                  <a:t> </a:t>
                </a:r>
              </a:p>
              <a:p>
                <a:pPr lvl="1"/>
                <a:r>
                  <a:rPr lang="pt-BR" sz="2500" dirty="0"/>
                  <a:t>p = 1 </a:t>
                </a:r>
                <a:r>
                  <a:rPr lang="pt-BR" sz="2500" dirty="0" smtClean="0"/>
                  <a:t>-&gt; 100 combinações</a:t>
                </a:r>
                <a:endParaRPr lang="pt-BR" sz="2500" dirty="0"/>
              </a:p>
              <a:p>
                <a:pPr lvl="1"/>
                <a:r>
                  <a:rPr lang="pt-BR" sz="2500" dirty="0"/>
                  <a:t>p = </a:t>
                </a:r>
                <a:r>
                  <a:rPr lang="pt-BR" sz="2500" dirty="0" smtClean="0"/>
                  <a:t>2 -&gt; 4.950 </a:t>
                </a:r>
                <a:r>
                  <a:rPr lang="pt-BR" sz="2500" dirty="0"/>
                  <a:t>combinações</a:t>
                </a:r>
              </a:p>
              <a:p>
                <a:pPr lvl="1"/>
                <a:r>
                  <a:rPr lang="pt-BR" sz="2500" dirty="0"/>
                  <a:t>p = </a:t>
                </a:r>
                <a:r>
                  <a:rPr lang="pt-BR" sz="2500" dirty="0" smtClean="0"/>
                  <a:t>5 </a:t>
                </a:r>
                <a:r>
                  <a:rPr lang="pt-BR" sz="2500" dirty="0"/>
                  <a:t>-&gt;</a:t>
                </a:r>
                <a:r>
                  <a:rPr lang="pt-BR" sz="2500" dirty="0" smtClean="0"/>
                  <a:t> </a:t>
                </a:r>
                <a:r>
                  <a:rPr lang="pt-BR" altLang="pt-BR" sz="2500" dirty="0" smtClean="0"/>
                  <a:t>75.287.520 </a:t>
                </a:r>
                <a:r>
                  <a:rPr lang="pt-BR" sz="2500" dirty="0"/>
                  <a:t>combinações</a:t>
                </a:r>
                <a:endParaRPr lang="pt-BR" altLang="pt-BR" sz="2500" dirty="0"/>
              </a:p>
              <a:p>
                <a:r>
                  <a:rPr lang="pt-BR" dirty="0" smtClean="0"/>
                  <a:t>Fornece </a:t>
                </a:r>
                <a:r>
                  <a:rPr lang="pt-BR" dirty="0"/>
                  <a:t>estimativas de </a:t>
                </a:r>
                <a:r>
                  <a:rPr lang="pt-BR" dirty="0" smtClean="0"/>
                  <a:t>erro e desvio padrão </a:t>
                </a:r>
                <a:r>
                  <a:rPr lang="pt-BR" dirty="0"/>
                  <a:t>mais precisas do que as abordagens </a:t>
                </a:r>
                <a:r>
                  <a:rPr lang="pt-BR" dirty="0" smtClean="0"/>
                  <a:t>anteriores, pois tem-se mais etapas de treinamento/validação.</a:t>
                </a:r>
                <a:endParaRPr lang="pt-BR" dirty="0"/>
              </a:p>
              <a:p>
                <a:r>
                  <a:rPr lang="pt-BR" b="1" dirty="0"/>
                  <a:t>Desvantagem</a:t>
                </a:r>
              </a:p>
              <a:p>
                <a:pPr lvl="1">
                  <a:buFont typeface="Wingdings" panose="05000000000000000000" pitchFamily="2" charset="2"/>
                  <a:buChar char="§"/>
                </a:pPr>
                <a:r>
                  <a:rPr lang="pt-BR" dirty="0"/>
                  <a:t>É uma estratégia exaustiva no sentido de que </a:t>
                </a:r>
                <a:r>
                  <a:rPr lang="pt-BR" dirty="0" smtClean="0"/>
                  <a:t>ela treina e valida </a:t>
                </a:r>
                <a:r>
                  <a:rPr lang="pt-BR" dirty="0"/>
                  <a:t>o modelo para todas as combinações possíveis e, para uma base de dados grande e um valor de </a:t>
                </a:r>
                <a:r>
                  <a:rPr lang="pt-BR" b="1" dirty="0"/>
                  <a:t>p</a:t>
                </a:r>
                <a:r>
                  <a:rPr lang="pt-BR" dirty="0"/>
                  <a:t> moderadamente grande, pode se tornar inviável computacionalmente.</a:t>
                </a:r>
              </a:p>
              <a:p>
                <a:r>
                  <a:rPr lang="pt-BR" dirty="0" smtClean="0"/>
                  <a:t>No caso do k-Fold, quando fazemos </a:t>
                </a:r>
                <a:r>
                  <a:rPr lang="pt-BR" b="1" dirty="0" smtClean="0"/>
                  <a:t>k=N </a:t>
                </a:r>
                <a:r>
                  <a:rPr lang="pt-BR" dirty="0" smtClean="0"/>
                  <a:t>(</a:t>
                </a:r>
                <a:r>
                  <a:rPr lang="pt-BR" dirty="0"/>
                  <a:t>número </a:t>
                </a:r>
                <a:r>
                  <a:rPr lang="pt-BR" i="1" dirty="0"/>
                  <a:t>folds</a:t>
                </a:r>
                <a:r>
                  <a:rPr lang="pt-BR" dirty="0"/>
                  <a:t> </a:t>
                </a:r>
                <a:r>
                  <a:rPr lang="pt-BR" dirty="0" smtClean="0"/>
                  <a:t>igual </a:t>
                </a:r>
                <a:r>
                  <a:rPr lang="pt-BR" dirty="0"/>
                  <a:t>ao número total de </a:t>
                </a:r>
                <a:r>
                  <a:rPr lang="pt-BR" dirty="0" smtClean="0"/>
                  <a:t>exemplos), então o k-Fold é equivalente à estratégia do </a:t>
                </a:r>
                <a:r>
                  <a:rPr lang="pt-BR" i="1" dirty="0" smtClean="0"/>
                  <a:t>leave-one-out</a:t>
                </a:r>
                <a:r>
                  <a:rPr lang="pt-BR" dirty="0" smtClean="0"/>
                  <a:t>, ou seja, </a:t>
                </a:r>
                <a:r>
                  <a:rPr lang="pt-BR" b="1" i="1" dirty="0" smtClean="0"/>
                  <a:t>p</a:t>
                </a:r>
                <a:r>
                  <a:rPr lang="pt-BR" dirty="0" smtClean="0"/>
                  <a:t> = 1.</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306654"/>
                <a:ext cx="11134726" cy="5465618"/>
              </a:xfrm>
              <a:blipFill rotWithShape="0">
                <a:blip r:embed="rId3"/>
                <a:stretch>
                  <a:fillRect l="-821" t="-2564" r="-657" b="-2453"/>
                </a:stretch>
              </a:blipFill>
            </p:spPr>
            <p:txBody>
              <a:bodyPr/>
              <a:lstStyle/>
              <a:p>
                <a:r>
                  <a:rPr lang="pt-BR">
                    <a:noFill/>
                  </a:rPr>
                  <a:t> </a:t>
                </a:r>
              </a:p>
            </p:txBody>
          </p:sp>
        </mc:Fallback>
      </mc:AlternateContent>
      <p:sp>
        <p:nvSpPr>
          <p:cNvPr id="4" name="TextBox 3"/>
          <p:cNvSpPr txBox="1"/>
          <p:nvPr/>
        </p:nvSpPr>
        <p:spPr>
          <a:xfrm>
            <a:off x="7515224" y="2300287"/>
            <a:ext cx="3086101" cy="523220"/>
          </a:xfrm>
          <a:prstGeom prst="rect">
            <a:avLst/>
          </a:prstGeom>
          <a:noFill/>
        </p:spPr>
        <p:txBody>
          <a:bodyPr wrap="square" rtlCol="0">
            <a:spAutoFit/>
          </a:bodyPr>
          <a:lstStyle/>
          <a:p>
            <a:pPr algn="ctr"/>
            <a:r>
              <a:rPr lang="pt-BR" sz="1400" dirty="0" smtClean="0">
                <a:solidFill>
                  <a:srgbClr val="0070C0"/>
                </a:solidFill>
              </a:rPr>
              <a:t>Quantos subconjuntos de p exemplos posso criar a partir de N exemplos?</a:t>
            </a:r>
            <a:endParaRPr lang="pt-BR" sz="1400" dirty="0">
              <a:solidFill>
                <a:srgbClr val="0070C0"/>
              </a:solidFill>
            </a:endParaRPr>
          </a:p>
        </p:txBody>
      </p:sp>
    </p:spTree>
    <p:extLst>
      <p:ext uri="{BB962C8B-B14F-4D97-AF65-F5344CB8AC3E}">
        <p14:creationId xmlns:p14="http://schemas.microsoft.com/office/powerpoint/2010/main" val="9171848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13284</TotalTime>
  <Words>2966</Words>
  <Application>Microsoft Office PowerPoint</Application>
  <PresentationFormat>Widescreen</PresentationFormat>
  <Paragraphs>245</Paragraphs>
  <Slides>18</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Cambria Math</vt:lpstr>
      <vt:lpstr>Wingdings</vt:lpstr>
      <vt:lpstr>Office Theme</vt:lpstr>
      <vt:lpstr>T319 - Introdução ao Aprendizado de Máquina: Regressão Linear (Parte V)</vt:lpstr>
      <vt:lpstr>Recapitulando</vt:lpstr>
      <vt:lpstr>Validação cruzada</vt:lpstr>
      <vt:lpstr>Holdout</vt:lpstr>
      <vt:lpstr>Holdout: Exemplo</vt:lpstr>
      <vt:lpstr>k-Fold</vt:lpstr>
      <vt:lpstr>k-Fold</vt:lpstr>
      <vt:lpstr>k-Fold: Exemplo</vt:lpstr>
      <vt:lpstr>Leave-p-out</vt:lpstr>
      <vt:lpstr>Leave-p-out: Exemplo</vt:lpstr>
      <vt:lpstr>Qual estratégia utilizar?</vt:lpstr>
      <vt:lpstr>Qual ordem escolher para o modelo?</vt:lpstr>
      <vt:lpstr>Tarefas</vt:lpstr>
      <vt:lpstr>PowerPoint Presentation</vt:lpstr>
      <vt:lpstr>PowerPoint Presentation</vt:lpstr>
      <vt:lpstr>FIGURAS</vt:lpstr>
      <vt:lpstr>PowerPoint Presentation</vt:lpstr>
      <vt:lpstr>PowerPoint Presentation</vt:lpstr>
    </vt:vector>
  </TitlesOfParts>
  <Company>UGent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Felipe Augusto Pereira de Figueiredo (UGent-imec)</dc:creator>
  <cp:lastModifiedBy>Felipe Augusto Pereira de Figueiredo</cp:lastModifiedBy>
  <cp:revision>1907</cp:revision>
  <dcterms:created xsi:type="dcterms:W3CDTF">2020-02-17T11:18:32Z</dcterms:created>
  <dcterms:modified xsi:type="dcterms:W3CDTF">2021-11-20T02:22:47Z</dcterms:modified>
</cp:coreProperties>
</file>