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9" r:id="rId2"/>
    <p:sldId id="463" r:id="rId3"/>
    <p:sldId id="465" r:id="rId4"/>
    <p:sldId id="466" r:id="rId5"/>
    <p:sldId id="467" r:id="rId6"/>
    <p:sldId id="291" r:id="rId7"/>
    <p:sldId id="412" r:id="rId8"/>
    <p:sldId id="468" r:id="rId9"/>
    <p:sldId id="469" r:id="rId10"/>
    <p:sldId id="482" r:id="rId11"/>
    <p:sldId id="472" r:id="rId12"/>
    <p:sldId id="356" r:id="rId13"/>
    <p:sldId id="358" r:id="rId14"/>
    <p:sldId id="357" r:id="rId15"/>
    <p:sldId id="479" r:id="rId16"/>
    <p:sldId id="480" r:id="rId17"/>
    <p:sldId id="420" r:id="rId18"/>
    <p:sldId id="416" r:id="rId19"/>
    <p:sldId id="422" r:id="rId20"/>
    <p:sldId id="424" r:id="rId21"/>
    <p:sldId id="359" r:id="rId22"/>
    <p:sldId id="462" r:id="rId23"/>
    <p:sldId id="441" r:id="rId24"/>
    <p:sldId id="317" r:id="rId25"/>
    <p:sldId id="332" r:id="rId26"/>
    <p:sldId id="299" r:id="rId27"/>
    <p:sldId id="285" r:id="rId28"/>
    <p:sldId id="415" r:id="rId29"/>
    <p:sldId id="283" r:id="rId30"/>
    <p:sldId id="274" r:id="rId31"/>
    <p:sldId id="278" r:id="rId32"/>
    <p:sldId id="292" r:id="rId33"/>
    <p:sldId id="295" r:id="rId34"/>
    <p:sldId id="396" r:id="rId35"/>
    <p:sldId id="421" r:id="rId36"/>
    <p:sldId id="423" r:id="rId3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78097" autoAdjust="0"/>
  </p:normalViewPr>
  <p:slideViewPr>
    <p:cSldViewPr snapToGrid="0">
      <p:cViewPr varScale="1">
        <p:scale>
          <a:sx n="58" d="100"/>
          <a:sy n="58" d="100"/>
        </p:scale>
        <p:origin x="10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117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11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26/03/2021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neural-networks-3/#sgd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s231n.github.io/neural-networks-3/#sgd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https://mybinder.org/v2/gh/zz4fap/t319_aprendizado_de_maquina/main?filepath=notebooks%2Fregression%2Flinear_regression_grid_search.ipynb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</a:t>
            </a:r>
            <a:r>
              <a:rPr lang="pt-BR" dirty="0"/>
              <a:t>maneira pela qual a taxa de aprendizado muda com o tempo (iteração/época) é chamada de cronograma/programa da taxa de aprendizado ou decaimento da taxa de aprendizado.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As abordagens anteriores manipulam a taxa de aprendizado global e igualmente para todos os parâmetros. Ajustar a taxa de aprendizado é um processo caro, muito trabalho foi desenvolvido para a criação de métodos que possam ajustar </a:t>
            </a:r>
            <a:r>
              <a:rPr lang="pt-BR" dirty="0" err="1"/>
              <a:t>adaptativamente</a:t>
            </a:r>
            <a:r>
              <a:rPr lang="pt-BR" dirty="0"/>
              <a:t> as taxas de aprendizado, e até fazê-lo por parâmetro. Muitos desses métodos ainda podem exigir outras configurações de </a:t>
            </a:r>
            <a:r>
              <a:rPr lang="pt-BR" dirty="0" err="1"/>
              <a:t>hiperparâmetro</a:t>
            </a:r>
            <a:r>
              <a:rPr lang="pt-BR" dirty="0"/>
              <a:t>, mas o argumento é que eles são bem-comportados para uma faixa mais ampla de valores de </a:t>
            </a:r>
            <a:r>
              <a:rPr lang="pt-BR" dirty="0" err="1"/>
              <a:t>hiperparâmetro</a:t>
            </a:r>
            <a:r>
              <a:rPr lang="pt-BR" dirty="0"/>
              <a:t>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nl-BE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582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As abordagens anteriores manipulam a taxa de aprendizado global e igualmente para todos os parâmetros. Ajustar a taxa de aprendizado é um processo caro, muito trabalho foi desenvolvido para a criação de métodos que possam ajustar </a:t>
            </a:r>
            <a:r>
              <a:rPr lang="pt-BR" dirty="0" err="1"/>
              <a:t>adaptativamente</a:t>
            </a:r>
            <a:r>
              <a:rPr lang="pt-BR" dirty="0"/>
              <a:t> as taxas de aprendizado, e até fazê-lo por parâmetro. Muitos desses métodos ainda podem exigir outras configurações de </a:t>
            </a:r>
            <a:r>
              <a:rPr lang="pt-BR" dirty="0" err="1"/>
              <a:t>hiperparâmetro</a:t>
            </a:r>
            <a:r>
              <a:rPr lang="pt-BR" dirty="0"/>
              <a:t>, mas o argumento é que eles são bem-comportados para uma faixa mais ampla de valores de </a:t>
            </a:r>
            <a:r>
              <a:rPr lang="pt-BR" dirty="0" err="1"/>
              <a:t>hiperparâmetro</a:t>
            </a:r>
            <a:r>
              <a:rPr lang="pt-BR" dirty="0"/>
              <a:t>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endParaRPr lang="nl-BE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84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As abordagens anteriores manipulam a taxa de aprendizado global e igualmente para todos os parâmetros. Ajustar a taxa de aprendizado é um processo caro, muito trabalho foi desenvolvido para a criação de métodos que possam ajustar </a:t>
            </a:r>
            <a:r>
              <a:rPr lang="pt-BR" dirty="0" err="1"/>
              <a:t>adaptativamente</a:t>
            </a:r>
            <a:r>
              <a:rPr lang="pt-BR" dirty="0"/>
              <a:t> as taxas de aprendizado, e até fazê-lo por parâmetro. Muitos desses métodos ainda podem exigir outras configurações de </a:t>
            </a:r>
            <a:r>
              <a:rPr lang="pt-BR" dirty="0" err="1"/>
              <a:t>hiperparâmetro</a:t>
            </a:r>
            <a:r>
              <a:rPr lang="pt-BR" dirty="0"/>
              <a:t>, mas o argumento é que eles são bem-comportados para uma faixa mais ampla de valores de </a:t>
            </a:r>
            <a:r>
              <a:rPr lang="pt-BR" dirty="0" err="1"/>
              <a:t>hiperparâmetro</a:t>
            </a:r>
            <a:r>
              <a:rPr lang="pt-BR" dirty="0"/>
              <a:t>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 smtClean="0"/>
              <a:t>Os</a:t>
            </a:r>
            <a:r>
              <a:rPr lang="pt-BR" baseline="0" dirty="0" smtClean="0"/>
              <a:t> hiperparâmetros </a:t>
            </a:r>
            <a:r>
              <a:rPr lang="pt-BR" dirty="0" smtClean="0"/>
              <a:t>dependem muito do tipo de problema e do modelo.</a:t>
            </a:r>
            <a:r>
              <a:rPr lang="pt-BR" baseline="0" dirty="0" smtClean="0"/>
              <a:t> Sendo utilizado.</a:t>
            </a:r>
            <a:endParaRPr lang="nl-BE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8475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endParaRPr lang="pt-BR" sz="1200" baseline="0" dirty="0" smtClean="0"/>
          </a:p>
          <a:p>
            <a:endParaRPr lang="pt-BR" sz="1200" baseline="0" dirty="0" smtClean="0"/>
          </a:p>
          <a:p>
            <a:r>
              <a:rPr lang="pt-BR" sz="1200" baseline="0" dirty="0" smtClean="0"/>
              <a:t>Os </a:t>
            </a:r>
            <a:r>
              <a:rPr lang="pt-BR" sz="1200" baseline="0" dirty="0"/>
              <a:t>passos começam com grandes valores (o que ajuda a progredir rapidamente e a escapar de mínimos </a:t>
            </a:r>
            <a:r>
              <a:rPr lang="pt-BR" sz="1200" baseline="0" dirty="0" smtClean="0"/>
              <a:t>locais, casos em que a superfície de erro seja bastante irregular) </a:t>
            </a:r>
            <a:r>
              <a:rPr lang="pt-BR" sz="1200" baseline="0" dirty="0"/>
              <a:t>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método do momentum reduz o risco do</a:t>
            </a:r>
            <a:r>
              <a:rPr lang="pt-BR" baseline="0" dirty="0" smtClean="0"/>
              <a:t> algoritmo</a:t>
            </a:r>
            <a:r>
              <a:rPr lang="pt-BR" dirty="0" smtClean="0"/>
              <a:t> ficar preso em um mínimo local, bem como acelera a convergência consideravelmente em casos onde o </a:t>
            </a:r>
            <a:r>
              <a:rPr lang="pt-BR" baseline="0" dirty="0" smtClean="0"/>
              <a:t>algoritmo</a:t>
            </a:r>
            <a:r>
              <a:rPr lang="pt-BR" dirty="0" smtClean="0"/>
              <a:t>, de outra forma, ziguezaguearia fortemente.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274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dirty="0" smtClean="0"/>
                  <a:t>O termo momentum aumenta para dimensões cujos gradientes apontam nas mesmas direções e reduz atualizações para dimensões cujos gradientes mudam de direção. </a:t>
                </a:r>
                <a:r>
                  <a:rPr lang="pt-BR" smtClean="0"/>
                  <a:t>Como resultado, temos convergência mais rápida e oscilação reduzida.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dirty="0" smtClean="0"/>
                  <a:t>Com</a:t>
                </a:r>
                <a:r>
                  <a:rPr lang="pt-BR" baseline="0" dirty="0" smtClean="0"/>
                  <a:t> o gradiente descendente estocástico</a:t>
                </a:r>
                <a:r>
                  <a:rPr lang="pt-BR" dirty="0" smtClean="0"/>
                  <a:t>, nós não calculamos o</a:t>
                </a:r>
                <a:r>
                  <a:rPr lang="pt-BR" baseline="0" dirty="0" smtClean="0"/>
                  <a:t> gradiente </a:t>
                </a:r>
                <a:r>
                  <a:rPr lang="pt-BR" dirty="0" smtClean="0"/>
                  <a:t>exato de nossa função de perda/custo/erro. Em vez disso, estamos estimando o gradiente com apenas</a:t>
                </a:r>
                <a:r>
                  <a:rPr lang="pt-BR" baseline="0" dirty="0" smtClean="0"/>
                  <a:t> um exemplo ou </a:t>
                </a:r>
                <a:r>
                  <a:rPr lang="pt-BR" dirty="0" smtClean="0"/>
                  <a:t>em um pequeno lote quando consideramos o mini-batch. Essa</a:t>
                </a:r>
                <a:r>
                  <a:rPr lang="pt-BR" baseline="0" dirty="0" smtClean="0"/>
                  <a:t> aproximação/estimação do gradiente </a:t>
                </a:r>
                <a:r>
                  <a:rPr lang="pt-BR" dirty="0" smtClean="0"/>
                  <a:t>significa que nem sempre estamos indo na direção ideal, porque as derivadas parciais são "barulhentas". Exatamente como</a:t>
                </a:r>
                <a:r>
                  <a:rPr lang="pt-BR" baseline="0" dirty="0" smtClean="0"/>
                  <a:t> na figura acima.</a:t>
                </a:r>
                <a:r>
                  <a:rPr lang="pt-BR" dirty="0" smtClean="0"/>
                  <a:t> Portanto, uma média exponencialmente ponderada pode nos fornecer uma estimativa melhor, que está mais próxima da derivada parcial real do que nossos cálculos ruidosos. Esta é uma das razões pelas quais o momentum pode funcionar melhor do que o SGD clássico ou o GD em Mini-batch.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dirty="0" smtClean="0"/>
                  <a:t>O momentum pode suavizar a progressão do algoritmo de aprendizagem que, por sua vez, pode acelerar o processo de treinamento.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b="1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.:</a:t>
                </a:r>
                <a:endParaRPr lang="pt-B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pt-BR" dirty="0" smtClean="0"/>
                  <a:t> é inicializado</a:t>
                </a:r>
                <a:r>
                  <a:rPr lang="pt-BR" baseline="0" dirty="0" smtClean="0"/>
                  <a:t> com </a:t>
                </a:r>
                <a:r>
                  <a:rPr lang="pt-BR" b="1" baseline="0" dirty="0" smtClean="0"/>
                  <a:t>0</a:t>
                </a:r>
                <a:r>
                  <a:rPr lang="pt-BR" b="0" i="0" baseline="0" dirty="0" smtClean="0"/>
                  <a:t> (i.e., vetor nulo).</a:t>
                </a:r>
                <a:endParaRPr lang="pt-BR" b="0" i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Os valores comuns de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 smtClean="0"/>
                  <a:t> usados na prática incluem .5, .9 e .99. Assim como a taxa de aprendizado,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 smtClean="0"/>
                  <a:t> também pode ser adaptado ao longo do tempo.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b="1" dirty="0" smtClean="0"/>
                  <a:t>Referência</a:t>
                </a:r>
                <a:r>
                  <a:rPr lang="pt-BR" dirty="0" smtClean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>
                    <a:hlinkClick r:id="rId3"/>
                  </a:rPr>
                  <a:t>https://cs231n.github.io/neural-networks-3/#sgd</a:t>
                </a:r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dirty="0" smtClean="0"/>
                  <a:t>Com</a:t>
                </a:r>
                <a:r>
                  <a:rPr lang="pt-BR" baseline="0" dirty="0" smtClean="0"/>
                  <a:t> o gradiente descendente estocástico</a:t>
                </a:r>
                <a:r>
                  <a:rPr lang="pt-BR" dirty="0" smtClean="0"/>
                  <a:t>, nós não calculamos o</a:t>
                </a:r>
                <a:r>
                  <a:rPr lang="pt-BR" baseline="0" dirty="0" smtClean="0"/>
                  <a:t> gradiente </a:t>
                </a:r>
                <a:r>
                  <a:rPr lang="pt-BR" dirty="0" smtClean="0"/>
                  <a:t>exato de nossa função de perda/custo/erro. Em vez disso, estamos estimando o gradiente com apenas</a:t>
                </a:r>
                <a:r>
                  <a:rPr lang="pt-BR" baseline="0" dirty="0" smtClean="0"/>
                  <a:t> um exemplo ou </a:t>
                </a:r>
                <a:r>
                  <a:rPr lang="pt-BR" dirty="0" smtClean="0"/>
                  <a:t>em um pequeno lote quando consideramos o mini-batch. Essa</a:t>
                </a:r>
                <a:r>
                  <a:rPr lang="pt-BR" baseline="0" dirty="0" smtClean="0"/>
                  <a:t> aproximação/estimação do gradiente </a:t>
                </a:r>
                <a:r>
                  <a:rPr lang="pt-BR" dirty="0" smtClean="0"/>
                  <a:t>significa que nem sempre estamos indo na direção ideal, porque as derivadas parciais são "barulhentas". Exatamente como</a:t>
                </a:r>
                <a:r>
                  <a:rPr lang="pt-BR" baseline="0" dirty="0" smtClean="0"/>
                  <a:t> na figura acima.</a:t>
                </a:r>
                <a:r>
                  <a:rPr lang="pt-BR" dirty="0" smtClean="0"/>
                  <a:t> Portanto, uma média exponencialmente ponderada pode nos fornecer uma estimativa melhor, que está mais próxima da derivada parcial real do que nossos cálculos ruidosos. Esta é uma das razões pelas quais o momentum pode funcionar melhor do que o SGD clássico ou o GD em Mini-batch.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dirty="0" smtClean="0"/>
                  <a:t>O momentum pode suavizar a progressão do algoritmo de aprendizagem que, por sua vez, pode acelerar o processo de treinamento.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pt-BR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pt-BR" b="1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OBS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.:</a:t>
                </a:r>
                <a:endParaRPr lang="pt-BR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l-G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𝜈</a:t>
                </a:r>
                <a:r>
                  <a:rPr lang="pt-BR" dirty="0" smtClean="0"/>
                  <a:t> é inicializado</a:t>
                </a:r>
                <a:r>
                  <a:rPr lang="pt-BR" baseline="0" dirty="0" smtClean="0"/>
                  <a:t> com </a:t>
                </a:r>
                <a:r>
                  <a:rPr lang="pt-BR" b="1" baseline="0" dirty="0" smtClean="0"/>
                  <a:t>0</a:t>
                </a:r>
                <a:r>
                  <a:rPr lang="pt-BR" b="0" i="0" baseline="0" dirty="0" smtClean="0"/>
                  <a:t> (i.e., vetor nulo).</a:t>
                </a:r>
                <a:endParaRPr lang="pt-BR" b="0" i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Os valores comuns de  </a:t>
                </a:r>
                <a:r>
                  <a:rPr lang="el-G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pt-BR" dirty="0" smtClean="0"/>
                  <a:t> </a:t>
                </a:r>
                <a:r>
                  <a:rPr lang="pt-BR" dirty="0" smtClean="0"/>
                  <a:t>usados na prática incluem .5, .9 e .99. Assim como a taxa de aprendizado, </a:t>
                </a:r>
                <a:r>
                  <a:rPr lang="el-G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μ</a:t>
                </a:r>
                <a:r>
                  <a:rPr lang="pt-BR" dirty="0" smtClean="0"/>
                  <a:t> também pode ser adaptado ao longo do tempo.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b="1" dirty="0" smtClean="0"/>
                  <a:t>Referência</a:t>
                </a:r>
                <a:r>
                  <a:rPr lang="pt-BR" dirty="0" smtClean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>
                    <a:hlinkClick r:id="rId4"/>
                  </a:rPr>
                  <a:t>https://cs231n.github.io/neural-networks-3/#sgd</a:t>
                </a:r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9217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https://mybinder.org/v2/gh/zz4fap/t319_aprendizado_de_maquina/main?filepath=notebooks%2Fregression%2Fgd_versions%2Fstocastic_gradient_descent_with_momentum.ipynb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2363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As abordagens anteriores manipulam a taxa de aprendizado global e igualmente para todos os parâmetros. Ajustar a taxa de aprendizado é um processo caro, muito trabalho foi desenvolvido para a criação de métodos que possam ajustar </a:t>
            </a:r>
            <a:r>
              <a:rPr lang="pt-BR" dirty="0" err="1"/>
              <a:t>adaptativamente</a:t>
            </a:r>
            <a:r>
              <a:rPr lang="pt-BR" dirty="0"/>
              <a:t> as taxas de aprendizado, e até fazê-lo por parâmetro. Muitos desses métodos ainda podem exigir outras configurações de </a:t>
            </a:r>
            <a:r>
              <a:rPr lang="pt-BR" dirty="0" err="1"/>
              <a:t>hiperparâmetro</a:t>
            </a:r>
            <a:r>
              <a:rPr lang="pt-BR" dirty="0"/>
              <a:t>, mas o argumento é que eles são bem-comportados para uma faixa mais ampla de valores de </a:t>
            </a:r>
            <a:r>
              <a:rPr lang="pt-BR" dirty="0" err="1"/>
              <a:t>hiperparâmetro</a:t>
            </a:r>
            <a:r>
              <a:rPr lang="pt-BR" dirty="0"/>
              <a:t>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nl-BE" b="1" u="none" dirty="0" smtClean="0"/>
              <a:t>Referências</a:t>
            </a:r>
            <a:r>
              <a:rPr lang="nl-BE" u="none" dirty="0" smtClean="0"/>
              <a:t>:</a:t>
            </a:r>
          </a:p>
          <a:p>
            <a:r>
              <a:rPr lang="nl-BE" u="none" dirty="0" smtClean="0"/>
              <a:t>[1] https://machinelearningmastery.com/learning-rate-for-deep-learning-neural-networks/</a:t>
            </a:r>
          </a:p>
          <a:p>
            <a:r>
              <a:rPr lang="nl-BE" u="none" dirty="0" smtClean="0"/>
              <a:t>[2] https://ruder.io/optimizing-gradient-descent/</a:t>
            </a:r>
          </a:p>
          <a:p>
            <a:r>
              <a:rPr lang="nl-BE" u="none" dirty="0" smtClean="0"/>
              <a:t>[3] https://towardsdatascience.com/stochastic-gradient-descent-with-momentum-a84097641a5d</a:t>
            </a:r>
            <a:endParaRPr lang="nl-BE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4983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https://mybinder.org/v2/gh/zz4fap/t319_aprendizado_de_maquina/main?filepath=notebooks%2Fregression%2Fgd_versions%2FSGD_with_scikit_learn_lib.ipynb</a:t>
            </a:r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executar a regressão linear usando o SGD com o Scikit-Learn, você pode usar a classe SGDRegressor, cujo padrão é otimizar a função de custo do erro ao quadrado. O código a seguir executa 50 épocas, começando com uma taxa de aprendizado de 0,1 (eta0 = 0,1), usando o cronograma de aprendizado padrão (diferente do anterior) e não usa nenhuma regularização (penalidade = Nenhuma;</a:t>
            </a:r>
          </a:p>
          <a:p>
            <a:endParaRPr lang="pt-BR" dirty="0"/>
          </a:p>
          <a:p>
            <a:r>
              <a:rPr lang="pt-BR" dirty="0"/>
              <a:t>Informação retirada da documentação da classe </a:t>
            </a:r>
            <a:r>
              <a:rPr lang="pt-BR" dirty="0" err="1"/>
              <a:t>SGDRegressor</a:t>
            </a:r>
            <a:r>
              <a:rPr lang="pt-BR" dirty="0"/>
              <a:t> (https://scikit-learn.org/stable/modules/generated/sklearn.linear_model.SGDRegressor.html): </a:t>
            </a:r>
          </a:p>
          <a:p>
            <a:endParaRPr lang="pt-BR" dirty="0"/>
          </a:p>
          <a:p>
            <a:r>
              <a:rPr lang="pt-BR" b="1" dirty="0" err="1"/>
              <a:t>learning_rate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 err="1"/>
              <a:t>string</a:t>
            </a:r>
            <a:r>
              <a:rPr lang="pt-BR" dirty="0"/>
              <a:t>, default=’</a:t>
            </a:r>
            <a:r>
              <a:rPr lang="pt-BR" dirty="0" err="1"/>
              <a:t>invscaling</a:t>
            </a:r>
            <a:r>
              <a:rPr lang="pt-BR" dirty="0"/>
              <a:t>’</a:t>
            </a:r>
          </a:p>
          <a:p>
            <a:r>
              <a:rPr lang="pt-BR" dirty="0"/>
              <a:t>‘</a:t>
            </a:r>
            <a:r>
              <a:rPr lang="pt-BR" dirty="0" err="1"/>
              <a:t>invscaling</a:t>
            </a:r>
            <a:r>
              <a:rPr lang="pt-BR" dirty="0"/>
              <a:t>’: [default]</a:t>
            </a:r>
          </a:p>
          <a:p>
            <a:r>
              <a:rPr lang="pt-BR" dirty="0"/>
              <a:t>	</a:t>
            </a:r>
            <a:r>
              <a:rPr lang="pt-BR" dirty="0" err="1"/>
              <a:t>eta</a:t>
            </a:r>
            <a:r>
              <a:rPr lang="pt-BR" dirty="0"/>
              <a:t> = eta0 / </a:t>
            </a:r>
            <a:r>
              <a:rPr lang="pt-BR" dirty="0" err="1"/>
              <a:t>pow</a:t>
            </a:r>
            <a:r>
              <a:rPr lang="pt-BR" dirty="0"/>
              <a:t>(t, </a:t>
            </a:r>
            <a:r>
              <a:rPr lang="pt-BR" dirty="0" err="1"/>
              <a:t>power_t</a:t>
            </a:r>
            <a:r>
              <a:rPr lang="pt-BR" dirty="0"/>
              <a:t>)</a:t>
            </a:r>
          </a:p>
          <a:p>
            <a:endParaRPr lang="pt-BR" dirty="0"/>
          </a:p>
          <a:p>
            <a:r>
              <a:rPr lang="en-US" b="1" dirty="0" err="1"/>
              <a:t>power_t</a:t>
            </a:r>
            <a:r>
              <a:rPr lang="en-US" dirty="0"/>
              <a:t>: double, default=0.25</a:t>
            </a:r>
          </a:p>
          <a:p>
            <a:r>
              <a:rPr lang="en-US" dirty="0"/>
              <a:t>The exponent for inverse scaling learning rate.</a:t>
            </a:r>
            <a:endParaRPr lang="pt-BR" dirty="0"/>
          </a:p>
          <a:p>
            <a:endParaRPr lang="pt-BR" dirty="0"/>
          </a:p>
          <a:p>
            <a:r>
              <a:rPr lang="en-US" b="1" dirty="0"/>
              <a:t>eta0</a:t>
            </a:r>
            <a:r>
              <a:rPr lang="en-US" b="0" dirty="0"/>
              <a:t>:</a:t>
            </a:r>
            <a:r>
              <a:rPr lang="en-US" dirty="0"/>
              <a:t> double, default=0.01</a:t>
            </a:r>
          </a:p>
          <a:p>
            <a:r>
              <a:rPr lang="en-US" dirty="0"/>
              <a:t>The initial learning rate for the ‘constant’, ‘</a:t>
            </a:r>
            <a:r>
              <a:rPr lang="en-US" dirty="0" err="1"/>
              <a:t>invscaling</a:t>
            </a:r>
            <a:r>
              <a:rPr lang="en-US" dirty="0"/>
              <a:t>’ or ‘adaptive’ schedules. The default value is 0.01.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5457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 https://colab.research.google.com/github/zz4fap/t319_aprendizado_de_maquina/blob/main/labs/Laboratorio4.ipynb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 https://mybinder.org/v2/gh/zz4fap/t319_aprendizado_de_maquina/main?filepath=labs%2FLaboratorio4.ipynb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550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https://mybinder.org/v2/gh/zz4fap/t319_aprendizado_de_maquina/main?filepath=notebooks%2Fregression%2Flinear_regression_selecting_the_learning_rate.ipynb</a:t>
            </a:r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00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dirty="0" smtClean="0"/>
              <a:t>o</a:t>
            </a:r>
            <a:r>
              <a:rPr lang="pt-BR" baseline="0" dirty="0" smtClean="0"/>
              <a:t> sentido e a </a:t>
            </a:r>
            <a:r>
              <a:rPr lang="pt-BR" dirty="0" smtClean="0"/>
              <a:t>direção são determinados pelo</a:t>
            </a:r>
            <a:r>
              <a:rPr lang="pt-BR" baseline="0" dirty="0" smtClean="0"/>
              <a:t> vetor</a:t>
            </a:r>
            <a:r>
              <a:rPr lang="pt-BR" dirty="0" smtClean="0"/>
              <a:t> </a:t>
            </a:r>
            <a:r>
              <a:rPr lang="pt-BR" dirty="0"/>
              <a:t>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 smtClean="0"/>
              <a:t> ponto de mínimo </a:t>
            </a:r>
            <a:r>
              <a:rPr lang="pt-BR" dirty="0" smtClean="0"/>
              <a:t>até que ocorra o estouro da precisão numérica.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6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 smtClean="0"/>
              <a:t> </a:t>
            </a:r>
            <a:r>
              <a:rPr lang="pt-BR" sz="1200" dirty="0" smtClean="0"/>
              <a:t>Por outro lado, quando o gradiente continua mudando de direção, o momentum suaviza as variações, ou seja, as atualizações.</a:t>
            </a:r>
          </a:p>
          <a:p>
            <a:endParaRPr lang="pt-BR" sz="1200" dirty="0" smtClean="0"/>
          </a:p>
          <a:p>
            <a:r>
              <a:rPr lang="pt-BR" sz="1200" b="1" dirty="0" smtClean="0"/>
              <a:t>OBS</a:t>
            </a:r>
            <a:r>
              <a:rPr lang="pt-BR" sz="1200" dirty="0" smtClean="0"/>
              <a:t>.: Passos largos durante as iterações iniciais e curtos conforme o algoritmo se aproxima do mínimo podem acelerar a convergência.</a:t>
            </a:r>
            <a:r>
              <a:rPr lang="pt-BR" sz="1200" baseline="0" dirty="0" smtClean="0"/>
              <a:t> </a:t>
            </a:r>
            <a:r>
              <a:rPr lang="pt-BR" sz="1200" dirty="0" smtClean="0"/>
              <a:t>Este tipo de abordagem é implementada por </a:t>
            </a:r>
            <a:r>
              <a:rPr lang="pt-BR" sz="1200" b="1" i="1" dirty="0" smtClean="0"/>
              <a:t>esquemas de variação programada</a:t>
            </a:r>
            <a:r>
              <a:rPr lang="pt-BR" sz="1200" dirty="0" smtClean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Por exemplo: momentum, anelamento, algoritmos de otimização com ajuste adaptativo do passo de aprendizagem (RMSProp, AdaGrad, Adam, etc.).</a:t>
            </a:r>
            <a:endParaRPr lang="nl-B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83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</a:t>
            </a:r>
            <a:r>
              <a:rPr lang="pt-BR" baseline="0" dirty="0"/>
              <a:t> 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Platô</a:t>
            </a:r>
            <a:r>
              <a:rPr lang="pt-BR" dirty="0"/>
              <a:t>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terreno elevado e plano.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764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Platô</a:t>
            </a:r>
            <a:r>
              <a:rPr lang="pt-BR" dirty="0"/>
              <a:t>: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terreno elevado e plano.</a:t>
            </a:r>
            <a:endParaRPr lang="pt-BR" dirty="0"/>
          </a:p>
          <a:p>
            <a:endParaRPr lang="pt-BR" dirty="0"/>
          </a:p>
          <a:p>
            <a:r>
              <a:rPr lang="pt-BR" dirty="0"/>
              <a:t>A Figura acima mostra os dois principais desafios do Gradiente Descente: se a inicialização aleatória iniciar o algoritmo à esquerda, convergirá para um mínimo local, que não é tão bom quanto o mínimo global. Se começar à direita, levará muito tempo para atravessar o platô (gradiente próximo de zero pois</a:t>
            </a:r>
            <a:r>
              <a:rPr lang="pt-BR" baseline="0" dirty="0"/>
              <a:t> a inclinação é próxima de 0 graus)</a:t>
            </a:r>
            <a:r>
              <a:rPr lang="pt-BR" dirty="0"/>
              <a:t> e, se você parar muito cedo, nunca alcançará o mínimo global.</a:t>
            </a:r>
          </a:p>
          <a:p>
            <a:endParaRPr lang="pt-BR" dirty="0"/>
          </a:p>
          <a:p>
            <a:r>
              <a:rPr lang="pt-BR" dirty="0"/>
              <a:t>Outro tipo de terreno irregular é o terreno em forma de sela (de cavalo). Um ponto de sela é o ponto sobre uma superfície no qual a declividade é nula, mas não se trata de um extremo local (máximo ou mínimo). É o ponto sobre uma superfície na qual a elevação é máxima numa direção e mínima na outra direção (por exemplo, na direção perpendicular).</a:t>
            </a:r>
          </a:p>
          <a:p>
            <a:endParaRPr lang="pt-BR" dirty="0"/>
          </a:p>
          <a:p>
            <a:r>
              <a:rPr lang="pt-BR" dirty="0"/>
              <a:t>Dado que o passo</a:t>
            </a:r>
            <a:r>
              <a:rPr lang="pt-BR" baseline="0" dirty="0"/>
              <a:t> de aprendizagem seja grande o suficiente como garantir que o mínimo encontrado é o global e não um mínimo local?</a:t>
            </a:r>
          </a:p>
          <a:p>
            <a:r>
              <a:rPr lang="pt-BR" baseline="0" dirty="0"/>
              <a:t>Muitas vezes o </a:t>
            </a:r>
            <a:r>
              <a:rPr lang="pt-BR" baseline="0" dirty="0" smtClean="0"/>
              <a:t>que </a:t>
            </a:r>
            <a:r>
              <a:rPr lang="pt-BR" baseline="0" dirty="0"/>
              <a:t>se faz é treinar o modelo várias vezes, sempre inicializando os pesos de pontos diferentes, ou seja, aleatoriamente. </a:t>
            </a:r>
            <a:endParaRPr lang="pt-BR" baseline="0" dirty="0" smtClean="0"/>
          </a:p>
          <a:p>
            <a:endParaRPr lang="pt-BR" baseline="0" dirty="0" smtClean="0"/>
          </a:p>
          <a:p>
            <a:r>
              <a:rPr lang="pt-BR" b="1" baseline="0" dirty="0" smtClean="0"/>
              <a:t>Referências</a:t>
            </a:r>
            <a:r>
              <a:rPr lang="pt-BR" baseline="0" dirty="0" smtClean="0"/>
              <a:t>:</a:t>
            </a:r>
          </a:p>
          <a:p>
            <a:r>
              <a:rPr lang="nl-BE" dirty="0" smtClean="0"/>
              <a:t>https://www.offconvex.org/2016/03/22/saddlepoints/</a:t>
            </a:r>
          </a:p>
          <a:p>
            <a:r>
              <a:rPr lang="nl-BE" dirty="0" smtClean="0"/>
              <a:t>https://bair.berkeley.edu/blog/2017/08/31/saddle-efficiency/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2638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 </a:t>
            </a:r>
            <a:r>
              <a:rPr lang="pt-BR" dirty="0" smtClean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 smtClean="0"/>
          </a:p>
          <a:p>
            <a:r>
              <a:rPr lang="pt-BR" b="1" dirty="0" smtClean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por etapas ou degraus</a:t>
            </a:r>
            <a:r>
              <a:rPr lang="pt-BR" dirty="0" smtClean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exponencial</a:t>
            </a:r>
            <a:r>
              <a:rPr lang="pt-BR" dirty="0" smtClean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temporal</a:t>
            </a:r>
            <a:r>
              <a:rPr lang="pt-BR" dirty="0" smtClean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nl-BE" b="1" u="none" dirty="0" smtClean="0"/>
              <a:t>Referências:</a:t>
            </a:r>
          </a:p>
          <a:p>
            <a:r>
              <a:rPr lang="nl-BE" u="sng" dirty="0" smtClean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26/03/2021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26/03/2021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26/03/2021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26/03/2021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26/03/2021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26/03/2021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26/03/2021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ybinder.org/v2/gh/zz4fap/t319_aprendizado_de_maquina/main?filepath=notebooks/regression/linear_regression_grid_search.ipyn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mybinder.org/v2/gh/zz4fap/t319_aprendizado_de_maquina/main?filepath=notebooks/regression/gd_versions/stocastic_gradient_descent_with_learning_schedule_and_with_figures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3" Type="http://schemas.openxmlformats.org/officeDocument/2006/relationships/image" Target="../media/image36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hyperlink" Target="https://mybinder.org/v2/gh/zz4fap/t319_aprendizado_de_maquina/main?filepath=notebooks/regression/gd_versions/stocastic_gradient_descent_with_momentum.ipynb" TargetMode="External"/><Relationship Id="rId9" Type="http://schemas.openxmlformats.org/officeDocument/2006/relationships/image" Target="../media/image100.png"/><Relationship Id="rId1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binder.org/v2/gh/zz4fap/t319_aprendizado_de_maquina/main?filepath=notebooks/regression/gd_versions/SGD_with_scikit_learn_lib.ipynb" TargetMode="Externa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ybinder.org/v2/gh/zz4fap/t319_aprendizado_de_maquina/main?filepath=notebooks/regression/linear_regression_selecting_the_learning_rate.ipynb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III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</a:t>
            </a:r>
            <a:r>
              <a:rPr lang="pt-BR" b="1" dirty="0" smtClean="0"/>
              <a:t>número 1 do</a:t>
            </a:r>
            <a:r>
              <a:rPr lang="pt-BR" dirty="0" smtClean="0"/>
              <a:t>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</a:t>
            </a:r>
            <a:r>
              <a:rPr lang="pt-BR" b="1" dirty="0">
                <a:hlinkClick r:id="rId3"/>
              </a:rPr>
              <a:t>4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128"/>
            <a:ext cx="11049000" cy="48319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smtClean="0"/>
              <a:t>As abordagens abaixo são as mais usadas para se configurar o passo de aprendizagem.</a:t>
            </a:r>
          </a:p>
          <a:p>
            <a:r>
              <a:rPr lang="pt-BR" b="1" dirty="0" smtClean="0"/>
              <a:t>Ajuste manual</a:t>
            </a:r>
            <a:r>
              <a:rPr lang="pt-BR" dirty="0" smtClean="0"/>
              <a:t>: </a:t>
            </a:r>
            <a:r>
              <a:rPr lang="pt-BR" dirty="0"/>
              <a:t>envolve </a:t>
            </a:r>
            <a:r>
              <a:rPr lang="pt-BR" dirty="0" smtClean="0"/>
              <a:t>a escolha de valores através de tentativa e erro.</a:t>
            </a:r>
          </a:p>
          <a:p>
            <a:r>
              <a:rPr lang="pt-BR" b="1" dirty="0" smtClean="0"/>
              <a:t>Redução </a:t>
            </a:r>
            <a:r>
              <a:rPr lang="pt-BR" b="1" dirty="0"/>
              <a:t>programada</a:t>
            </a:r>
            <a:r>
              <a:rPr lang="pt-BR" dirty="0"/>
              <a:t>: variação do passo de aprendizagem ao longo do processo de treinamento. A forma mais simples é diminuir o passo de aprendizagem linearmente de um grande valor inicial para um pequeno valor.</a:t>
            </a:r>
          </a:p>
          <a:p>
            <a:r>
              <a:rPr lang="pt-BR" b="1" dirty="0"/>
              <a:t>Momentum</a:t>
            </a:r>
            <a:r>
              <a:rPr lang="pt-BR" dirty="0"/>
              <a:t>: adiciona </a:t>
            </a:r>
            <a:r>
              <a:rPr lang="pt-BR" dirty="0" smtClean="0"/>
              <a:t>a média </a:t>
            </a:r>
            <a:r>
              <a:rPr lang="pt-BR" dirty="0"/>
              <a:t>do histórico de </a:t>
            </a:r>
            <a:r>
              <a:rPr lang="pt-BR" dirty="0" smtClean="0"/>
              <a:t>atualizações (i.e., o termo momentum) </a:t>
            </a:r>
            <a:r>
              <a:rPr lang="pt-BR" dirty="0"/>
              <a:t>à atualização corrente dos pesos</a:t>
            </a:r>
            <a:r>
              <a:rPr lang="pt-BR" dirty="0" smtClean="0"/>
              <a:t>. O termo momentum</a:t>
            </a:r>
            <a:r>
              <a:rPr lang="pt-BR" dirty="0"/>
              <a:t> </a:t>
            </a:r>
            <a:r>
              <a:rPr lang="pt-BR" dirty="0" smtClean="0"/>
              <a:t>tem </a:t>
            </a:r>
            <a:r>
              <a:rPr lang="pt-BR" dirty="0"/>
              <a:t>o efeito de suavizar o processo de </a:t>
            </a:r>
            <a:r>
              <a:rPr lang="pt-BR" dirty="0" smtClean="0"/>
              <a:t>aprendizado, </a:t>
            </a:r>
            <a:r>
              <a:rPr lang="pt-BR" dirty="0"/>
              <a:t>tornando as atualizações </a:t>
            </a:r>
            <a:r>
              <a:rPr lang="pt-BR" dirty="0" smtClean="0"/>
              <a:t>menos ruidosas.</a:t>
            </a:r>
            <a:endParaRPr lang="pt-BR" dirty="0"/>
          </a:p>
          <a:p>
            <a:r>
              <a:rPr lang="pt-BR" b="1" dirty="0"/>
              <a:t>Variação adaptativa</a:t>
            </a:r>
            <a:r>
              <a:rPr lang="pt-BR" dirty="0"/>
              <a:t>: o algoritmo de aprendizado monitora o desempenho do modelo no conjunto de treinamento e, consequentemente, o passo de aprendizagem pode ser ajustado em resposta ao desempenho</a:t>
            </a:r>
            <a:r>
              <a:rPr lang="pt-BR" dirty="0" smtClean="0"/>
              <a:t>. Pode ajustar os  pesos de cada elemento do vetor gradiente de forma independente. Por exemplo, se o algoritmo ficar preso em um platô, pode-se aumentar o passo.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r>
              <a:rPr lang="pt-BR" dirty="0"/>
              <a:t>Ajuste </a:t>
            </a:r>
            <a:r>
              <a:rPr lang="pt-BR" dirty="0" smtClean="0"/>
              <a:t>Manual do Passo </a:t>
            </a:r>
            <a:r>
              <a:rPr lang="pt-BR" dirty="0"/>
              <a:t>de </a:t>
            </a:r>
            <a:r>
              <a:rPr lang="pt-BR" dirty="0" smtClean="0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6759"/>
                <a:ext cx="11144534" cy="5088484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/>
                <a:r>
                  <a:rPr lang="pt-BR" dirty="0" smtClean="0"/>
                  <a:t>Em </a:t>
                </a:r>
                <a:r>
                  <a:rPr lang="pt-BR" dirty="0"/>
                  <a:t>geral, não é possível calcular a priori </a:t>
                </a:r>
                <a:r>
                  <a:rPr lang="pt-BR" dirty="0" smtClean="0"/>
                  <a:t>o </a:t>
                </a:r>
                <a:r>
                  <a:rPr lang="pt-BR" dirty="0"/>
                  <a:t>melhor </a:t>
                </a:r>
                <a:r>
                  <a:rPr lang="pt-BR" dirty="0" smtClean="0"/>
                  <a:t>passo de aprendizagem.</a:t>
                </a:r>
                <a:endParaRPr lang="pt-BR" dirty="0"/>
              </a:p>
              <a:p>
                <a:pPr algn="just"/>
                <a:r>
                  <a:rPr lang="pt-BR" dirty="0" smtClean="0"/>
                  <a:t>Portanto, uma primeira abordagem para </a:t>
                </a:r>
                <a:r>
                  <a:rPr lang="pt-BR" dirty="0"/>
                  <a:t>se ajustar o passo é através do</a:t>
                </a:r>
                <a:r>
                  <a:rPr lang="pt-BR" b="1" dirty="0"/>
                  <a:t> ajuste manual</a:t>
                </a:r>
                <a:r>
                  <a:rPr lang="pt-BR" dirty="0"/>
                  <a:t>, onde </a:t>
                </a:r>
                <a:r>
                  <a:rPr lang="pt-BR" dirty="0" smtClean="0"/>
                  <a:t>sua configuração é feita </a:t>
                </a:r>
                <a:r>
                  <a:rPr lang="pt-BR" dirty="0"/>
                  <a:t>através de </a:t>
                </a:r>
                <a:r>
                  <a:rPr lang="pt-BR" b="1" i="1" dirty="0"/>
                  <a:t>tentativa e erro </a:t>
                </a:r>
                <a:r>
                  <a:rPr lang="pt-BR" dirty="0" smtClean="0"/>
                  <a:t>(como fizemos antes)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até </a:t>
                </a:r>
                <a:r>
                  <a:rPr lang="pt-BR" dirty="0"/>
                  <a:t>que um passo </a:t>
                </a:r>
                <a:r>
                  <a:rPr lang="pt-BR" dirty="0" smtClean="0"/>
                  <a:t>bom o suficiente seja encontrado.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sz="2200" dirty="0" smtClean="0"/>
                  <a:t>A </a:t>
                </a:r>
                <a:r>
                  <a:rPr lang="pt-BR" sz="2200" dirty="0"/>
                  <a:t>desvantagem é que isso pode levar muito tempo, imagine um conjunto de treinamento com milhões de exemplos e dezenas ou até mesmo centenas de pesos a serem ajustados e você ter que esperar até que o treinamento </a:t>
                </a:r>
                <a:r>
                  <a:rPr lang="pt-BR" sz="2200" dirty="0" smtClean="0"/>
                  <a:t>termine para saber se um determinado passo é bom o suficiente.</a:t>
                </a:r>
              </a:p>
              <a:p>
                <a:r>
                  <a:rPr lang="pt-BR" dirty="0"/>
                  <a:t>Uma </a:t>
                </a:r>
                <a:r>
                  <a:rPr lang="pt-BR" dirty="0" smtClean="0"/>
                  <a:t>forma alternativa consiste em </a:t>
                </a:r>
                <a:r>
                  <a:rPr lang="pt-BR" dirty="0"/>
                  <a:t>realizar uma análise de sensibilidade </a:t>
                </a:r>
                <a:r>
                  <a:rPr lang="pt-BR" dirty="0" smtClean="0"/>
                  <a:t>do passo de </a:t>
                </a:r>
                <a:r>
                  <a:rPr lang="pt-BR" dirty="0"/>
                  <a:t>aprendizagem para o modelo escolhido, também chamada de </a:t>
                </a:r>
                <a:r>
                  <a:rPr lang="pt-BR" b="1" i="1" dirty="0" smtClean="0"/>
                  <a:t>busca em grade </a:t>
                </a:r>
                <a:r>
                  <a:rPr lang="pt-BR" dirty="0" smtClean="0"/>
                  <a:t>(do Inglês, </a:t>
                </a:r>
                <a:r>
                  <a:rPr lang="pt-BR" b="1" i="1" dirty="0" smtClean="0"/>
                  <a:t>grid search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Grid search </a:t>
                </a:r>
                <a:r>
                  <a:rPr lang="pt-BR" dirty="0"/>
                  <a:t>é um método de pesquisa exaustiva que faz a busca em um subconjunto do espaço de hiperparâmetros, especificado manualmente, de um algoritmo de aprendizagem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/>
                  <a:t>Grid </a:t>
                </a:r>
                <a:r>
                  <a:rPr lang="pt-BR" b="1" dirty="0" smtClean="0"/>
                  <a:t>search</a:t>
                </a:r>
                <a:r>
                  <a:rPr lang="pt-BR" dirty="0" smtClean="0"/>
                  <a:t> nos ajuda </a:t>
                </a:r>
                <a:r>
                  <a:rPr lang="pt-BR" dirty="0"/>
                  <a:t>a </a:t>
                </a:r>
                <a:r>
                  <a:rPr lang="pt-BR" dirty="0" smtClean="0"/>
                  <a:t>encontrar uma </a:t>
                </a:r>
                <a:r>
                  <a:rPr lang="pt-BR" dirty="0"/>
                  <a:t>ordem de magnitude onde podem residir </a:t>
                </a:r>
                <a:r>
                  <a:rPr lang="pt-BR" dirty="0" smtClean="0"/>
                  <a:t>bons passos de aprendizagem.</a:t>
                </a:r>
                <a:endParaRPr lang="pt-BR" dirty="0"/>
              </a:p>
              <a:p>
                <a:r>
                  <a:rPr lang="pt-BR" dirty="0" smtClean="0"/>
                  <a:t>Típicamente, uma </a:t>
                </a:r>
                <a:r>
                  <a:rPr lang="pt-BR" b="1" i="1" dirty="0"/>
                  <a:t>busca em grade </a:t>
                </a:r>
                <a:r>
                  <a:rPr lang="pt-BR" dirty="0" smtClean="0"/>
                  <a:t>envolve </a:t>
                </a:r>
                <a:r>
                  <a:rPr lang="pt-BR" dirty="0"/>
                  <a:t>a escolha de valores em uma escala logarítmica, por exemplo,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Depois </a:t>
                </a:r>
                <a:r>
                  <a:rPr lang="pt-BR" dirty="0"/>
                  <a:t>de escolhido, o valor do passo é sempre constante. </a:t>
                </a:r>
              </a:p>
              <a:p>
                <a:pPr marL="457200" lvl="1" indent="0" algn="just">
                  <a:buNone/>
                </a:pPr>
                <a:endParaRPr lang="pt-BR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6759"/>
                <a:ext cx="11144534" cy="5088484"/>
              </a:xfrm>
              <a:blipFill rotWithShape="0">
                <a:blip r:embed="rId3"/>
                <a:stretch>
                  <a:fillRect l="-766" t="-2754" r="-821" b="-5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475410" y="6457270"/>
            <a:ext cx="4580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hlinkClick r:id="rId4"/>
              </a:rPr>
              <a:t>Exemplo: linear_regression_grid_search.ipynb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94760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 </a:t>
            </a:r>
            <a:r>
              <a:rPr lang="pt-BR" dirty="0" smtClean="0"/>
              <a:t>Passo </a:t>
            </a:r>
            <a:r>
              <a:rPr lang="pt-BR" dirty="0"/>
              <a:t>de </a:t>
            </a:r>
            <a:r>
              <a:rPr lang="pt-BR" dirty="0" smtClean="0"/>
              <a:t>Aprendizagem por Redução Programada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050472"/>
            <a:ext cx="11062855" cy="452697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3200" dirty="0"/>
              <a:t>No treinamento com o gradiente descendente, geralmente é útil diminuir a taxa de aprendizado ao longo do tempo</a:t>
            </a:r>
            <a:r>
              <a:rPr lang="pt-BR" sz="3200" dirty="0" smtClean="0"/>
              <a:t>.</a:t>
            </a:r>
            <a:endParaRPr lang="nl-BE" sz="3200" dirty="0" smtClean="0"/>
          </a:p>
          <a:p>
            <a:pPr algn="just"/>
            <a:r>
              <a:rPr lang="nl-BE" sz="3200" dirty="0" smtClean="0"/>
              <a:t>Seria </a:t>
            </a:r>
            <a:r>
              <a:rPr lang="nl-BE" sz="3200" dirty="0"/>
              <a:t>interessante que no incio do treinamento o algoritmo desse passos largos e aprendesse mais rápido e conforme ele se aproximasse do mínimo, gostaríamos que ele desse passos mais curtos para não </a:t>
            </a:r>
            <a:r>
              <a:rPr lang="nl-BE" sz="3200" dirty="0" smtClean="0"/>
              <a:t>ultrapassá-lo (muito benéfico para GDE e Mini-batch).</a:t>
            </a:r>
            <a:endParaRPr lang="nl-BE" sz="3200" dirty="0"/>
          </a:p>
          <a:p>
            <a:pPr algn="just"/>
            <a:r>
              <a:rPr lang="pt-BR" sz="3200" dirty="0"/>
              <a:t>Portanto, para se obter uma convergência mais rápida, evitar oscilações e ficar preso em mínimos locais, o passo de aprendizagem é geralmente variado durante o treinamento, de acordo com um </a:t>
            </a:r>
            <a:r>
              <a:rPr lang="pt-BR" sz="3200" b="1" i="1" dirty="0"/>
              <a:t>esquema de variação (em etapas) do passo de </a:t>
            </a:r>
            <a:r>
              <a:rPr lang="pt-BR" sz="3200" b="1" i="1" dirty="0" smtClean="0"/>
              <a:t>aprendizagem</a:t>
            </a:r>
            <a:r>
              <a:rPr lang="pt-BR" sz="3200" dirty="0" smtClean="0"/>
              <a:t>, também chamado de </a:t>
            </a:r>
            <a:r>
              <a:rPr lang="pt-BR" sz="3200" b="1" i="1" dirty="0" smtClean="0"/>
              <a:t>redução programada</a:t>
            </a:r>
            <a:r>
              <a:rPr lang="pt-BR" sz="3200" dirty="0" smtClean="0"/>
              <a:t>.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46900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63"/>
            <a:ext cx="10896600" cy="1325563"/>
          </a:xfrm>
        </p:spPr>
        <p:txBody>
          <a:bodyPr/>
          <a:lstStyle/>
          <a:p>
            <a:r>
              <a:rPr lang="pt-BR" dirty="0"/>
              <a:t>Ajuste do Passo de Aprendizagem por Redução Programada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96716"/>
            <a:ext cx="11129211" cy="495700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 smtClean="0"/>
              <a:t>Na </a:t>
            </a:r>
            <a:r>
              <a:rPr lang="pt-BR" b="1" dirty="0" smtClean="0"/>
              <a:t>redução programada</a:t>
            </a:r>
            <a:r>
              <a:rPr lang="pt-BR" dirty="0"/>
              <a:t>,</a:t>
            </a:r>
            <a:r>
              <a:rPr lang="pt-BR" dirty="0" smtClean="0"/>
              <a:t> </a:t>
            </a:r>
            <a:r>
              <a:rPr lang="pt-BR" dirty="0"/>
              <a:t>o passo de aprendizagem tem seu valor diminuído ao longo do </a:t>
            </a:r>
            <a:r>
              <a:rPr lang="pt-BR" dirty="0" smtClean="0"/>
              <a:t>tempo, </a:t>
            </a:r>
            <a:r>
              <a:rPr lang="pt-BR" dirty="0"/>
              <a:t>ou seja, ao longo do processo de </a:t>
            </a:r>
            <a:r>
              <a:rPr lang="pt-BR" dirty="0" smtClean="0"/>
              <a:t>treinamento (épocas </a:t>
            </a:r>
            <a:r>
              <a:rPr lang="pt-BR" dirty="0"/>
              <a:t>ou iterações).</a:t>
            </a:r>
          </a:p>
          <a:p>
            <a:pPr algn="just"/>
            <a:r>
              <a:rPr lang="pt-BR" dirty="0"/>
              <a:t>Uma desvantagem é que os </a:t>
            </a:r>
            <a:r>
              <a:rPr lang="pt-BR" dirty="0" smtClean="0"/>
              <a:t>hiperparâmetros </a:t>
            </a:r>
            <a:r>
              <a:rPr lang="pt-BR" dirty="0"/>
              <a:t>desses esquemas devem ser manualmente ajustados previamente e dependem do problema e do modelo adotado. Portanto, cai-se de certa forma, </a:t>
            </a:r>
            <a:r>
              <a:rPr lang="pt-BR" dirty="0" smtClean="0"/>
              <a:t>novamente, no </a:t>
            </a:r>
            <a:r>
              <a:rPr lang="pt-BR" dirty="0"/>
              <a:t>problema da tentativa e erro.</a:t>
            </a:r>
          </a:p>
          <a:p>
            <a:pPr algn="just"/>
            <a:r>
              <a:rPr lang="pt-BR" dirty="0"/>
              <a:t>O ajuste dos </a:t>
            </a:r>
            <a:r>
              <a:rPr lang="pt-BR" dirty="0" smtClean="0"/>
              <a:t>hiperparâmetros </a:t>
            </a:r>
            <a:r>
              <a:rPr lang="pt-BR" dirty="0"/>
              <a:t>dos esquemas de </a:t>
            </a:r>
            <a:r>
              <a:rPr lang="pt-BR" dirty="0" smtClean="0"/>
              <a:t>redução programada </a:t>
            </a:r>
            <a:r>
              <a:rPr lang="pt-BR" dirty="0"/>
              <a:t>é </a:t>
            </a:r>
            <a:r>
              <a:rPr lang="pt-BR" dirty="0" smtClean="0"/>
              <a:t>muitas vezes custoso.</a:t>
            </a:r>
          </a:p>
          <a:p>
            <a:pPr algn="just"/>
            <a:r>
              <a:rPr lang="pt-BR" dirty="0" smtClean="0"/>
              <a:t>Saber </a:t>
            </a:r>
            <a:r>
              <a:rPr lang="pt-BR" dirty="0"/>
              <a:t>quando diminuir o passo de aprendizagem </a:t>
            </a:r>
            <a:r>
              <a:rPr lang="pt-BR" dirty="0" smtClean="0"/>
              <a:t>também pode </a:t>
            </a:r>
            <a:r>
              <a:rPr lang="pt-BR" dirty="0"/>
              <a:t>ser complicado: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diminuirmos um grande passo lentamente, </a:t>
            </a:r>
            <a:r>
              <a:rPr lang="pt-BR" dirty="0" smtClean="0"/>
              <a:t>o algoritmo pode estar desperdiçando </a:t>
            </a:r>
            <a:r>
              <a:rPr lang="pt-BR" dirty="0"/>
              <a:t>tempo saltando caoticamente com pouca melhoria </a:t>
            </a:r>
            <a:r>
              <a:rPr lang="pt-BR" dirty="0" smtClean="0"/>
              <a:t>no desempenho por </a:t>
            </a:r>
            <a:r>
              <a:rPr lang="pt-BR" dirty="0"/>
              <a:t>um longo tempo.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outro lado, se diminuirmos o passo de forma muito agressiva, o modelo irá parar de aprender muito rapidamente, pois o passo vai fazer com que </a:t>
            </a:r>
            <a:r>
              <a:rPr lang="pt-BR" dirty="0" smtClean="0"/>
              <a:t>a atualização diminua </a:t>
            </a:r>
            <a:r>
              <a:rPr lang="pt-BR" dirty="0"/>
              <a:t>rapidamente, incapacitando-o de alcançar o mínimo</a:t>
            </a:r>
            <a:r>
              <a:rPr lang="pt-BR" dirty="0" smtClean="0"/>
              <a:t>.</a:t>
            </a:r>
            <a:endParaRPr lang="pt-BR" dirty="0"/>
          </a:p>
          <a:p>
            <a:pPr algn="just"/>
            <a:r>
              <a:rPr lang="pt-BR" dirty="0"/>
              <a:t>Outra desvantagem é que o mesmo passo de </a:t>
            </a:r>
            <a:r>
              <a:rPr lang="pt-BR" dirty="0" smtClean="0"/>
              <a:t>aprendizagem </a:t>
            </a:r>
            <a:r>
              <a:rPr lang="pt-BR" dirty="0"/>
              <a:t>é aplicado ao ajuste de todos os </a:t>
            </a:r>
            <a:r>
              <a:rPr lang="pt-BR" dirty="0" smtClean="0"/>
              <a:t>pesos (assim como no ajuste manual).</a:t>
            </a:r>
            <a:endParaRPr lang="pt-BR" dirty="0"/>
          </a:p>
          <a:p>
            <a:pPr algn="just"/>
            <a:r>
              <a:rPr lang="pt-BR" b="1" dirty="0"/>
              <a:t>Exemplos</a:t>
            </a:r>
            <a:r>
              <a:rPr lang="pt-BR" dirty="0" smtClean="0"/>
              <a:t>: </a:t>
            </a:r>
            <a:r>
              <a:rPr lang="pt-BR" dirty="0"/>
              <a:t>d</a:t>
            </a:r>
            <a:r>
              <a:rPr lang="pt-BR" dirty="0" smtClean="0"/>
              <a:t>ecaimento </a:t>
            </a:r>
            <a:r>
              <a:rPr lang="pt-BR" dirty="0"/>
              <a:t>exponencial, </a:t>
            </a:r>
            <a:r>
              <a:rPr lang="pt-BR" dirty="0" smtClean="0"/>
              <a:t>por </a:t>
            </a:r>
            <a:r>
              <a:rPr lang="pt-BR" dirty="0"/>
              <a:t>etapas, </a:t>
            </a:r>
            <a:r>
              <a:rPr lang="pt-BR" dirty="0" smtClean="0"/>
              <a:t>temporal, etc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76600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 fontScale="90000"/>
          </a:bodyPr>
          <a:lstStyle/>
          <a:p>
            <a:r>
              <a:rPr lang="pt-BR" dirty="0"/>
              <a:t>Ajuste do Passo de Aprendizagem por Redução Programada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Os três </a:t>
                </a:r>
                <a:r>
                  <a:rPr lang="pt-BR" dirty="0"/>
                  <a:t>tipos </a:t>
                </a:r>
                <a:r>
                  <a:rPr lang="pt-BR" dirty="0" smtClean="0"/>
                  <a:t>mais comuns </a:t>
                </a:r>
                <a:r>
                  <a:rPr lang="pt-BR" dirty="0"/>
                  <a:t>de implementação da redução programada </a:t>
                </a:r>
                <a:r>
                  <a:rPr lang="pt-BR" dirty="0" smtClean="0"/>
                  <a:t>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gradual</a:t>
                </a:r>
                <a:r>
                  <a:rPr lang="pt-BR" dirty="0" smtClean="0"/>
                  <a:t>: também conhecido como </a:t>
                </a:r>
                <a:r>
                  <a:rPr lang="pt-BR" b="1" i="1" dirty="0" smtClean="0"/>
                  <a:t>decaimento </a:t>
                </a:r>
                <a:r>
                  <a:rPr lang="pt-BR" b="1" i="1" dirty="0"/>
                  <a:t>por etapas </a:t>
                </a:r>
                <a:r>
                  <a:rPr lang="pt-BR" dirty="0"/>
                  <a:t>ou </a:t>
                </a:r>
                <a:r>
                  <a:rPr lang="pt-BR" b="1" i="1" dirty="0" smtClean="0"/>
                  <a:t>por degraus</a:t>
                </a:r>
                <a:r>
                  <a:rPr lang="pt-BR" dirty="0" smtClean="0"/>
                  <a:t>. Ele reduz </a:t>
                </a:r>
                <a:r>
                  <a:rPr lang="pt-BR" dirty="0"/>
                  <a:t>a taxa de </a:t>
                </a:r>
                <a:r>
                  <a:rPr lang="pt-BR" dirty="0" smtClean="0"/>
                  <a:t>aprendizagem </a:t>
                </a:r>
                <a:r>
                  <a:rPr lang="pt-BR" dirty="0"/>
                  <a:t>de </a:t>
                </a:r>
                <a:r>
                  <a:rPr lang="pt-BR" dirty="0" smtClean="0"/>
                  <a:t>um fator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a </a:t>
                </a:r>
                <a:r>
                  <a:rPr lang="pt-BR" dirty="0"/>
                  <a:t>cada número pré-definido de iterações ou </a:t>
                </a:r>
                <a:r>
                  <a:rPr lang="pt-BR" dirty="0" smtClean="0"/>
                  <a:t>épocas,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. Um valor típico para </a:t>
                </a:r>
                <a:r>
                  <a:rPr lang="pt-BR" dirty="0"/>
                  <a:t>reduzir a taxa de aprendizado </a:t>
                </a:r>
                <a:r>
                  <a:rPr lang="pt-BR" dirty="0" smtClean="0"/>
                  <a:t>é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 cada número pré-definido de épocas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exponencial</a:t>
                </a:r>
                <a:r>
                  <a:rPr lang="pt-BR" dirty="0" smtClean="0"/>
                  <a:t>: </a:t>
                </a:r>
                <a:r>
                  <a:rPr lang="pt-BR" dirty="0"/>
                  <a:t>tem a forma </a:t>
                </a:r>
                <a:r>
                  <a:rPr lang="pt-BR" dirty="0" smtClean="0"/>
                  <a:t>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 </a:t>
                </a:r>
                <a:r>
                  <a:rPr lang="pt-BR" dirty="0" smtClean="0"/>
                  <a:t>(pode-se se </a:t>
                </a:r>
                <a:r>
                  <a:rPr lang="pt-BR" dirty="0"/>
                  <a:t>usar </a:t>
                </a:r>
                <a:r>
                  <a:rPr lang="pt-BR" dirty="0" smtClean="0"/>
                  <a:t>também o número de épocas).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</a:t>
                </a:r>
                <a:r>
                  <a:rPr lang="pt-BR" b="1" dirty="0" smtClean="0"/>
                  <a:t>ecaimento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pt-BR" dirty="0" smtClean="0"/>
                  <a:t>:  ou </a:t>
                </a:r>
                <a:r>
                  <a:rPr lang="pt-BR" b="1" i="1" dirty="0" smtClean="0"/>
                  <a:t>temporal</a:t>
                </a:r>
                <a:r>
                  <a:rPr lang="pt-BR" dirty="0" smtClean="0"/>
                  <a:t>, tem </a:t>
                </a:r>
                <a:r>
                  <a:rPr lang="pt-BR" dirty="0"/>
                  <a:t>a forma 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iteração.</a:t>
                </a:r>
              </a:p>
              <a:p>
                <a:r>
                  <a:rPr lang="pt-BR" dirty="0"/>
                  <a:t>Na prática,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decaimento gradual </a:t>
                </a:r>
                <a:r>
                  <a:rPr lang="pt-BR" dirty="0" smtClean="0"/>
                  <a:t>é mais o utilizado entre os 3, pois seus </a:t>
                </a:r>
                <a:r>
                  <a:rPr lang="pt-BR" b="1" i="1" dirty="0" smtClean="0"/>
                  <a:t>hiperparâmetros</a:t>
                </a:r>
                <a:r>
                  <a:rPr lang="pt-BR" dirty="0" smtClean="0"/>
                  <a:t> (</a:t>
                </a:r>
                <a:r>
                  <a:rPr lang="pt-BR" dirty="0"/>
                  <a:t>a fração de decaimento e os intervalos de </a:t>
                </a:r>
                <a:r>
                  <a:rPr lang="pt-BR" dirty="0" smtClean="0"/>
                  <a:t>tempo para redução) </a:t>
                </a:r>
                <a:r>
                  <a:rPr lang="pt-BR" dirty="0"/>
                  <a:t>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que dita a taxa de decaimento do passo de aprendizagem.</a:t>
                </a:r>
              </a:p>
              <a:p>
                <a:r>
                  <a:rPr lang="pt-BR" dirty="0" smtClean="0"/>
                  <a:t>Existem outros esquemas de redução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, mas todos são extensões de algum destes 3.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  <a:blipFill rotWithShape="0">
                <a:blip r:embed="rId2"/>
                <a:stretch>
                  <a:fillRect l="-876" t="-2864" r="-6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77473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GDE com </a:t>
                </a:r>
                <a:r>
                  <a:rPr lang="pt-BR" dirty="0"/>
                  <a:t>R</a:t>
                </a:r>
                <a:r>
                  <a:rPr lang="pt-BR" dirty="0" smtClean="0"/>
                  <a:t>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774730"/>
              </a:xfrm>
              <a:blipFill rotWithShape="0">
                <a:blip r:embed="rId3"/>
                <a:stretch>
                  <a:fillRect l="-2211" t="-19685" b="-322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526" y="4377969"/>
            <a:ext cx="8108364" cy="232263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/>
              <a:t>Exemplo com esquema de variação do passo conhecido como “decaimento gradual”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/>
              <a:t>O caminho também não é direto/regular para o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/>
              <a:t>Apresenta algumas mudanças de </a:t>
            </a:r>
            <a:r>
              <a:rPr lang="pt-BR" sz="1800" dirty="0" smtClean="0"/>
              <a:t>direção e sentido </a:t>
            </a:r>
            <a:r>
              <a:rPr lang="pt-BR" sz="1800" dirty="0"/>
              <a:t>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/>
              <a:t>Oscilação em torno do mínimo é bastante minimizada pelo esquema de variação do passo.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800" dirty="0"/>
              <a:t>Os passos começam com grandes valores e depois diminuem cada vez mais, permitindo que o algoritmo se estabilize próximo ao mínimo global.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762960"/>
            <a:ext cx="613015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Define the number of examples.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Generate</a:t>
            </a:r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target</a:t>
            </a:r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function</a:t>
            </a:r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0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es-E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000" dirty="0">
                <a:solidFill>
                  <a:srgbClr val="000000"/>
                </a:solidFill>
                <a:highlight>
                  <a:srgbClr val="FFFFFF"/>
                </a:highlight>
              </a:rPr>
              <a:t> x2 </a:t>
            </a:r>
            <a:r>
              <a:rPr lang="es-E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es-ES" sz="10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0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es-E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s-ES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E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Concatenate both column vectors, x1 and x2.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x1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x2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Number</a:t>
            </a:r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of</a:t>
            </a:r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epochs</a:t>
            </a:r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n_epochs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Initial learning rate.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Learning schedule function.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FF"/>
                </a:solidFill>
                <a:highlight>
                  <a:srgbClr val="FFFFFF"/>
                </a:highlight>
              </a:rPr>
              <a:t>learning_schedule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alpha_int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drop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4.0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alpha_int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math.pow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math.floor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)/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Stocastic</a:t>
            </a:r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gradient-descent</a:t>
            </a:r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 loop.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epoch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n_epochs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</a:p>
          <a:p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si = 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random.sample(range(0, N), N)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 smtClean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random_index </a:t>
            </a:r>
            <a:r>
              <a:rPr lang="pt-BR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 si[i]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xi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random_index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random_index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yi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random_index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random_index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gradient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xi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dot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yi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xi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dot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learning_schedule</a:t>
            </a:r>
            <a:r>
              <a:rPr lang="sv-SE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alpha_int</a:t>
            </a:r>
            <a:r>
              <a:rPr lang="sv-SE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</a:rPr>
              <a:t> k</a:t>
            </a:r>
            <a:r>
              <a:rPr lang="sv-SE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</a:t>
            </a:r>
            <a:r>
              <a:rPr lang="sv-SE" sz="10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sv-SE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sv-SE" sz="10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sv-SE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    a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alpha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gradient</a:t>
            </a:r>
            <a:endParaRPr lang="pt-BR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3813900" y="3584965"/>
            <a:ext cx="830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00B0F0"/>
                </a:solidFill>
                <a:hlinkClick r:id="rId4"/>
              </a:rPr>
              <a:t>Exemplo</a:t>
            </a:r>
            <a:r>
              <a:rPr lang="pt-BR" u="sng" dirty="0">
                <a:solidFill>
                  <a:srgbClr val="00B0F0"/>
                </a:solidFill>
                <a:hlinkClick r:id="rId4"/>
              </a:rPr>
              <a:t>: stocastic_gradient_descent_with_learning_schedule_and_with_figures.ipynb</a:t>
            </a:r>
            <a:endParaRPr lang="pt-BR" u="sng" dirty="0">
              <a:solidFill>
                <a:srgbClr val="00B0F0"/>
              </a:solidFill>
            </a:endParaRPr>
          </a:p>
          <a:p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4796589" y="847596"/>
            <a:ext cx="2665569" cy="26571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8336506" y="857254"/>
            <a:ext cx="2743199" cy="26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61268"/>
            <a:ext cx="11205677" cy="1640694"/>
          </a:xfrm>
        </p:spPr>
        <p:txBody>
          <a:bodyPr/>
          <a:lstStyle/>
          <a:p>
            <a:r>
              <a:rPr lang="pt-BR" dirty="0"/>
              <a:t>Ajuste do Passo de Aprendizagem com Termo Momentum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87510"/>
            <a:ext cx="7790868" cy="4424363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O GDE aproxima </a:t>
            </a:r>
            <a:r>
              <a:rPr lang="pt-BR" dirty="0"/>
              <a:t>o gradiente com apenas um </a:t>
            </a:r>
            <a:r>
              <a:rPr lang="pt-BR" dirty="0" smtClean="0"/>
              <a:t>exemplo fazendo com que as derivadas parciais se tornem ”</a:t>
            </a:r>
            <a:r>
              <a:rPr lang="pt-BR" i="1" dirty="0" smtClean="0"/>
              <a:t>ruidosas</a:t>
            </a:r>
            <a:r>
              <a:rPr lang="pt-BR" dirty="0" smtClean="0"/>
              <a:t>”, ou seja, a direção que o algoritmo toma à caminho do mínimo varia a cada atualização dos pesos.</a:t>
            </a:r>
            <a:endParaRPr lang="pt-BR" dirty="0"/>
          </a:p>
          <a:p>
            <a:r>
              <a:rPr lang="pt-BR" dirty="0" smtClean="0"/>
              <a:t>Esse problema dos gradientes “</a:t>
            </a:r>
            <a:r>
              <a:rPr lang="pt-BR" i="1" dirty="0" smtClean="0"/>
              <a:t>ruidosos</a:t>
            </a:r>
            <a:r>
              <a:rPr lang="pt-BR" dirty="0" smtClean="0"/>
              <a:t>” é mais acentuado em superfícies que se assemelham a </a:t>
            </a:r>
            <a:r>
              <a:rPr lang="pt-BR" b="1" i="1" dirty="0" smtClean="0"/>
              <a:t>ravinas</a:t>
            </a:r>
            <a:r>
              <a:rPr lang="pt-BR" dirty="0" smtClean="0"/>
              <a:t>, que são </a:t>
            </a:r>
            <a:r>
              <a:rPr lang="pt-BR" dirty="0"/>
              <a:t>áreas onde as curvas da superfície são muito mais abruptas em uma dimensão do que em </a:t>
            </a:r>
            <a:r>
              <a:rPr lang="pt-BR" dirty="0" smtClean="0"/>
              <a:t>outra.</a:t>
            </a:r>
          </a:p>
          <a:p>
            <a:r>
              <a:rPr lang="pt-BR" dirty="0" smtClean="0"/>
              <a:t>O GDE tem </a:t>
            </a:r>
            <a:r>
              <a:rPr lang="pt-BR" dirty="0"/>
              <a:t>problemas para </a:t>
            </a:r>
            <a:r>
              <a:rPr lang="pt-BR" dirty="0" smtClean="0"/>
              <a:t>caminhar em tais superfícies. </a:t>
            </a:r>
          </a:p>
          <a:p>
            <a:r>
              <a:rPr lang="pt-BR" dirty="0" smtClean="0"/>
              <a:t>Nessas superfícies, </a:t>
            </a:r>
            <a:r>
              <a:rPr lang="pt-BR" dirty="0"/>
              <a:t>o </a:t>
            </a:r>
            <a:r>
              <a:rPr lang="pt-BR" dirty="0" smtClean="0"/>
              <a:t>GDE oscila </a:t>
            </a:r>
            <a:r>
              <a:rPr lang="pt-BR" dirty="0"/>
              <a:t>ao longo das encostas da </a:t>
            </a:r>
            <a:r>
              <a:rPr lang="pt-BR" b="1" i="1" dirty="0" smtClean="0"/>
              <a:t>ravina</a:t>
            </a:r>
            <a:r>
              <a:rPr lang="pt-BR" dirty="0" smtClean="0"/>
              <a:t> (movimento de zig-zag), </a:t>
            </a:r>
            <a:r>
              <a:rPr lang="pt-BR" dirty="0"/>
              <a:t>enquanto faz um progresso </a:t>
            </a:r>
            <a:r>
              <a:rPr lang="pt-BR" dirty="0" smtClean="0"/>
              <a:t>lento e hesitante em </a:t>
            </a:r>
            <a:r>
              <a:rPr lang="pt-BR" dirty="0"/>
              <a:t>direção ao </a:t>
            </a:r>
            <a:r>
              <a:rPr lang="pt-BR" dirty="0" smtClean="0"/>
              <a:t>mínimo global, </a:t>
            </a:r>
            <a:r>
              <a:rPr lang="pt-BR" dirty="0"/>
              <a:t>como na </a:t>
            </a:r>
            <a:r>
              <a:rPr lang="pt-BR" dirty="0" smtClean="0"/>
              <a:t>figura ao lado.</a:t>
            </a:r>
          </a:p>
          <a:p>
            <a:r>
              <a:rPr lang="pt-BR" dirty="0" smtClean="0"/>
              <a:t>Como poderíamos mitigar esse problema?</a:t>
            </a:r>
            <a:endParaRPr lang="pt-BR" dirty="0"/>
          </a:p>
        </p:txBody>
      </p:sp>
      <p:pic>
        <p:nvPicPr>
          <p:cNvPr id="2050" name="Picture 2" descr="Creek Ravin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095" y="1095126"/>
            <a:ext cx="3217782" cy="241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8529847" y="3766958"/>
            <a:ext cx="3514029" cy="2730463"/>
            <a:chOff x="8677971" y="3786094"/>
            <a:chExt cx="3514029" cy="27304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Gradiente Descendente Estocástico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5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9199"/>
            <a:ext cx="11153931" cy="1104985"/>
          </a:xfrm>
        </p:spPr>
        <p:txBody>
          <a:bodyPr>
            <a:normAutofit fontScale="90000"/>
          </a:bodyPr>
          <a:lstStyle/>
          <a:p>
            <a:r>
              <a:rPr lang="pt-BR" dirty="0"/>
              <a:t>Ajuste do Passo de Aprendizagem com 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9700"/>
                <a:ext cx="11153930" cy="54483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O </a:t>
                </a:r>
                <a:r>
                  <a:rPr lang="pt-BR" b="1" i="1" dirty="0" smtClean="0"/>
                  <a:t>algoritmo do momentum </a:t>
                </a:r>
                <a:r>
                  <a:rPr lang="pt-BR" dirty="0" smtClean="0"/>
                  <a:t>é um esquema de ajuste do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, simples e que ajuda a acelerar a convergência do GDE e amortece </a:t>
                </a:r>
                <a:r>
                  <a:rPr lang="pt-BR" dirty="0"/>
                  <a:t>as </a:t>
                </a:r>
                <a:r>
                  <a:rPr lang="pt-BR" dirty="0" smtClean="0"/>
                  <a:t>oscilações.</a:t>
                </a:r>
              </a:p>
              <a:p>
                <a:r>
                  <a:rPr lang="pt-BR" dirty="0"/>
                  <a:t>O algoritmo</a:t>
                </a:r>
                <a:r>
                  <a:rPr lang="pt-BR" b="1" i="1" dirty="0"/>
                  <a:t> </a:t>
                </a:r>
                <a:r>
                  <a:rPr lang="pt-BR" dirty="0" smtClean="0"/>
                  <a:t>introduz </a:t>
                </a:r>
                <a:r>
                  <a:rPr lang="pt-BR" dirty="0"/>
                  <a:t>uma variável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 que desempenha o papel da </a:t>
                </a:r>
                <a:r>
                  <a:rPr lang="pt-BR" b="1" i="1" dirty="0"/>
                  <a:t>velocidade</a:t>
                </a:r>
                <a:r>
                  <a:rPr lang="pt-BR" dirty="0"/>
                  <a:t>, ou seja, é a direção e a rapidez com que os parâmetros se movem através do </a:t>
                </a:r>
                <a:r>
                  <a:rPr lang="pt-BR" b="1" i="1" dirty="0"/>
                  <a:t>espaço de parâmetros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algoritmo acelera a convergência e amortece </a:t>
                </a:r>
                <a:r>
                  <a:rPr lang="pt-BR" dirty="0"/>
                  <a:t>oscilações </a:t>
                </a:r>
                <a:r>
                  <a:rPr lang="pt-BR" dirty="0" smtClean="0"/>
                  <a:t>adicionando </a:t>
                </a:r>
                <a:r>
                  <a:rPr lang="pt-BR" dirty="0"/>
                  <a:t>uma </a:t>
                </a:r>
                <a:r>
                  <a:rPr lang="pt-BR" dirty="0" smtClean="0"/>
                  <a:t>fração,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</a:t>
                </a:r>
                <a:r>
                  <a:rPr lang="pt-BR" b="1" i="1" dirty="0" smtClean="0"/>
                  <a:t>chamado de coeficiente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momentum</a:t>
                </a:r>
                <a:r>
                  <a:rPr lang="pt-BR" dirty="0"/>
                  <a:t>), do vetor de </a:t>
                </a:r>
                <a:r>
                  <a:rPr lang="pt-BR" dirty="0" smtClean="0"/>
                  <a:t>atualização dos pesos </a:t>
                </a:r>
                <a:r>
                  <a:rPr lang="pt-BR" dirty="0"/>
                  <a:t>da </a:t>
                </a:r>
                <a:r>
                  <a:rPr lang="pt-BR" dirty="0" smtClean="0"/>
                  <a:t>iteração anterior </a:t>
                </a:r>
                <a:r>
                  <a:rPr lang="pt-BR" dirty="0"/>
                  <a:t>ao vetor de atualização atual</a:t>
                </a:r>
                <a:r>
                  <a:rPr lang="pt-BR" dirty="0" smtClean="0"/>
                  <a:t>:</a:t>
                </a:r>
                <a:endParaRPr lang="pt-BR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1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l-G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</m:oMath>
                  </m:oMathPara>
                </a14:m>
                <a:endParaRPr lang="pt-BR" b="1" dirty="0" smtClean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Quanto maior </a:t>
                </a:r>
                <a:r>
                  <a:rPr lang="pt-BR" dirty="0" smtClean="0"/>
                  <a:t>for o valor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 smtClean="0"/>
                  <a:t>, maior será a influência de </a:t>
                </a:r>
                <a:r>
                  <a:rPr lang="pt-BR" dirty="0"/>
                  <a:t>gradientes </a:t>
                </a:r>
                <a:r>
                  <a:rPr lang="pt-BR" dirty="0" smtClean="0"/>
                  <a:t>anteriores na </a:t>
                </a:r>
                <a:r>
                  <a:rPr lang="pt-BR" dirty="0"/>
                  <a:t>direção atual.</a:t>
                </a:r>
              </a:p>
              <a:p>
                <a:r>
                  <a:rPr lang="pt-BR" dirty="0" smtClean="0"/>
                  <a:t>O algoritmo acumula </a:t>
                </a:r>
                <a:r>
                  <a:rPr lang="pt-BR" dirty="0"/>
                  <a:t>uma </a:t>
                </a:r>
                <a:r>
                  <a:rPr lang="pt-BR" b="1" i="1" dirty="0"/>
                  <a:t>média móvel exponencialmente decrescente de </a:t>
                </a:r>
                <a:r>
                  <a:rPr lang="pt-BR" b="1" i="1" dirty="0" smtClean="0"/>
                  <a:t>gradientes </a:t>
                </a:r>
                <a:r>
                  <a:rPr lang="pt-BR" b="1" i="1" dirty="0"/>
                  <a:t>anteriores </a:t>
                </a:r>
                <a:r>
                  <a:rPr lang="pt-BR" dirty="0"/>
                  <a:t>e, portanto, pode fornecer uma estimativa melhor, que está mais próxima da derivada parcial real do que os cálculos “</a:t>
                </a:r>
                <a:r>
                  <a:rPr lang="pt-BR" i="1" dirty="0"/>
                  <a:t>ruidosos</a:t>
                </a:r>
                <a:r>
                  <a:rPr lang="pt-BR" dirty="0"/>
                  <a:t>”.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9700"/>
                <a:ext cx="11153930" cy="5448300"/>
              </a:xfrm>
              <a:blipFill rotWithShape="0">
                <a:blip r:embed="rId3"/>
                <a:stretch>
                  <a:fillRect l="-656" t="-22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09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906"/>
            <a:ext cx="11054594" cy="1090599"/>
          </a:xfrm>
        </p:spPr>
        <p:txBody>
          <a:bodyPr>
            <a:normAutofit fontScale="90000"/>
          </a:bodyPr>
          <a:lstStyle/>
          <a:p>
            <a:r>
              <a:rPr lang="pt-BR" dirty="0"/>
              <a:t>Ajuste do Passo de Aprendizagem com Termo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0977"/>
                <a:ext cx="7696200" cy="525960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Ao </a:t>
                </a:r>
                <a:r>
                  <a:rPr lang="pt-BR" dirty="0"/>
                  <a:t>analisarmos a </a:t>
                </a:r>
                <a:r>
                  <a:rPr lang="pt-BR" dirty="0" smtClean="0"/>
                  <a:t>equação de atualização dos pesos, </a:t>
                </a:r>
                <a:r>
                  <a:rPr lang="pt-BR" dirty="0"/>
                  <a:t>vemos que </a:t>
                </a:r>
                <a:r>
                  <a:rPr lang="pt-BR" dirty="0" smtClean="0"/>
                  <a:t>a variável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 faz com que a atualização seja maior para dimensões cujos gradientes apontam nas mesmas direções e reduz atualizações para dimensões cujos gradientes mudam de direção. Como resultado, temos convergência mais rápida e oscilação reduzida</a:t>
                </a:r>
                <a:r>
                  <a:rPr lang="pt-BR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efeito do </a:t>
                </a:r>
                <a:r>
                  <a:rPr lang="pt-BR" dirty="0" smtClean="0"/>
                  <a:t>algoritmo do momentum no GDE é </a:t>
                </a:r>
                <a:r>
                  <a:rPr lang="pt-BR" dirty="0"/>
                  <a:t>ilustrado na figura ao lado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Curiosidade, o </a:t>
                </a:r>
                <a:r>
                  <a:rPr lang="pt-BR" dirty="0"/>
                  <a:t>nome </a:t>
                </a:r>
                <a:r>
                  <a:rPr lang="pt-BR" b="1" i="1" dirty="0"/>
                  <a:t>momentum</a:t>
                </a:r>
                <a:r>
                  <a:rPr lang="pt-BR" dirty="0"/>
                  <a:t> deriva de uma analogia </a:t>
                </a:r>
                <a:r>
                  <a:rPr lang="pt-BR" dirty="0" smtClean="0"/>
                  <a:t>com a física</a:t>
                </a:r>
                <a:r>
                  <a:rPr lang="pt-BR" dirty="0"/>
                  <a:t>, em que o </a:t>
                </a:r>
                <a:r>
                  <a:rPr lang="pt-BR" b="1" i="1" dirty="0"/>
                  <a:t>gradiente negativo </a:t>
                </a:r>
                <a:r>
                  <a:rPr lang="pt-BR" dirty="0"/>
                  <a:t>é uma força que move uma </a:t>
                </a:r>
                <a:r>
                  <a:rPr lang="pt-BR" b="1" i="1" dirty="0"/>
                  <a:t>partícula</a:t>
                </a:r>
                <a:r>
                  <a:rPr lang="pt-BR" dirty="0"/>
                  <a:t> através do </a:t>
                </a:r>
                <a:r>
                  <a:rPr lang="pt-BR" b="1" i="1" dirty="0"/>
                  <a:t>espaço de parâmetros</a:t>
                </a:r>
                <a:r>
                  <a:rPr lang="pt-BR" dirty="0"/>
                  <a:t>, de acordo com as leis de movimento de </a:t>
                </a:r>
                <a:r>
                  <a:rPr lang="pt-BR" dirty="0" smtClean="0"/>
                  <a:t>Newton.</a:t>
                </a:r>
              </a:p>
              <a:p>
                <a:r>
                  <a:rPr lang="pt-BR" dirty="0" smtClean="0"/>
                  <a:t>Em física, </a:t>
                </a:r>
                <a:r>
                  <a:rPr lang="pt-BR" b="1" i="1" dirty="0" smtClean="0"/>
                  <a:t>momentum</a:t>
                </a:r>
                <a:r>
                  <a:rPr lang="pt-BR" dirty="0" smtClean="0"/>
                  <a:t> é igual a massa </a:t>
                </a:r>
                <a:r>
                  <a:rPr lang="pt-BR" dirty="0"/>
                  <a:t>vezes </a:t>
                </a:r>
                <a:r>
                  <a:rPr lang="pt-BR" dirty="0" smtClean="0"/>
                  <a:t>a velocidade de uma partícula. </a:t>
                </a:r>
                <a:r>
                  <a:rPr lang="pt-BR" dirty="0"/>
                  <a:t>No </a:t>
                </a:r>
                <a:r>
                  <a:rPr lang="pt-BR" b="1" i="1" dirty="0"/>
                  <a:t>algoritmo </a:t>
                </a:r>
                <a:r>
                  <a:rPr lang="pt-BR" b="1" i="1" dirty="0" smtClean="0"/>
                  <a:t>do momentum</a:t>
                </a:r>
                <a:r>
                  <a:rPr lang="pt-BR" dirty="0"/>
                  <a:t>, </a:t>
                </a:r>
                <a:r>
                  <a:rPr lang="pt-BR" dirty="0" smtClean="0"/>
                  <a:t>assumimos </a:t>
                </a:r>
                <a:r>
                  <a:rPr lang="pt-BR" dirty="0"/>
                  <a:t>massa unitária, então o vetor </a:t>
                </a:r>
                <a:r>
                  <a:rPr lang="pt-BR" b="1" i="1" dirty="0"/>
                  <a:t>velocidade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também pode ser considerado como o momentum da partícula.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0977"/>
                <a:ext cx="7696200" cy="5259604"/>
              </a:xfrm>
              <a:blipFill rotWithShape="0">
                <a:blip r:embed="rId2"/>
                <a:stretch>
                  <a:fillRect l="-951" t="-2317" r="-872" b="-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8534400" y="4033043"/>
            <a:ext cx="3560604" cy="2734050"/>
            <a:chOff x="8534400" y="4033043"/>
            <a:chExt cx="3560604" cy="27340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400" y="4281480"/>
              <a:ext cx="3560604" cy="2485613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8963526" y="4033043"/>
              <a:ext cx="29292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Gradiente Descendente Estocástico com Momentum</a:t>
              </a:r>
              <a:endParaRPr lang="pt-BR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34400" y="1178361"/>
            <a:ext cx="3514029" cy="2730463"/>
            <a:chOff x="8677971" y="3786094"/>
            <a:chExt cx="3514029" cy="273046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Gradiente Descendente Estocástico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511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Discutimos sobre o vetor gradiente.</a:t>
                </a:r>
              </a:p>
              <a:p>
                <a:r>
                  <a:rPr lang="pt-BR" dirty="0" smtClean="0"/>
                  <a:t>Aprendemos dois algoritmos que usam o vetor </a:t>
                </a:r>
                <a:r>
                  <a:rPr lang="pt-BR" dirty="0"/>
                  <a:t>gradiente </a:t>
                </a:r>
                <a:r>
                  <a:rPr lang="pt-BR" dirty="0" smtClean="0"/>
                  <a:t>para a resolução de problemas de otimização.</a:t>
                </a:r>
              </a:p>
              <a:p>
                <a:r>
                  <a:rPr lang="pt-BR" dirty="0" smtClean="0"/>
                  <a:t>Vimos as três versões do gradiente descendente, como implementá-las em Python e as comparamos.</a:t>
                </a:r>
              </a:p>
              <a:p>
                <a:r>
                  <a:rPr lang="pt-BR" dirty="0" smtClean="0"/>
                  <a:t>Nesta parte,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73026"/>
            <a:ext cx="11607800" cy="863246"/>
          </a:xfrm>
        </p:spPr>
        <p:txBody>
          <a:bodyPr/>
          <a:lstStyle/>
          <a:p>
            <a:r>
              <a:rPr lang="pt-BR" dirty="0" smtClean="0"/>
              <a:t>Exemplo: GDE com Termo Momentum</a:t>
            </a:r>
            <a:endParaRPr lang="pt-BR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1" t="14484" r="7143" b="11508"/>
          <a:stretch/>
        </p:blipFill>
        <p:spPr>
          <a:xfrm>
            <a:off x="237023" y="2236503"/>
            <a:ext cx="2781008" cy="277357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5212" y="5511694"/>
            <a:ext cx="173944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Função </a:t>
            </a:r>
            <a:r>
              <a:rPr lang="pt-BR" sz="1400" b="1" dirty="0" smtClean="0">
                <a:solidFill>
                  <a:srgbClr val="000000"/>
                </a:solidFill>
                <a:highlight>
                  <a:srgbClr val="FFFFFF"/>
                </a:highlight>
              </a:rPr>
              <a:t>observável</a:t>
            </a:r>
            <a:endParaRPr lang="pt-BR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3.0 * randn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N,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4918064" y="6424268"/>
            <a:ext cx="608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 smtClean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u="sng" dirty="0">
                <a:solidFill>
                  <a:srgbClr val="00B0F0"/>
                </a:solidFill>
                <a:hlinkClick r:id="rId4"/>
              </a:rPr>
              <a:t>stocastic_gradient_descent_with_momentum.ipynb</a:t>
            </a:r>
            <a:endParaRPr lang="pt-BR" u="sng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31797" y="892427"/>
                <a:ext cx="1206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pt-BR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797" y="892427"/>
                <a:ext cx="1206500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473395" y="3730097"/>
                <a:ext cx="2123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=0.001,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395" y="3730097"/>
                <a:ext cx="2123303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" t="5909" r="9576" b="3575"/>
          <a:stretch/>
        </p:blipFill>
        <p:spPr>
          <a:xfrm>
            <a:off x="7863843" y="1256492"/>
            <a:ext cx="4286976" cy="23299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 t="7364" r="5879" b="3545"/>
          <a:stretch/>
        </p:blipFill>
        <p:spPr>
          <a:xfrm>
            <a:off x="5460400" y="1241502"/>
            <a:ext cx="2444035" cy="23299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6" r="9208" b="2311"/>
          <a:stretch/>
        </p:blipFill>
        <p:spPr>
          <a:xfrm>
            <a:off x="3114698" y="1256491"/>
            <a:ext cx="2317648" cy="23299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" t="6624" r="9461" b="3923"/>
          <a:stretch/>
        </p:blipFill>
        <p:spPr>
          <a:xfrm>
            <a:off x="7831559" y="4220090"/>
            <a:ext cx="4222277" cy="223151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" t="6698" r="5975" b="3490"/>
          <a:stretch/>
        </p:blipFill>
        <p:spPr>
          <a:xfrm>
            <a:off x="5596191" y="4222746"/>
            <a:ext cx="2275970" cy="220195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" r="9251" b="1981"/>
          <a:stretch/>
        </p:blipFill>
        <p:spPr>
          <a:xfrm>
            <a:off x="3263674" y="4204607"/>
            <a:ext cx="2226731" cy="22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29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9211" cy="1325563"/>
          </a:xfrm>
        </p:spPr>
        <p:txBody>
          <a:bodyPr/>
          <a:lstStyle/>
          <a:p>
            <a:r>
              <a:rPr lang="pt-BR" dirty="0"/>
              <a:t>Ajuste do Passo de Aprendizagem por </a:t>
            </a:r>
            <a:r>
              <a:rPr lang="pt-BR" dirty="0" smtClean="0"/>
              <a:t>Variação Adaptativa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9642"/>
            <a:ext cx="10896600" cy="4427802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smtClean="0"/>
              <a:t>Na </a:t>
            </a:r>
            <a:r>
              <a:rPr lang="pt-BR" b="1" dirty="0" smtClean="0"/>
              <a:t>variação adaptativa</a:t>
            </a:r>
            <a:r>
              <a:rPr lang="pt-BR" dirty="0" smtClean="0"/>
              <a:t>, o </a:t>
            </a:r>
            <a:r>
              <a:rPr lang="pt-BR" dirty="0"/>
              <a:t>passo é adaptativamente ajustado de acordo com a performance do modelo além </a:t>
            </a:r>
            <a:r>
              <a:rPr lang="pt-BR" dirty="0" smtClean="0"/>
              <a:t>disso, pode ter </a:t>
            </a:r>
            <a:r>
              <a:rPr lang="pt-BR" dirty="0"/>
              <a:t>passos diferentes para cada </a:t>
            </a:r>
            <a:r>
              <a:rPr lang="pt-BR" dirty="0" smtClean="0"/>
              <a:t>peso do </a:t>
            </a:r>
            <a:r>
              <a:rPr lang="pt-BR" dirty="0"/>
              <a:t>modelo e os atualiza independentemente.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Os passos são atualizados de acordo com valores obtidos pelo </a:t>
            </a:r>
            <a:r>
              <a:rPr lang="pt-BR" dirty="0" smtClean="0"/>
              <a:t>modelo</a:t>
            </a: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pt-BR" dirty="0" smtClean="0"/>
              <a:t>Por exemplo, enquanto o desempenho estiver aumentando, o passo é mantido constante. Quando o desempenho se estabiliza, diminui-se o passo. Alternativamente, o passo de aprendizagem </a:t>
            </a:r>
            <a:r>
              <a:rPr lang="pt-BR" dirty="0"/>
              <a:t>pode ser </a:t>
            </a:r>
            <a:r>
              <a:rPr lang="pt-BR" dirty="0" smtClean="0"/>
              <a:t>aumentado se </a:t>
            </a:r>
            <a:r>
              <a:rPr lang="pt-BR" dirty="0"/>
              <a:t>o desempenho não melhorar por um número fixo </a:t>
            </a:r>
            <a:r>
              <a:rPr lang="pt-BR" dirty="0" smtClean="0"/>
              <a:t>de iterações. </a:t>
            </a:r>
            <a:endParaRPr lang="pt-BR" dirty="0"/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Na maioria dos casos, não é necessário se ajustar manualmente nenhum </a:t>
            </a:r>
            <a:r>
              <a:rPr lang="pt-BR" dirty="0" smtClean="0"/>
              <a:t>hiperparâmetro </a:t>
            </a:r>
            <a:r>
              <a:rPr lang="pt-BR" dirty="0"/>
              <a:t>como no caso dos esquemas de </a:t>
            </a:r>
            <a:r>
              <a:rPr lang="pt-BR" dirty="0" smtClean="0"/>
              <a:t>redução programada</a:t>
            </a:r>
            <a:r>
              <a:rPr lang="pt-BR" dirty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E quando existe algum hiperparâmetro a ser ajustado o esquema normalmente funciona muito bem para uma grande gama de valores.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b="1" dirty="0"/>
              <a:t>Exemplos</a:t>
            </a:r>
            <a:r>
              <a:rPr lang="pt-BR" dirty="0"/>
              <a:t>: Adam, Adagrad, RMSprop, etc.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499879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6576"/>
            <a:ext cx="10515600" cy="770947"/>
          </a:xfrm>
        </p:spPr>
        <p:txBody>
          <a:bodyPr/>
          <a:lstStyle/>
          <a:p>
            <a:r>
              <a:rPr lang="pt-BR" dirty="0"/>
              <a:t>Implementação: </a:t>
            </a:r>
            <a:r>
              <a:rPr lang="pt-BR" dirty="0" smtClean="0"/>
              <a:t>GDE com Scikit-Learn 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0764"/>
                <a:ext cx="6620897" cy="528963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sz="2400" dirty="0"/>
                  <a:t>A biblioteca </a:t>
                </a:r>
                <a:r>
                  <a:rPr lang="pt-BR" sz="2400" b="1" i="1" dirty="0"/>
                  <a:t>S</a:t>
                </a:r>
                <a:r>
                  <a:rPr lang="pt-BR" sz="2400" b="1" i="1" dirty="0" smtClean="0"/>
                  <a:t>cikit </a:t>
                </a:r>
                <a:r>
                  <a:rPr lang="pt-BR" sz="2400" b="1" i="1" dirty="0"/>
                  <a:t>L</a:t>
                </a:r>
                <a:r>
                  <a:rPr lang="pt-BR" sz="2400" b="1" i="1" dirty="0" smtClean="0"/>
                  <a:t>earn </a:t>
                </a:r>
                <a:r>
                  <a:rPr lang="pt-BR" sz="2400" dirty="0"/>
                  <a:t>disponibiliza a classe </a:t>
                </a:r>
                <a:r>
                  <a:rPr lang="pt-BR" sz="2400" b="1" i="1" dirty="0"/>
                  <a:t>SGDRegressor</a:t>
                </a:r>
                <a:r>
                  <a:rPr lang="pt-BR" sz="2400" dirty="0"/>
                  <a:t> para realizar regressão linear utilizando o Gradiente Descendente Estocástico.</a:t>
                </a:r>
              </a:p>
              <a:p>
                <a:r>
                  <a:rPr lang="pt-BR" sz="2400" dirty="0"/>
                  <a:t>A classe possui vários parâmetros que podem ser configurados (tipo de função de erro, esquema de variação do passo de aprendizagem, etc.).</a:t>
                </a:r>
              </a:p>
              <a:p>
                <a:r>
                  <a:rPr lang="pt-BR" sz="2400" dirty="0"/>
                  <a:t>A </a:t>
                </a:r>
                <a:r>
                  <a:rPr lang="pt-BR" sz="2400" b="1" i="1" dirty="0"/>
                  <a:t>função de erro </a:t>
                </a:r>
                <a:r>
                  <a:rPr lang="pt-BR" sz="2400" dirty="0"/>
                  <a:t>pode ser configurada entre várias opções, mas por padrão, a classe usa o </a:t>
                </a:r>
                <a:r>
                  <a:rPr lang="pt-BR" sz="2400" b="1" dirty="0"/>
                  <a:t>erro quadrático médio.</a:t>
                </a:r>
                <a:endParaRPr lang="pt-BR" sz="2400" dirty="0"/>
              </a:p>
              <a:p>
                <a:r>
                  <a:rPr lang="pt-BR" sz="2400" dirty="0"/>
                  <a:t>É possível definir o </a:t>
                </a:r>
                <a:r>
                  <a:rPr lang="pt-BR" sz="2400" b="1" dirty="0"/>
                  <a:t>esquema de variação do passo de aprendizagem</a:t>
                </a:r>
                <a:r>
                  <a:rPr lang="pt-BR" sz="2400" dirty="0"/>
                  <a:t>: constante, redução programada ou adaptativo.</a:t>
                </a:r>
              </a:p>
              <a:p>
                <a:r>
                  <a:rPr lang="pt-BR" sz="2400" dirty="0"/>
                  <a:t>Por padrão o esquema é o da escala inversa, “</a:t>
                </a:r>
                <a:r>
                  <a:rPr lang="pt-BR" sz="2400" b="1" i="1" dirty="0" err="1"/>
                  <a:t>invscaling</a:t>
                </a:r>
                <a:r>
                  <a:rPr lang="pt-BR" sz="2400" dirty="0"/>
                  <a:t>”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𝑖𝑛𝑖𝑡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𝑝𝑜𝑤𝑒𝑟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sz="2400" dirty="0"/>
                  <a:t>,</a:t>
                </a:r>
              </a:p>
              <a:p>
                <a:r>
                  <a:rPr lang="pt-BR" sz="2400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r>
                  <a:rPr lang="pt-BR" sz="2400" dirty="0"/>
                  <a:t> é o passo inicial (por padrão = 0.01),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2400" dirty="0"/>
                  <a:t> é o número da iteração e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𝑝𝑜𝑤𝑒𝑟</m:t>
                    </m:r>
                  </m:oMath>
                </a14:m>
                <a:r>
                  <a:rPr lang="pt-BR" sz="2400" dirty="0"/>
                  <a:t> é o expoente da escala inversa (por padrão = 0.25).</a:t>
                </a:r>
              </a:p>
              <a:p>
                <a:r>
                  <a:rPr lang="pt-BR" sz="2400" dirty="0"/>
                  <a:t>Os outros tipos de GD não são implementados pela biblioteca.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0764"/>
                <a:ext cx="6620897" cy="5289639"/>
              </a:xfrm>
              <a:blipFill rotWithShape="0">
                <a:blip r:embed="rId3"/>
                <a:stretch>
                  <a:fillRect l="-829" t="-2189" r="-1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 descr="Image result for scikit learn logo">
            <a:extLst>
              <a:ext uri="{FF2B5EF4-FFF2-40B4-BE49-F238E27FC236}">
                <a16:creationId xmlns="" xmlns:a16="http://schemas.microsoft.com/office/drawing/2014/main" id="{87129D40-D136-4716-8871-12CAEC603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725" y="5410814"/>
            <a:ext cx="2113420" cy="113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127761" y="3864236"/>
            <a:ext cx="54048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BE" sz="1200" dirty="0"/>
          </a:p>
          <a:p>
            <a:endParaRPr lang="nl-BE" sz="1200" dirty="0"/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E2309C86-E375-49C0-9806-F51EAEDC56A2}"/>
              </a:ext>
            </a:extLst>
          </p:cNvPr>
          <p:cNvSpPr/>
          <p:nvPr/>
        </p:nvSpPr>
        <p:spPr>
          <a:xfrm>
            <a:off x="7461956" y="1297833"/>
            <a:ext cx="473004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Usamos a classe </a:t>
            </a:r>
            <a:r>
              <a:rPr lang="pt-BR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SGDRegressor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 do módulo Linear da biblioteca </a:t>
            </a:r>
            <a:r>
              <a:rPr lang="pt-BR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sklearn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sklearn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linear_model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SGDRegressor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Número de exemplos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Criamos os </a:t>
            </a:r>
            <a:r>
              <a:rPr lang="pt-BR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features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 e </a:t>
            </a:r>
            <a:r>
              <a:rPr lang="pt-BR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labels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sv-SE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sv-SE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sv-SE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sv-SE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sv-SE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sv-SE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sv-SE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sv-SE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sv-SE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sv-SE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sv-SE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sv-SE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sv-SE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sv-SE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sv-SE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es-E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es-E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es-E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es-E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es-E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s-E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es-ES" sz="1200" b="1" dirty="0" err="1" smtClean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s-E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es-E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s-ES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s-E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es-E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s-E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Concatena os vetores coluna x1 e x2.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</a:rPr>
              <a:t>x1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l-PL" sz="1200" dirty="0">
                <a:solidFill>
                  <a:srgbClr val="000000"/>
                </a:solidFill>
                <a:highlight>
                  <a:srgbClr val="FFFFFF"/>
                </a:highlight>
              </a:rPr>
              <a:t> x2</a:t>
            </a:r>
            <a:r>
              <a:rPr lang="pl-PL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l-PL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Instancia a classe </a:t>
            </a:r>
            <a:r>
              <a:rPr lang="pt-BR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SGDRegressor</a:t>
            </a:r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sgd_reg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SGDRegressor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max_iter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fit_intercept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b="1" dirty="0">
                <a:solidFill>
                  <a:srgbClr val="880088"/>
                </a:solidFill>
                <a:highlight>
                  <a:srgbClr val="FFFFFF"/>
                </a:highlight>
              </a:rPr>
              <a:t>False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Treina o modelo.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sgd_reg</a:t>
            </a:r>
            <a:r>
              <a:rPr lang="pt-BR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'a1: %1.4f'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sgd_reg</a:t>
            </a:r>
            <a:r>
              <a:rPr lang="pt-BR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_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'a2: %1.4f'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sgd_reg</a:t>
            </a:r>
            <a:r>
              <a:rPr lang="pt-BR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coef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_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]))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a1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1.9844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a2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3.9802</a:t>
            </a:r>
            <a:endParaRPr lang="pt-B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127761" y="6364513"/>
            <a:ext cx="608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u="sng" dirty="0" smtClean="0">
                <a:solidFill>
                  <a:srgbClr val="00B0F0"/>
                </a:solidFill>
                <a:hlinkClick r:id="rId5"/>
              </a:rPr>
              <a:t>Exemplo: </a:t>
            </a:r>
            <a:r>
              <a:rPr lang="pt-BR" u="sng" dirty="0">
                <a:solidFill>
                  <a:srgbClr val="00B0F0"/>
                </a:solidFill>
                <a:hlinkClick r:id="rId5"/>
              </a:rPr>
              <a:t>SGD_with_scikit_learn_lib.ipynb</a:t>
            </a:r>
            <a:endParaRPr lang="pt-BR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80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IV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 smtClean="0"/>
              <a:t>Exercícios 2 e 3 do</a:t>
            </a:r>
            <a:r>
              <a:rPr lang="pt-BR" dirty="0" smtClean="0"/>
              <a:t>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</a:t>
            </a:r>
            <a:r>
              <a:rPr lang="pt-BR" b="1" dirty="0">
                <a:hlinkClick r:id="rId3"/>
              </a:rPr>
              <a:t>4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9042570" cy="471011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Conforme nós já aprendemos, enquanto o </a:t>
                </a:r>
                <a:r>
                  <a:rPr lang="pt-BR" b="1" i="1" dirty="0" smtClean="0"/>
                  <a:t>sentido</a:t>
                </a:r>
                <a:r>
                  <a:rPr lang="pt-BR" dirty="0" smtClean="0"/>
                  <a:t> e a </a:t>
                </a:r>
                <a:r>
                  <a:rPr lang="pt-BR" b="1" i="1" dirty="0" smtClean="0"/>
                  <a:t>direção</a:t>
                </a:r>
                <a:r>
                  <a:rPr lang="pt-BR" dirty="0" smtClean="0"/>
                  <a:t> </a:t>
                </a:r>
                <a:r>
                  <a:rPr lang="pt-BR" dirty="0"/>
                  <a:t>para o mínimo </a:t>
                </a:r>
                <a:r>
                  <a:rPr lang="pt-BR" dirty="0" smtClean="0"/>
                  <a:t>são determinados </a:t>
                </a:r>
                <a:r>
                  <a:rPr lang="pt-BR" dirty="0"/>
                  <a:t>pelo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determina o quão grande </a:t>
                </a:r>
                <a:r>
                  <a:rPr lang="pt-BR" dirty="0" smtClean="0"/>
                  <a:t>esse </a:t>
                </a:r>
                <a:r>
                  <a:rPr lang="pt-BR" dirty="0"/>
                  <a:t>passo é dado naquela </a:t>
                </a:r>
                <a:r>
                  <a:rPr lang="pt-BR" dirty="0" smtClean="0"/>
                  <a:t>direção e sentido.</a:t>
                </a:r>
                <a:endParaRPr lang="pt-BR" dirty="0"/>
              </a:p>
              <a:p>
                <a:r>
                  <a:rPr lang="pt-BR" dirty="0"/>
                  <a:t>Portanto, a </a:t>
                </a:r>
                <a:r>
                  <a:rPr lang="pt-BR" b="1" dirty="0">
                    <a:solidFill>
                      <a:srgbClr val="FF0000"/>
                    </a:solidFill>
                  </a:rPr>
                  <a:t>escolha do passo de aprendizagem é muito importante</a:t>
                </a:r>
                <a:r>
                  <a:rPr lang="pt-BR" dirty="0"/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Caso </a:t>
                </a:r>
                <a:r>
                  <a:rPr lang="pt-BR" dirty="0" smtClean="0"/>
                  <a:t>ele seja </a:t>
                </a:r>
                <a:r>
                  <a:rPr lang="pt-BR" dirty="0"/>
                  <a:t>muito pequeno, a convergência do algoritmo levará muito tempo.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b="1" dirty="0"/>
                  <a:t>Exemplo</a:t>
                </a:r>
                <a:r>
                  <a:rPr lang="pt-BR" dirty="0"/>
                  <a:t>: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pt-BR" dirty="0"/>
                  <a:t> atinge o valor ótimo após mais de </a:t>
                </a:r>
                <a:r>
                  <a:rPr lang="pt-BR" dirty="0" smtClean="0"/>
                  <a:t>250 épocas.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Passos muito curtos, fazem com que o algoritmo caminhe vagarosamente em direção ao </a:t>
                </a:r>
                <a:r>
                  <a:rPr lang="pt-BR" b="1" i="1" dirty="0" smtClean="0"/>
                  <a:t>mínimo global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9042570" cy="4710111"/>
              </a:xfrm>
              <a:blipFill rotWithShape="0">
                <a:blip r:embed="rId3"/>
                <a:stretch>
                  <a:fillRect l="-1146" t="-2846" r="-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5384" y="6400800"/>
            <a:ext cx="5563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u="sng" dirty="0" smtClean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600" u="sng" dirty="0" smtClean="0">
                <a:solidFill>
                  <a:srgbClr val="00B0F0"/>
                </a:solidFill>
                <a:hlinkClick r:id="rId4"/>
              </a:rPr>
              <a:t>linear_regression_selecting_the_learning_rate.ipynb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880769" y="132375"/>
            <a:ext cx="2223762" cy="1967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9880769" y="2249174"/>
            <a:ext cx="2223762" cy="2230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 r="9000" b="2847"/>
          <a:stretch/>
        </p:blipFill>
        <p:spPr>
          <a:xfrm>
            <a:off x="9844084" y="4546565"/>
            <a:ext cx="2264051" cy="22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momentum</a:t>
            </a:r>
            <a:endParaRPr lang="pt-B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gradiente</a:t>
            </a:r>
            <a:endParaRPr lang="pt-B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 corrente</a:t>
            </a:r>
            <a:endParaRPr lang="pt-BR" sz="1200" dirty="0"/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5"/>
            <a:ext cx="10515600" cy="1325563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208"/>
            <a:ext cx="11102788" cy="242611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Caso o </a:t>
            </a:r>
            <a:r>
              <a:rPr lang="pt-BR" b="1" i="1" dirty="0"/>
              <a:t>passo de  aprendizagem </a:t>
            </a:r>
            <a:r>
              <a:rPr lang="pt-BR" dirty="0"/>
              <a:t>seja muito grande, o algoritmo pode nunca convergir.</a:t>
            </a:r>
          </a:p>
          <a:p>
            <a:r>
              <a:rPr lang="pt-BR" dirty="0"/>
              <a:t>O algoritmo fica “pulando” </a:t>
            </a:r>
            <a:r>
              <a:rPr lang="pt-BR" dirty="0" smtClean="0"/>
              <a:t>ou “oscilando” de </a:t>
            </a:r>
            <a:r>
              <a:rPr lang="pt-BR" dirty="0"/>
              <a:t>um lado para o outro do vale até que converge, por sorte.</a:t>
            </a:r>
          </a:p>
          <a:p>
            <a:r>
              <a:rPr lang="pt-BR" dirty="0"/>
              <a:t>Em alguns casos, a cada iteração o algoritmo “pula” para um valor mais alto que antes, </a:t>
            </a:r>
            <a:r>
              <a:rPr lang="pt-BR" dirty="0" smtClean="0"/>
              <a:t>e assim, divergindo</a:t>
            </a:r>
            <a:r>
              <a:rPr lang="pt-BR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3" r="2828" b="2316"/>
          <a:stretch/>
        </p:blipFill>
        <p:spPr>
          <a:xfrm>
            <a:off x="8579666" y="4164527"/>
            <a:ext cx="3548545" cy="231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2637" y="3980321"/>
            <a:ext cx="3041715" cy="269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3104407" y="3977879"/>
            <a:ext cx="2691942" cy="2695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7811" b="2910"/>
          <a:stretch/>
        </p:blipFill>
        <p:spPr>
          <a:xfrm>
            <a:off x="5816383" y="3977879"/>
            <a:ext cx="2763283" cy="269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166"/>
            <a:ext cx="10515600" cy="1081314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494121"/>
            <a:ext cx="9008305" cy="518099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Portanto, o </a:t>
            </a:r>
            <a:r>
              <a:rPr lang="pt-BR" dirty="0"/>
              <a:t>valor </a:t>
            </a:r>
            <a:r>
              <a:rPr lang="pt-BR" b="1" i="1" dirty="0"/>
              <a:t>passo de aprendizagem </a:t>
            </a:r>
            <a:r>
              <a:rPr lang="pt-BR" dirty="0"/>
              <a:t>deve ser </a:t>
            </a:r>
            <a:r>
              <a:rPr lang="pt-BR" b="1" i="1" dirty="0"/>
              <a:t>experimentado/explorado</a:t>
            </a:r>
            <a:r>
              <a:rPr lang="pt-BR" dirty="0"/>
              <a:t> para se encontrar </a:t>
            </a:r>
            <a:r>
              <a:rPr lang="pt-BR" dirty="0" smtClean="0"/>
              <a:t>um </a:t>
            </a:r>
            <a:r>
              <a:rPr lang="pt-BR" b="1" i="1" dirty="0"/>
              <a:t>valor ótimo </a:t>
            </a:r>
            <a:r>
              <a:rPr lang="pt-BR" dirty="0"/>
              <a:t>que acelere a </a:t>
            </a:r>
            <a:r>
              <a:rPr lang="pt-BR" b="1" i="1" dirty="0"/>
              <a:t>descida do gradiente </a:t>
            </a:r>
            <a:r>
              <a:rPr lang="pt-BR" dirty="0"/>
              <a:t>de forma </a:t>
            </a:r>
            <a:r>
              <a:rPr lang="pt-BR" b="1" i="1" dirty="0"/>
              <a:t>estável</a:t>
            </a:r>
            <a:r>
              <a:rPr lang="pt-BR" dirty="0"/>
              <a:t> (ou seja, acelere a convergência).</a:t>
            </a:r>
          </a:p>
          <a:p>
            <a:r>
              <a:rPr lang="pt-BR" dirty="0" smtClean="0"/>
              <a:t>O exemplo ao lado, converge </a:t>
            </a:r>
            <a:r>
              <a:rPr lang="pt-BR" dirty="0"/>
              <a:t>para o </a:t>
            </a:r>
            <a:r>
              <a:rPr lang="pt-BR" b="1" i="1" dirty="0"/>
              <a:t>mínimo </a:t>
            </a:r>
            <a:r>
              <a:rPr lang="pt-BR" b="1" i="1" dirty="0" smtClean="0"/>
              <a:t>global </a:t>
            </a:r>
            <a:r>
              <a:rPr lang="pt-BR" dirty="0" smtClean="0"/>
              <a:t>em </a:t>
            </a:r>
            <a:r>
              <a:rPr lang="pt-BR" dirty="0"/>
              <a:t>apenas </a:t>
            </a:r>
            <a:r>
              <a:rPr lang="pt-BR" dirty="0" smtClean="0"/>
              <a:t>2 </a:t>
            </a:r>
            <a:r>
              <a:rPr lang="pt-BR" dirty="0"/>
              <a:t>iterações</a:t>
            </a:r>
            <a:r>
              <a:rPr lang="pt-BR" dirty="0" smtClean="0"/>
              <a:t>.</a:t>
            </a:r>
          </a:p>
          <a:p>
            <a:r>
              <a:rPr lang="pt-BR" dirty="0"/>
              <a:t>Portanto, </a:t>
            </a:r>
            <a:r>
              <a:rPr lang="pt-BR" dirty="0" smtClean="0"/>
              <a:t>escolher o passo de aprendizagem </a:t>
            </a:r>
            <a:r>
              <a:rPr lang="pt-BR" dirty="0"/>
              <a:t>é </a:t>
            </a:r>
            <a:r>
              <a:rPr lang="pt-BR" dirty="0" smtClean="0"/>
              <a:t>muitas vezes desafiador </a:t>
            </a:r>
            <a:r>
              <a:rPr lang="pt-BR" dirty="0"/>
              <a:t>e demorado</a:t>
            </a:r>
            <a:r>
              <a:rPr lang="pt-BR" dirty="0" smtClean="0"/>
              <a:t>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nl-BE" dirty="0" smtClean="0"/>
              <a:t>Passos </a:t>
            </a:r>
            <a:r>
              <a:rPr lang="nl-BE" dirty="0"/>
              <a:t>muito grandes fazem com que o algoritmo aprenda rápido demais ao custo de um modelo final que seja sub-ótimo ou que o treinamento divirja ou se torne instável (oscilação).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nl-BE" dirty="0"/>
              <a:t>Passos muito pequenos resultam num longo treinamento, podendo o algoritmo, por exemplo, ficar preso em um mínimo local ou mesmo nunca atingir um mínimo</a:t>
            </a:r>
            <a:r>
              <a:rPr lang="nl-BE" dirty="0" smtClean="0"/>
              <a:t>.</a:t>
            </a:r>
            <a:endParaRPr lang="nl-B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846502" y="169946"/>
            <a:ext cx="2299777" cy="203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9846503" y="2338444"/>
            <a:ext cx="2177858" cy="218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6334" b="2682"/>
          <a:stretch/>
        </p:blipFill>
        <p:spPr>
          <a:xfrm>
            <a:off x="9846503" y="4655628"/>
            <a:ext cx="2267836" cy="218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das maneiras de se </a:t>
                </a:r>
                <a:r>
                  <a:rPr lang="pt-BR" b="1" i="1" dirty="0"/>
                  <a:t>depurar</a:t>
                </a:r>
                <a:r>
                  <a:rPr lang="pt-BR" dirty="0"/>
                  <a:t> (</a:t>
                </a:r>
                <a:r>
                  <a:rPr lang="pt-BR" dirty="0" smtClean="0"/>
                  <a:t>principalmente </a:t>
                </a:r>
                <a:r>
                  <a:rPr lang="pt-BR" dirty="0"/>
                  <a:t>quando não é possível se plotar o gráfico </a:t>
                </a:r>
                <a:r>
                  <a:rPr lang="pt-BR" dirty="0" smtClean="0"/>
                  <a:t>da superfície de </a:t>
                </a:r>
                <a:r>
                  <a:rPr lang="pt-BR" dirty="0"/>
                  <a:t>contorno)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é plotar o gráfico </a:t>
                </a:r>
                <a:r>
                  <a:rPr lang="pt-BR" dirty="0" smtClean="0"/>
                  <a:t>do erro (EQM) em </a:t>
                </a:r>
                <a:r>
                  <a:rPr lang="pt-BR" dirty="0"/>
                  <a:t>função do número de </a:t>
                </a:r>
                <a:r>
                  <a:rPr lang="pt-BR" dirty="0" smtClean="0"/>
                  <a:t>iterações ou épocas</a:t>
                </a:r>
                <a:r>
                  <a:rPr lang="pt-BR" dirty="0"/>
                  <a:t>. </a:t>
                </a:r>
              </a:p>
              <a:p>
                <a:pPr lvl="1"/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ótimo: converge rapidamente </a:t>
                </a:r>
              </a:p>
              <a:p>
                <a:pPr lvl="2"/>
                <a:r>
                  <a:rPr lang="pt-BR" dirty="0"/>
                  <a:t>Erro diminui rapidamente nas primeiras épocas e depois diminui quase que a uma taxa constante.</a:t>
                </a:r>
              </a:p>
              <a:p>
                <a:pPr lvl="2"/>
                <a:r>
                  <a:rPr lang="pt-BR" dirty="0"/>
                  <a:t>Convergência pode ser declarada quando o erro entre duas épocas subsequentes for menor do que um limiar pré-definido (e.g., 1e-3).</a:t>
                </a:r>
              </a:p>
              <a:p>
                <a:pPr lvl="1"/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/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divergência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 b="-36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7966"/>
            <a:ext cx="10804071" cy="731834"/>
          </a:xfrm>
        </p:spPr>
        <p:txBody>
          <a:bodyPr/>
          <a:lstStyle/>
          <a:p>
            <a:r>
              <a:rPr lang="pt-BR" dirty="0"/>
              <a:t>Desafios Encontrados pelo Gradiente Descente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341120"/>
            <a:ext cx="7828863" cy="5331147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Como vimos, as superfícies </a:t>
            </a:r>
            <a:r>
              <a:rPr lang="pt-BR" dirty="0"/>
              <a:t>de </a:t>
            </a:r>
            <a:r>
              <a:rPr lang="pt-BR" b="1" i="1" dirty="0"/>
              <a:t>funções de erro </a:t>
            </a:r>
            <a:r>
              <a:rPr lang="pt-BR" dirty="0" smtClean="0"/>
              <a:t>que utilizam o </a:t>
            </a:r>
            <a:r>
              <a:rPr lang="pt-BR" b="1" i="1" dirty="0"/>
              <a:t>erro quadrático médio </a:t>
            </a:r>
            <a:r>
              <a:rPr lang="pt-BR" dirty="0"/>
              <a:t>para </a:t>
            </a:r>
            <a:r>
              <a:rPr lang="pt-BR" dirty="0" smtClean="0"/>
              <a:t>treinamento de modelos </a:t>
            </a:r>
            <a:r>
              <a:rPr lang="pt-BR" dirty="0"/>
              <a:t>de regressão </a:t>
            </a:r>
            <a:r>
              <a:rPr lang="pt-BR" dirty="0" smtClean="0"/>
              <a:t>linear </a:t>
            </a:r>
            <a:r>
              <a:rPr lang="pt-BR" dirty="0"/>
              <a:t>são sempre </a:t>
            </a:r>
            <a:r>
              <a:rPr lang="pt-BR" b="1" i="1" dirty="0" smtClean="0"/>
              <a:t>convexas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se assemelhando a um vale ou a uma tigela.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b="1" dirty="0"/>
              <a:t>Implicações</a:t>
            </a:r>
            <a:r>
              <a:rPr lang="pt-BR" dirty="0"/>
              <a:t>: </a:t>
            </a:r>
            <a:r>
              <a:rPr lang="pt-BR" dirty="0" smtClean="0"/>
              <a:t>não </a:t>
            </a:r>
            <a:r>
              <a:rPr lang="pt-BR" dirty="0"/>
              <a:t>existem mínimos locais, apenas um mínimo global. É também uma função contínua com uma inclinação que nunca muda abruptamente.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b="1" dirty="0"/>
              <a:t>Consequência</a:t>
            </a:r>
            <a:r>
              <a:rPr lang="pt-BR" dirty="0"/>
              <a:t>: o gradiente descendente </a:t>
            </a:r>
            <a:r>
              <a:rPr lang="pt-BR" b="1" i="1" dirty="0"/>
              <a:t>garantidamente</a:t>
            </a:r>
            <a:r>
              <a:rPr lang="pt-BR" dirty="0"/>
              <a:t> se aproxima do mínimo global (dado que você espere tempo suficiente e que o </a:t>
            </a:r>
            <a:r>
              <a:rPr lang="pt-BR" b="1" i="1" dirty="0"/>
              <a:t>passo de aprendizagem</a:t>
            </a:r>
            <a:r>
              <a:rPr lang="pt-BR" dirty="0"/>
              <a:t> não seja grande demais).</a:t>
            </a:r>
          </a:p>
          <a:p>
            <a:r>
              <a:rPr lang="pt-BR" dirty="0"/>
              <a:t>Porém, nem todas as </a:t>
            </a:r>
            <a:r>
              <a:rPr lang="pt-BR" b="1" i="1" dirty="0"/>
              <a:t>superfícies de erro </a:t>
            </a:r>
            <a:r>
              <a:rPr lang="pt-BR" dirty="0"/>
              <a:t>se parecem com vales ou tigelas, ou seja, são convexas. Algumas podem ter vários mínimos locais, platôs</a:t>
            </a:r>
            <a:r>
              <a:rPr lang="pt-BR" dirty="0" smtClean="0"/>
              <a:t>, pontos de sela, </a:t>
            </a:r>
            <a:r>
              <a:rPr lang="pt-BR" dirty="0"/>
              <a:t>e todo tipo de “</a:t>
            </a:r>
            <a:r>
              <a:rPr lang="pt-BR" b="1" i="1" dirty="0"/>
              <a:t>terreno irregular</a:t>
            </a:r>
            <a:r>
              <a:rPr lang="pt-BR" dirty="0" smtClean="0"/>
              <a:t>”, </a:t>
            </a:r>
            <a:r>
              <a:rPr lang="pt-BR" dirty="0"/>
              <a:t>dificultando a convergência para o mínimo global</a:t>
            </a:r>
            <a:r>
              <a:rPr lang="pt-BR" dirty="0" smtClean="0"/>
              <a:t>. Redes neurais são exemplos de modelos com funções de erro não-convexas e bem irregulares.</a:t>
            </a:r>
            <a:endParaRPr lang="pt-BR" dirty="0"/>
          </a:p>
          <a:p>
            <a:r>
              <a:rPr lang="pt-BR" dirty="0"/>
              <a:t>Além disso, como </a:t>
            </a:r>
            <a:r>
              <a:rPr lang="pt-BR" dirty="0" smtClean="0"/>
              <a:t>vimos antes</a:t>
            </a:r>
            <a:r>
              <a:rPr lang="pt-BR" dirty="0"/>
              <a:t>, passos grandes podem desestabilizar o algoritmo e passos muito pequenos aumentar demais o tempo de convergência.</a:t>
            </a: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" r="1119" b="4354"/>
          <a:stretch/>
        </p:blipFill>
        <p:spPr>
          <a:xfrm>
            <a:off x="8412481" y="1772348"/>
            <a:ext cx="3779519" cy="2117480"/>
          </a:xfrm>
          <a:prstGeom prst="rect">
            <a:avLst/>
          </a:prstGeom>
        </p:spPr>
      </p:pic>
      <p:pic>
        <p:nvPicPr>
          <p:cNvPr id="1026" name="Picture 2" descr="Saddle point - Wikipedi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1" t="8289" r="4734"/>
          <a:stretch/>
        </p:blipFill>
        <p:spPr bwMode="auto">
          <a:xfrm>
            <a:off x="8667061" y="4084832"/>
            <a:ext cx="3078534" cy="2652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9386" cy="854075"/>
          </a:xfrm>
        </p:spPr>
        <p:txBody>
          <a:bodyPr/>
          <a:lstStyle/>
          <a:p>
            <a:r>
              <a:rPr lang="pt-BR" dirty="0"/>
              <a:t>Desafios </a:t>
            </a:r>
            <a:r>
              <a:rPr lang="pt-BR" dirty="0" smtClean="0"/>
              <a:t>Encontrados pelo </a:t>
            </a:r>
            <a:r>
              <a:rPr lang="pt-BR" dirty="0"/>
              <a:t>Gradiente Descente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625"/>
            <a:ext cx="7828862" cy="5286375"/>
          </a:xfrm>
        </p:spPr>
        <p:txBody>
          <a:bodyPr>
            <a:normAutofit fontScale="92500"/>
          </a:bodyPr>
          <a:lstStyle/>
          <a:p>
            <a:r>
              <a:rPr lang="pt-BR" dirty="0"/>
              <a:t>A figura mostra dois dos principais desafios encontrados pelo </a:t>
            </a:r>
            <a:r>
              <a:rPr lang="pt-BR" b="1" i="1" dirty="0" smtClean="0"/>
              <a:t>algoritmo </a:t>
            </a:r>
            <a:r>
              <a:rPr lang="pt-BR" b="1" i="1" dirty="0"/>
              <a:t>do </a:t>
            </a:r>
            <a:r>
              <a:rPr lang="pt-BR" b="1" i="1" dirty="0" smtClean="0"/>
              <a:t>gradiente descente</a:t>
            </a:r>
            <a:r>
              <a:rPr lang="pt-BR" dirty="0" smtClean="0"/>
              <a:t>. </a:t>
            </a:r>
            <a:r>
              <a:rPr lang="pt-BR" dirty="0"/>
              <a:t>Se a inicialização aleatória dos pesos iniciar o algoritmo à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pt-BR" dirty="0" smtClean="0"/>
              <a:t>esquerda</a:t>
            </a:r>
            <a:r>
              <a:rPr lang="pt-BR" dirty="0"/>
              <a:t>, ele convergirá para um mínimo local, que não é tão bom quanto o mínimo global. </a:t>
            </a:r>
          </a:p>
          <a:p>
            <a:pPr lvl="1"/>
            <a:r>
              <a:rPr lang="pt-BR" dirty="0" smtClean="0"/>
              <a:t>direita</a:t>
            </a:r>
            <a:r>
              <a:rPr lang="pt-BR" dirty="0"/>
              <a:t>, levará muito tempo para atravessar o platô </a:t>
            </a:r>
            <a:r>
              <a:rPr lang="pt-BR" dirty="0" smtClean="0"/>
              <a:t>(gradiente </a:t>
            </a:r>
            <a:r>
              <a:rPr lang="pt-BR" dirty="0"/>
              <a:t>próximo de zero pois a inclinação é próxima de 0 graus) e, se ele parar muito cedo, nunca alcançará o mínimo global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Dado </a:t>
            </a:r>
            <a:r>
              <a:rPr lang="pt-BR" dirty="0"/>
              <a:t>que o passo de aprendizagem seja grande o suficiente, como garantir que o mínimo encontrado é o global e não um mínimo local?</a:t>
            </a:r>
          </a:p>
          <a:p>
            <a:pPr lvl="1"/>
            <a:r>
              <a:rPr lang="pt-BR" dirty="0"/>
              <a:t>O que se faz é treinar o modelo várias vezes, sempre inicializando os pesos aleatoriamente, com a esperança de que em alguma dessas vezes ele inicialize mais próximo do mínimo global. </a:t>
            </a:r>
            <a:endParaRPr lang="nl-B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3" r="1119" b="4354"/>
          <a:stretch/>
        </p:blipFill>
        <p:spPr>
          <a:xfrm>
            <a:off x="8667063" y="2882233"/>
            <a:ext cx="3524937" cy="197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17373</TotalTime>
  <Words>6047</Words>
  <Application>Microsoft Office PowerPoint</Application>
  <PresentationFormat>Widescreen</PresentationFormat>
  <Paragraphs>454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Como depurar o algoritmo do GD?</vt:lpstr>
      <vt:lpstr>Como depurar o algoritmo do GD?</vt:lpstr>
      <vt:lpstr>Desafios Encontrados pelo Gradiente Descente</vt:lpstr>
      <vt:lpstr>Desafios Encontrados pelo Gradiente Descente</vt:lpstr>
      <vt:lpstr>Tarefas</vt:lpstr>
      <vt:lpstr>Como configurar o passo de aprendizagem?</vt:lpstr>
      <vt:lpstr>Ajuste Manual do Passo de Aprendizagem</vt:lpstr>
      <vt:lpstr>Ajuste do Passo de Aprendizagem por Redução Programada</vt:lpstr>
      <vt:lpstr>Ajuste do Passo de Aprendizagem por Redução Programada</vt:lpstr>
      <vt:lpstr>Ajuste do Passo de Aprendizagem por Redução Programada</vt:lpstr>
      <vt:lpstr>Exemplo: GDE com Redução Programada de α</vt:lpstr>
      <vt:lpstr>Ajuste do Passo de Aprendizagem com Termo Momentum</vt:lpstr>
      <vt:lpstr>Ajuste do Passo de Aprendizagem com Termo Momentum</vt:lpstr>
      <vt:lpstr>Ajuste do Passo de Aprendizagem com Termo Momentum</vt:lpstr>
      <vt:lpstr>Exemplo: GDE com Termo Momentum</vt:lpstr>
      <vt:lpstr>Ajuste do Passo de Aprendizagem por Variação Adaptativa</vt:lpstr>
      <vt:lpstr>Implementação: GDE com Scikit-Learn </vt:lpstr>
      <vt:lpstr>Tarefas</vt:lpstr>
      <vt:lpstr>PowerPoint Presentation</vt:lpstr>
      <vt:lpstr>PowerPoint Presentation</vt:lpstr>
      <vt:lpstr>FIGURAS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2136</cp:revision>
  <dcterms:created xsi:type="dcterms:W3CDTF">2020-02-17T11:18:32Z</dcterms:created>
  <dcterms:modified xsi:type="dcterms:W3CDTF">2021-03-27T01:47:40Z</dcterms:modified>
</cp:coreProperties>
</file>