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4" r:id="rId3"/>
    <p:sldId id="325" r:id="rId4"/>
    <p:sldId id="257" r:id="rId5"/>
    <p:sldId id="335" r:id="rId6"/>
    <p:sldId id="264" r:id="rId7"/>
    <p:sldId id="340" r:id="rId8"/>
    <p:sldId id="327" r:id="rId9"/>
    <p:sldId id="341" r:id="rId10"/>
    <p:sldId id="342" r:id="rId11"/>
    <p:sldId id="328" r:id="rId12"/>
    <p:sldId id="345" r:id="rId13"/>
    <p:sldId id="343" r:id="rId14"/>
    <p:sldId id="344" r:id="rId15"/>
    <p:sldId id="275" r:id="rId16"/>
    <p:sldId id="337" r:id="rId17"/>
    <p:sldId id="277" r:id="rId18"/>
    <p:sldId id="333" r:id="rId19"/>
    <p:sldId id="279" r:id="rId20"/>
    <p:sldId id="331" r:id="rId21"/>
    <p:sldId id="322" r:id="rId22"/>
    <p:sldId id="309" r:id="rId23"/>
    <p:sldId id="291" r:id="rId24"/>
    <p:sldId id="339" r:id="rId25"/>
    <p:sldId id="263" r:id="rId26"/>
    <p:sldId id="298" r:id="rId27"/>
    <p:sldId id="324" r:id="rId28"/>
    <p:sldId id="306" r:id="rId29"/>
    <p:sldId id="305" r:id="rId30"/>
    <p:sldId id="299" r:id="rId31"/>
    <p:sldId id="304" r:id="rId32"/>
    <p:sldId id="338" r:id="rId3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7112" autoAdjust="0"/>
  </p:normalViewPr>
  <p:slideViewPr>
    <p:cSldViewPr snapToGrid="0">
      <p:cViewPr varScale="1">
        <p:scale>
          <a:sx n="101" d="100"/>
          <a:sy n="101" d="100"/>
        </p:scale>
        <p:origin x="1002" y="11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22/07/2022</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22/07/2022</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Estamos vivendo na era da informação. Nessa era, um volume sem precedentes de dados (de </a:t>
            </a:r>
            <a:r>
              <a:rPr lang="pt-BR" sz="1200" dirty="0" err="1" smtClean="0"/>
              <a:t>tera</a:t>
            </a:r>
            <a:r>
              <a:rPr lang="pt-BR" sz="1200" dirty="0" smtClean="0"/>
              <a:t> a </a:t>
            </a:r>
            <a:r>
              <a:rPr lang="pt-BR" sz="1200" dirty="0" err="1" smtClean="0"/>
              <a:t>petabytes</a:t>
            </a:r>
            <a:r>
              <a:rPr lang="pt-BR" sz="1200" dirty="0" smtClean="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Hoje em dia, dados são preciosíssimos e a extração de novas informações (úteis) vale ouro.</a:t>
            </a:r>
            <a:endParaRPr lang="pt-BR" sz="1200" dirty="0" smtClean="0"/>
          </a:p>
          <a:p>
            <a:r>
              <a:rPr lang="pt-BR" sz="1200" dirty="0" smtClean="0"/>
              <a:t>Surgimento de recursos computacionais poderosos tais como </a:t>
            </a:r>
            <a:r>
              <a:rPr lang="pt-BR" sz="1200" dirty="0" err="1" smtClean="0"/>
              <a:t>GPUs</a:t>
            </a:r>
            <a:r>
              <a:rPr lang="pt-BR" sz="1200" dirty="0" smtClean="0"/>
              <a:t>, </a:t>
            </a:r>
            <a:r>
              <a:rPr lang="pt-BR" sz="1200" dirty="0" err="1" smtClean="0"/>
              <a:t>FPGAs</a:t>
            </a:r>
            <a:r>
              <a:rPr lang="pt-BR" sz="1200" dirty="0" smtClean="0"/>
              <a:t>, </a:t>
            </a:r>
            <a:r>
              <a:rPr lang="pt-BR" sz="1200" dirty="0" err="1" smtClean="0"/>
              <a:t>CPUs</a:t>
            </a:r>
            <a:r>
              <a:rPr lang="pt-BR" sz="1200" dirty="0" smtClean="0"/>
              <a:t> com múltiplos cores.</a:t>
            </a:r>
          </a:p>
          <a:p>
            <a:r>
              <a:rPr lang="pt-BR" sz="1200" dirty="0" smtClean="0"/>
              <a:t>Surgimento de novas estratégias de treinamento (i.e., aprendizagem).</a:t>
            </a:r>
          </a:p>
          <a:p>
            <a:r>
              <a:rPr lang="pt-BR" sz="1200" dirty="0" smtClean="0"/>
              <a:t>Existência de frameworks e bibliotecas que facilitam o desenvolvimento de soluções com ML.</a:t>
            </a:r>
          </a:p>
          <a:p>
            <a:endParaRPr lang="pt-BR" sz="1200" dirty="0" smtClean="0"/>
          </a:p>
          <a:p>
            <a:r>
              <a:rPr lang="pt-BR" sz="1200" b="1" dirty="0" smtClean="0"/>
              <a:t>TensorFlow</a:t>
            </a:r>
            <a:r>
              <a:rPr lang="pt-BR" sz="1200" dirty="0" smtClean="0"/>
              <a:t> é uma biblioteca de software livre e de código aberto para fluxo de dados e programação </a:t>
            </a:r>
            <a:r>
              <a:rPr lang="pt-BR" sz="1200" dirty="0" err="1" smtClean="0"/>
              <a:t>diferenciável</a:t>
            </a:r>
            <a:r>
              <a:rPr lang="pt-BR" sz="1200" dirty="0" smtClean="0"/>
              <a:t>. É uma biblioteca matemática simbólica e também é usada para aplicativos de aprendizado de máquina, como redes neurais.</a:t>
            </a:r>
          </a:p>
          <a:p>
            <a:endParaRPr lang="pt-BR" sz="1200" dirty="0" smtClean="0"/>
          </a:p>
          <a:p>
            <a:r>
              <a:rPr lang="pt-BR" sz="1200" b="1" dirty="0" err="1"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err="1" smtClean="0"/>
              <a:t>Scikit-learn</a:t>
            </a:r>
            <a:r>
              <a:rPr lang="pt-BR" sz="1200" dirty="0" smtClean="0"/>
              <a:t> é uma biblioteca de aprendizado de máquina de software livre para a linguagem de programação Python.</a:t>
            </a:r>
          </a:p>
          <a:p>
            <a:endParaRPr lang="pt-BR" sz="1200" dirty="0" smtClean="0"/>
          </a:p>
          <a:p>
            <a:r>
              <a:rPr lang="pt-BR" sz="1200" b="1" dirty="0" smtClean="0"/>
              <a:t>Keras</a:t>
            </a:r>
            <a:r>
              <a:rPr lang="pt-BR" sz="1200" dirty="0" smtClean="0"/>
              <a:t> é uma biblioteca de rede neural de código aberto escrita em Python. É capaz de rodar sobre TensorFlow,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Keras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2539312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p>
          <a:p>
            <a:pPr marL="171450" indent="-171450">
              <a:buFont typeface="Arial" panose="020B0604020202020204" pitchFamily="34" charset="0"/>
              <a:buChar char="•"/>
            </a:pPr>
            <a:r>
              <a:rPr lang="pt-BR" sz="1200" dirty="0" smtClean="0"/>
              <a:t>No </a:t>
            </a:r>
            <a:r>
              <a:rPr lang="pt-BR" sz="1200" b="1" dirty="0" smtClean="0"/>
              <a:t>aprendizado supervisionado</a:t>
            </a:r>
            <a:r>
              <a:rPr lang="pt-BR" sz="1200" dirty="0" smtClean="0"/>
              <a:t>, os dados de treinamento que você alimenta para o algoritmo incluem as soluções desejadas, chamadas de rótulos</a:t>
            </a:r>
            <a:endParaRPr lang="pt-BR" sz="1200" dirty="0" smtClean="0">
              <a:cs typeface="Calibri"/>
            </a:endParaRPr>
          </a:p>
          <a:p>
            <a:pPr marL="171450" indent="-171450">
              <a:buFont typeface="Arial" panose="020B0604020202020204" pitchFamily="34" charset="0"/>
              <a:buChar char="•"/>
            </a:pPr>
            <a:r>
              <a:rPr lang="pt-BR" sz="1200" dirty="0" smtClean="0"/>
              <a:t>Por exemplo, a algoritmo de ML do filtro de spam, tem como entrada o email (</a:t>
            </a:r>
            <a:r>
              <a:rPr lang="pt-BR" sz="1200" b="1" dirty="0" smtClean="0"/>
              <a:t>atributos</a:t>
            </a:r>
            <a:r>
              <a:rPr lang="pt-BR" sz="1200" dirty="0" smtClean="0"/>
              <a:t> são: remetente, assunto, corpo do email, horário recebido) e um </a:t>
            </a:r>
            <a:r>
              <a:rPr lang="pt-BR" sz="1200" b="1" dirty="0" smtClean="0"/>
              <a:t>rótulo</a:t>
            </a:r>
            <a:r>
              <a:rPr lang="pt-BR" sz="1200" dirty="0" smtClean="0"/>
              <a:t> dizendo se aquele é ou não um spam.</a:t>
            </a:r>
          </a:p>
          <a:p>
            <a:pPr marL="171450" indent="-171450">
              <a:buFont typeface="Arial" panose="020B0604020202020204" pitchFamily="34" charset="0"/>
              <a:buChar char="•"/>
            </a:pPr>
            <a:r>
              <a:rPr lang="pt-BR" sz="1200" dirty="0" smtClean="0"/>
              <a:t>Analogia com trabalho, onde você tem alguém supervisionando seu trabalho e dizendo se o que foi feito está ou não correto.</a:t>
            </a:r>
          </a:p>
          <a:p>
            <a:pPr marL="171450" indent="-171450">
              <a:buFont typeface="Arial" panose="020B0604020202020204" pitchFamily="34" charset="0"/>
              <a:buChar char="•"/>
            </a:pPr>
            <a:r>
              <a:rPr lang="pt-BR" sz="1200" dirty="0" smtClean="0"/>
              <a:t>Exemplos de </a:t>
            </a:r>
            <a:r>
              <a:rPr lang="pt-BR" sz="1200" b="1" dirty="0" smtClean="0"/>
              <a:t>regressão</a:t>
            </a:r>
            <a:r>
              <a:rPr lang="pt-BR" sz="1200" dirty="0" smtClean="0"/>
              <a:t>: predição de quando o número de leitos de UTI vão se esgotar devido a uma pandemia, predição do preço de ações, predição do preço de imóveis, no caso de engenharia aproximação da PDF de uma variável aleatória com PDF desconhecida, predição do path-loss.</a:t>
            </a:r>
          </a:p>
          <a:p>
            <a:pPr marL="316188" indent="-316188">
              <a:buFont typeface="Arial" panose="020B0604020202020204" pitchFamily="34" charset="0"/>
              <a:buChar char="•"/>
            </a:pPr>
            <a:endParaRPr lang="pt-BR" sz="1200" u="none"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66985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grandemente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existentes/anteriores.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grandes porções dos </a:t>
            </a:r>
            <a:r>
              <a:rPr lang="pt-BR" sz="1200" dirty="0" smtClean="0">
                <a:cs typeface="Calibri"/>
              </a:rPr>
              <a:t>dados.</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Num supermercado, baseado em várias características do que foi comprado o algoritmo poderia encontrar um cluster/grupo de homens que compram fraldas e que também compram cerveja, e o supermercado poderia colocar essas mercadorias juntas.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99716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289586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1" dirty="0" smtClean="0"/>
              <a:t>Metaheurísticas</a:t>
            </a:r>
            <a:r>
              <a:rPr lang="pt-BR" dirty="0" smtClean="0"/>
              <a:t> são geralmente aplicadas a problemas para os quais não se conhece um algoritmo eficiente (e.g., problemas NP-completos).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NP-completos: Nondeterministic</a:t>
            </a:r>
            <a:r>
              <a:rPr lang="pt-BR" sz="1200" b="0" i="0" kern="1200" baseline="0" dirty="0" smtClean="0">
                <a:solidFill>
                  <a:schemeClr val="tx1"/>
                </a:solidFill>
                <a:effectLst/>
                <a:latin typeface="+mn-lt"/>
                <a:ea typeface="+mn-ea"/>
                <a:cs typeface="+mn-cs"/>
              </a:rPr>
              <a:t> Polynomial 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rápidas, muitas vezes sub-ótimas,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ou uma solução exata. Isso é obtido trocando-se a otimização, integridade</a:t>
            </a:r>
            <a:r>
              <a:rPr lang="pt-BR" sz="1200" baseline="0" dirty="0" smtClean="0"/>
              <a:t> e</a:t>
            </a:r>
            <a:r>
              <a:rPr lang="pt-BR" sz="1200" dirty="0" smtClean="0"/>
              <a:t>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é explorar eficientemente o espaço de busca para encontrar soluções ótimas ou próximas das ótimas.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As metaheurísticas são estratégias que orientam o processo de busca com o objetivo de explorar eficientemente o espaço à procura de soluções quase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das metaheurísticas é explorar eficientemente o espaço de busca para encontrar soluções ótimas ou próximas das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é garantido que se encontre a solução ótima, mas na maioria dos casos é encontrada uma solução viável.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1" dirty="0" smtClean="0"/>
              <a:t>Metaheurísticas</a:t>
            </a:r>
            <a:r>
              <a:rPr lang="pt-BR" sz="1200" dirty="0" smtClean="0"/>
              <a:t> são </a:t>
            </a:r>
            <a:r>
              <a:rPr lang="pt-BR" dirty="0" smtClean="0"/>
              <a:t>geralmente aplicadas a problemas NP-Completo e NP-Difícil.</a:t>
            </a:r>
            <a:endParaRPr lang="pt-BR" sz="1200" dirty="0" smtClean="0"/>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953715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22</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23</a:t>
            </a:fld>
            <a:endParaRPr lang="pt-BR"/>
          </a:p>
        </p:txBody>
      </p:sp>
    </p:spTree>
    <p:extLst>
      <p:ext uri="{BB962C8B-B14F-4D97-AF65-F5344CB8AC3E}">
        <p14:creationId xmlns:p14="http://schemas.microsoft.com/office/powerpoint/2010/main" val="4227994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Binder</a:t>
            </a:r>
            <a:r>
              <a:rPr lang="pt-BR" sz="1200" dirty="0" smtClean="0"/>
              <a:t>: https://mybinder.org/v2/gh/zz4fap/t319_aprendizado_de_maquina/main?filepath=notebooks%2Fjupyter%2FFigura_2D.ipynb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Colab</a:t>
            </a:r>
            <a:r>
              <a:rPr lang="pt-BR" sz="1200" dirty="0" smtClean="0"/>
              <a:t>: https://colab.research.google.com/github/zz4fap/t319_aprendizado_de_maquina/blob/main/notebooks/jupyter/Figura_2D.ipynb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54853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smtClean="0"/>
          </a:p>
          <a:p>
            <a:r>
              <a:rPr lang="pt-BR" sz="1200" b="1" dirty="0" smtClean="0"/>
              <a:t>Laboratório #1</a:t>
            </a:r>
            <a:r>
              <a:rPr lang="pt-BR" sz="1200" dirty="0" smtClean="0"/>
              <a:t>: https://colab.research.google.com/github/zz4fap/t319_aprendizado_de_maquina/blob/main/labs/Laboratorio1.ipynb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89806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01842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do curso: estudo dos principais algoritmos de </a:t>
            </a:r>
            <a:r>
              <a:rPr lang="pt-BR" sz="1200" b="1" i="1" dirty="0" smtClean="0"/>
              <a:t>Aprendizado de Máquina</a:t>
            </a:r>
            <a:r>
              <a:rPr lang="pt-BR" sz="1200" dirty="0" smtClean="0"/>
              <a:t>. Por quê?</a:t>
            </a:r>
          </a:p>
          <a:p>
            <a:pPr marL="628650" lvl="1" indent="-171450">
              <a:buFont typeface="Arial" panose="020B0604020202020204" pitchFamily="34" charset="0"/>
              <a:buChar char="•"/>
            </a:pPr>
            <a:r>
              <a:rPr lang="pt-BR" sz="1200" dirty="0" smtClean="0"/>
              <a:t>ML oferece ferramentas importantes para a solução eficiente de vários problemas 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smtClean="0"/>
          </a:p>
          <a:p>
            <a:r>
              <a:rPr lang="en-US" sz="1200" dirty="0" smtClean="0"/>
              <a:t>Weak AI is the form of AI where programs are developed to perform specific tasks, for instance, Machine learning, Planning, Computer vision, etc.</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05584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ML: técnicas e </a:t>
            </a:r>
            <a:r>
              <a:rPr lang="pt-BR" sz="1200" dirty="0" err="1" smtClean="0"/>
              <a:t>algortimos</a:t>
            </a:r>
            <a:r>
              <a:rPr lang="pt-BR" sz="1200" dirty="0" smtClean="0"/>
              <a:t> 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smtClean="0"/>
          </a:p>
          <a:p>
            <a:endParaRPr lang="en-US" sz="1200" b="1" dirty="0" smtClean="0"/>
          </a:p>
          <a:p>
            <a:r>
              <a:rPr lang="pt-BR" sz="1200" b="0" dirty="0" smtClean="0"/>
              <a:t>Por exemplo, o filtro de spam do </a:t>
            </a:r>
            <a:r>
              <a:rPr lang="pt-BR" sz="1200" b="0" dirty="0" err="1" smtClean="0"/>
              <a:t>gmail</a:t>
            </a:r>
            <a:r>
              <a:rPr lang="pt-BR" sz="1200" b="0" dirty="0" smtClean="0"/>
              <a:t>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a:t>
            </a:r>
            <a:r>
              <a:rPr lang="pt-BR" sz="1200" b="0" dirty="0" err="1" smtClean="0"/>
              <a:t>emails</a:t>
            </a:r>
            <a:r>
              <a:rPr lang="pt-BR" sz="1200" b="0" dirty="0" smtClean="0"/>
              <a:t> regulares (não spam, também chamados de “</a:t>
            </a:r>
            <a:r>
              <a:rPr lang="pt-BR" sz="1200" b="0" dirty="0" err="1" smtClean="0"/>
              <a:t>ham</a:t>
            </a:r>
            <a:r>
              <a:rPr lang="pt-BR" sz="1200" b="0" dirty="0" smtClean="0"/>
              <a:t>").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endParaRPr lang="en-US" sz="1200" b="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999938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Através de treinamento com o conjunto de</a:t>
            </a:r>
            <a:r>
              <a:rPr lang="pt-BR" baseline="0" dirty="0" smtClean="0"/>
              <a:t> dados</a:t>
            </a:r>
            <a:r>
              <a:rPr lang="pt-BR" dirty="0" smtClean="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63920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Recomendação de 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smtClean="0"/>
          </a:p>
          <a:p>
            <a:endParaRPr lang="pt-BR"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399193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xmlns=""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xmlns="" id="{9EDE2778-5372-4104-B96D-968184DA8288}"/>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a16="http://schemas.microsoft.com/office/drawing/2014/main" xmlns=""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99E8855C-D8FD-48F6-B14E-861E0DE4D915}"/>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a16="http://schemas.microsoft.com/office/drawing/2014/main" xmlns=""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xmlns=""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721D5734-7B1F-425D-942F-6EB73344027C}"/>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a16="http://schemas.microsoft.com/office/drawing/2014/main" xmlns=""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F05BE1AF-51EA-425D-B188-DE7BD675009F}"/>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a16="http://schemas.microsoft.com/office/drawing/2014/main" xmlns=""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xmlns=""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xmlns="" id="{50F1D3FB-740A-4EBA-A309-2CE71D12ECFB}"/>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a16="http://schemas.microsoft.com/office/drawing/2014/main" xmlns=""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xmlns=""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xmlns=""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xmlns=""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xmlns="" id="{938070A4-BC2F-4D55-BD8D-DEAF11BB9EE9}"/>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6" name="Espaço Reservado para Rodapé 5">
            <a:extLst>
              <a:ext uri="{FF2B5EF4-FFF2-40B4-BE49-F238E27FC236}">
                <a16:creationId xmlns:a16="http://schemas.microsoft.com/office/drawing/2014/main" xmlns=""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xmlns=""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xmlns=""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xmlns=""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xmlns=""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xmlns="" id="{4172C0E5-5AF0-4805-BB51-443733CD2BD5}"/>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8" name="Espaço Reservado para Rodapé 7">
            <a:extLst>
              <a:ext uri="{FF2B5EF4-FFF2-40B4-BE49-F238E27FC236}">
                <a16:creationId xmlns:a16="http://schemas.microsoft.com/office/drawing/2014/main" xmlns=""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xmlns=""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xmlns="" id="{342600A9-7F92-4E22-9D94-E4717252A817}"/>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4" name="Espaço Reservado para Rodapé 3">
            <a:extLst>
              <a:ext uri="{FF2B5EF4-FFF2-40B4-BE49-F238E27FC236}">
                <a16:creationId xmlns:a16="http://schemas.microsoft.com/office/drawing/2014/main" xmlns=""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xmlns=""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xmlns="" id="{DD19515C-212C-4EAE-84A3-8FF4BC844F1B}"/>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3" name="Espaço Reservado para Rodapé 2">
            <a:extLst>
              <a:ext uri="{FF2B5EF4-FFF2-40B4-BE49-F238E27FC236}">
                <a16:creationId xmlns:a16="http://schemas.microsoft.com/office/drawing/2014/main" xmlns=""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xmlns=""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xmlns=""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xmlns=""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A4DC363A-5000-472E-8B17-02E7DCB8840A}"/>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6" name="Espaço Reservado para Rodapé 5">
            <a:extLst>
              <a:ext uri="{FF2B5EF4-FFF2-40B4-BE49-F238E27FC236}">
                <a16:creationId xmlns:a16="http://schemas.microsoft.com/office/drawing/2014/main" xmlns=""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xmlns=""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xmlns=""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xmlns="" id="{02113D81-8665-4516-BD81-C6A1F254EECD}"/>
              </a:ext>
            </a:extLst>
          </p:cNvPr>
          <p:cNvSpPr>
            <a:spLocks noGrp="1"/>
          </p:cNvSpPr>
          <p:nvPr>
            <p:ph type="dt" sz="half" idx="10"/>
          </p:nvPr>
        </p:nvSpPr>
        <p:spPr/>
        <p:txBody>
          <a:bodyPr/>
          <a:lstStyle/>
          <a:p>
            <a:fld id="{63289F7E-B80B-496E-81B4-D396C37C9454}" type="datetimeFigureOut">
              <a:rPr lang="pt-BR" smtClean="0"/>
              <a:t>22/07/2022</a:t>
            </a:fld>
            <a:endParaRPr lang="pt-BR"/>
          </a:p>
        </p:txBody>
      </p:sp>
      <p:sp>
        <p:nvSpPr>
          <p:cNvPr id="6" name="Espaço Reservado para Rodapé 5">
            <a:extLst>
              <a:ext uri="{FF2B5EF4-FFF2-40B4-BE49-F238E27FC236}">
                <a16:creationId xmlns:a16="http://schemas.microsoft.com/office/drawing/2014/main" xmlns=""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xmlns=""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xmlns=""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xmlns=""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xmlns=""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22/07/2022</a:t>
            </a:fld>
            <a:endParaRPr lang="pt-BR"/>
          </a:p>
        </p:txBody>
      </p:sp>
      <p:sp>
        <p:nvSpPr>
          <p:cNvPr id="5" name="Espaço Reservado para Rodapé 4">
            <a:extLst>
              <a:ext uri="{FF2B5EF4-FFF2-40B4-BE49-F238E27FC236}">
                <a16:creationId xmlns:a16="http://schemas.microsoft.com/office/drawing/2014/main" xmlns=""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xmlns=""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8" Type="http://schemas.openxmlformats.org/officeDocument/2006/relationships/image" Target="../media/image40.jpeg"/><Relationship Id="rId3" Type="http://schemas.openxmlformats.org/officeDocument/2006/relationships/image" Target="../media/image35.jpe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jpe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23.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1.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e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Mas então, o que é ML?</a:t>
            </a:r>
            <a:endParaRPr lang="en-US" dirty="0"/>
          </a:p>
        </p:txBody>
      </p:sp>
      <p:sp>
        <p:nvSpPr>
          <p:cNvPr id="3" name="Espaço Reservado para Conteúdo 2"/>
          <p:cNvSpPr>
            <a:spLocks noGrp="1"/>
          </p:cNvSpPr>
          <p:nvPr>
            <p:ph idx="1"/>
          </p:nvPr>
        </p:nvSpPr>
        <p:spPr>
          <a:xfrm>
            <a:off x="838200" y="1825624"/>
            <a:ext cx="11061700" cy="4676775"/>
          </a:xfrm>
        </p:spPr>
        <p:txBody>
          <a:bodyPr/>
          <a:lstStyle/>
          <a:p>
            <a:r>
              <a:rPr lang="pt-BR" dirty="0"/>
              <a:t>É uma </a:t>
            </a:r>
            <a:r>
              <a:rPr lang="pt-BR" dirty="0" smtClean="0"/>
              <a:t>das subáreas </a:t>
            </a:r>
            <a:r>
              <a:rPr lang="pt-BR" dirty="0"/>
              <a:t>da inteligência artificial.</a:t>
            </a:r>
          </a:p>
          <a:p>
            <a:r>
              <a:rPr lang="pt-BR" dirty="0"/>
              <a:t>O termo foi cunhado em 1959, pelo cientista da computação Arthur Samuel, que o definiu como o </a:t>
            </a:r>
            <a:endParaRPr lang="pt-BR" dirty="0" smtClean="0"/>
          </a:p>
          <a:p>
            <a:pPr marL="0" indent="0" algn="ctr">
              <a:buNone/>
            </a:pPr>
            <a:r>
              <a:rPr lang="pt-BR" dirty="0" smtClean="0"/>
              <a:t>“</a:t>
            </a:r>
            <a:r>
              <a:rPr lang="pt-BR" i="1" dirty="0" smtClean="0"/>
              <a:t>Campo </a:t>
            </a:r>
            <a:r>
              <a:rPr lang="pt-BR" i="1" dirty="0"/>
              <a:t>de estudo que dá aos computadores a habilidade de </a:t>
            </a:r>
            <a:r>
              <a:rPr lang="pt-BR" b="1" i="1" dirty="0"/>
              <a:t>aprender sem serem explicitamente programados</a:t>
            </a:r>
            <a:r>
              <a:rPr lang="pt-BR" dirty="0"/>
              <a:t>”.</a:t>
            </a:r>
          </a:p>
          <a:p>
            <a:r>
              <a:rPr lang="pt-BR" dirty="0"/>
              <a:t>A</a:t>
            </a:r>
            <a:r>
              <a:rPr lang="pt-BR" dirty="0" smtClean="0"/>
              <a:t>lgoritmos de </a:t>
            </a:r>
            <a:r>
              <a:rPr lang="pt-BR" dirty="0"/>
              <a:t>ML são </a:t>
            </a:r>
            <a:r>
              <a:rPr lang="pt-BR" b="1" i="1" dirty="0"/>
              <a:t>orientados a dados</a:t>
            </a:r>
            <a:r>
              <a:rPr lang="pt-BR" dirty="0"/>
              <a:t>, ou seja, eles </a:t>
            </a:r>
            <a:r>
              <a:rPr lang="pt-BR" b="1" i="1" dirty="0"/>
              <a:t>aprendem automaticamente</a:t>
            </a:r>
            <a:r>
              <a:rPr lang="pt-BR" dirty="0"/>
              <a:t> </a:t>
            </a:r>
            <a:r>
              <a:rPr lang="pt-BR" dirty="0" smtClean="0"/>
              <a:t>uma </a:t>
            </a:r>
            <a:r>
              <a:rPr lang="pt-BR" b="1" i="1" dirty="0" smtClean="0"/>
              <a:t>solução geral </a:t>
            </a:r>
            <a:r>
              <a:rPr lang="pt-BR" dirty="0"/>
              <a:t>a partir </a:t>
            </a:r>
            <a:r>
              <a:rPr lang="pt-BR" dirty="0" smtClean="0"/>
              <a:t>de </a:t>
            </a:r>
            <a:r>
              <a:rPr lang="pt-BR" b="1" i="1" dirty="0" smtClean="0"/>
              <a:t>conjuntos de dados </a:t>
            </a:r>
            <a:r>
              <a:rPr lang="pt-BR" dirty="0" smtClean="0"/>
              <a:t>fornecidos a eles.</a:t>
            </a:r>
            <a:endParaRPr lang="pt-BR" dirty="0"/>
          </a:p>
        </p:txBody>
      </p:sp>
      <p:pic>
        <p:nvPicPr>
          <p:cNvPr id="4" name="Picture 2" descr="https://www.oulu.fi/sites/default/files/11/machines%20_decide.jpg">
            <a:extLst>
              <a:ext uri="{FF2B5EF4-FFF2-40B4-BE49-F238E27FC236}">
                <a16:creationId xmlns:a16="http://schemas.microsoft.com/office/drawing/2014/main" xmlns=""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7575" y="5130800"/>
            <a:ext cx="2258475" cy="15065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a:extLst>
              <a:ext uri="{28A0092B-C50C-407E-A947-70E740481C1C}">
                <a14:useLocalDpi xmlns:a14="http://schemas.microsoft.com/office/drawing/2010/main" val="0"/>
              </a:ext>
            </a:extLst>
          </a:blip>
          <a:srcRect l="6421" r="19983"/>
          <a:stretch/>
        </p:blipFill>
        <p:spPr bwMode="auto">
          <a:xfrm>
            <a:off x="7869374" y="365125"/>
            <a:ext cx="3849160" cy="1646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31839" y="5072184"/>
            <a:ext cx="2886695" cy="1623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43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a:t>
            </a:r>
            <a:r>
              <a:rPr lang="pt-BR" dirty="0" smtClean="0">
                <a:solidFill>
                  <a:srgbClr val="00B0F0"/>
                </a:solidFill>
              </a:rPr>
              <a:t>... </a:t>
            </a:r>
            <a:r>
              <a:rPr lang="pt-BR" b="1" i="1" dirty="0">
                <a:solidFill>
                  <a:srgbClr val="00B0F0"/>
                </a:solidFill>
              </a:rPr>
              <a:t>a</a:t>
            </a:r>
            <a:r>
              <a:rPr lang="pt-BR" b="1" i="1" dirty="0" smtClean="0">
                <a:solidFill>
                  <a:srgbClr val="00B0F0"/>
                </a:solidFill>
              </a:rPr>
              <a:t>prender sem serem explicitamente programados</a:t>
            </a:r>
            <a:r>
              <a:rPr lang="pt-BR" dirty="0" smtClean="0">
                <a:solidFill>
                  <a:srgbClr val="00B0F0"/>
                </a:solidFill>
              </a:rPr>
              <a:t>.</a:t>
            </a:r>
            <a:r>
              <a:rPr lang="pt-BR" dirty="0" smtClean="0"/>
              <a:t>”</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632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304406" y="554548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6" name="Retângulo 5"/>
          <p:cNvSpPr/>
          <p:nvPr/>
        </p:nvSpPr>
        <p:spPr>
          <a:xfrm>
            <a:off x="3712450" y="6383812"/>
            <a:ext cx="3565784" cy="369332"/>
          </a:xfrm>
          <a:prstGeom prst="rect">
            <a:avLst/>
          </a:prstGeom>
        </p:spPr>
        <p:txBody>
          <a:bodyPr wrap="none">
            <a:spAutoFit/>
          </a:bodyPr>
          <a:lstStyle/>
          <a:p>
            <a:r>
              <a:rPr lang="pt-BR" b="1" i="1" dirty="0"/>
              <a:t>Conjunto de </a:t>
            </a:r>
            <a:r>
              <a:rPr lang="pt-BR" b="1" i="1" dirty="0" smtClean="0"/>
              <a:t>dados de treinamento.</a:t>
            </a:r>
            <a:endParaRPr lang="en-US" b="1" i="1" dirty="0"/>
          </a:p>
        </p:txBody>
      </p:sp>
      <p:sp>
        <p:nvSpPr>
          <p:cNvPr id="21" name="Elipse 20"/>
          <p:cNvSpPr/>
          <p:nvPr/>
        </p:nvSpPr>
        <p:spPr>
          <a:xfrm>
            <a:off x="1998859" y="510629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ector de seta reta 23"/>
          <p:cNvCxnSpPr>
            <a:stCxn id="21" idx="4"/>
            <a:endCxn id="6" idx="1"/>
          </p:cNvCxnSpPr>
          <p:nvPr/>
        </p:nvCxnSpPr>
        <p:spPr>
          <a:xfrm>
            <a:off x="2919807" y="625809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a:t>
            </a:r>
            <a:r>
              <a:rPr lang="pt-BR" dirty="0" smtClean="0"/>
              <a:t>um </a:t>
            </a:r>
            <a:r>
              <a:rPr lang="pt-BR" b="1" i="1" dirty="0"/>
              <a:t>conjunto de </a:t>
            </a:r>
            <a:r>
              <a:rPr lang="pt-BR" b="1" i="1" dirty="0" smtClean="0"/>
              <a:t>dados </a:t>
            </a:r>
            <a:r>
              <a:rPr lang="pt-BR" dirty="0" smtClean="0"/>
              <a:t>(entradas e saídas esperadas), </a:t>
            </a:r>
            <a:r>
              <a:rPr lang="pt-BR" dirty="0"/>
              <a:t>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a:t>
            </a:r>
            <a:r>
              <a:rPr lang="pt-BR" dirty="0" smtClean="0"/>
              <a:t>e, o mais importante, </a:t>
            </a:r>
            <a:r>
              <a:rPr lang="pt-BR" b="1" i="1" dirty="0"/>
              <a:t>generaliza</a:t>
            </a:r>
            <a:r>
              <a:rPr lang="pt-BR" dirty="0"/>
              <a:t> para </a:t>
            </a:r>
            <a:r>
              <a:rPr lang="pt-BR" b="1" i="1" dirty="0"/>
              <a:t>entradas não vistas durante o treinamento</a:t>
            </a:r>
            <a:r>
              <a:rPr lang="pt-BR" dirty="0" smtClean="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smtClean="0"/>
              <a:t>Entradas</a:t>
            </a:r>
            <a:endParaRPr lang="pt-BR" dirty="0"/>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a:t>
            </a:r>
            <a:r>
              <a:rPr lang="pt-BR" b="1" i="1" dirty="0" smtClean="0"/>
              <a:t>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200" y="1825625"/>
            <a:ext cx="10515600"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a:t>
            </a:r>
            <a:r>
              <a:rPr lang="pt-BR" dirty="0" smtClean="0"/>
              <a:t>e </a:t>
            </a:r>
            <a:r>
              <a:rPr lang="pt-BR" dirty="0" err="1" smtClean="0"/>
              <a:t>netflix</a:t>
            </a:r>
            <a:r>
              <a:rPr lang="pt-BR" dirty="0"/>
              <a:t>).</a:t>
            </a:r>
          </a:p>
          <a:p>
            <a:r>
              <a:rPr lang="pt-BR" b="1" dirty="0"/>
              <a:t>Educação</a:t>
            </a:r>
            <a:r>
              <a:rPr lang="pt-BR" dirty="0"/>
              <a:t>: pontuação automatizada de fala em testes de Inglês.</a:t>
            </a:r>
          </a:p>
          <a:p>
            <a:r>
              <a:rPr lang="pt-BR" b="1" dirty="0"/>
              <a:t>Medicina</a:t>
            </a:r>
            <a:r>
              <a:rPr lang="pt-BR" dirty="0"/>
              <a:t>: detecção e/ou diagnóstico de doenças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r>
              <a:rPr lang="pt-BR" dirty="0" smtClean="0"/>
              <a:t>.).</a:t>
            </a:r>
            <a:endParaRPr lang="pt-BR" dirty="0"/>
          </a:p>
        </p:txBody>
      </p:sp>
      <p:pic>
        <p:nvPicPr>
          <p:cNvPr id="4" name="Picture 2" descr="Image result for artificial intelligence">
            <a:extLst>
              <a:ext uri="{FF2B5EF4-FFF2-40B4-BE49-F238E27FC236}">
                <a16:creationId xmlns="" xmlns:a16="http://schemas.microsoft.com/office/drawing/2014/main"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 xmlns:a16="http://schemas.microsoft.com/office/drawing/2014/main"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8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a:bodyPr>
          <a:lstStyle/>
          <a:p>
            <a:r>
              <a:rPr lang="pt-BR" dirty="0"/>
              <a:t>Possibilidade de analisar e extrair informações úteis de enormes volumes dados (de </a:t>
            </a:r>
            <a:r>
              <a:rPr lang="pt-BR" dirty="0" err="1"/>
              <a:t>tera</a:t>
            </a:r>
            <a:r>
              <a:rPr lang="pt-BR" dirty="0"/>
              <a:t> a </a:t>
            </a:r>
            <a:r>
              <a:rPr lang="pt-BR" dirty="0" err="1"/>
              <a:t>petabytes</a:t>
            </a:r>
            <a:r>
              <a:rPr lang="pt-BR" dirty="0"/>
              <a:t>) disponíveis atualmente, o que seria </a:t>
            </a:r>
            <a:r>
              <a:rPr lang="pt-BR" dirty="0" smtClean="0"/>
              <a:t>impossível para nós. </a:t>
            </a:r>
          </a:p>
          <a:p>
            <a:r>
              <a:rPr lang="pt-BR" dirty="0" smtClean="0"/>
              <a:t>A extração de informações úteis a partir de dados vale ouro, pois têm grande potencial para aumentar o lucro das empresas.</a:t>
            </a:r>
          </a:p>
          <a:p>
            <a:r>
              <a:rPr lang="pt-BR" dirty="0" smtClean="0"/>
              <a:t>O </a:t>
            </a:r>
            <a:r>
              <a:rPr lang="pt-BR" dirty="0"/>
              <a:t>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a:t>
            </a:r>
            <a:r>
              <a:rPr lang="pt-BR" dirty="0" smtClean="0"/>
              <a:t>etc</a:t>
            </a:r>
            <a:r>
              <a:rPr lang="pt-BR" dirty="0"/>
              <a:t>.</a:t>
            </a:r>
          </a:p>
          <a:p>
            <a:r>
              <a:rPr lang="pt-BR" dirty="0" smtClean="0"/>
              <a:t>Criação de </a:t>
            </a:r>
            <a:r>
              <a:rPr lang="pt-BR" i="1" dirty="0"/>
              <a:t>frameworks</a:t>
            </a:r>
            <a:r>
              <a:rPr lang="pt-BR" dirty="0"/>
              <a:t> e bibliotecas poderosas que facilitam o desenvolvimento de soluções com ML.</a:t>
            </a:r>
          </a:p>
          <a:p>
            <a:endParaRPr lang="en-US" dirty="0"/>
          </a:p>
        </p:txBody>
      </p:sp>
      <p:pic>
        <p:nvPicPr>
          <p:cNvPr id="4" name="Picture 2" descr="Image result for tensorflow logo">
            <a:extLst>
              <a:ext uri="{FF2B5EF4-FFF2-40B4-BE49-F238E27FC236}">
                <a16:creationId xmlns:a16="http://schemas.microsoft.com/office/drawing/2014/main" xmlns=""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437" y="5694658"/>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a16="http://schemas.microsoft.com/office/drawing/2014/main" xmlns=""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078" y="6315075"/>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3969" y="5694657"/>
            <a:ext cx="1617612" cy="8722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a16="http://schemas.microsoft.com/office/drawing/2014/main" xmlns="" id="{33CCF501-0E9C-4C8C-BFCC-713767570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564"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a16="http://schemas.microsoft.com/office/drawing/2014/main" xmlns="" id="{579B04DE-B2DC-4ED7-AA9D-5AAA958057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1542" y="557837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a16="http://schemas.microsoft.com/office/drawing/2014/main" xmlns="" id="{A9345AF3-EF63-4F70-A5B2-8F8ED0E283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21808" y="5673296"/>
            <a:ext cx="1811064" cy="11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94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a16="http://schemas.microsoft.com/office/drawing/2014/main" xmlns="" id="{5BA8D271-087B-414B-ABC6-D7C5E7367E33}"/>
              </a:ext>
            </a:extLst>
          </p:cNvPr>
          <p:cNvSpPr>
            <a:spLocks noGrp="1"/>
          </p:cNvSpPr>
          <p:nvPr>
            <p:ph idx="1"/>
          </p:nvPr>
        </p:nvSpPr>
        <p:spPr>
          <a:xfrm>
            <a:off x="838200" y="1825624"/>
            <a:ext cx="6367819" cy="4819875"/>
          </a:xfrm>
        </p:spPr>
        <p:txBody>
          <a:bodyPr>
            <a:normAutofit/>
          </a:bodyPr>
          <a:lstStyle/>
          <a:p>
            <a:pPr marL="0" indent="0" fontAlgn="base">
              <a:buNone/>
            </a:pPr>
            <a:r>
              <a:rPr lang="pt-BR" dirty="0" smtClean="0"/>
              <a:t>Dependendo do tipo de aprendizado realizado pelos algoritmos, eles podem ser agrupados da seguinte forma:</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a16="http://schemas.microsoft.com/office/drawing/2014/main" xmlns=""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355125"/>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Supervisionado</a:t>
            </a:r>
          </a:p>
        </p:txBody>
      </p:sp>
      <p:pic>
        <p:nvPicPr>
          <p:cNvPr id="4" name="Picture 4" descr="Image result for supervised learning">
            <a:extLst>
              <a:ext uri="{FF2B5EF4-FFF2-40B4-BE49-F238E27FC236}">
                <a16:creationId xmlns:a16="http://schemas.microsoft.com/office/drawing/2014/main" xmlns=""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584" y="5198990"/>
            <a:ext cx="3791416" cy="1212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chine Learning : Simple Linear Regression – Anirudh Sethi Blo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101" y="1825624"/>
            <a:ext cx="3111002" cy="21218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962901" cy="5032375"/>
              </a:xfrm>
            </p:spPr>
            <p:txBody>
              <a:bodyPr>
                <a:normAutofit fontScale="92500" lnSpcReduction="20000"/>
              </a:bodyPr>
              <a:lstStyle/>
              <a:p>
                <a:pPr>
                  <a:spcBef>
                    <a:spcPts val="600"/>
                  </a:spcBef>
                </a:pPr>
                <a:r>
                  <a:rPr lang="pt-BR" dirty="0" smtClean="0"/>
                  <a:t>No aprendizado supervisionado, o algoritmo tem acesso às saídas esperadas, </a:t>
                </a:r>
                <a14:m>
                  <m:oMath xmlns:m="http://schemas.openxmlformats.org/officeDocument/2006/math">
                    <m:r>
                      <a:rPr lang="pt-BR" i="1">
                        <a:latin typeface="Cambria Math" panose="02040503050406030204" pitchFamily="18" charset="0"/>
                      </a:rPr>
                      <m:t>𝑦</m:t>
                    </m:r>
                  </m:oMath>
                </a14:m>
                <a:r>
                  <a:rPr lang="pt-BR" dirty="0" smtClean="0"/>
                  <a:t>, chamadas </a:t>
                </a:r>
                <a:r>
                  <a:rPr lang="pt-BR" dirty="0"/>
                  <a:t>de </a:t>
                </a:r>
                <a:r>
                  <a:rPr lang="pt-BR" b="1" i="1" dirty="0"/>
                  <a:t>rótulos</a:t>
                </a:r>
                <a:r>
                  <a:rPr lang="pt-BR" dirty="0"/>
                  <a:t> (ou </a:t>
                </a:r>
                <a:r>
                  <a:rPr lang="pt-BR" i="1" dirty="0" err="1"/>
                  <a:t>labels</a:t>
                </a:r>
                <a:r>
                  <a:rPr lang="pt-BR" dirty="0"/>
                  <a:t>, do Inglês</a:t>
                </a:r>
                <a:r>
                  <a:rPr lang="pt-BR" dirty="0" smtClean="0"/>
                  <a:t>), para o conjunto de valores de entrada, chamados de </a:t>
                </a:r>
                <a:r>
                  <a:rPr lang="pt-BR" b="1" i="1" dirty="0"/>
                  <a:t>atributos</a:t>
                </a:r>
                <a:r>
                  <a:rPr lang="pt-BR" dirty="0"/>
                  <a:t>, </a:t>
                </a:r>
                <a14:m>
                  <m:oMath xmlns:m="http://schemas.openxmlformats.org/officeDocument/2006/math">
                    <m:r>
                      <a:rPr lang="pt-BR" b="1" i="1">
                        <a:latin typeface="Cambria Math" panose="02040503050406030204" pitchFamily="18" charset="0"/>
                      </a:rPr>
                      <m:t>𝒙</m:t>
                    </m:r>
                  </m:oMath>
                </a14:m>
                <a:r>
                  <a:rPr lang="pt-BR" dirty="0" smtClean="0"/>
                  <a:t>. </a:t>
                </a:r>
                <a:endParaRPr lang="pt-BR" dirty="0"/>
              </a:p>
              <a:p>
                <a:pPr>
                  <a:spcBef>
                    <a:spcPts val="600"/>
                  </a:spcBef>
                </a:pPr>
                <a:r>
                  <a:rPr lang="pt-BR" dirty="0" smtClean="0"/>
                  <a:t>Em </a:t>
                </a:r>
                <a:r>
                  <a:rPr lang="pt-BR" dirty="0"/>
                  <a:t>outras palavras, cada </a:t>
                </a:r>
                <a:r>
                  <a:rPr lang="pt-BR" b="1" i="1" dirty="0" smtClean="0"/>
                  <a:t>exemplo de </a:t>
                </a:r>
                <a:r>
                  <a:rPr lang="pt-BR" b="1" i="1" dirty="0"/>
                  <a:t>treinamento </a:t>
                </a:r>
                <a:r>
                  <a:rPr lang="pt-BR" dirty="0"/>
                  <a:t>é </a:t>
                </a:r>
                <a:r>
                  <a:rPr lang="pt-BR" dirty="0" smtClean="0"/>
                  <a:t>composto </a:t>
                </a:r>
                <a:r>
                  <a:rPr lang="pt-BR" dirty="0"/>
                  <a:t>pelos </a:t>
                </a:r>
                <a:r>
                  <a:rPr lang="pt-BR" dirty="0" smtClean="0"/>
                  <a:t>valores de entrada, </a:t>
                </a:r>
                <a14:m>
                  <m:oMath xmlns:m="http://schemas.openxmlformats.org/officeDocument/2006/math">
                    <m:r>
                      <a:rPr lang="pt-BR" b="1" i="1">
                        <a:latin typeface="Cambria Math" panose="02040503050406030204" pitchFamily="18" charset="0"/>
                      </a:rPr>
                      <m:t>𝒙</m:t>
                    </m:r>
                  </m:oMath>
                </a14:m>
                <a:r>
                  <a:rPr lang="pt-BR" dirty="0" smtClean="0"/>
                  <a:t>, </a:t>
                </a:r>
                <a:r>
                  <a:rPr lang="pt-BR" dirty="0"/>
                  <a:t>e </a:t>
                </a:r>
                <a:r>
                  <a:rPr lang="pt-BR" dirty="0" smtClean="0"/>
                  <a:t>sua saída correspondente, </a:t>
                </a:r>
                <a14:m>
                  <m:oMath xmlns:m="http://schemas.openxmlformats.org/officeDocument/2006/math">
                    <m:r>
                      <a:rPr lang="pt-BR" i="1">
                        <a:latin typeface="Cambria Math" panose="02040503050406030204" pitchFamily="18" charset="0"/>
                      </a:rPr>
                      <m:t>𝑦</m:t>
                    </m:r>
                  </m:oMath>
                </a14:m>
                <a:r>
                  <a:rPr lang="pt-BR" dirty="0" smtClean="0"/>
                  <a:t>.</a:t>
                </a:r>
                <a:endParaRPr lang="pt-BR" dirty="0"/>
              </a:p>
              <a:p>
                <a:pPr>
                  <a:spcBef>
                    <a:spcPts val="600"/>
                  </a:spcBef>
                </a:pPr>
                <a:r>
                  <a:rPr lang="pt-BR" b="1" dirty="0" smtClean="0"/>
                  <a:t>Objetivo</a:t>
                </a:r>
                <a:r>
                  <a:rPr lang="pt-BR" dirty="0" smtClean="0"/>
                  <a:t>: </a:t>
                </a:r>
                <a:r>
                  <a:rPr lang="pt-BR" dirty="0"/>
                  <a:t>os </a:t>
                </a:r>
                <a:r>
                  <a:rPr lang="pt-BR" dirty="0" smtClean="0"/>
                  <a:t>algoritmos supervisionados </a:t>
                </a:r>
                <a:r>
                  <a:rPr lang="pt-BR" dirty="0"/>
                  <a:t>de ML devem </a:t>
                </a:r>
                <a:r>
                  <a:rPr lang="pt-BR" b="1" i="1" dirty="0"/>
                  <a:t>aprender</a:t>
                </a:r>
                <a:r>
                  <a:rPr lang="pt-BR" dirty="0"/>
                  <a:t> uma </a:t>
                </a:r>
                <a:r>
                  <a:rPr lang="pt-BR" b="1" i="1" dirty="0"/>
                  <a:t>função</a:t>
                </a:r>
                <a:r>
                  <a:rPr lang="pt-BR" dirty="0"/>
                  <a:t> que mapeie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esperadas, </a:t>
                </a:r>
                <a14:m>
                  <m:oMath xmlns:m="http://schemas.openxmlformats.org/officeDocument/2006/math">
                    <m:r>
                      <a:rPr lang="pt-BR" i="1">
                        <a:latin typeface="Cambria Math" panose="02040503050406030204" pitchFamily="18" charset="0"/>
                      </a:rPr>
                      <m:t>𝑦</m:t>
                    </m:r>
                  </m:oMath>
                </a14:m>
                <a:r>
                  <a:rPr lang="pt-BR" dirty="0"/>
                  <a:t>, ou seja,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a:p>
                <a:pPr>
                  <a:spcBef>
                    <a:spcPts val="600"/>
                  </a:spcBef>
                </a:pPr>
                <a:r>
                  <a:rPr lang="pt-BR" dirty="0"/>
                  <a:t>Esse tipo de aprendizado é dividido em problemas de </a:t>
                </a:r>
                <a:r>
                  <a:rPr lang="pt-BR" b="1" i="1" dirty="0"/>
                  <a:t>Regressão</a:t>
                </a:r>
                <a:r>
                  <a:rPr lang="pt-BR" dirty="0"/>
                  <a:t> e </a:t>
                </a:r>
                <a:r>
                  <a:rPr lang="pt-BR" b="1" i="1" dirty="0"/>
                  <a:t>Classificação</a:t>
                </a:r>
                <a:r>
                  <a:rPr lang="pt-BR" dirty="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 Exemplo: experiência vs. salário.</a:t>
                </a:r>
                <a:endParaRPr lang="pt-BR" dirty="0"/>
              </a:p>
              <a:p>
                <a:pPr lvl="1">
                  <a:spcBef>
                    <a:spcPts val="600"/>
                  </a:spcBef>
                  <a:buFont typeface="Wingdings" panose="05000000000000000000" pitchFamily="2" charset="2"/>
                  <a:buChar char="§"/>
                </a:pPr>
                <a:r>
                  <a:rPr lang="pt-BR" b="1" dirty="0"/>
                  <a:t>Classificação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conjunto finito de classes</a:t>
                </a:r>
                <a:r>
                  <a:rPr lang="pt-BR" dirty="0" smtClean="0"/>
                  <a:t>. Exemplo: filtro de spam.</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962901" cy="5032375"/>
              </a:xfrm>
              <a:blipFill rotWithShape="0">
                <a:blip r:embed="rId5"/>
                <a:stretch>
                  <a:fillRect l="-1148" t="-3027" r="-1913" b="-1574"/>
                </a:stretch>
              </a:blipFill>
            </p:spPr>
            <p:txBody>
              <a:bodyPr/>
              <a:lstStyle/>
              <a:p>
                <a:r>
                  <a:rPr lang="en-US">
                    <a:noFill/>
                  </a:rPr>
                  <a:t> </a:t>
                </a:r>
              </a:p>
            </p:txBody>
          </p:sp>
        </mc:Fallback>
      </mc:AlternateContent>
    </p:spTree>
    <p:extLst>
      <p:ext uri="{BB962C8B-B14F-4D97-AF65-F5344CB8AC3E}">
        <p14:creationId xmlns:p14="http://schemas.microsoft.com/office/powerpoint/2010/main" val="3127737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fontScale="92500" lnSpcReduction="10000"/>
              </a:bodyPr>
              <a:lstStyle/>
              <a:p>
                <a:r>
                  <a:rPr lang="pt-BR" dirty="0"/>
                  <a:t>Neste tipo de aprendizado, </a:t>
                </a:r>
                <a:r>
                  <a:rPr lang="pt-BR" dirty="0" smtClean="0"/>
                  <a:t>os algoritmos não têm acesso às saídas esperadas</a:t>
                </a:r>
                <a:r>
                  <a:rPr lang="pt-BR" dirty="0" smtClean="0">
                    <a:cs typeface="Calibri"/>
                  </a:rPr>
                  <a:t>. Eles só recebem os atributos,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dirty="0" smtClean="0"/>
                  <a:t>Neste caso, os </a:t>
                </a:r>
                <a:r>
                  <a:rPr lang="pt-BR" dirty="0"/>
                  <a:t>algoritmos </a:t>
                </a:r>
                <a:r>
                  <a:rPr lang="pt-BR" b="1" i="1" dirty="0" smtClean="0"/>
                  <a:t>aprendem/descobrem</a:t>
                </a:r>
                <a:r>
                  <a:rPr lang="pt-BR" dirty="0" smtClean="0"/>
                  <a:t> </a:t>
                </a:r>
                <a:r>
                  <a:rPr lang="pt-BR" b="1" i="1" dirty="0" smtClean="0"/>
                  <a:t>padrões </a:t>
                </a:r>
                <a:r>
                  <a:rPr lang="pt-BR" dirty="0" smtClean="0"/>
                  <a:t>(muitas vezes ocultos) presentes </a:t>
                </a:r>
                <a:r>
                  <a:rPr lang="pt-BR" dirty="0"/>
                  <a:t>nos dados de entrada </a:t>
                </a:r>
                <a:r>
                  <a:rPr lang="pt-BR" b="1" i="1" dirty="0"/>
                  <a:t>sem a presença de rótulos</a:t>
                </a:r>
                <a:r>
                  <a:rPr lang="pt-BR" dirty="0"/>
                  <a:t>.</a:t>
                </a:r>
              </a:p>
              <a:p>
                <a:r>
                  <a:rPr lang="pt-BR" b="1" dirty="0" smtClean="0"/>
                  <a:t>Objetivo</a:t>
                </a:r>
                <a:r>
                  <a:rPr lang="pt-BR" dirty="0" smtClean="0"/>
                  <a:t>: </a:t>
                </a:r>
                <a:r>
                  <a:rPr lang="pt-BR" dirty="0"/>
                  <a:t>o</a:t>
                </a:r>
                <a:r>
                  <a:rPr lang="pt-BR" dirty="0" smtClean="0"/>
                  <a:t>s algoritmos devem </a:t>
                </a:r>
                <a:r>
                  <a:rPr lang="pt-BR" b="1" i="1" dirty="0" smtClean="0"/>
                  <a:t>aprender/descobrir</a:t>
                </a:r>
                <a:r>
                  <a:rPr lang="pt-BR" dirty="0" smtClean="0"/>
                  <a:t> </a:t>
                </a:r>
                <a:r>
                  <a:rPr lang="pt-BR" dirty="0"/>
                  <a:t>padrões (e.g., </a:t>
                </a:r>
                <a:r>
                  <a:rPr lang="pt-BR" dirty="0" smtClean="0"/>
                  <a:t>similaridades) desconhecidos se baseando apenas nos exemplos de entrada.</a:t>
                </a:r>
                <a:endParaRPr lang="pt-BR" dirty="0"/>
              </a:p>
              <a:p>
                <a:r>
                  <a:rPr lang="pt-BR" dirty="0"/>
                  <a:t>Trata problemas 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813" t="-3922" r="-759" b="-2353"/>
                </a:stretch>
              </a:blipFill>
            </p:spPr>
            <p:txBody>
              <a:bodyPr/>
              <a:lstStyle/>
              <a:p>
                <a:r>
                  <a:rPr lang="en-US">
                    <a:noFill/>
                  </a:rPr>
                  <a:t> </a:t>
                </a:r>
              </a:p>
            </p:txBody>
          </p:sp>
        </mc:Fallback>
      </mc:AlternateContent>
      <p:pic>
        <p:nvPicPr>
          <p:cNvPr id="3074" name="Picture 2" descr="https://www.ecloudvalley.com/wp-content/uploads/2019/09/Unsupervised-learning.png">
            <a:extLst>
              <a:ext uri="{FF2B5EF4-FFF2-40B4-BE49-F238E27FC236}">
                <a16:creationId xmlns:a16="http://schemas.microsoft.com/office/drawing/2014/main" xmlns=""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a16="http://schemas.microsoft.com/office/drawing/2014/main" xmlns=""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a16="http://schemas.microsoft.com/office/drawing/2014/main" xmlns=""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a16="http://schemas.microsoft.com/office/drawing/2014/main" xmlns=""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397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076219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4"/>
            <a:ext cx="10959353" cy="4682751"/>
          </a:xfrm>
        </p:spPr>
        <p:txBody>
          <a:bodyPr>
            <a:normAutofit/>
          </a:bodyPr>
          <a:lstStyle/>
          <a:p>
            <a:r>
              <a:rPr lang="pt-BR" dirty="0"/>
              <a:t>Neste tipo de aprendizado, </a:t>
            </a:r>
            <a:r>
              <a:rPr lang="pt-BR" dirty="0" smtClean="0"/>
              <a:t>os algoritmos têm </a:t>
            </a:r>
            <a:r>
              <a:rPr lang="pt-BR" dirty="0"/>
              <a:t>acesso a exemplos </a:t>
            </a:r>
            <a:r>
              <a:rPr lang="pt-BR" dirty="0" smtClean="0"/>
              <a:t>de treinamento com </a:t>
            </a:r>
            <a:r>
              <a:rPr lang="pt-BR" dirty="0"/>
              <a:t>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a:t>clustering</a:t>
            </a:r>
            <a:r>
              <a:rPr lang="pt-BR" dirty="0"/>
              <a:t> e </a:t>
            </a:r>
            <a:r>
              <a:rPr lang="pt-BR" b="1" i="1" dirty="0"/>
              <a:t>classificação</a:t>
            </a:r>
            <a:r>
              <a:rPr lang="pt-BR" dirty="0"/>
              <a:t>.</a:t>
            </a:r>
            <a:endParaRPr lang="pt-BR" b="1" i="1" dirty="0"/>
          </a:p>
        </p:txBody>
      </p:sp>
    </p:spTree>
    <p:extLst>
      <p:ext uri="{BB962C8B-B14F-4D97-AF65-F5344CB8AC3E}">
        <p14:creationId xmlns:p14="http://schemas.microsoft.com/office/powerpoint/2010/main" val="345818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a16="http://schemas.microsoft.com/office/drawing/2014/main" xmlns="" xmlns:a14="http://schemas.microsoft.com/office/drawing/2010/main" xmlns:mc="http://schemas.openxmlformats.org/markup-compatibility/2006"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a:t>
            </a:r>
            <a:r>
              <a:rPr lang="pt-BR" dirty="0" smtClean="0"/>
              <a:t>de aprendizado totalmente </a:t>
            </a:r>
            <a:r>
              <a:rPr lang="pt-BR" dirty="0"/>
              <a:t>diferente das anteriores pois </a:t>
            </a:r>
            <a:r>
              <a:rPr lang="pt-BR" b="1" i="1" dirty="0"/>
              <a:t>não temos exemplos de </a:t>
            </a:r>
            <a:r>
              <a:rPr lang="pt-BR" b="1" i="1" dirty="0" smtClean="0"/>
              <a:t>treinamento</a:t>
            </a:r>
            <a:r>
              <a:rPr lang="pt-BR" dirty="0" smtClean="0"/>
              <a:t>, sejam eles rotulados ou não.</a:t>
            </a:r>
            <a:endParaRPr lang="pt-BR" dirty="0"/>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em que está inserido, seleciona e executa </a:t>
            </a:r>
            <a:r>
              <a:rPr lang="pt-BR" b="1" i="1" dirty="0"/>
              <a:t>ações </a:t>
            </a:r>
            <a:r>
              <a:rPr lang="pt-BR" dirty="0"/>
              <a:t>e recebe uma </a:t>
            </a:r>
            <a:r>
              <a:rPr lang="pt-BR" b="1" i="1" dirty="0"/>
              <a:t>recompensa </a:t>
            </a:r>
            <a:r>
              <a:rPr lang="pt-BR" dirty="0"/>
              <a:t>(ou </a:t>
            </a:r>
            <a:r>
              <a:rPr lang="pt-BR" b="1" i="1" dirty="0"/>
              <a:t>reforço</a:t>
            </a:r>
            <a:r>
              <a:rPr lang="pt-BR" dirty="0"/>
              <a:t>) em consequência das </a:t>
            </a:r>
            <a:r>
              <a:rPr lang="pt-BR" b="1" i="1" dirty="0"/>
              <a:t>ações</a:t>
            </a:r>
            <a:r>
              <a:rPr lang="pt-BR" dirty="0"/>
              <a:t> tomadas.</a:t>
            </a:r>
          </a:p>
          <a:p>
            <a:r>
              <a:rPr lang="pt-BR" dirty="0"/>
              <a:t>Seguindo estes passos, o agente deve aprender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estiver em uma determinada situação, ou seja, </a:t>
            </a:r>
            <a:r>
              <a:rPr lang="pt-BR" dirty="0" smtClean="0"/>
              <a:t>em um </a:t>
            </a:r>
            <a:r>
              <a:rPr lang="pt-BR" b="1" i="1" dirty="0"/>
              <a:t>estado</a:t>
            </a:r>
            <a:r>
              <a:rPr lang="pt-BR" dirty="0"/>
              <a:t> do </a:t>
            </a:r>
            <a:r>
              <a:rPr lang="pt-BR" b="1" i="1" dirty="0"/>
              <a:t>ambiente</a:t>
            </a:r>
            <a:r>
              <a:rPr lang="pt-BR" dirty="0"/>
              <a:t>.</a:t>
            </a:r>
          </a:p>
          <a:p>
            <a:r>
              <a:rPr lang="pt-BR" dirty="0" smtClean="0"/>
              <a:t>Portanto, a </a:t>
            </a:r>
            <a:r>
              <a:rPr lang="pt-BR" b="1" i="1" dirty="0" smtClean="0"/>
              <a:t>política</a:t>
            </a:r>
            <a:r>
              <a:rPr lang="pt-BR" dirty="0" smtClean="0"/>
              <a:t> </a:t>
            </a:r>
            <a:r>
              <a:rPr lang="pt-BR" dirty="0"/>
              <a:t>é uma </a:t>
            </a:r>
            <a:r>
              <a:rPr lang="pt-BR" b="1" i="1" dirty="0"/>
              <a:t>função</a:t>
            </a:r>
            <a:r>
              <a:rPr lang="pt-BR" dirty="0"/>
              <a:t>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5"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3074"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84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a:xfrm>
            <a:off x="838199" y="1825624"/>
            <a:ext cx="11188849" cy="5032376"/>
          </a:xfrm>
        </p:spPr>
        <p:txBody>
          <a:bodyPr>
            <a:normAutofit/>
          </a:bodyPr>
          <a:lstStyle/>
          <a:p>
            <a:r>
              <a:rPr lang="pt-BR" b="1" i="1" dirty="0" smtClean="0"/>
              <a:t>Introdução</a:t>
            </a:r>
            <a:r>
              <a:rPr lang="pt-BR" dirty="0" smtClean="0"/>
              <a:t> ao aprendizado de máquina.</a:t>
            </a:r>
          </a:p>
          <a:p>
            <a:r>
              <a:rPr lang="pt-BR" dirty="0" smtClean="0"/>
              <a:t>Curso introdutório onde veremos os </a:t>
            </a:r>
            <a:r>
              <a:rPr lang="pt-BR" b="1" i="1" dirty="0" smtClean="0"/>
              <a:t>conceitos básicos </a:t>
            </a:r>
            <a:r>
              <a:rPr lang="pt-BR" dirty="0" smtClean="0"/>
              <a:t>de funcionamento de alguns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a:t>O curso será dividido em duas partes: T319 e T320</a:t>
            </a:r>
            <a:r>
              <a:rPr lang="pt-BR" dirty="0" smtClean="0"/>
              <a:t>.</a:t>
            </a:r>
          </a:p>
          <a:p>
            <a:r>
              <a:rPr lang="pt-BR" dirty="0"/>
              <a:t>O curso terá sempre uma parte </a:t>
            </a:r>
            <a:r>
              <a:rPr lang="pt-BR" b="1" i="1" dirty="0"/>
              <a:t>expositiva </a:t>
            </a:r>
            <a:r>
              <a:rPr lang="pt-BR" dirty="0"/>
              <a:t>e outra </a:t>
            </a:r>
            <a:r>
              <a:rPr lang="pt-BR" b="1" i="1" dirty="0"/>
              <a:t>prática </a:t>
            </a:r>
            <a:r>
              <a:rPr lang="pt-BR" dirty="0"/>
              <a:t>para fixação dos</a:t>
            </a:r>
            <a:br>
              <a:rPr lang="pt-BR" dirty="0"/>
            </a:br>
            <a:r>
              <a:rPr lang="pt-BR" dirty="0"/>
              <a:t>conceitos </a:t>
            </a:r>
            <a:r>
              <a:rPr lang="pt-BR" dirty="0" smtClean="0"/>
              <a:t>introduzidos.</a:t>
            </a:r>
            <a:endParaRPr lang="pt-BR" dirty="0"/>
          </a:p>
          <a:p>
            <a:pPr lvl="1">
              <a:buFont typeface="Wingdings" panose="05000000000000000000" pitchFamily="2" charset="2"/>
              <a:buChar char="§"/>
            </a:pPr>
            <a:r>
              <a:rPr lang="pt-BR" dirty="0" smtClean="0"/>
              <a:t>Quizzes </a:t>
            </a:r>
            <a:r>
              <a:rPr lang="pt-BR" dirty="0"/>
              <a:t>e exercícios envolvendo o uso dos algoritmos discutidos. </a:t>
            </a:r>
            <a:endParaRPr lang="pt-BR" dirty="0" smtClean="0"/>
          </a:p>
          <a:p>
            <a:r>
              <a:rPr lang="pt-BR" dirty="0" smtClean="0"/>
              <a:t>Não nós aprofundaremos nos conceitos matemáticos envolvidos.</a:t>
            </a:r>
          </a:p>
          <a:p>
            <a:r>
              <a:rPr lang="pt-BR" dirty="0" smtClean="0"/>
              <a:t>Porém, precisamos conhecer Python e alguns conceitos de cálculo,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a:t>
            </a:r>
            <a:r>
              <a:rPr lang="pt-PT" dirty="0"/>
              <a:t>Metaheurístico</a:t>
            </a:r>
            <a:endParaRPr lang="pt-BR" dirty="0"/>
          </a:p>
        </p:txBody>
      </p:sp>
      <p:sp>
        <p:nvSpPr>
          <p:cNvPr id="3" name="Content Placeholder 2"/>
          <p:cNvSpPr>
            <a:spLocks noGrp="1"/>
          </p:cNvSpPr>
          <p:nvPr>
            <p:ph idx="1"/>
          </p:nvPr>
        </p:nvSpPr>
        <p:spPr>
          <a:xfrm>
            <a:off x="838199" y="1825624"/>
            <a:ext cx="11146971" cy="5032375"/>
          </a:xfrm>
        </p:spPr>
        <p:txBody>
          <a:bodyPr>
            <a:normAutofit fontScale="92500" lnSpcReduction="10000"/>
          </a:bodyPr>
          <a:lstStyle/>
          <a:p>
            <a:pPr algn="just"/>
            <a:r>
              <a:rPr lang="pt-BR" dirty="0" smtClean="0"/>
              <a:t>Uma </a:t>
            </a:r>
            <a:r>
              <a:rPr lang="pt-BR" b="1" i="1" dirty="0" smtClean="0"/>
              <a:t>metaheurística</a:t>
            </a:r>
            <a:r>
              <a:rPr lang="pt-BR" dirty="0" smtClean="0"/>
              <a:t> </a:t>
            </a:r>
            <a:r>
              <a:rPr lang="pt-BR" dirty="0"/>
              <a:t>é um </a:t>
            </a:r>
            <a:r>
              <a:rPr lang="pt-BR" dirty="0" smtClean="0"/>
              <a:t>método </a:t>
            </a:r>
            <a:r>
              <a:rPr lang="pt-BR" b="1" i="1" dirty="0" smtClean="0"/>
              <a:t>heurístico</a:t>
            </a:r>
            <a:r>
              <a:rPr lang="pt-BR" dirty="0" smtClean="0"/>
              <a:t> usado para </a:t>
            </a:r>
            <a:r>
              <a:rPr lang="pt-BR" dirty="0"/>
              <a:t>resolver de forma </a:t>
            </a:r>
            <a:r>
              <a:rPr lang="pt-BR" b="1" i="1" dirty="0"/>
              <a:t>genérica</a:t>
            </a:r>
            <a:r>
              <a:rPr lang="pt-BR" dirty="0"/>
              <a:t> problemas de </a:t>
            </a:r>
            <a:r>
              <a:rPr lang="pt-BR" dirty="0" smtClean="0"/>
              <a:t>otimização.</a:t>
            </a:r>
          </a:p>
          <a:p>
            <a:pPr lvl="1" algn="just">
              <a:buFont typeface="Wingdings" panose="05000000000000000000" pitchFamily="2" charset="2"/>
              <a:buChar char="§"/>
            </a:pPr>
            <a:r>
              <a:rPr lang="pt-BR" b="1" i="1" dirty="0"/>
              <a:t>Heurística</a:t>
            </a:r>
            <a:r>
              <a:rPr lang="pt-BR" dirty="0"/>
              <a:t> é um método ou processo criado com o objetivo de encontrar soluções, </a:t>
            </a:r>
            <a:r>
              <a:rPr lang="pt-BR" dirty="0" smtClean="0"/>
              <a:t>de </a:t>
            </a:r>
            <a:r>
              <a:rPr lang="pt-BR" b="1" i="1" dirty="0" smtClean="0"/>
              <a:t>forma rápida</a:t>
            </a:r>
            <a:r>
              <a:rPr lang="pt-BR" dirty="0" smtClean="0"/>
              <a:t>, mas muitas </a:t>
            </a:r>
            <a:r>
              <a:rPr lang="pt-BR" dirty="0"/>
              <a:t>vezes </a:t>
            </a:r>
            <a:r>
              <a:rPr lang="pt-BR" b="1" i="1" dirty="0"/>
              <a:t>sub-ótimas</a:t>
            </a:r>
            <a:r>
              <a:rPr lang="pt-BR" dirty="0"/>
              <a:t>, para </a:t>
            </a:r>
            <a:r>
              <a:rPr lang="pt-BR" dirty="0" smtClean="0"/>
              <a:t>problemas complexos.</a:t>
            </a:r>
          </a:p>
          <a:p>
            <a:pPr algn="just"/>
            <a:r>
              <a:rPr lang="pt-BR" b="1" i="1" dirty="0" smtClean="0"/>
              <a:t>Metaheurísticas</a:t>
            </a:r>
            <a:r>
              <a:rPr lang="pt-BR" dirty="0" smtClean="0"/>
              <a:t> </a:t>
            </a:r>
            <a:r>
              <a:rPr lang="pt-BR" dirty="0"/>
              <a:t>são geralmente aplicadas a problemas para os quais não se conhece </a:t>
            </a:r>
            <a:r>
              <a:rPr lang="pt-BR" dirty="0" smtClean="0"/>
              <a:t>um algoritmo eficiente ou não se tem uma solução conhecida.</a:t>
            </a:r>
          </a:p>
          <a:p>
            <a:pPr algn="just"/>
            <a:r>
              <a:rPr lang="pt-BR" dirty="0" smtClean="0"/>
              <a:t>Características das metaheurísticas:</a:t>
            </a:r>
          </a:p>
          <a:p>
            <a:pPr lvl="1" algn="just">
              <a:buFont typeface="Wingdings" panose="05000000000000000000" pitchFamily="2" charset="2"/>
              <a:buChar char="§"/>
            </a:pPr>
            <a:r>
              <a:rPr lang="pt-BR" dirty="0" smtClean="0"/>
              <a:t>não </a:t>
            </a:r>
            <a:r>
              <a:rPr lang="pt-BR" dirty="0"/>
              <a:t>garantem que uma solução globalmente ótima </a:t>
            </a:r>
            <a:r>
              <a:rPr lang="pt-BR" dirty="0" smtClean="0"/>
              <a:t>seja encontrada, mas </a:t>
            </a:r>
            <a:r>
              <a:rPr lang="pt-BR" dirty="0"/>
              <a:t>podem encontrar </a:t>
            </a:r>
            <a:r>
              <a:rPr lang="pt-BR" dirty="0" smtClean="0"/>
              <a:t>uma solução </a:t>
            </a:r>
            <a:r>
              <a:rPr lang="pt-BR" dirty="0"/>
              <a:t>suficientemente </a:t>
            </a:r>
            <a:r>
              <a:rPr lang="pt-BR" dirty="0" smtClean="0"/>
              <a:t>boa (sub-ótima).</a:t>
            </a:r>
          </a:p>
          <a:p>
            <a:pPr lvl="1" algn="just">
              <a:buFont typeface="Wingdings" panose="05000000000000000000" pitchFamily="2" charset="2"/>
              <a:buChar char="§"/>
            </a:pPr>
            <a:r>
              <a:rPr lang="pt-BR" dirty="0" smtClean="0"/>
              <a:t>são </a:t>
            </a:r>
            <a:r>
              <a:rPr lang="pt-BR" dirty="0"/>
              <a:t>estratégias que orientam o processo de </a:t>
            </a:r>
            <a:r>
              <a:rPr lang="pt-BR" dirty="0" smtClean="0"/>
              <a:t>busca através do espaço de soluções.</a:t>
            </a:r>
          </a:p>
          <a:p>
            <a:pPr lvl="1" algn="just">
              <a:buFont typeface="Wingdings" panose="05000000000000000000" pitchFamily="2" charset="2"/>
              <a:buChar char="§"/>
            </a:pPr>
            <a:r>
              <a:rPr lang="pt-BR" dirty="0"/>
              <a:t>não são específicas do </a:t>
            </a:r>
            <a:r>
              <a:rPr lang="pt-BR" dirty="0" smtClean="0"/>
              <a:t>problema, ou seja, são genéricas.</a:t>
            </a:r>
          </a:p>
          <a:p>
            <a:pPr lvl="1" algn="just">
              <a:buFont typeface="Wingdings" panose="05000000000000000000" pitchFamily="2" charset="2"/>
              <a:buChar char="§"/>
            </a:pPr>
            <a:r>
              <a:rPr lang="pt-BR" dirty="0"/>
              <a:t>f</a:t>
            </a:r>
            <a:r>
              <a:rPr lang="pt-BR" dirty="0" smtClean="0"/>
              <a:t>uncionam bem mesmo </a:t>
            </a:r>
            <a:r>
              <a:rPr lang="pt-BR" dirty="0"/>
              <a:t>com capacidade de computação </a:t>
            </a:r>
            <a:r>
              <a:rPr lang="pt-BR" dirty="0" smtClean="0"/>
              <a:t>limitada.</a:t>
            </a:r>
          </a:p>
          <a:p>
            <a:pPr algn="just"/>
            <a:r>
              <a:rPr lang="pt-BR" dirty="0" smtClean="0"/>
              <a:t>São algoritmos inspirados </a:t>
            </a:r>
            <a:r>
              <a:rPr lang="pt-BR" dirty="0"/>
              <a:t>pelo processo de seleção </a:t>
            </a:r>
            <a:r>
              <a:rPr lang="pt-BR" dirty="0" smtClean="0"/>
              <a:t>natural (algoritmo genético) ou no comportamento </a:t>
            </a:r>
            <a:r>
              <a:rPr lang="pt-BR" dirty="0"/>
              <a:t>de animais </a:t>
            </a:r>
            <a:r>
              <a:rPr lang="pt-BR" dirty="0" smtClean="0"/>
              <a:t>(otimização da colônia </a:t>
            </a:r>
            <a:r>
              <a:rPr lang="pt-BR" dirty="0"/>
              <a:t>de </a:t>
            </a:r>
            <a:r>
              <a:rPr lang="pt-BR" dirty="0" smtClean="0"/>
              <a:t>formigas).</a:t>
            </a:r>
            <a:endParaRPr lang="pt-BR" dirty="0"/>
          </a:p>
        </p:txBody>
      </p:sp>
    </p:spTree>
    <p:extLst>
      <p:ext uri="{BB962C8B-B14F-4D97-AF65-F5344CB8AC3E}">
        <p14:creationId xmlns:p14="http://schemas.microsoft.com/office/powerpoint/2010/main" val="1457676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a:t>
            </a:r>
            <a:r>
              <a:rPr lang="pt-BR" dirty="0" smtClean="0"/>
              <a:t>os códigos</a:t>
            </a:r>
            <a:endParaRPr lang="pt-BR" dirty="0"/>
          </a:p>
        </p:txBody>
      </p:sp>
      <p:sp>
        <p:nvSpPr>
          <p:cNvPr id="3" name="Content Placeholder 2"/>
          <p:cNvSpPr>
            <a:spLocks noGrp="1"/>
          </p:cNvSpPr>
          <p:nvPr>
            <p:ph idx="1"/>
          </p:nvPr>
        </p:nvSpPr>
        <p:spPr>
          <a:xfrm>
            <a:off x="838199" y="1825624"/>
            <a:ext cx="7568382" cy="5032375"/>
          </a:xfrm>
        </p:spPr>
        <p:txBody>
          <a:bodyPr>
            <a:normAutofit fontScale="925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r>
              <a:rPr lang="pt-BR" dirty="0" smtClean="0"/>
              <a:t>Utilizaremos</a:t>
            </a:r>
            <a:r>
              <a:rPr lang="pt-BR" dirty="0"/>
              <a:t> </a:t>
            </a:r>
            <a:r>
              <a:rPr lang="pt-BR" b="1" i="1" dirty="0"/>
              <a:t>notebooks </a:t>
            </a:r>
            <a:r>
              <a:rPr lang="pt-BR" b="1" i="1" dirty="0" smtClean="0"/>
              <a:t>Jupyter</a:t>
            </a:r>
            <a:r>
              <a:rPr lang="pt-BR" dirty="0"/>
              <a:t> </a:t>
            </a:r>
            <a:r>
              <a:rPr lang="pt-BR" dirty="0" smtClean="0"/>
              <a:t>para execução de exemplos e resolução dos exercícios práticos.</a:t>
            </a:r>
          </a:p>
          <a:p>
            <a:pPr lvl="1">
              <a:buFont typeface="Wingdings" panose="05000000000000000000" pitchFamily="2" charset="2"/>
              <a:buChar char="§"/>
            </a:pPr>
            <a:r>
              <a:rPr lang="pt-BR" dirty="0" smtClean="0"/>
              <a:t>Eles são </a:t>
            </a:r>
            <a:r>
              <a:rPr lang="pt-BR" b="1" i="1" dirty="0" smtClean="0"/>
              <a:t>documentos virtuais </a:t>
            </a:r>
            <a:r>
              <a:rPr lang="pt-BR" dirty="0" smtClean="0"/>
              <a:t>usados para criar e documentar código. </a:t>
            </a:r>
          </a:p>
          <a:p>
            <a:pPr lvl="1">
              <a:buFont typeface="Wingdings" panose="05000000000000000000" pitchFamily="2" charset="2"/>
              <a:buChar char="§"/>
            </a:pPr>
            <a:r>
              <a:rPr lang="pt-BR" dirty="0" smtClean="0"/>
              <a:t>Pode-se adicionar equações, gráficos e texto, além de código.</a:t>
            </a:r>
            <a:endParaRPr lang="pt-BR" dirty="0"/>
          </a:p>
          <a:p>
            <a:r>
              <a:rPr lang="pt-BR" dirty="0" smtClean="0"/>
              <a:t>Para executá-los, utilizaremos o </a:t>
            </a:r>
            <a:r>
              <a:rPr lang="pt-BR" b="1" i="1" dirty="0"/>
              <a:t>Google Colaboratory </a:t>
            </a:r>
            <a:r>
              <a:rPr lang="pt-BR" dirty="0" smtClean="0"/>
              <a:t>ou o </a:t>
            </a:r>
            <a:r>
              <a:rPr lang="pt-BR" b="1" i="1" dirty="0" smtClean="0"/>
              <a:t>Binder</a:t>
            </a:r>
            <a:r>
              <a:rPr lang="pt-BR" dirty="0" smtClean="0"/>
              <a:t>, que são ambientes computacionais (i.e., servidores) </a:t>
            </a:r>
            <a:r>
              <a:rPr lang="pt-BR" dirty="0"/>
              <a:t>interativos </a:t>
            </a:r>
            <a:r>
              <a:rPr lang="pt-BR" dirty="0" smtClean="0"/>
              <a:t>e gratuitos.</a:t>
            </a:r>
          </a:p>
          <a:p>
            <a:r>
              <a:rPr lang="pt-BR" dirty="0" smtClean="0"/>
              <a:t>Portanto, </a:t>
            </a:r>
            <a:r>
              <a:rPr lang="pt-BR" b="1" i="1" dirty="0" smtClean="0"/>
              <a:t>vocês não precisam instalar nada</a:t>
            </a:r>
            <a:r>
              <a:rPr lang="pt-BR" dirty="0" smtClean="0"/>
              <a:t>, apenas terem um navegador web e conexão com a internet.</a:t>
            </a:r>
            <a:endParaRPr lang="pt-BR" dirty="0"/>
          </a:p>
        </p:txBody>
      </p:sp>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821" y="2523069"/>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744876" y="2523069"/>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293623" y="4170724"/>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190822" y="4349053"/>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384755" y="2841845"/>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631692" y="3886179"/>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903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a:bodyPr>
          <a:lstStyle/>
          <a:p>
            <a:r>
              <a:rPr lang="pt-BR" b="1" dirty="0" smtClean="0"/>
              <a:t>Colab</a:t>
            </a:r>
            <a:r>
              <a:rPr lang="pt-BR" dirty="0" smtClean="0"/>
              <a:t>: aplicação </a:t>
            </a:r>
            <a:r>
              <a:rPr lang="pt-BR" dirty="0"/>
              <a:t>web gratuita que permite a criação e edição de </a:t>
            </a:r>
            <a:r>
              <a:rPr lang="pt-BR" b="1" i="1" dirty="0"/>
              <a:t>notebooks </a:t>
            </a:r>
            <a:r>
              <a:rPr lang="pt-BR" b="1" i="1" dirty="0" err="1"/>
              <a:t>Jupyter</a:t>
            </a:r>
            <a:r>
              <a:rPr lang="pt-BR" b="1" i="1" dirty="0"/>
              <a:t> </a:t>
            </a:r>
            <a:r>
              <a:rPr lang="pt-BR" dirty="0"/>
              <a:t>em navegadores web</a:t>
            </a:r>
            <a:r>
              <a:rPr lang="pt-BR" dirty="0" smtClean="0"/>
              <a:t>.</a:t>
            </a:r>
          </a:p>
          <a:p>
            <a:r>
              <a:rPr lang="pt-BR" dirty="0" smtClean="0"/>
              <a:t>É um produto da Google.</a:t>
            </a:r>
          </a:p>
          <a:p>
            <a:r>
              <a:rPr lang="pt-BR" dirty="0" smtClean="0"/>
              <a:t>Vantagens: </a:t>
            </a:r>
          </a:p>
          <a:p>
            <a:pPr lvl="1">
              <a:buFont typeface="Wingdings" panose="05000000000000000000" pitchFamily="2" charset="2"/>
              <a:buChar char="§"/>
            </a:pPr>
            <a:r>
              <a:rPr lang="pt-BR" dirty="0" smtClean="0"/>
              <a:t>Grande número de servidores.</a:t>
            </a:r>
          </a:p>
          <a:p>
            <a:pPr lvl="1">
              <a:buFont typeface="Wingdings" panose="05000000000000000000" pitchFamily="2" charset="2"/>
              <a:buChar char="§"/>
            </a:pPr>
            <a:r>
              <a:rPr lang="pt-BR" dirty="0" smtClean="0"/>
              <a:t>Rápida inicialização e processamento do código.</a:t>
            </a:r>
          </a:p>
          <a:p>
            <a:pPr lvl="1">
              <a:buFont typeface="Wingdings" panose="05000000000000000000" pitchFamily="2" charset="2"/>
              <a:buChar char="§"/>
            </a:pPr>
            <a:r>
              <a:rPr lang="pt-BR" dirty="0"/>
              <a:t>F</a:t>
            </a:r>
            <a:r>
              <a:rPr lang="pt-BR" dirty="0" smtClean="0"/>
              <a:t>ornece acesso a GPUs e TPUs gratuitamente.</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Desvantagem</a:t>
            </a:r>
          </a:p>
          <a:p>
            <a:pPr lvl="1">
              <a:buFont typeface="Wingdings" panose="05000000000000000000" pitchFamily="2" charset="2"/>
              <a:buChar char="§"/>
            </a:pPr>
            <a:r>
              <a:rPr lang="pt-BR" dirty="0"/>
              <a:t>Por hora, suporta apenas a execução de códigos escritos em Python</a:t>
            </a:r>
            <a:r>
              <a:rPr lang="pt-BR" dirty="0" smtClean="0"/>
              <a:t>.</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10829924" cy="4826882"/>
          </a:xfrm>
        </p:spPr>
        <p:txBody>
          <a:bodyPr>
            <a:normAutofit/>
          </a:bodyPr>
          <a:lstStyle/>
          <a:p>
            <a:r>
              <a:rPr lang="pt-BR" b="1" dirty="0" smtClean="0"/>
              <a:t>Binder</a:t>
            </a:r>
            <a:r>
              <a:rPr lang="pt-BR" dirty="0" smtClean="0"/>
              <a:t>: outra aplicação web gratuita que </a:t>
            </a:r>
            <a:r>
              <a:rPr lang="pt-BR" dirty="0"/>
              <a:t>permite a </a:t>
            </a:r>
            <a:r>
              <a:rPr lang="pt-BR" dirty="0" smtClean="0"/>
              <a:t>criação e edição </a:t>
            </a:r>
            <a:r>
              <a:rPr lang="pt-BR" dirty="0"/>
              <a:t>de </a:t>
            </a:r>
            <a:r>
              <a:rPr lang="pt-BR" b="1" i="1" dirty="0" smtClean="0"/>
              <a:t>notebooks Jupyter </a:t>
            </a:r>
            <a:r>
              <a:rPr lang="pt-BR" dirty="0" smtClean="0"/>
              <a:t>em </a:t>
            </a:r>
            <a:r>
              <a:rPr lang="pt-BR" dirty="0"/>
              <a:t>navegadores web</a:t>
            </a:r>
            <a:r>
              <a:rPr lang="pt-BR" dirty="0" smtClean="0"/>
              <a:t>.</a:t>
            </a:r>
          </a:p>
          <a:p>
            <a:r>
              <a:rPr lang="pt-BR" dirty="0" smtClean="0"/>
              <a:t>Vantagem:</a:t>
            </a:r>
          </a:p>
          <a:p>
            <a:pPr lvl="1">
              <a:buFont typeface="Wingdings" panose="05000000000000000000" pitchFamily="2" charset="2"/>
              <a:buChar char="§"/>
            </a:pPr>
            <a:r>
              <a:rPr lang="pt-BR" dirty="0" smtClean="0"/>
              <a:t>Suporta a execução de várias linguagens de programação: Python, C++, C#, PHP, Julia, R, etc.</a:t>
            </a:r>
          </a:p>
          <a:p>
            <a:r>
              <a:rPr lang="pt-BR" dirty="0" smtClean="0"/>
              <a:t>Desvantagens:</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a:t>Não é possível salvar os notebooks </a:t>
            </a:r>
            <a:r>
              <a:rPr lang="pt-BR" dirty="0" smtClean="0"/>
              <a:t>(e.g., Google Drive).</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3"/>
              </a:rPr>
              <a:t>https://jupyter.org</a:t>
            </a:r>
            <a:r>
              <a:rPr lang="pt-BR" dirty="0" smtClean="0">
                <a:hlinkClick r:id="rId3"/>
              </a:rPr>
              <a:t>/</a:t>
            </a:r>
            <a:endParaRPr lang="pt-BR" dirty="0"/>
          </a:p>
          <a:p>
            <a:endParaRPr lang="pt-BR" dirty="0" smtClean="0"/>
          </a:p>
        </p:txBody>
      </p:sp>
      <p:pic>
        <p:nvPicPr>
          <p:cNvPr id="6" name="Picture 5" descr="Bind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3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a:t>
            </a:r>
            <a:endParaRPr lang="en-US"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8" y="1825624"/>
                <a:ext cx="6896101" cy="4956176"/>
              </a:xfrm>
            </p:spPr>
            <p:txBody>
              <a:bodyPr>
                <a:normAutofit/>
              </a:bodyPr>
              <a:lstStyle/>
              <a:p>
                <a:r>
                  <a:rPr lang="pt-BR" dirty="0" smtClean="0"/>
                  <a:t>O objetivo desta primeira parte do curso é encontrar uma </a:t>
                </a:r>
                <a:r>
                  <a:rPr lang="pt-BR" b="1" i="1" dirty="0" smtClean="0"/>
                  <a:t>função</a:t>
                </a:r>
                <a:r>
                  <a:rPr lang="pt-BR" dirty="0" smtClean="0"/>
                  <a:t>, usando aprendizado de máquina, que </a:t>
                </a:r>
                <a:r>
                  <a:rPr lang="pt-BR" b="1" i="1" dirty="0"/>
                  <a:t>aproxime</a:t>
                </a:r>
                <a:r>
                  <a:rPr lang="pt-BR" dirty="0"/>
                  <a:t> </a:t>
                </a:r>
                <a:r>
                  <a:rPr lang="pt-BR" dirty="0" smtClean="0"/>
                  <a:t>o comportamento de um </a:t>
                </a:r>
                <a:r>
                  <a:rPr lang="pt-BR" b="1" i="1" dirty="0" smtClean="0"/>
                  <a:t>conjunto de amostras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e </a:t>
                </a:r>
                <a14:m>
                  <m:oMath xmlns:m="http://schemas.openxmlformats.org/officeDocument/2006/math">
                    <m:r>
                      <a:rPr lang="pt-BR" b="0" i="1" smtClean="0">
                        <a:latin typeface="Cambria Math" panose="02040503050406030204" pitchFamily="18" charset="0"/>
                      </a:rPr>
                      <m:t>𝑦</m:t>
                    </m:r>
                  </m:oMath>
                </a14:m>
                <a:r>
                  <a:rPr lang="pt-BR" dirty="0" smtClean="0"/>
                  <a:t>) da </a:t>
                </a:r>
                <a:r>
                  <a:rPr lang="pt-BR" b="1" i="1" dirty="0" smtClean="0"/>
                  <a:t>melhor forma possível</a:t>
                </a:r>
                <a:r>
                  <a:rPr lang="pt-BR" dirty="0" smtClean="0"/>
                  <a:t>.</a:t>
                </a:r>
              </a:p>
              <a:p>
                <a:r>
                  <a:rPr lang="pt-BR" dirty="0" smtClean="0"/>
                  <a:t>Na maioria dos casos, não conhecemos o mapeamento verdadeiro (muitas vezes ele nem existe) entre </a:t>
                </a:r>
                <a14:m>
                  <m:oMath xmlns:m="http://schemas.openxmlformats.org/officeDocument/2006/math">
                    <m:r>
                      <a:rPr lang="pt-BR" b="1" i="1">
                        <a:latin typeface="Cambria Math" panose="02040503050406030204" pitchFamily="18" charset="0"/>
                      </a:rPr>
                      <m:t>𝒙</m:t>
                    </m:r>
                  </m:oMath>
                </a14:m>
                <a:r>
                  <a:rPr lang="pt-BR" dirty="0"/>
                  <a:t> e </a:t>
                </a:r>
                <a14:m>
                  <m:oMath xmlns:m="http://schemas.openxmlformats.org/officeDocument/2006/math">
                    <m:r>
                      <a:rPr lang="pt-BR" i="1">
                        <a:latin typeface="Cambria Math" panose="02040503050406030204" pitchFamily="18" charset="0"/>
                      </a:rPr>
                      <m:t>𝑦</m:t>
                    </m:r>
                  </m:oMath>
                </a14:m>
                <a:r>
                  <a:rPr lang="pt-BR" dirty="0" smtClean="0"/>
                  <a:t> e nos baseamos apenas em uma métrica para definir se a aproximação é boa.</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8" y="1825624"/>
                <a:ext cx="6896101" cy="4956176"/>
              </a:xfrm>
              <a:blipFill rotWithShape="0">
                <a:blip r:embed="rId3"/>
                <a:stretch>
                  <a:fillRect l="-1502" t="-1966" r="-530"/>
                </a:stretch>
              </a:blipFill>
            </p:spPr>
            <p:txBody>
              <a:bodyPr/>
              <a:lstStyle/>
              <a:p>
                <a:r>
                  <a:rPr lang="en-US">
                    <a:noFill/>
                  </a:rPr>
                  <a:t> </a:t>
                </a:r>
              </a:p>
            </p:txBody>
          </p:sp>
        </mc:Fallback>
      </mc:AlternateContent>
      <p:pic>
        <p:nvPicPr>
          <p:cNvPr id="7" name="Imagem 6"/>
          <p:cNvPicPr>
            <a:picLocks noChangeAspect="1"/>
          </p:cNvPicPr>
          <p:nvPr/>
        </p:nvPicPr>
        <p:blipFill rotWithShape="1">
          <a:blip r:embed="rId4" cstate="print">
            <a:extLst>
              <a:ext uri="{28A0092B-C50C-407E-A947-70E740481C1C}">
                <a14:useLocalDpi xmlns:a14="http://schemas.microsoft.com/office/drawing/2010/main" val="0"/>
              </a:ext>
            </a:extLst>
          </a:blip>
          <a:srcRect l="3463" t="9957" r="8514"/>
          <a:stretch/>
        </p:blipFill>
        <p:spPr>
          <a:xfrm>
            <a:off x="7734299" y="1825624"/>
            <a:ext cx="4238624" cy="2890602"/>
          </a:xfrm>
          <a:prstGeom prst="rect">
            <a:avLst/>
          </a:prstGeom>
        </p:spPr>
      </p:pic>
      <p:sp>
        <p:nvSpPr>
          <p:cNvPr id="8" name="Retângulo 7"/>
          <p:cNvSpPr/>
          <p:nvPr/>
        </p:nvSpPr>
        <p:spPr>
          <a:xfrm>
            <a:off x="7734299" y="4851162"/>
            <a:ext cx="4238624" cy="923330"/>
          </a:xfrm>
          <a:prstGeom prst="rect">
            <a:avLst/>
          </a:prstGeom>
        </p:spPr>
        <p:txBody>
          <a:bodyPr wrap="square">
            <a:spAutoFit/>
          </a:bodyPr>
          <a:lstStyle/>
          <a:p>
            <a:pPr algn="ctr"/>
            <a:r>
              <a:rPr lang="pt-BR" b="1" dirty="0"/>
              <a:t>Exemplo</a:t>
            </a:r>
            <a:r>
              <a:rPr lang="pt-BR" dirty="0"/>
              <a:t>: dada a previsão da temperatura para um dia </a:t>
            </a:r>
            <a:r>
              <a:rPr lang="pt-BR" dirty="0" smtClean="0"/>
              <a:t>qualquer</a:t>
            </a:r>
            <a:r>
              <a:rPr lang="pt-BR" dirty="0"/>
              <a:t>, quantos picolés serão vendidos?</a:t>
            </a:r>
          </a:p>
        </p:txBody>
      </p:sp>
    </p:spTree>
    <p:extLst>
      <p:ext uri="{BB962C8B-B14F-4D97-AF65-F5344CB8AC3E}">
        <p14:creationId xmlns:p14="http://schemas.microsoft.com/office/powerpoint/2010/main" val="2347476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xmlns=""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1083725" cy="5032376"/>
          </a:xfrm>
        </p:spPr>
        <p:txBody>
          <a:bodyPr/>
          <a:lstStyle/>
          <a:p>
            <a:r>
              <a:rPr lang="en-US" dirty="0" err="1" smtClean="0"/>
              <a:t>Entregas</a:t>
            </a:r>
            <a:r>
              <a:rPr lang="en-US" dirty="0" smtClean="0"/>
              <a:t> de </a:t>
            </a:r>
            <a:r>
              <a:rPr lang="en-US" dirty="0" err="1" smtClean="0"/>
              <a:t>exercícios</a:t>
            </a:r>
            <a:r>
              <a:rPr lang="en-US" dirty="0" smtClean="0"/>
              <a:t> </a:t>
            </a:r>
            <a:r>
              <a:rPr lang="pt-BR" dirty="0"/>
              <a:t>(laboratórios e quizzes)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a:t>
            </a:r>
            <a:r>
              <a:rPr lang="en-US" dirty="0" err="1" smtClean="0"/>
              <a:t>através</a:t>
            </a:r>
            <a:r>
              <a:rPr lang="en-US" dirty="0" smtClean="0"/>
              <a:t> do MS Teams.</a:t>
            </a:r>
          </a:p>
          <a:p>
            <a:pPr lvl="1">
              <a:buFont typeface="Wingdings" panose="05000000000000000000" pitchFamily="2" charset="2"/>
              <a:buChar char="§"/>
            </a:pPr>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buFont typeface="Wingdings" panose="05000000000000000000" pitchFamily="2" charset="2"/>
              <a:buChar char="§"/>
            </a:pPr>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Horários de Atendimento</a:t>
            </a:r>
          </a:p>
          <a:p>
            <a:pPr lvl="1">
              <a:buFont typeface="Wingdings" panose="05000000000000000000" pitchFamily="2" charset="2"/>
              <a:buChar char="§"/>
            </a:pPr>
            <a:r>
              <a:rPr lang="pt-BR" dirty="0"/>
              <a:t>Professor: </a:t>
            </a:r>
            <a:r>
              <a:rPr lang="pt-BR" dirty="0" smtClean="0"/>
              <a:t>terças-feiras </a:t>
            </a:r>
            <a:r>
              <a:rPr lang="pt-BR" dirty="0"/>
              <a:t>das </a:t>
            </a:r>
            <a:r>
              <a:rPr lang="pt-BR" dirty="0" smtClean="0"/>
              <a:t>20:30 </a:t>
            </a:r>
            <a:r>
              <a:rPr lang="pt-BR" dirty="0"/>
              <a:t>às </a:t>
            </a:r>
            <a:r>
              <a:rPr lang="pt-BR" dirty="0" smtClean="0"/>
              <a:t>21:30 </a:t>
            </a:r>
            <a:r>
              <a:rPr lang="pt-BR" dirty="0"/>
              <a:t>e sextas-feiras das 15:30 às </a:t>
            </a:r>
            <a:r>
              <a:rPr lang="pt-BR" dirty="0" smtClean="0"/>
              <a:t>16:30.</a:t>
            </a:r>
            <a:endParaRPr lang="pt-BR" dirty="0"/>
          </a:p>
          <a:p>
            <a:pPr lvl="1">
              <a:buFont typeface="Wingdings" panose="05000000000000000000" pitchFamily="2" charset="2"/>
              <a:buChar char="§"/>
            </a:pPr>
            <a:r>
              <a:rPr lang="pt-BR" dirty="0" smtClean="0"/>
              <a:t>Monitor (</a:t>
            </a:r>
            <a:r>
              <a:rPr lang="pt-BR" dirty="0" err="1" smtClean="0"/>
              <a:t>Maycol</a:t>
            </a:r>
            <a:r>
              <a:rPr lang="pt-BR" dirty="0" smtClean="0"/>
              <a:t> Teles): </a:t>
            </a:r>
            <a:r>
              <a:rPr lang="pt-BR" dirty="0" smtClean="0"/>
              <a:t>quarta</a:t>
            </a:r>
            <a:r>
              <a:rPr lang="pt-BR" dirty="0" smtClean="0"/>
              <a:t>s-feiras </a:t>
            </a:r>
            <a:r>
              <a:rPr lang="pt-BR"/>
              <a:t>das </a:t>
            </a:r>
            <a:r>
              <a:rPr lang="pt-BR" smtClean="0"/>
              <a:t>18:30 </a:t>
            </a:r>
            <a:r>
              <a:rPr lang="pt-BR"/>
              <a:t>às </a:t>
            </a:r>
            <a:r>
              <a:rPr lang="pt-BR" smtClean="0"/>
              <a:t>19:30 </a:t>
            </a:r>
            <a:r>
              <a:rPr lang="pt-BR" dirty="0"/>
              <a:t>.</a:t>
            </a:r>
            <a:endParaRPr lang="pt-BR" dirty="0"/>
          </a:p>
          <a:p>
            <a:pPr lvl="1">
              <a:buFont typeface="Wingdings" panose="05000000000000000000" pitchFamily="2" charset="2"/>
              <a:buChar char="§"/>
            </a:pPr>
            <a:r>
              <a:rPr lang="pt-BR" dirty="0" smtClean="0"/>
              <a:t>Atendimento </a:t>
            </a:r>
            <a:r>
              <a:rPr lang="pt-BR" dirty="0" smtClean="0"/>
              <a:t>remoto via </a:t>
            </a:r>
            <a:r>
              <a:rPr lang="pt-BR" dirty="0"/>
              <a:t>MS Teams. </a:t>
            </a:r>
            <a:br>
              <a:rPr lang="pt-BR" dirty="0"/>
            </a:br>
            <a:endParaRPr lang="pt-BR" dirty="0" smtClean="0"/>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8633585"/>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dirty="0">
                          <a:effectLst/>
                        </a:rPr>
                        <a:t>5/8/2022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21:30 às 23:10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19/8/2022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16/9/2022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30/9/2022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14/10/2022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28/10/2022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b="1" dirty="0">
                          <a:solidFill>
                            <a:srgbClr val="00B050"/>
                          </a:solidFill>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b="1" dirty="0">
                          <a:solidFill>
                            <a:srgbClr val="00B050"/>
                          </a:solidFill>
                          <a:effectLst/>
                        </a:rPr>
                        <a:t>11/11/2022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b="1" dirty="0" smtClean="0">
                          <a:solidFill>
                            <a:srgbClr val="00B050"/>
                          </a:solidFill>
                        </a:rPr>
                        <a:t>Avaliação Presencial</a:t>
                      </a:r>
                      <a:endParaRPr lang="pt-BR" sz="2000" b="1" dirty="0">
                        <a:solidFill>
                          <a:srgbClr val="00B050"/>
                        </a:solidFill>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25/11/2022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dirty="0">
                          <a:effectLst/>
                        </a:rPr>
                        <a:t>9/12/2022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a16="http://schemas.microsoft.com/office/drawing/2014/main" xmlns=""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a16="http://schemas.microsoft.com/office/drawing/2014/main" xmlns=""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a16="http://schemas.microsoft.com/office/drawing/2014/main" xmlns=""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a16="http://schemas.microsoft.com/office/drawing/2014/main" xmlns=""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a16="http://schemas.microsoft.com/office/drawing/2014/main" xmlns=""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a16="http://schemas.microsoft.com/office/drawing/2014/main" xmlns=""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a16="http://schemas.microsoft.com/office/drawing/2014/main" xmlns=""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69966" y="3425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State</a:t>
            </a:r>
            <a:endParaRPr lang="pt-BR" sz="1400" b="1" dirty="0">
              <a:solidFill>
                <a:schemeClr val="tx1"/>
              </a:solidFill>
            </a:endParaRPr>
          </a:p>
        </p:txBody>
      </p:sp>
      <p:sp>
        <p:nvSpPr>
          <p:cNvPr id="6" name="Oval 5"/>
          <p:cNvSpPr/>
          <p:nvPr/>
        </p:nvSpPr>
        <p:spPr>
          <a:xfrm>
            <a:off x="3355966" y="444009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Action</a:t>
            </a:r>
            <a:endParaRPr lang="pt-BR" sz="1400" b="1" dirty="0">
              <a:solidFill>
                <a:schemeClr val="tx1"/>
              </a:solidFill>
            </a:endParaRPr>
          </a:p>
        </p:txBody>
      </p:sp>
      <p:graphicFrame>
        <p:nvGraphicFramePr>
          <p:cNvPr id="7" name="Table 6"/>
          <p:cNvGraphicFramePr>
            <a:graphicFrameLocks noGrp="1"/>
          </p:cNvGraphicFramePr>
          <p:nvPr/>
        </p:nvGraphicFramePr>
        <p:xfrm>
          <a:off x="4781550" y="3143827"/>
          <a:ext cx="1847850" cy="2291401"/>
        </p:xfrm>
        <a:graphic>
          <a:graphicData uri="http://schemas.openxmlformats.org/drawingml/2006/table">
            <a:tbl>
              <a:tblPr firstRow="1" bandRow="1">
                <a:tableStyleId>{5C22544A-7EE6-4342-B048-85BDC9FD1C3A}</a:tableStyleId>
              </a:tblPr>
              <a:tblGrid>
                <a:gridCol w="1000125"/>
                <a:gridCol w="847725"/>
              </a:tblGrid>
              <a:tr h="327343">
                <a:tc>
                  <a:txBody>
                    <a:bodyPr/>
                    <a:lstStyle/>
                    <a:p>
                      <a:pPr algn="ctr"/>
                      <a:r>
                        <a:rPr lang="pt-BR" sz="1200" dirty="0" smtClean="0"/>
                        <a:t>State/Action</a:t>
                      </a:r>
                      <a:endParaRPr lang="pt-BR" sz="1200" dirty="0"/>
                    </a:p>
                  </a:txBody>
                  <a:tcPr/>
                </a:tc>
                <a:tc>
                  <a:txBody>
                    <a:bodyPr/>
                    <a:lstStyle/>
                    <a:p>
                      <a:pPr algn="ctr"/>
                      <a:r>
                        <a:rPr lang="pt-BR" sz="1200" dirty="0" smtClean="0"/>
                        <a:t>Value</a:t>
                      </a:r>
                      <a:endParaRPr lang="pt-BR" sz="12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bl>
          </a:graphicData>
        </a:graphic>
      </p:graphicFrame>
      <p:sp>
        <p:nvSpPr>
          <p:cNvPr id="8" name="Oval 7"/>
          <p:cNvSpPr/>
          <p:nvPr/>
        </p:nvSpPr>
        <p:spPr>
          <a:xfrm>
            <a:off x="7070068" y="3857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Q-Value</a:t>
            </a:r>
            <a:endParaRPr lang="pt-BR" sz="1400" b="1" dirty="0">
              <a:solidFill>
                <a:schemeClr val="tx1"/>
              </a:solidFill>
            </a:endParaRPr>
          </a:p>
        </p:txBody>
      </p:sp>
      <p:sp>
        <p:nvSpPr>
          <p:cNvPr id="9" name="TextBox 8"/>
          <p:cNvSpPr txBox="1"/>
          <p:nvPr/>
        </p:nvSpPr>
        <p:spPr>
          <a:xfrm>
            <a:off x="4781550" y="2774495"/>
            <a:ext cx="1847849" cy="369332"/>
          </a:xfrm>
          <a:prstGeom prst="rect">
            <a:avLst/>
          </a:prstGeom>
          <a:noFill/>
        </p:spPr>
        <p:txBody>
          <a:bodyPr wrap="square" rtlCol="0">
            <a:spAutoFit/>
          </a:bodyPr>
          <a:lstStyle/>
          <a:p>
            <a:pPr algn="ctr"/>
            <a:r>
              <a:rPr lang="pt-BR" b="1" dirty="0" smtClean="0"/>
              <a:t>Q-Table</a:t>
            </a:r>
            <a:endParaRPr lang="pt-BR" b="1" dirty="0"/>
          </a:p>
        </p:txBody>
      </p:sp>
      <p:cxnSp>
        <p:nvCxnSpPr>
          <p:cNvPr id="11" name="Straight Arrow Connector 10"/>
          <p:cNvCxnSpPr>
            <a:stCxn id="5" idx="6"/>
          </p:cNvCxnSpPr>
          <p:nvPr/>
        </p:nvCxnSpPr>
        <p:spPr>
          <a:xfrm>
            <a:off x="3841966" y="3857527"/>
            <a:ext cx="939584" cy="31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27966" y="4440097"/>
            <a:ext cx="453584" cy="41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2"/>
          </p:cNvCxnSpPr>
          <p:nvPr/>
        </p:nvCxnSpPr>
        <p:spPr>
          <a:xfrm>
            <a:off x="6629400" y="4289527"/>
            <a:ext cx="440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ender (Futuram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898389" y="3651246"/>
            <a:ext cx="1084669" cy="157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a16="http://schemas.microsoft.com/office/drawing/2014/main" xmlns="" id="{E3DECB90-AFD9-4AC6-A356-C93A7442A6E6}"/>
              </a:ext>
            </a:extLst>
          </p:cNvPr>
          <p:cNvSpPr>
            <a:spLocks noGrp="1"/>
          </p:cNvSpPr>
          <p:nvPr>
            <p:ph idx="1"/>
          </p:nvPr>
        </p:nvSpPr>
        <p:spPr>
          <a:xfrm>
            <a:off x="838200" y="1825623"/>
            <a:ext cx="8930268" cy="5032376"/>
          </a:xfrm>
        </p:spPr>
        <p:txBody>
          <a:bodyPr>
            <a:normAutofit/>
          </a:bodyPr>
          <a:lstStyle/>
          <a:p>
            <a:r>
              <a:rPr lang="pt-BR" dirty="0" smtClean="0"/>
              <a:t>O objetivo principal do curso é apresentar</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a:t>
            </a:r>
            <a:r>
              <a:rPr lang="pt-BR" dirty="0" smtClean="0"/>
              <a:t>máquina </a:t>
            </a:r>
            <a:r>
              <a:rPr lang="pt-BR" dirty="0"/>
              <a:t>para solução de </a:t>
            </a:r>
            <a:r>
              <a:rPr lang="pt-BR" dirty="0" smtClean="0"/>
              <a:t>problemas.</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a16="http://schemas.microsoft.com/office/drawing/2014/main" xmlns=""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Critérios de avaliação</a:t>
            </a:r>
          </a:p>
        </p:txBody>
      </p:sp>
      <p:sp>
        <p:nvSpPr>
          <p:cNvPr id="3" name="Content Placeholder 2"/>
          <p:cNvSpPr>
            <a:spLocks noGrp="1"/>
          </p:cNvSpPr>
          <p:nvPr>
            <p:ph idx="1"/>
          </p:nvPr>
        </p:nvSpPr>
        <p:spPr>
          <a:xfrm>
            <a:off x="838199" y="1825624"/>
            <a:ext cx="11028903" cy="4884753"/>
          </a:xfrm>
        </p:spPr>
        <p:txBody>
          <a:bodyPr>
            <a:normAutofit/>
          </a:bodyPr>
          <a:lstStyle/>
          <a:p>
            <a:r>
              <a:rPr lang="pt-BR" dirty="0" smtClean="0"/>
              <a:t>Um (1) </a:t>
            </a:r>
            <a:r>
              <a:rPr lang="pt-BR" dirty="0"/>
              <a:t>trabalho com peso de 85%.</a:t>
            </a:r>
          </a:p>
          <a:p>
            <a:pPr lvl="1">
              <a:buFont typeface="Wingdings" panose="05000000000000000000" pitchFamily="2" charset="2"/>
              <a:buChar char="§"/>
            </a:pPr>
            <a:r>
              <a:rPr lang="pt-BR" dirty="0"/>
              <a:t>Envolvendo questões teóricas e/ou práticas</a:t>
            </a:r>
            <a:r>
              <a:rPr lang="pt-BR" dirty="0" smtClean="0"/>
              <a:t>.</a:t>
            </a:r>
          </a:p>
          <a:p>
            <a:pPr lvl="1">
              <a:buFont typeface="Wingdings" panose="05000000000000000000" pitchFamily="2" charset="2"/>
              <a:buChar char="§"/>
            </a:pPr>
            <a:r>
              <a:rPr lang="pt-BR" dirty="0" smtClean="0"/>
              <a:t>Uma parte  do trabalho será feita </a:t>
            </a:r>
            <a:r>
              <a:rPr lang="pt-BR" b="1" i="1" dirty="0" smtClean="0"/>
              <a:t>presencialmente</a:t>
            </a:r>
            <a:r>
              <a:rPr lang="pt-BR" dirty="0" smtClean="0"/>
              <a:t>.</a:t>
            </a:r>
            <a:endParaRPr lang="pt-BR" dirty="0"/>
          </a:p>
          <a:p>
            <a:r>
              <a:rPr lang="pt-BR" dirty="0"/>
              <a:t>Atividades (quizzes e laboratórios) com peso de 15%.</a:t>
            </a:r>
          </a:p>
          <a:p>
            <a:pPr lvl="1">
              <a:buFont typeface="Wingdings" panose="05000000000000000000" pitchFamily="2" charset="2"/>
              <a:buChar char="§"/>
            </a:pPr>
            <a:r>
              <a:rPr lang="pt-BR" dirty="0"/>
              <a:t>Podem sempre ser entregues até a próxima aula.</a:t>
            </a:r>
          </a:p>
          <a:p>
            <a:pPr lvl="1">
              <a:buFont typeface="Wingdings" panose="05000000000000000000" pitchFamily="2" charset="2"/>
              <a:buChar char="§"/>
            </a:pPr>
            <a:r>
              <a:rPr lang="pt-BR" dirty="0" smtClean="0"/>
              <a:t>Laboratórios podem </a:t>
            </a:r>
            <a:r>
              <a:rPr lang="pt-BR" dirty="0"/>
              <a:t>ser </a:t>
            </a:r>
            <a:r>
              <a:rPr lang="pt-BR" dirty="0" smtClean="0"/>
              <a:t>resolvidos </a:t>
            </a:r>
            <a:r>
              <a:rPr lang="pt-BR" dirty="0"/>
              <a:t>em grupo, mas </a:t>
            </a:r>
            <a:r>
              <a:rPr lang="pt-BR" dirty="0" smtClean="0"/>
              <a:t>entregas </a:t>
            </a:r>
            <a:r>
              <a:rPr lang="pt-BR" dirty="0"/>
              <a:t>devem </a:t>
            </a:r>
            <a:r>
              <a:rPr lang="pt-BR" dirty="0" smtClean="0"/>
              <a:t>ser individuais</a:t>
            </a:r>
            <a:r>
              <a:rPr lang="pt-BR" dirty="0"/>
              <a:t>.</a:t>
            </a:r>
          </a:p>
          <a:p>
            <a:pPr lvl="1">
              <a:buFont typeface="Wingdings" panose="05000000000000000000" pitchFamily="2" charset="2"/>
              <a:buChar char="§"/>
            </a:pPr>
            <a:r>
              <a:rPr lang="pt-BR" dirty="0"/>
              <a:t>Exercícios serão atribuídos através </a:t>
            </a:r>
            <a:r>
              <a:rPr lang="pt-BR" dirty="0" smtClean="0"/>
              <a:t>do MS </a:t>
            </a:r>
            <a:r>
              <a:rPr lang="pt-BR" dirty="0" err="1" smtClean="0"/>
              <a:t>Teams</a:t>
            </a:r>
            <a:r>
              <a:rPr lang="pt-BR" dirty="0"/>
              <a:t>. </a:t>
            </a:r>
            <a:endParaRPr lang="pt-BR" dirty="0" smtClean="0"/>
          </a:p>
          <a:p>
            <a:r>
              <a:rPr lang="pt-BR" b="1" dirty="0" smtClean="0"/>
              <a:t>Frequência</a:t>
            </a:r>
            <a:endParaRPr lang="pt-BR" b="1" dirty="0"/>
          </a:p>
          <a:p>
            <a:pPr lvl="1">
              <a:buFont typeface="Wingdings" panose="05000000000000000000" pitchFamily="2" charset="2"/>
              <a:buChar char="§"/>
            </a:pPr>
            <a:r>
              <a:rPr lang="pt-BR" dirty="0" smtClean="0"/>
              <a:t>Gerada </a:t>
            </a:r>
            <a:r>
              <a:rPr lang="pt-BR" dirty="0"/>
              <a:t>automaticamente pelo </a:t>
            </a:r>
            <a:r>
              <a:rPr lang="pt-BR" dirty="0" smtClean="0"/>
              <a:t>MS Teams.</a:t>
            </a:r>
            <a:endParaRPr lang="pt-BR" dirty="0"/>
          </a:p>
          <a:p>
            <a:pPr lvl="1">
              <a:buFont typeface="Wingdings" panose="05000000000000000000" pitchFamily="2" charset="2"/>
              <a:buChar char="§"/>
            </a:pPr>
            <a:r>
              <a:rPr lang="pt-BR" dirty="0" smtClean="0"/>
              <a:t>Por </a:t>
            </a:r>
            <a:r>
              <a:rPr lang="pt-BR" dirty="0"/>
              <a:t>favor, </a:t>
            </a:r>
            <a:r>
              <a:rPr lang="pt-BR" dirty="0" smtClean="0"/>
              <a:t>acompanhem a frequência através do portal. </a:t>
            </a:r>
            <a:endParaRPr lang="pt-BR" dirty="0"/>
          </a:p>
        </p:txBody>
      </p:sp>
      <p:pic>
        <p:nvPicPr>
          <p:cNvPr id="4" name="Picture 3"/>
          <p:cNvPicPr>
            <a:picLocks noChangeAspect="1"/>
          </p:cNvPicPr>
          <p:nvPr/>
        </p:nvPicPr>
        <p:blipFill>
          <a:blip r:embed="rId2"/>
          <a:stretch>
            <a:fillRect/>
          </a:stretch>
        </p:blipFill>
        <p:spPr>
          <a:xfrm>
            <a:off x="6300317" y="107531"/>
            <a:ext cx="2188238" cy="1583157"/>
          </a:xfrm>
          <a:prstGeom prst="rect">
            <a:avLst/>
          </a:prstGeom>
        </p:spPr>
      </p:pic>
      <p:pic>
        <p:nvPicPr>
          <p:cNvPr id="5" name="Picture 4"/>
          <p:cNvPicPr>
            <a:picLocks noChangeAspect="1"/>
          </p:cNvPicPr>
          <p:nvPr/>
        </p:nvPicPr>
        <p:blipFill>
          <a:blip r:embed="rId3"/>
          <a:stretch>
            <a:fillRect/>
          </a:stretch>
        </p:blipFill>
        <p:spPr>
          <a:xfrm>
            <a:off x="9022914" y="243602"/>
            <a:ext cx="2214831" cy="1582022"/>
          </a:xfrm>
          <a:prstGeom prst="rect">
            <a:avLst/>
          </a:prstGeom>
        </p:spPr>
      </p:pic>
      <p:pic>
        <p:nvPicPr>
          <p:cNvPr id="6" name="Picture 5"/>
          <p:cNvPicPr>
            <a:picLocks noChangeAspect="1"/>
          </p:cNvPicPr>
          <p:nvPr/>
        </p:nvPicPr>
        <p:blipFill>
          <a:blip r:embed="rId4"/>
          <a:stretch>
            <a:fillRect/>
          </a:stretch>
        </p:blipFill>
        <p:spPr>
          <a:xfrm>
            <a:off x="9204290" y="2294234"/>
            <a:ext cx="2525610" cy="1414342"/>
          </a:xfrm>
          <a:prstGeom prst="rect">
            <a:avLst/>
          </a:prstGeom>
        </p:spPr>
      </p:pic>
      <p:pic>
        <p:nvPicPr>
          <p:cNvPr id="7" name="Picture 6"/>
          <p:cNvPicPr>
            <a:picLocks noChangeAspect="1"/>
          </p:cNvPicPr>
          <p:nvPr/>
        </p:nvPicPr>
        <p:blipFill>
          <a:blip r:embed="rId5"/>
          <a:stretch>
            <a:fillRect/>
          </a:stretch>
        </p:blipFill>
        <p:spPr>
          <a:xfrm>
            <a:off x="9204290" y="4891635"/>
            <a:ext cx="2417102" cy="1608472"/>
          </a:xfrm>
          <a:prstGeom prst="rect">
            <a:avLst/>
          </a:prstGeom>
        </p:spPr>
      </p:pic>
    </p:spTree>
    <p:extLst>
      <p:ext uri="{BB962C8B-B14F-4D97-AF65-F5344CB8AC3E}">
        <p14:creationId xmlns:p14="http://schemas.microsoft.com/office/powerpoint/2010/main" val="9535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a16="http://schemas.microsoft.com/office/drawing/2014/main" xmlns="" id="{C04549A7-FF67-48B8-B0EE-75CF43A83803}"/>
              </a:ext>
            </a:extLst>
          </p:cNvPr>
          <p:cNvSpPr>
            <a:spLocks noGrp="1"/>
          </p:cNvSpPr>
          <p:nvPr>
            <p:ph idx="1"/>
          </p:nvPr>
        </p:nvSpPr>
        <p:spPr>
          <a:xfrm>
            <a:off x="838199" y="1515291"/>
            <a:ext cx="11264901" cy="4913789"/>
          </a:xfrm>
        </p:spPr>
        <p:txBody>
          <a:bodyPr>
            <a:normAutofit/>
          </a:bodyPr>
          <a:lstStyle/>
          <a:p>
            <a:r>
              <a:rPr lang="pt-BR" b="1" dirty="0" smtClean="0"/>
              <a:t>Emprego</a:t>
            </a:r>
            <a:r>
              <a:rPr lang="pt-BR" dirty="0"/>
              <a:t>: grandes companhias </a:t>
            </a:r>
            <a:r>
              <a:rPr lang="pt-BR" dirty="0" smtClean="0"/>
              <a:t>usam IA em seus produtos e/ou soluções internas para </a:t>
            </a:r>
            <a:r>
              <a:rPr lang="pt-BR" dirty="0"/>
              <a:t>resolver os mais diversos tipos de problemas e assim </a:t>
            </a:r>
            <a:r>
              <a:rPr lang="pt-BR" dirty="0" smtClean="0"/>
              <a:t>aumentarem </a:t>
            </a:r>
            <a:r>
              <a:rPr lang="pt-BR" dirty="0"/>
              <a:t>sua </a:t>
            </a:r>
            <a:r>
              <a:rPr lang="pt-BR" dirty="0" smtClean="0"/>
              <a:t>eficiência e consequentemente os lucros.</a:t>
            </a:r>
          </a:p>
          <a:p>
            <a:endParaRPr lang="pt-BR" b="1" dirty="0" smtClean="0"/>
          </a:p>
          <a:p>
            <a:pPr marL="0" indent="0">
              <a:buNone/>
            </a:pPr>
            <a:endParaRPr lang="pt-BR" b="1" dirty="0" smtClean="0"/>
          </a:p>
          <a:p>
            <a:pPr marL="0" indent="0">
              <a:buNone/>
            </a:pPr>
            <a:endParaRPr lang="pt-BR" b="1" dirty="0" smtClean="0"/>
          </a:p>
          <a:p>
            <a:r>
              <a:rPr lang="pt-BR" b="1" dirty="0" smtClean="0"/>
              <a:t>Pesquisa</a:t>
            </a:r>
            <a:r>
              <a:rPr lang="pt-BR" dirty="0"/>
              <a:t>: </a:t>
            </a:r>
            <a:r>
              <a:rPr lang="pt-BR" dirty="0" smtClean="0"/>
              <a:t>já </a:t>
            </a:r>
            <a:r>
              <a:rPr lang="pt-BR" dirty="0"/>
              <a:t>se prevê que </a:t>
            </a:r>
            <a:r>
              <a:rPr lang="pt-BR" dirty="0" smtClean="0"/>
              <a:t>IA terá </a:t>
            </a:r>
            <a:r>
              <a:rPr lang="pt-BR" dirty="0"/>
              <a:t>um papel importante no desenvolvimento da próxima geração de redes móveis e sem-fio (e.g., 6G</a:t>
            </a:r>
            <a:r>
              <a:rPr lang="pt-BR" dirty="0" smtClean="0"/>
              <a:t>).</a:t>
            </a:r>
            <a:endParaRPr lang="pt-BR" b="1" dirty="0"/>
          </a:p>
        </p:txBody>
      </p:sp>
      <p:pic>
        <p:nvPicPr>
          <p:cNvPr id="2052" name="Picture 4" descr="Image result for google">
            <a:extLst>
              <a:ext uri="{FF2B5EF4-FFF2-40B4-BE49-F238E27FC236}">
                <a16:creationId xmlns:a16="http://schemas.microsoft.com/office/drawing/2014/main" xmlns=""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a16="http://schemas.microsoft.com/office/drawing/2014/main" xmlns=""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a16="http://schemas.microsoft.com/office/drawing/2014/main" xmlns=""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a16="http://schemas.microsoft.com/office/drawing/2014/main" xmlns=""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a16="http://schemas.microsoft.com/office/drawing/2014/main" xmlns=""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ericsson logo">
            <a:extLst>
              <a:ext uri="{FF2B5EF4-FFF2-40B4-BE49-F238E27FC236}">
                <a16:creationId xmlns:a16="http://schemas.microsoft.com/office/drawing/2014/main" xmlns="" id="{D2E42DB6-DBED-40AD-BE13-35A32055159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qualcomm logo">
            <a:extLst>
              <a:ext uri="{FF2B5EF4-FFF2-40B4-BE49-F238E27FC236}">
                <a16:creationId xmlns:a16="http://schemas.microsoft.com/office/drawing/2014/main" xmlns="" id="{16E08342-ACB0-45D6-9003-A412614BF63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486" t="28911" r="9544" b="27731"/>
          <a:stretch/>
        </p:blipFill>
        <p:spPr bwMode="auto">
          <a:xfrm>
            <a:off x="6742195" y="6183562"/>
            <a:ext cx="2516531" cy="5276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uawei logo">
            <a:extLst>
              <a:ext uri="{FF2B5EF4-FFF2-40B4-BE49-F238E27FC236}">
                <a16:creationId xmlns:a16="http://schemas.microsoft.com/office/drawing/2014/main" xmlns="" id="{4D4C2FC0-11E7-423E-ADFE-E40E3FBE955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458163" y="5327984"/>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a16="http://schemas.microsoft.com/office/drawing/2014/main" xmlns="" id="{629596EE-D27E-4FA4-917F-4B2F4A295C7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1030"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udo que você precisa saber para entrar no MIT - Engenharia é:"/>
          <p:cNvPicPr>
            <a:picLocks noChangeAspect="1" noChangeArrowheads="1"/>
          </p:cNvPicPr>
          <p:nvPr/>
        </p:nvPicPr>
        <p:blipFill rotWithShape="1">
          <a:blip r:embed="rId17">
            <a:extLst>
              <a:ext uri="{28A0092B-C50C-407E-A947-70E740481C1C}">
                <a14:useLocalDpi xmlns:a14="http://schemas.microsoft.com/office/drawing/2010/main" val="0"/>
              </a:ext>
            </a:extLst>
          </a:blip>
          <a:srcRect l="3922" t="31065" r="3631" b="35153"/>
          <a:stretch/>
        </p:blipFill>
        <p:spPr bwMode="auto">
          <a:xfrm>
            <a:off x="2284189" y="6129714"/>
            <a:ext cx="1916483" cy="4404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Nokia – Logos 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4307" t="39342" r="5244" b="38307"/>
          <a:stretch/>
        </p:blipFill>
        <p:spPr bwMode="auto">
          <a:xfrm>
            <a:off x="7209545" y="5413146"/>
            <a:ext cx="1781929" cy="44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Inteligência </a:t>
            </a:r>
            <a:r>
              <a:rPr lang="pt-BR" dirty="0"/>
              <a:t>Artificial</a:t>
            </a:r>
            <a:endParaRPr lang="en-US" dirty="0"/>
          </a:p>
        </p:txBody>
      </p:sp>
      <p:sp>
        <p:nvSpPr>
          <p:cNvPr id="3" name="Espaço Reservado para Conteúdo 2"/>
          <p:cNvSpPr>
            <a:spLocks noGrp="1"/>
          </p:cNvSpPr>
          <p:nvPr>
            <p:ph idx="1"/>
          </p:nvPr>
        </p:nvSpPr>
        <p:spPr>
          <a:xfrm>
            <a:off x="838200" y="1825624"/>
            <a:ext cx="10782300" cy="4664075"/>
          </a:xfrm>
        </p:spPr>
        <p:txBody>
          <a:bodyPr/>
          <a:lstStyle/>
          <a:p>
            <a:pPr marL="171450" indent="-171450" algn="just"/>
            <a:r>
              <a:rPr lang="pt-BR" b="1" dirty="0"/>
              <a:t>Definição</a:t>
            </a:r>
            <a:r>
              <a:rPr lang="pt-BR" dirty="0"/>
              <a:t>: Capacidade de uma máquina de interpretar corretamente estímulos vindos do ambiente, aprender com eles e </a:t>
            </a:r>
            <a:r>
              <a:rPr lang="pt-BR" dirty="0" smtClean="0"/>
              <a:t>usar o conhecimento adquirido </a:t>
            </a:r>
            <a:r>
              <a:rPr lang="pt-BR" dirty="0"/>
              <a:t>para realizar tarefas.</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smtClean="0"/>
              <a:t>.</a:t>
            </a:r>
          </a:p>
          <a:p>
            <a:pPr marL="171450" indent="-171450" algn="just"/>
            <a:r>
              <a:rPr lang="pt-BR" dirty="0" smtClean="0"/>
              <a:t>Porém, </a:t>
            </a:r>
            <a:r>
              <a:rPr lang="pt-BR" dirty="0"/>
              <a:t>ensinar </a:t>
            </a:r>
            <a:r>
              <a:rPr lang="pt-BR" dirty="0" smtClean="0"/>
              <a:t>as máquinas a pensar não </a:t>
            </a:r>
            <a:r>
              <a:rPr lang="pt-BR" dirty="0"/>
              <a:t>é </a:t>
            </a:r>
            <a:r>
              <a:rPr lang="pt-BR" dirty="0" smtClean="0"/>
              <a:t>uma tarefa tão </a:t>
            </a:r>
            <a:r>
              <a:rPr lang="pt-BR" dirty="0"/>
              <a:t>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0515601" cy="5032375"/>
          </a:xfrm>
        </p:spPr>
        <p:txBody>
          <a:bodyPr>
            <a:normAutofit fontScale="92500" lnSpcReduction="10000"/>
          </a:bodyPr>
          <a:lstStyle/>
          <a:p>
            <a:pPr algn="just"/>
            <a:r>
              <a:rPr lang="pt-BR" sz="2400" dirty="0" smtClean="0"/>
              <a:t>Para conseguirmos criar uma máquina inteligente, precisamos antes dividir o problema em problemas menores (subáreas):</a:t>
            </a:r>
          </a:p>
          <a:p>
            <a:pPr lvl="1" algn="just">
              <a:buFont typeface="Wingdings" panose="05000000000000000000" pitchFamily="2" charset="2"/>
              <a:buChar char="§"/>
            </a:pPr>
            <a:r>
              <a:rPr lang="pt-BR" sz="2000" dirty="0" smtClean="0"/>
              <a:t>Processamento </a:t>
            </a:r>
            <a:r>
              <a:rPr lang="pt-BR" sz="2000" dirty="0"/>
              <a:t>de linguagem </a:t>
            </a:r>
            <a:r>
              <a:rPr lang="pt-BR" sz="2000" dirty="0" smtClean="0"/>
              <a:t>natural</a:t>
            </a:r>
            <a:r>
              <a:rPr lang="pt-BR" sz="2000" dirty="0"/>
              <a:t>.</a:t>
            </a:r>
            <a:endParaRPr lang="pt-BR" sz="2000" dirty="0" smtClean="0"/>
          </a:p>
          <a:p>
            <a:pPr lvl="2" algn="just">
              <a:buFont typeface="Wingdings" panose="05000000000000000000" pitchFamily="2" charset="2"/>
              <a:buChar char="ü"/>
            </a:pPr>
            <a:r>
              <a:rPr lang="pt-BR" sz="1600" dirty="0"/>
              <a:t>G</a:t>
            </a:r>
            <a:r>
              <a:rPr lang="pt-BR" sz="1600" dirty="0" smtClean="0"/>
              <a:t>eração </a:t>
            </a:r>
            <a:r>
              <a:rPr lang="pt-BR" sz="1600" dirty="0"/>
              <a:t>e compreensão automática de línguas humanas </a:t>
            </a:r>
            <a:r>
              <a:rPr lang="pt-BR" sz="1600" dirty="0" smtClean="0"/>
              <a:t>naturais.</a:t>
            </a:r>
            <a:endParaRPr lang="pt-BR" sz="1600" dirty="0" smtClean="0">
              <a:cs typeface="Calibri"/>
            </a:endParaRPr>
          </a:p>
          <a:p>
            <a:pPr lvl="1" algn="just">
              <a:buFont typeface="Wingdings" panose="05000000000000000000" pitchFamily="2" charset="2"/>
              <a:buChar char="§"/>
            </a:pPr>
            <a:r>
              <a:rPr lang="pt-BR" sz="2000" dirty="0" smtClean="0"/>
              <a:t>Representação </a:t>
            </a:r>
            <a:r>
              <a:rPr lang="pt-BR" sz="2000" dirty="0"/>
              <a:t>do </a:t>
            </a:r>
            <a:r>
              <a:rPr lang="pt-BR" sz="2000" dirty="0" smtClean="0"/>
              <a:t>conhecimento.</a:t>
            </a:r>
          </a:p>
          <a:p>
            <a:pPr lvl="2" algn="just">
              <a:buFont typeface="Wingdings" panose="05000000000000000000" pitchFamily="2" charset="2"/>
              <a:buChar char="ü"/>
            </a:pPr>
            <a:r>
              <a:rPr lang="pt-BR" sz="1600" dirty="0">
                <a:cs typeface="Calibri"/>
              </a:rPr>
              <a:t>C</a:t>
            </a:r>
            <a:r>
              <a:rPr lang="pt-BR" sz="1600" dirty="0" smtClean="0">
                <a:cs typeface="Calibri"/>
              </a:rPr>
              <a:t>riação </a:t>
            </a:r>
            <a:r>
              <a:rPr lang="pt-BR" sz="1600" dirty="0">
                <a:cs typeface="Calibri"/>
              </a:rPr>
              <a:t>e </a:t>
            </a:r>
            <a:r>
              <a:rPr lang="pt-BR" sz="1600" dirty="0" smtClean="0">
                <a:cs typeface="Calibri"/>
              </a:rPr>
              <a:t>armazenamento de conhecimento </a:t>
            </a:r>
            <a:r>
              <a:rPr lang="pt-BR" sz="1600" dirty="0">
                <a:cs typeface="Calibri"/>
              </a:rPr>
              <a:t>do </a:t>
            </a:r>
            <a:r>
              <a:rPr lang="pt-BR" sz="1600" dirty="0" smtClean="0">
                <a:cs typeface="Calibri"/>
              </a:rPr>
              <a:t>mundo real.</a:t>
            </a:r>
            <a:endParaRPr lang="pt-BR" sz="1600" dirty="0"/>
          </a:p>
          <a:p>
            <a:pPr lvl="1" algn="just">
              <a:buFont typeface="Wingdings" panose="05000000000000000000" pitchFamily="2" charset="2"/>
              <a:buChar char="§"/>
            </a:pPr>
            <a:r>
              <a:rPr lang="pt-BR" sz="2000" dirty="0"/>
              <a:t>R</a:t>
            </a:r>
            <a:r>
              <a:rPr lang="pt-BR" sz="2000" dirty="0" smtClean="0"/>
              <a:t>aciocínio automatizado.</a:t>
            </a:r>
          </a:p>
          <a:p>
            <a:pPr lvl="2" algn="just">
              <a:buFont typeface="Wingdings" panose="05000000000000000000" pitchFamily="2" charset="2"/>
              <a:buChar char="ü"/>
            </a:pPr>
            <a:r>
              <a:rPr lang="pt-BR" sz="1600" dirty="0" smtClean="0">
                <a:cs typeface="Calibri"/>
              </a:rPr>
              <a:t>Resolução de </a:t>
            </a:r>
            <a:r>
              <a:rPr lang="pt-BR" sz="1600" dirty="0">
                <a:cs typeface="Calibri"/>
              </a:rPr>
              <a:t>problemas complexos a partir </a:t>
            </a:r>
            <a:r>
              <a:rPr lang="pt-BR" sz="1600" dirty="0" smtClean="0">
                <a:cs typeface="Calibri"/>
              </a:rPr>
              <a:t>de </a:t>
            </a:r>
            <a:r>
              <a:rPr lang="pt-BR" sz="1600" dirty="0">
                <a:cs typeface="Calibri"/>
              </a:rPr>
              <a:t>conhecimento adquirido.</a:t>
            </a:r>
            <a:endParaRPr lang="pt-BR" sz="1600" dirty="0"/>
          </a:p>
          <a:p>
            <a:pPr lvl="1" algn="just">
              <a:buFont typeface="Wingdings" panose="05000000000000000000" pitchFamily="2" charset="2"/>
              <a:buChar char="§"/>
            </a:pPr>
            <a:r>
              <a:rPr lang="pt-BR" sz="2000" dirty="0" smtClean="0"/>
              <a:t>Planejamento</a:t>
            </a:r>
            <a:r>
              <a:rPr lang="pt-BR" sz="2000" dirty="0"/>
              <a:t>.</a:t>
            </a:r>
            <a:endParaRPr lang="pt-BR" sz="2000" dirty="0" smtClean="0"/>
          </a:p>
          <a:p>
            <a:pPr lvl="2" algn="just">
              <a:buFont typeface="Wingdings" panose="05000000000000000000" pitchFamily="2" charset="2"/>
              <a:buChar char="ü"/>
            </a:pPr>
            <a:r>
              <a:rPr lang="pt-BR" sz="1600" dirty="0" smtClean="0"/>
              <a:t>Criação de planos </a:t>
            </a:r>
            <a:r>
              <a:rPr lang="pt-BR" sz="1600" dirty="0"/>
              <a:t>que </a:t>
            </a:r>
            <a:r>
              <a:rPr lang="pt-BR" sz="1600" dirty="0" smtClean="0"/>
              <a:t>permitam que uma </a:t>
            </a:r>
            <a:r>
              <a:rPr lang="pt-BR" sz="1600" dirty="0"/>
              <a:t>máquina </a:t>
            </a:r>
            <a:r>
              <a:rPr lang="pt-BR" sz="1600" dirty="0" smtClean="0"/>
              <a:t>execute </a:t>
            </a:r>
            <a:r>
              <a:rPr lang="pt-BR" sz="1600" dirty="0"/>
              <a:t>uma </a:t>
            </a:r>
            <a:r>
              <a:rPr lang="pt-BR" sz="1600" dirty="0" smtClean="0"/>
              <a:t>tarefa.</a:t>
            </a:r>
            <a:endParaRPr lang="pt-BR" sz="1600" dirty="0"/>
          </a:p>
          <a:p>
            <a:pPr lvl="1" algn="just">
              <a:buFont typeface="Wingdings" panose="05000000000000000000" pitchFamily="2" charset="2"/>
              <a:buChar char="§"/>
            </a:pPr>
            <a:r>
              <a:rPr lang="pt-BR" sz="2000" dirty="0"/>
              <a:t>V</a:t>
            </a:r>
            <a:r>
              <a:rPr lang="pt-BR" sz="2000" dirty="0" smtClean="0"/>
              <a:t>isão computacional</a:t>
            </a:r>
            <a:r>
              <a:rPr lang="pt-BR" sz="2000" dirty="0"/>
              <a:t>.</a:t>
            </a:r>
            <a:endParaRPr lang="pt-BR" sz="2000" dirty="0" smtClean="0"/>
          </a:p>
          <a:p>
            <a:pPr lvl="2" algn="just">
              <a:buFont typeface="Wingdings" panose="05000000000000000000" pitchFamily="2" charset="2"/>
              <a:buChar char="ü"/>
            </a:pPr>
            <a:r>
              <a:rPr lang="pt-BR" sz="1600" dirty="0" smtClean="0"/>
              <a:t>Extração de informações de imagens e vídeos.</a:t>
            </a:r>
            <a:endParaRPr lang="pt-BR" sz="1600" dirty="0"/>
          </a:p>
          <a:p>
            <a:pPr lvl="1" algn="just">
              <a:buFont typeface="Wingdings" panose="05000000000000000000" pitchFamily="2" charset="2"/>
              <a:buChar char="§"/>
            </a:pPr>
            <a:r>
              <a:rPr lang="pt-BR" sz="2000" dirty="0" smtClean="0"/>
              <a:t>Robótica.</a:t>
            </a:r>
          </a:p>
          <a:p>
            <a:pPr lvl="2" algn="just">
              <a:buFont typeface="Wingdings" panose="05000000000000000000" pitchFamily="2" charset="2"/>
              <a:buChar char="ü"/>
            </a:pPr>
            <a:r>
              <a:rPr lang="pt-BR" sz="1600" dirty="0" smtClean="0">
                <a:cs typeface="Calibri"/>
              </a:rPr>
              <a:t>Projeto, </a:t>
            </a:r>
            <a:r>
              <a:rPr lang="pt-BR" sz="1600" dirty="0">
                <a:cs typeface="Calibri"/>
              </a:rPr>
              <a:t>construção e operação de robôs que repliquem ações </a:t>
            </a:r>
            <a:r>
              <a:rPr lang="pt-BR" sz="1600" dirty="0" smtClean="0">
                <a:cs typeface="Calibri"/>
              </a:rPr>
              <a:t>humanas.</a:t>
            </a:r>
            <a:endParaRPr lang="pt-BR" sz="1600" dirty="0"/>
          </a:p>
          <a:p>
            <a:pPr lvl="1" algn="just">
              <a:buFont typeface="Wingdings" panose="05000000000000000000" pitchFamily="2" charset="2"/>
              <a:buChar char="§"/>
            </a:pPr>
            <a:r>
              <a:rPr lang="pt-BR" sz="2000" dirty="0"/>
              <a:t>A</a:t>
            </a:r>
            <a:r>
              <a:rPr lang="pt-BR" sz="2000" dirty="0" smtClean="0"/>
              <a:t>prendizado </a:t>
            </a:r>
            <a:r>
              <a:rPr lang="pt-BR" sz="2000" dirty="0"/>
              <a:t>de </a:t>
            </a:r>
            <a:r>
              <a:rPr lang="pt-BR" sz="2000" dirty="0" smtClean="0"/>
              <a:t>máquina.</a:t>
            </a:r>
          </a:p>
          <a:p>
            <a:pPr lvl="2" algn="just">
              <a:buFont typeface="Wingdings" panose="05000000000000000000" pitchFamily="2" charset="2"/>
              <a:buChar char="ü"/>
            </a:pPr>
            <a:r>
              <a:rPr lang="pt-BR" sz="1600" dirty="0" smtClean="0">
                <a:cs typeface="Calibri"/>
              </a:rPr>
              <a:t>Criação de máquinas que aprendem através de exemplos.</a:t>
            </a:r>
            <a:endParaRPr lang="pt-BR" sz="1600" dirty="0"/>
          </a:p>
          <a:p>
            <a:pPr lvl="1" algn="just">
              <a:buFont typeface="Wingdings" panose="05000000000000000000" pitchFamily="2" charset="2"/>
              <a:buChar char="§"/>
            </a:pPr>
            <a:r>
              <a:rPr lang="pt-PT" sz="2000" dirty="0"/>
              <a:t>I</a:t>
            </a:r>
            <a:r>
              <a:rPr lang="pt-PT" sz="2000" dirty="0" smtClean="0"/>
              <a:t>nteligência </a:t>
            </a:r>
            <a:r>
              <a:rPr lang="pt-PT" sz="2000" dirty="0"/>
              <a:t>artificial geral</a:t>
            </a:r>
            <a:r>
              <a:rPr lang="pt-PT" sz="2000" dirty="0" smtClean="0"/>
              <a:t>.</a:t>
            </a:r>
          </a:p>
          <a:p>
            <a:pPr lvl="2" algn="just">
              <a:buFont typeface="Wingdings" panose="05000000000000000000" pitchFamily="2" charset="2"/>
              <a:buChar char="ü"/>
            </a:pPr>
            <a:r>
              <a:rPr lang="pt-BR" sz="1600" dirty="0" smtClean="0"/>
              <a:t>Criação de máquinas </a:t>
            </a:r>
            <a:r>
              <a:rPr lang="pt-BR" sz="1600" dirty="0"/>
              <a:t>que </a:t>
            </a:r>
            <a:r>
              <a:rPr lang="pt-BR" sz="1600" dirty="0" smtClean="0"/>
              <a:t>solucionem </a:t>
            </a:r>
            <a:r>
              <a:rPr lang="pt-BR" sz="1600" dirty="0"/>
              <a:t>qualquer tipo de </a:t>
            </a:r>
            <a:r>
              <a:rPr lang="pt-BR" sz="1600" dirty="0" smtClean="0"/>
              <a:t>problema. É a meta final da IA.</a:t>
            </a:r>
            <a:endParaRPr lang="pt-BR" sz="1600" dirty="0"/>
          </a:p>
        </p:txBody>
      </p:sp>
      <p:grpSp>
        <p:nvGrpSpPr>
          <p:cNvPr id="16" name="Grupo 15"/>
          <p:cNvGrpSpPr/>
          <p:nvPr/>
        </p:nvGrpSpPr>
        <p:grpSpPr>
          <a:xfrm>
            <a:off x="8455323" y="3475960"/>
            <a:ext cx="3292177" cy="2277374"/>
            <a:chOff x="8899823" y="757100"/>
            <a:chExt cx="3292177" cy="2277374"/>
          </a:xfrm>
        </p:grpSpPr>
        <p:grpSp>
          <p:nvGrpSpPr>
            <p:cNvPr id="5" name="Agrupar 4">
              <a:extLst>
                <a:ext uri="{FF2B5EF4-FFF2-40B4-BE49-F238E27FC236}">
                  <a16:creationId xmlns:a16="http://schemas.microsoft.com/office/drawing/2014/main" xmlns="" id="{7463A6D3-5626-4043-85E5-66DFB2E72B8A}"/>
                </a:ext>
              </a:extLst>
            </p:cNvPr>
            <p:cNvGrpSpPr/>
            <p:nvPr/>
          </p:nvGrpSpPr>
          <p:grpSpPr>
            <a:xfrm>
              <a:off x="9040231" y="757100"/>
              <a:ext cx="3016858" cy="2277374"/>
              <a:chOff x="9273707" y="365125"/>
              <a:chExt cx="2918293" cy="2351181"/>
            </a:xfrm>
          </p:grpSpPr>
          <p:pic>
            <p:nvPicPr>
              <p:cNvPr id="11" name="Picture 2" descr="Image result for umbrella">
                <a:extLst>
                  <a:ext uri="{FF2B5EF4-FFF2-40B4-BE49-F238E27FC236}">
                    <a16:creationId xmlns:a16="http://schemas.microsoft.com/office/drawing/2014/main" xmlns=""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a16="http://schemas.microsoft.com/office/drawing/2014/main" xmlns=""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1145407" y="1841438"/>
              <a:ext cx="769364" cy="415321"/>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081580" y="1780428"/>
              <a:ext cx="851572" cy="373910"/>
            </a:xfrm>
            <a:prstGeom prst="rect">
              <a:avLst/>
            </a:prstGeom>
            <a:noFill/>
          </p:spPr>
          <p:txBody>
            <a:bodyPr wrap="square" rtlCol="0">
              <a:spAutoFit/>
            </a:bodyPr>
            <a:lstStyle/>
            <a:p>
              <a:pPr algn="ctr"/>
              <a:r>
                <a:rPr lang="pt-BR" dirty="0" smtClean="0"/>
                <a:t>NLP</a:t>
              </a:r>
              <a:endParaRPr lang="pt-BR" dirty="0"/>
            </a:p>
          </p:txBody>
        </p:sp>
        <p:sp>
          <p:nvSpPr>
            <p:cNvPr id="8" name="TextBox 7"/>
            <p:cNvSpPr txBox="1"/>
            <p:nvPr/>
          </p:nvSpPr>
          <p:spPr>
            <a:xfrm>
              <a:off x="8899823" y="2250802"/>
              <a:ext cx="1500073" cy="369332"/>
            </a:xfrm>
            <a:prstGeom prst="rect">
              <a:avLst/>
            </a:prstGeom>
            <a:noFill/>
          </p:spPr>
          <p:txBody>
            <a:bodyPr wrap="square" rtlCol="0">
              <a:spAutoFit/>
            </a:bodyPr>
            <a:lstStyle/>
            <a:p>
              <a:pPr algn="ctr"/>
              <a:r>
                <a:rPr lang="pt-BR" dirty="0"/>
                <a:t>R</a:t>
              </a:r>
              <a:r>
                <a:rPr lang="pt-BR" dirty="0" smtClean="0"/>
                <a:t>obótica</a:t>
              </a:r>
              <a:endParaRPr lang="pt-BR" dirty="0"/>
            </a:p>
          </p:txBody>
        </p:sp>
        <p:sp>
          <p:nvSpPr>
            <p:cNvPr id="9" name="TextBox 8"/>
            <p:cNvSpPr txBox="1"/>
            <p:nvPr/>
          </p:nvSpPr>
          <p:spPr>
            <a:xfrm>
              <a:off x="10655851" y="1792150"/>
              <a:ext cx="591890" cy="373910"/>
            </a:xfrm>
            <a:prstGeom prst="rect">
              <a:avLst/>
            </a:prstGeom>
            <a:noFill/>
          </p:spPr>
          <p:txBody>
            <a:bodyPr wrap="square" rtlCol="0">
              <a:spAutoFit/>
            </a:bodyPr>
            <a:lstStyle/>
            <a:p>
              <a:pPr algn="ctr"/>
              <a:r>
                <a:rPr lang="pt-BR" dirty="0" smtClean="0"/>
                <a:t>CV</a:t>
              </a:r>
              <a:endParaRPr lang="pt-BR" dirty="0"/>
            </a:p>
          </p:txBody>
        </p:sp>
        <p:sp>
          <p:nvSpPr>
            <p:cNvPr id="10" name="TextBox 9"/>
            <p:cNvSpPr txBox="1"/>
            <p:nvPr/>
          </p:nvSpPr>
          <p:spPr>
            <a:xfrm>
              <a:off x="10772057" y="2231959"/>
              <a:ext cx="951367" cy="373910"/>
            </a:xfrm>
            <a:prstGeom prst="rect">
              <a:avLst/>
            </a:prstGeom>
            <a:noFill/>
          </p:spPr>
          <p:txBody>
            <a:bodyPr wrap="square" rtlCol="0">
              <a:spAutoFit/>
            </a:bodyPr>
            <a:lstStyle/>
            <a:p>
              <a:pPr algn="ctr"/>
              <a:r>
                <a:rPr lang="pt-BR" dirty="0" smtClean="0"/>
                <a:t>KR&amp;R</a:t>
              </a:r>
              <a:endParaRPr lang="pt-BR" dirty="0"/>
            </a:p>
          </p:txBody>
        </p:sp>
        <p:sp>
          <p:nvSpPr>
            <p:cNvPr id="14" name="TextBox 13"/>
            <p:cNvSpPr txBox="1"/>
            <p:nvPr/>
          </p:nvSpPr>
          <p:spPr>
            <a:xfrm>
              <a:off x="10691927" y="2647280"/>
              <a:ext cx="1500073" cy="369332"/>
            </a:xfrm>
            <a:prstGeom prst="rect">
              <a:avLst/>
            </a:prstGeom>
            <a:noFill/>
          </p:spPr>
          <p:txBody>
            <a:bodyPr wrap="square" rtlCol="0">
              <a:spAutoFit/>
            </a:bodyPr>
            <a:lstStyle/>
            <a:p>
              <a:pPr algn="ctr"/>
              <a:r>
                <a:rPr lang="pt-BR" dirty="0" smtClean="0"/>
                <a:t>Planejamento</a:t>
              </a:r>
              <a:endParaRPr lang="pt-BR" dirty="0"/>
            </a:p>
          </p:txBody>
        </p:sp>
        <p:sp>
          <p:nvSpPr>
            <p:cNvPr id="15" name="TextBox 14"/>
            <p:cNvSpPr txBox="1"/>
            <p:nvPr/>
          </p:nvSpPr>
          <p:spPr>
            <a:xfrm>
              <a:off x="9442929" y="2655482"/>
              <a:ext cx="851572" cy="373910"/>
            </a:xfrm>
            <a:prstGeom prst="rect">
              <a:avLst/>
            </a:prstGeom>
            <a:noFill/>
          </p:spPr>
          <p:txBody>
            <a:bodyPr wrap="square" rtlCol="0">
              <a:spAutoFit/>
            </a:bodyPr>
            <a:lstStyle/>
            <a:p>
              <a:pPr algn="ctr"/>
              <a:r>
                <a:rPr lang="pt-BR" dirty="0" smtClean="0"/>
                <a:t>IAG</a:t>
              </a:r>
              <a:endParaRPr lang="pt-BR" dirty="0"/>
            </a:p>
          </p:txBody>
        </p:sp>
      </p:grpSp>
      <p:sp>
        <p:nvSpPr>
          <p:cNvPr id="18" name="Retângulo 17"/>
          <p:cNvSpPr/>
          <p:nvPr/>
        </p:nvSpPr>
        <p:spPr>
          <a:xfrm>
            <a:off x="8141519" y="2829629"/>
            <a:ext cx="3703207" cy="646331"/>
          </a:xfrm>
          <a:prstGeom prst="rect">
            <a:avLst/>
          </a:prstGeom>
        </p:spPr>
        <p:txBody>
          <a:bodyPr wrap="square">
            <a:spAutoFit/>
          </a:bodyPr>
          <a:lstStyle/>
          <a:p>
            <a:pPr algn="ctr"/>
            <a:r>
              <a:rPr lang="pt-BR" b="1" i="1" dirty="0"/>
              <a:t>IA é uma área muito ampla que engloba várias </a:t>
            </a:r>
            <a:r>
              <a:rPr lang="pt-BR" b="1" i="1" dirty="0" smtClean="0"/>
              <a:t>aplicações diferentes.</a:t>
            </a:r>
            <a:endParaRPr lang="en-US" b="1" i="1" dirty="0"/>
          </a:p>
        </p:txBody>
      </p:sp>
    </p:spTree>
    <p:extLst>
      <p:ext uri="{BB962C8B-B14F-4D97-AF65-F5344CB8AC3E}">
        <p14:creationId xmlns:p14="http://schemas.microsoft.com/office/powerpoint/2010/main" val="261615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Foco do curso</a:t>
            </a:r>
            <a:endParaRPr lang="en-US" dirty="0"/>
          </a:p>
        </p:txBody>
      </p:sp>
      <p:sp>
        <p:nvSpPr>
          <p:cNvPr id="3" name="Espaço Reservado para Conteúdo 2"/>
          <p:cNvSpPr>
            <a:spLocks noGrp="1"/>
          </p:cNvSpPr>
          <p:nvPr>
            <p:ph idx="1"/>
          </p:nvPr>
        </p:nvSpPr>
        <p:spPr>
          <a:xfrm>
            <a:off x="838200" y="1825624"/>
            <a:ext cx="10998200" cy="5032376"/>
          </a:xfrm>
        </p:spPr>
        <p:txBody>
          <a:bodyPr/>
          <a:lstStyle/>
          <a:p>
            <a:r>
              <a:rPr lang="pt-BR" dirty="0"/>
              <a:t>Como vimos, IA é um área muito ampla, </a:t>
            </a:r>
            <a:r>
              <a:rPr lang="pt-BR" dirty="0" smtClean="0"/>
              <a:t>e, </a:t>
            </a:r>
            <a:r>
              <a:rPr lang="pt-BR" dirty="0"/>
              <a:t>portanto, focaremos no estudo de algoritmos de </a:t>
            </a:r>
            <a:r>
              <a:rPr lang="pt-BR" b="1" i="1" dirty="0"/>
              <a:t>Aprendizado de </a:t>
            </a:r>
            <a:r>
              <a:rPr lang="pt-BR" b="1" i="1" dirty="0" smtClean="0"/>
              <a:t>Máquina </a:t>
            </a:r>
            <a:r>
              <a:rPr lang="pt-BR" dirty="0" smtClean="0"/>
              <a:t>(do inglês, </a:t>
            </a:r>
            <a:r>
              <a:rPr lang="pt-BR" i="1" dirty="0" err="1" smtClean="0"/>
              <a:t>Machine</a:t>
            </a:r>
            <a:r>
              <a:rPr lang="pt-BR" i="1" dirty="0" smtClean="0"/>
              <a:t> Learning - ML</a:t>
            </a:r>
            <a:r>
              <a:rPr lang="pt-BR" dirty="0" smtClean="0"/>
              <a:t>). </a:t>
            </a:r>
            <a:endParaRPr lang="pt-BR" dirty="0"/>
          </a:p>
          <a:p>
            <a:r>
              <a:rPr lang="pt-BR" b="1" dirty="0"/>
              <a:t>Por quê?</a:t>
            </a:r>
          </a:p>
          <a:p>
            <a:pPr lvl="1">
              <a:buFont typeface="Wingdings" panose="05000000000000000000" pitchFamily="2" charset="2"/>
              <a:buChar char="§"/>
            </a:pPr>
            <a:r>
              <a:rPr lang="pt-BR" b="1" i="1" dirty="0"/>
              <a:t>Caixa de ferramentas</a:t>
            </a:r>
            <a:r>
              <a:rPr lang="pt-BR" dirty="0"/>
              <a:t>: ML oferece ferramentas </a:t>
            </a:r>
            <a:r>
              <a:rPr lang="pt-BR" dirty="0" smtClean="0"/>
              <a:t>importantes para </a:t>
            </a:r>
            <a:r>
              <a:rPr lang="pt-BR" dirty="0"/>
              <a:t>a análise e solução eficiente de vários problemas em várias áreas.</a:t>
            </a:r>
          </a:p>
          <a:p>
            <a:pPr lvl="1">
              <a:buFont typeface="Wingdings" panose="05000000000000000000" pitchFamily="2" charset="2"/>
              <a:buChar char="§"/>
            </a:pPr>
            <a:r>
              <a:rPr lang="pt-BR" b="1" i="1" dirty="0"/>
              <a:t>Redução de complexidade e custo</a:t>
            </a:r>
            <a:r>
              <a:rPr lang="pt-BR" dirty="0"/>
              <a:t>: vários procedimentos e processos em várias áreas que apresentam desempenho ótimo na teoria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existem muitos empregos na área de análise, ciência e engenharia de dados, além de pesquisas inovadoras para a solução de problemas com ML</a:t>
            </a:r>
            <a:r>
              <a:rPr lang="pt-BR" dirty="0" smtClean="0"/>
              <a:t>.</a:t>
            </a:r>
            <a:endParaRPr lang="pt-BR" dirty="0"/>
          </a:p>
        </p:txBody>
      </p:sp>
      <p:pic>
        <p:nvPicPr>
          <p:cNvPr id="4" name="Picture 4" descr="Image result for aprendizado de máquina">
            <a:extLst>
              <a:ext uri="{FF2B5EF4-FFF2-40B4-BE49-F238E27FC236}">
                <a16:creationId xmlns:a16="http://schemas.microsoft.com/office/drawing/2014/main" xmlns="" id="{4530CE78-625F-49E3-B829-A2E7FD1C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95" t="15041" r="27482" b="9164"/>
          <a:stretch/>
        </p:blipFill>
        <p:spPr bwMode="auto">
          <a:xfrm>
            <a:off x="5353882" y="188835"/>
            <a:ext cx="1854181" cy="16058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 que é machine learning? Entenda essa tendência no marketing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100" y="188834"/>
            <a:ext cx="2860674" cy="150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41875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7502</TotalTime>
  <Words>3753</Words>
  <Application>Microsoft Office PowerPoint</Application>
  <PresentationFormat>Widescreen</PresentationFormat>
  <Paragraphs>443</Paragraphs>
  <Slides>32</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Critérios de avaliação</vt:lpstr>
      <vt:lpstr>Motivação</vt:lpstr>
      <vt:lpstr>Inteligência Artificial</vt:lpstr>
      <vt:lpstr>Inteligência Artificial</vt:lpstr>
      <vt:lpstr>Foco do curso</vt:lpstr>
      <vt:lpstr>Mas então, o que é ML?</vt:lpstr>
      <vt:lpstr>O que é o Aprendizado de Máquina?</vt:lpstr>
      <vt:lpstr>O que é o Aprendizado de Máquina?</vt:lpstr>
      <vt:lpstr>Exemplos de aplicações de ML</vt:lpstr>
      <vt:lpstr>Principais motivos da difusão do ML</vt:lpstr>
      <vt:lpstr>Tipos de Aprendizado de Máquina</vt:lpstr>
      <vt:lpstr>Aprendizado Supervisionado</vt:lpstr>
      <vt:lpstr>Aprendizado Não-Supervisionado</vt:lpstr>
      <vt:lpstr>Aprendizado Semi-Supervisionado</vt:lpstr>
      <vt:lpstr>Aprendizado Por Reforço</vt:lpstr>
      <vt:lpstr>Aprendizado Metaheurístico</vt:lpstr>
      <vt:lpstr>Executando os códigos</vt:lpstr>
      <vt:lpstr>Goolge Colaboratory (Colab)</vt:lpstr>
      <vt:lpstr>Binder</vt:lpstr>
      <vt:lpstr>Objetivo</vt:lpstr>
      <vt:lpstr>Referências</vt:lpstr>
      <vt:lpstr>Avisos</vt:lpstr>
      <vt:lpstr>Tarefas</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1758</cp:revision>
  <dcterms:created xsi:type="dcterms:W3CDTF">2020-01-20T13:50:05Z</dcterms:created>
  <dcterms:modified xsi:type="dcterms:W3CDTF">2022-07-22T14:44:32Z</dcterms:modified>
</cp:coreProperties>
</file>