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9" r:id="rId2"/>
    <p:sldId id="418" r:id="rId3"/>
    <p:sldId id="435" r:id="rId4"/>
    <p:sldId id="437" r:id="rId5"/>
    <p:sldId id="436" r:id="rId6"/>
    <p:sldId id="439" r:id="rId7"/>
    <p:sldId id="455" r:id="rId8"/>
    <p:sldId id="440" r:id="rId9"/>
    <p:sldId id="443" r:id="rId10"/>
    <p:sldId id="444" r:id="rId11"/>
    <p:sldId id="450" r:id="rId12"/>
    <p:sldId id="441" r:id="rId13"/>
    <p:sldId id="442" r:id="rId14"/>
    <p:sldId id="446" r:id="rId15"/>
    <p:sldId id="453" r:id="rId16"/>
    <p:sldId id="451" r:id="rId17"/>
    <p:sldId id="447" r:id="rId18"/>
    <p:sldId id="417" r:id="rId19"/>
    <p:sldId id="317" r:id="rId20"/>
    <p:sldId id="332" r:id="rId21"/>
    <p:sldId id="299" r:id="rId22"/>
    <p:sldId id="410" r:id="rId23"/>
    <p:sldId id="449" r:id="rId24"/>
    <p:sldId id="454" r:id="rId25"/>
    <p:sldId id="419" r:id="rId26"/>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CAF96C-3A3A-4667-836E-5D2043E55A0D}" v="89" dt="2020-02-17T16:29:36.671"/>
    <p1510:client id="{328F8323-A8B4-4BB5-8B29-141FF986EA24}" v="11" dt="2020-04-06T19:56:50.842"/>
    <p1510:client id="{58D05219-7C7B-4B91-A7AF-DC0AF21441D4}" v="8" dt="2020-03-15T18:19:04.037"/>
    <p1510:client id="{62FC7D01-7DC2-4ECC-8EE4-941CF425DBEE}" v="272" dt="2020-04-04T01:47:57.654"/>
    <p1510:client id="{7B93843C-DFF4-4B6D-9934-AB8C4C568E2D}" v="86" dt="2020-03-14T00:29:41.866"/>
    <p1510:client id="{B7CA8C48-7DAD-40D1-BA98-01463637147D}" v="67" dt="2020-03-14T21:04:21.668"/>
    <p1510:client id="{BAE3137E-5ED2-488F-90AA-67C3B75162E2}" v="4" dt="2020-04-06T18:41:56.7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8571" autoAdjust="0"/>
  </p:normalViewPr>
  <p:slideViewPr>
    <p:cSldViewPr snapToGrid="0">
      <p:cViewPr varScale="1">
        <p:scale>
          <a:sx n="87" d="100"/>
          <a:sy n="87" d="100"/>
        </p:scale>
        <p:origin x="145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7CA8C48-7DAD-40D1-BA98-01463637147D}"/>
    <pc:docChg chg="modSld">
      <pc:chgData name="Felipe Augusto Pereira de Figueiredo" userId="e1771b70d906f94b" providerId="Windows Live" clId="Web-{B7CA8C48-7DAD-40D1-BA98-01463637147D}" dt="2020-03-14T21:04:21.668" v="66" actId="20577"/>
      <pc:docMkLst>
        <pc:docMk/>
      </pc:docMkLst>
      <pc:sldChg chg="modSp">
        <pc:chgData name="Felipe Augusto Pereira de Figueiredo" userId="e1771b70d906f94b" providerId="Windows Live" clId="Web-{B7CA8C48-7DAD-40D1-BA98-01463637147D}" dt="2020-03-14T21:04:21.668" v="65" actId="20577"/>
        <pc:sldMkLst>
          <pc:docMk/>
          <pc:sldMk cId="63867976" sldId="310"/>
        </pc:sldMkLst>
        <pc:spChg chg="mod">
          <ac:chgData name="Felipe Augusto Pereira de Figueiredo" userId="e1771b70d906f94b" providerId="Windows Live" clId="Web-{B7CA8C48-7DAD-40D1-BA98-01463637147D}" dt="2020-03-14T21:04:21.668" v="65" actId="20577"/>
          <ac:spMkLst>
            <pc:docMk/>
            <pc:sldMk cId="63867976" sldId="310"/>
            <ac:spMk id="3" creationId="{00000000-0000-0000-0000-000000000000}"/>
          </ac:spMkLst>
        </pc:spChg>
      </pc:sldChg>
    </pc:docChg>
  </pc:docChgLst>
  <pc:docChgLst>
    <pc:chgData name="Felipe Augusto Pereira de Figueiredo" userId="e1771b70d906f94b" providerId="Windows Live" clId="Web-{BAE3137E-5ED2-488F-90AA-67C3B75162E2}"/>
    <pc:docChg chg="delSld">
      <pc:chgData name="Felipe Augusto Pereira de Figueiredo" userId="e1771b70d906f94b" providerId="Windows Live" clId="Web-{BAE3137E-5ED2-488F-90AA-67C3B75162E2}" dt="2020-04-06T18:41:56.776" v="3"/>
      <pc:docMkLst>
        <pc:docMk/>
      </pc:docMkLst>
      <pc:sldChg chg="del">
        <pc:chgData name="Felipe Augusto Pereira de Figueiredo" userId="e1771b70d906f94b" providerId="Windows Live" clId="Web-{BAE3137E-5ED2-488F-90AA-67C3B75162E2}" dt="2020-04-06T18:41:36.120" v="0"/>
        <pc:sldMkLst>
          <pc:docMk/>
          <pc:sldMk cId="2987778591" sldId="361"/>
        </pc:sldMkLst>
      </pc:sldChg>
      <pc:sldChg chg="del">
        <pc:chgData name="Felipe Augusto Pereira de Figueiredo" userId="e1771b70d906f94b" providerId="Windows Live" clId="Web-{BAE3137E-5ED2-488F-90AA-67C3B75162E2}" dt="2020-04-06T18:41:56.698" v="2"/>
        <pc:sldMkLst>
          <pc:docMk/>
          <pc:sldMk cId="1383714521" sldId="385"/>
        </pc:sldMkLst>
      </pc:sldChg>
      <pc:sldChg chg="del">
        <pc:chgData name="Felipe Augusto Pereira de Figueiredo" userId="e1771b70d906f94b" providerId="Windows Live" clId="Web-{BAE3137E-5ED2-488F-90AA-67C3B75162E2}" dt="2020-04-06T18:41:56.776" v="3"/>
        <pc:sldMkLst>
          <pc:docMk/>
          <pc:sldMk cId="1326828379" sldId="386"/>
        </pc:sldMkLst>
      </pc:sldChg>
      <pc:sldChg chg="del">
        <pc:chgData name="Felipe Augusto Pereira de Figueiredo" userId="e1771b70d906f94b" providerId="Windows Live" clId="Web-{BAE3137E-5ED2-488F-90AA-67C3B75162E2}" dt="2020-04-06T18:41:48.901" v="1"/>
        <pc:sldMkLst>
          <pc:docMk/>
          <pc:sldMk cId="2260281898" sldId="387"/>
        </pc:sldMkLst>
      </pc:sldChg>
    </pc:docChg>
  </pc:docChgLst>
  <pc:docChgLst>
    <pc:chgData name="Felipe Augusto Pereira de Figueiredo" userId="e1771b70d906f94b" providerId="Windows Live" clId="Web-{20CAF96C-3A3A-4667-836E-5D2043E55A0D}"/>
    <pc:docChg chg="addSld modSld">
      <pc:chgData name="Felipe Augusto Pereira de Figueiredo" userId="e1771b70d906f94b" providerId="Windows Live" clId="Web-{20CAF96C-3A3A-4667-836E-5D2043E55A0D}" dt="2020-02-17T16:29:36.671" v="85"/>
      <pc:docMkLst>
        <pc:docMk/>
      </pc:docMkLst>
      <pc:sldChg chg="delSp modSp">
        <pc:chgData name="Felipe Augusto Pereira de Figueiredo" userId="e1771b70d906f94b" providerId="Windows Live" clId="Web-{20CAF96C-3A3A-4667-836E-5D2043E55A0D}" dt="2020-02-17T16:28:56.981" v="84"/>
        <pc:sldMkLst>
          <pc:docMk/>
          <pc:sldMk cId="2105159769" sldId="256"/>
        </pc:sldMkLst>
        <pc:spChg chg="mod">
          <ac:chgData name="Felipe Augusto Pereira de Figueiredo" userId="e1771b70d906f94b" providerId="Windows Live" clId="Web-{20CAF96C-3A3A-4667-836E-5D2043E55A0D}" dt="2020-02-17T16:28:51.715" v="81" actId="20577"/>
          <ac:spMkLst>
            <pc:docMk/>
            <pc:sldMk cId="2105159769" sldId="256"/>
            <ac:spMk id="2" creationId="{00000000-0000-0000-0000-000000000000}"/>
          </ac:spMkLst>
        </pc:spChg>
        <pc:spChg chg="del mod">
          <ac:chgData name="Felipe Augusto Pereira de Figueiredo" userId="e1771b70d906f94b" providerId="Windows Live" clId="Web-{20CAF96C-3A3A-4667-836E-5D2043E55A0D}" dt="2020-02-17T16:28:56.981" v="84"/>
          <ac:spMkLst>
            <pc:docMk/>
            <pc:sldMk cId="2105159769" sldId="256"/>
            <ac:spMk id="3" creationId="{00000000-0000-0000-0000-000000000000}"/>
          </ac:spMkLst>
        </pc:spChg>
      </pc:sldChg>
      <pc:sldChg chg="new">
        <pc:chgData name="Felipe Augusto Pereira de Figueiredo" userId="e1771b70d906f94b" providerId="Windows Live" clId="Web-{20CAF96C-3A3A-4667-836E-5D2043E55A0D}" dt="2020-02-17T16:29:36.671" v="85"/>
        <pc:sldMkLst>
          <pc:docMk/>
          <pc:sldMk cId="2437199265" sldId="257"/>
        </pc:sldMkLst>
      </pc:sldChg>
    </pc:docChg>
  </pc:docChgLst>
  <pc:docChgLst>
    <pc:chgData name="Felipe Augusto Pereira de Figueiredo" userId="e1771b70d906f94b" providerId="Windows Live" clId="Web-{08E38356-0DC9-4DD7-A6CF-E66A8B5B2F0A}"/>
    <pc:docChg chg="modSld">
      <pc:chgData name="Felipe Augusto Pereira de Figueiredo" userId="e1771b70d906f94b" providerId="Windows Live" clId="Web-{08E38356-0DC9-4DD7-A6CF-E66A8B5B2F0A}" dt="2020-03-18T17:39:02.661" v="87"/>
      <pc:docMkLst>
        <pc:docMk/>
      </pc:docMkLst>
      <pc:sldChg chg="modNotes">
        <pc:chgData name="Felipe Augusto Pereira de Figueiredo" userId="e1771b70d906f94b" providerId="Windows Live" clId="Web-{08E38356-0DC9-4DD7-A6CF-E66A8B5B2F0A}" dt="2020-03-18T17:39:02.661" v="87"/>
        <pc:sldMkLst>
          <pc:docMk/>
          <pc:sldMk cId="1706263506" sldId="312"/>
        </pc:sldMkLst>
      </pc:sldChg>
    </pc:docChg>
  </pc:docChgLst>
  <pc:docChgLst>
    <pc:chgData name="Felipe Augusto Pereira de Figueiredo" userId="e1771b70d906f94b" providerId="Windows Live" clId="Web-{7B93843C-DFF4-4B6D-9934-AB8C4C568E2D}"/>
    <pc:docChg chg="modSld">
      <pc:chgData name="Felipe Augusto Pereira de Figueiredo" userId="e1771b70d906f94b" providerId="Windows Live" clId="Web-{7B93843C-DFF4-4B6D-9934-AB8C4C568E2D}" dt="2020-03-14T00:29:41.866" v="84" actId="20577"/>
      <pc:docMkLst>
        <pc:docMk/>
      </pc:docMkLst>
      <pc:sldChg chg="modSp">
        <pc:chgData name="Felipe Augusto Pereira de Figueiredo" userId="e1771b70d906f94b" providerId="Windows Live" clId="Web-{7B93843C-DFF4-4B6D-9934-AB8C4C568E2D}" dt="2020-03-14T00:29:41.866" v="83" actId="20577"/>
        <pc:sldMkLst>
          <pc:docMk/>
          <pc:sldMk cId="63867976" sldId="310"/>
        </pc:sldMkLst>
        <pc:spChg chg="mod">
          <ac:chgData name="Felipe Augusto Pereira de Figueiredo" userId="e1771b70d906f94b" providerId="Windows Live" clId="Web-{7B93843C-DFF4-4B6D-9934-AB8C4C568E2D}" dt="2020-03-14T00:29:41.866" v="83" actId="20577"/>
          <ac:spMkLst>
            <pc:docMk/>
            <pc:sldMk cId="63867976" sldId="310"/>
            <ac:spMk id="2" creationId="{00000000-0000-0000-0000-000000000000}"/>
          </ac:spMkLst>
        </pc:spChg>
        <pc:spChg chg="mod">
          <ac:chgData name="Felipe Augusto Pereira de Figueiredo" userId="e1771b70d906f94b" providerId="Windows Live" clId="Web-{7B93843C-DFF4-4B6D-9934-AB8C4C568E2D}" dt="2020-03-14T00:29:05.036" v="71" actId="20577"/>
          <ac:spMkLst>
            <pc:docMk/>
            <pc:sldMk cId="63867976" sldId="310"/>
            <ac:spMk id="3" creationId="{00000000-0000-0000-0000-000000000000}"/>
          </ac:spMkLst>
        </pc:spChg>
      </pc:sldChg>
    </pc:docChg>
  </pc:docChgLst>
  <pc:docChgLst>
    <pc:chgData name="Felipe Augusto Pereira de Figueiredo" userId="e1771b70d906f94b" providerId="Windows Live" clId="Web-{62FC7D01-7DC2-4ECC-8EE4-941CF425DBEE}"/>
    <pc:docChg chg="addSld delSld modSld">
      <pc:chgData name="Felipe Augusto Pereira de Figueiredo" userId="e1771b70d906f94b" providerId="Windows Live" clId="Web-{62FC7D01-7DC2-4ECC-8EE4-941CF425DBEE}" dt="2020-04-04T01:47:57.654" v="273" actId="1076"/>
      <pc:docMkLst>
        <pc:docMk/>
      </pc:docMkLst>
      <pc:sldChg chg="del">
        <pc:chgData name="Felipe Augusto Pereira de Figueiredo" userId="e1771b70d906f94b" providerId="Windows Live" clId="Web-{62FC7D01-7DC2-4ECC-8EE4-941CF425DBEE}" dt="2020-04-04T01:13:21.236" v="1"/>
        <pc:sldMkLst>
          <pc:docMk/>
          <pc:sldMk cId="883606865" sldId="300"/>
        </pc:sldMkLst>
      </pc:sldChg>
      <pc:sldChg chg="addSp modSp">
        <pc:chgData name="Felipe Augusto Pereira de Figueiredo" userId="e1771b70d906f94b" providerId="Windows Live" clId="Web-{62FC7D01-7DC2-4ECC-8EE4-941CF425DBEE}" dt="2020-04-04T01:47:57.654" v="273" actId="1076"/>
        <pc:sldMkLst>
          <pc:docMk/>
          <pc:sldMk cId="1037579582" sldId="332"/>
        </pc:sldMkLst>
        <pc:picChg chg="add mod">
          <ac:chgData name="Felipe Augusto Pereira de Figueiredo" userId="e1771b70d906f94b" providerId="Windows Live" clId="Web-{62FC7D01-7DC2-4ECC-8EE4-941CF425DBEE}" dt="2020-04-04T01:47:57.654" v="273" actId="1076"/>
          <ac:picMkLst>
            <pc:docMk/>
            <pc:sldMk cId="1037579582" sldId="332"/>
            <ac:picMk id="3" creationId="{2A0DF154-7178-4F01-A59C-CD7D1EB3AD92}"/>
          </ac:picMkLst>
        </pc:picChg>
      </pc:sldChg>
      <pc:sldChg chg="modSp">
        <pc:chgData name="Felipe Augusto Pereira de Figueiredo" userId="e1771b70d906f94b" providerId="Windows Live" clId="Web-{62FC7D01-7DC2-4ECC-8EE4-941CF425DBEE}" dt="2020-04-04T01:25:24.877" v="195" actId="20577"/>
        <pc:sldMkLst>
          <pc:docMk/>
          <pc:sldMk cId="2987778591" sldId="361"/>
        </pc:sldMkLst>
        <pc:spChg chg="mod">
          <ac:chgData name="Felipe Augusto Pereira de Figueiredo" userId="e1771b70d906f94b" providerId="Windows Live" clId="Web-{62FC7D01-7DC2-4ECC-8EE4-941CF425DBEE}" dt="2020-04-04T01:25:24.877" v="195" actId="20577"/>
          <ac:spMkLst>
            <pc:docMk/>
            <pc:sldMk cId="2987778591" sldId="361"/>
            <ac:spMk id="3" creationId="{00000000-0000-0000-0000-000000000000}"/>
          </ac:spMkLst>
        </pc:spChg>
      </pc:sldChg>
      <pc:sldChg chg="modSp modNotes">
        <pc:chgData name="Felipe Augusto Pereira de Figueiredo" userId="e1771b70d906f94b" providerId="Windows Live" clId="Web-{62FC7D01-7DC2-4ECC-8EE4-941CF425DBEE}" dt="2020-04-04T01:22:38.663" v="142" actId="14100"/>
        <pc:sldMkLst>
          <pc:docMk/>
          <pc:sldMk cId="3813385247" sldId="378"/>
        </pc:sldMkLst>
        <pc:spChg chg="mod">
          <ac:chgData name="Felipe Augusto Pereira de Figueiredo" userId="e1771b70d906f94b" providerId="Windows Live" clId="Web-{62FC7D01-7DC2-4ECC-8EE4-941CF425DBEE}" dt="2020-04-04T01:22:38.663" v="142" actId="14100"/>
          <ac:spMkLst>
            <pc:docMk/>
            <pc:sldMk cId="3813385247" sldId="378"/>
            <ac:spMk id="3" creationId="{00000000-0000-0000-0000-000000000000}"/>
          </ac:spMkLst>
        </pc:spChg>
      </pc:sldChg>
      <pc:sldChg chg="del">
        <pc:chgData name="Felipe Augusto Pereira de Figueiredo" userId="e1771b70d906f94b" providerId="Windows Live" clId="Web-{62FC7D01-7DC2-4ECC-8EE4-941CF425DBEE}" dt="2020-04-04T01:24:50.391" v="175"/>
        <pc:sldMkLst>
          <pc:docMk/>
          <pc:sldMk cId="2636909579" sldId="379"/>
        </pc:sldMkLst>
      </pc:sldChg>
      <pc:sldChg chg="del">
        <pc:chgData name="Felipe Augusto Pereira de Figueiredo" userId="e1771b70d906f94b" providerId="Windows Live" clId="Web-{62FC7D01-7DC2-4ECC-8EE4-941CF425DBEE}" dt="2020-04-04T01:24:50.406" v="176"/>
        <pc:sldMkLst>
          <pc:docMk/>
          <pc:sldMk cId="3307251767" sldId="380"/>
        </pc:sldMkLst>
      </pc:sldChg>
      <pc:sldChg chg="del">
        <pc:chgData name="Felipe Augusto Pereira de Figueiredo" userId="e1771b70d906f94b" providerId="Windows Live" clId="Web-{62FC7D01-7DC2-4ECC-8EE4-941CF425DBEE}" dt="2020-04-04T01:28:01.669" v="197"/>
        <pc:sldMkLst>
          <pc:docMk/>
          <pc:sldMk cId="1498450978" sldId="381"/>
        </pc:sldMkLst>
      </pc:sldChg>
      <pc:sldChg chg="add replId">
        <pc:chgData name="Felipe Augusto Pereira de Figueiredo" userId="e1771b70d906f94b" providerId="Windows Live" clId="Web-{62FC7D01-7DC2-4ECC-8EE4-941CF425DBEE}" dt="2020-04-04T01:13:12.219" v="0"/>
        <pc:sldMkLst>
          <pc:docMk/>
          <pc:sldMk cId="1168747188" sldId="398"/>
        </pc:sldMkLst>
      </pc:sldChg>
      <pc:sldChg chg="modSp new modNotes">
        <pc:chgData name="Felipe Augusto Pereira de Figueiredo" userId="e1771b70d906f94b" providerId="Windows Live" clId="Web-{62FC7D01-7DC2-4ECC-8EE4-941CF425DBEE}" dt="2020-04-04T01:33:54.380" v="268" actId="20577"/>
        <pc:sldMkLst>
          <pc:docMk/>
          <pc:sldMk cId="2414479644" sldId="399"/>
        </pc:sldMkLst>
        <pc:spChg chg="mod">
          <ac:chgData name="Felipe Augusto Pereira de Figueiredo" userId="e1771b70d906f94b" providerId="Windows Live" clId="Web-{62FC7D01-7DC2-4ECC-8EE4-941CF425DBEE}" dt="2020-04-04T01:19:47.214" v="68" actId="20577"/>
          <ac:spMkLst>
            <pc:docMk/>
            <pc:sldMk cId="2414479644" sldId="399"/>
            <ac:spMk id="2" creationId="{F4227E34-0D58-4F7C-A44C-874904CC31AB}"/>
          </ac:spMkLst>
        </pc:spChg>
        <pc:spChg chg="mod">
          <ac:chgData name="Felipe Augusto Pereira de Figueiredo" userId="e1771b70d906f94b" providerId="Windows Live" clId="Web-{62FC7D01-7DC2-4ECC-8EE4-941CF425DBEE}" dt="2020-04-04T01:33:54.380" v="268" actId="20577"/>
          <ac:spMkLst>
            <pc:docMk/>
            <pc:sldMk cId="2414479644" sldId="399"/>
            <ac:spMk id="3" creationId="{96005A71-5862-4C74-B1AF-2AAB990B557F}"/>
          </ac:spMkLst>
        </pc:spChg>
      </pc:sldChg>
    </pc:docChg>
  </pc:docChgLst>
  <pc:docChgLst>
    <pc:chgData name="Felipe Augusto Pereira de Figueiredo" userId="e1771b70d906f94b" providerId="Windows Live" clId="Web-{58D05219-7C7B-4B91-A7AF-DC0AF21441D4}"/>
    <pc:docChg chg="modSld">
      <pc:chgData name="Felipe Augusto Pereira de Figueiredo" userId="e1771b70d906f94b" providerId="Windows Live" clId="Web-{58D05219-7C7B-4B91-A7AF-DC0AF21441D4}" dt="2020-03-15T18:19:02.459" v="6" actId="20577"/>
      <pc:docMkLst>
        <pc:docMk/>
      </pc:docMkLst>
      <pc:sldChg chg="modSp">
        <pc:chgData name="Felipe Augusto Pereira de Figueiredo" userId="e1771b70d906f94b" providerId="Windows Live" clId="Web-{58D05219-7C7B-4B91-A7AF-DC0AF21441D4}" dt="2020-03-15T18:18:57.443" v="4" actId="20577"/>
        <pc:sldMkLst>
          <pc:docMk/>
          <pc:sldMk cId="63867976" sldId="310"/>
        </pc:sldMkLst>
        <pc:spChg chg="mod">
          <ac:chgData name="Felipe Augusto Pereira de Figueiredo" userId="e1771b70d906f94b" providerId="Windows Live" clId="Web-{58D05219-7C7B-4B91-A7AF-DC0AF21441D4}" dt="2020-03-15T18:18:57.443" v="4" actId="20577"/>
          <ac:spMkLst>
            <pc:docMk/>
            <pc:sldMk cId="63867976" sldId="310"/>
            <ac:spMk id="3" creationId="{00000000-0000-0000-0000-000000000000}"/>
          </ac:spMkLst>
        </pc:spChg>
      </pc:sldChg>
    </pc:docChg>
  </pc:docChgLst>
  <pc:docChgLst>
    <pc:chgData name="Felipe Augusto Pereira de Figueiredo" userId="e1771b70d906f94b" providerId="Windows Live" clId="Web-{328F8323-A8B4-4BB5-8B29-141FF986EA24}"/>
    <pc:docChg chg="modSld">
      <pc:chgData name="Felipe Augusto Pereira de Figueiredo" userId="e1771b70d906f94b" providerId="Windows Live" clId="Web-{328F8323-A8B4-4BB5-8B29-141FF986EA24}" dt="2020-04-06T19:56:50.780" v="9" actId="20577"/>
      <pc:docMkLst>
        <pc:docMk/>
      </pc:docMkLst>
      <pc:sldChg chg="modSp">
        <pc:chgData name="Felipe Augusto Pereira de Figueiredo" userId="e1771b70d906f94b" providerId="Windows Live" clId="Web-{328F8323-A8B4-4BB5-8B29-141FF986EA24}" dt="2020-04-06T19:56:50.780" v="8" actId="20577"/>
        <pc:sldMkLst>
          <pc:docMk/>
          <pc:sldMk cId="4289465553" sldId="388"/>
        </pc:sldMkLst>
        <pc:spChg chg="mod">
          <ac:chgData name="Felipe Augusto Pereira de Figueiredo" userId="e1771b70d906f94b" providerId="Windows Live" clId="Web-{328F8323-A8B4-4BB5-8B29-141FF986EA24}" dt="2020-04-06T19:56:50.780" v="8" actId="20577"/>
          <ac:spMkLst>
            <pc:docMk/>
            <pc:sldMk cId="4289465553" sldId="38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F0AF11-6A8A-4E64-94F5-26D4FBA2A01D}" type="datetimeFigureOut">
              <a:rPr lang="nl-BE" smtClean="0"/>
              <a:t>30/05/2025</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B99DF-01BC-492A-8CEF-4FD88D18DD9D}" type="slidenum">
              <a:rPr lang="nl-BE" smtClean="0"/>
              <a:t>‹#›</a:t>
            </a:fld>
            <a:endParaRPr lang="nl-BE"/>
          </a:p>
        </p:txBody>
      </p:sp>
    </p:spTree>
    <p:extLst>
      <p:ext uri="{BB962C8B-B14F-4D97-AF65-F5344CB8AC3E}">
        <p14:creationId xmlns:p14="http://schemas.microsoft.com/office/powerpoint/2010/main" val="1580594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3682608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 ideia principal por trás da</a:t>
            </a:r>
            <a:r>
              <a:rPr lang="pt-BR" baseline="0" dirty="0"/>
              <a:t> estratégia do k-</a:t>
            </a:r>
            <a:r>
              <a:rPr lang="pt-BR" baseline="0" dirty="0" err="1"/>
              <a:t>Fold</a:t>
            </a:r>
            <a:r>
              <a:rPr lang="pt-BR" baseline="0" dirty="0"/>
              <a:t> </a:t>
            </a:r>
            <a:r>
              <a:rPr lang="pt-BR" dirty="0"/>
              <a:t>é que cada</a:t>
            </a:r>
            <a:r>
              <a:rPr lang="pt-BR" baseline="0" dirty="0"/>
              <a:t> exemplo do conjunto de dados faz o serviço duplo como dado de treinamento e de validação/teste.</a:t>
            </a:r>
            <a:endParaRPr lang="pt-BR" dirty="0"/>
          </a:p>
          <a:p>
            <a:endParaRPr lang="pt-BR" dirty="0"/>
          </a:p>
          <a:p>
            <a:pPr marL="0" marR="0" indent="0" algn="l" defTabSz="914400" rtl="0" eaLnBrk="1" fontAlgn="auto" latinLnBrk="0" hangingPunct="1">
              <a:lnSpc>
                <a:spcPct val="100000"/>
              </a:lnSpc>
              <a:spcBef>
                <a:spcPts val="0"/>
              </a:spcBef>
              <a:spcAft>
                <a:spcPts val="0"/>
              </a:spcAft>
              <a:buClrTx/>
              <a:buSzTx/>
              <a:buFontTx/>
              <a:buNone/>
              <a:tabLst/>
              <a:defRPr/>
            </a:pPr>
            <a:r>
              <a:rPr lang="pt-BR" dirty="0"/>
              <a:t>Na validação cruzada do k-</a:t>
            </a:r>
            <a:r>
              <a:rPr lang="pt-BR" dirty="0" err="1"/>
              <a:t>Fold</a:t>
            </a:r>
            <a:r>
              <a:rPr lang="pt-BR" dirty="0"/>
              <a:t>, os dados são divididos em k subconjuntos. A validação é repetida k vezes, de modo que, a cada vez, um dos subconjuntos k é usado como conjunto de validação e os outros subconjuntos k-1 são reunidos para formar um único conjunto de treinamento. Desta forma, </a:t>
            </a:r>
            <a:r>
              <a:rPr lang="pt-BR" baseline="0" dirty="0"/>
              <a:t>uma vantagem dessa abordagem é que a forma como os dados são divididos importa menos. </a:t>
            </a:r>
          </a:p>
          <a:p>
            <a:endParaRPr lang="pt-BR" dirty="0"/>
          </a:p>
          <a:p>
            <a:r>
              <a:rPr lang="pt-BR" dirty="0"/>
              <a:t>Essa</a:t>
            </a:r>
            <a:r>
              <a:rPr lang="pt-BR" baseline="0" dirty="0"/>
              <a:t> </a:t>
            </a:r>
            <a:r>
              <a:rPr lang="pt-BR" sz="1200" dirty="0"/>
              <a:t>estratégia </a:t>
            </a:r>
            <a:r>
              <a:rPr lang="pt-BR" dirty="0"/>
              <a:t>reduz significativamente o problema do viés</a:t>
            </a:r>
            <a:r>
              <a:rPr lang="pt-BR" baseline="0" dirty="0"/>
              <a:t> de seleção</a:t>
            </a:r>
            <a:r>
              <a:rPr lang="pt-BR" dirty="0"/>
              <a:t>, pois ela</a:t>
            </a:r>
            <a:r>
              <a:rPr lang="pt-BR" baseline="0" dirty="0"/>
              <a:t> </a:t>
            </a:r>
            <a:r>
              <a:rPr lang="pt-BR" sz="1200" dirty="0"/>
              <a:t>garante que todos os exemplos do conjunto de dados original tenham a chance de aparecer nos conjuntos de treinamento e validação,</a:t>
            </a:r>
            <a:r>
              <a:rPr lang="pt-BR" sz="1200" baseline="0" dirty="0"/>
              <a:t> o que consequentemente, </a:t>
            </a:r>
            <a:r>
              <a:rPr lang="pt-BR" dirty="0"/>
              <a:t>reduz a variância.</a:t>
            </a:r>
            <a:r>
              <a:rPr lang="pt-BR" baseline="0" dirty="0"/>
              <a:t> </a:t>
            </a:r>
          </a:p>
          <a:p>
            <a:endParaRPr lang="pt-BR" baseline="0" dirty="0"/>
          </a:p>
          <a:p>
            <a:r>
              <a:rPr lang="pt-BR" dirty="0"/>
              <a:t>Portanto,</a:t>
            </a:r>
            <a:r>
              <a:rPr lang="pt-BR" baseline="0" dirty="0"/>
              <a:t> a</a:t>
            </a:r>
            <a:r>
              <a:rPr lang="pt-BR" dirty="0"/>
              <a:t> troca dos conjuntos de treinamento e validação contribuem</a:t>
            </a:r>
            <a:r>
              <a:rPr lang="pt-BR" baseline="0" dirty="0"/>
              <a:t> </a:t>
            </a:r>
            <a:r>
              <a:rPr lang="pt-BR" dirty="0"/>
              <a:t>para a eficácia dessa </a:t>
            </a:r>
            <a:r>
              <a:rPr lang="pt-BR" sz="1200" dirty="0"/>
              <a:t>estratégia</a:t>
            </a:r>
            <a:r>
              <a:rPr lang="pt-BR" dirty="0"/>
              <a:t>. </a:t>
            </a:r>
            <a:r>
              <a:rPr lang="pt-BR" baseline="0" dirty="0"/>
              <a:t>Como regra geral e evidência empírica, normalmente, utiliza-se K = 5 ou 10. A variância da estimativa resultante é reduzida à medida que k é aumentado.</a:t>
            </a:r>
          </a:p>
          <a:p>
            <a:endParaRPr lang="pt-BR" baseline="0" dirty="0"/>
          </a:p>
          <a:p>
            <a:r>
              <a:rPr lang="pt-BR" baseline="0" dirty="0"/>
              <a:t>A validação cruzada do k-</a:t>
            </a:r>
            <a:r>
              <a:rPr lang="pt-BR" baseline="0" dirty="0" err="1"/>
              <a:t>Fold</a:t>
            </a:r>
            <a:r>
              <a:rPr lang="pt-BR" baseline="0" dirty="0"/>
              <a:t> é importante pois permite que você use seu conjunto de dados completo tanto para treinamento como para validação. É especialmente útil ao avaliar um modelo usando conjuntos de dados pequenos ou limitados.</a:t>
            </a:r>
          </a:p>
          <a:p>
            <a:endParaRPr lang="pt-BR" dirty="0"/>
          </a:p>
          <a:p>
            <a:r>
              <a:rPr lang="pt-BR" dirty="0"/>
              <a:t>O desempenho do modelo é dado pela média dos erros de validação calculados para cada um dos k folds. A estimativa de erro é calculada sobre todos os k folds para obter a eficácia total do modelo. </a:t>
            </a:r>
          </a:p>
          <a:p>
            <a:pPr marL="0" marR="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indent="0" algn="l" defTabSz="914400" rtl="0" eaLnBrk="1" fontAlgn="auto" latinLnBrk="0" hangingPunct="1">
              <a:lnSpc>
                <a:spcPct val="100000"/>
              </a:lnSpc>
              <a:spcBef>
                <a:spcPts val="0"/>
              </a:spcBef>
              <a:spcAft>
                <a:spcPts val="0"/>
              </a:spcAft>
              <a:buClrTx/>
              <a:buSzTx/>
              <a:buFontTx/>
              <a:buNone/>
              <a:tabLst/>
              <a:defRPr/>
            </a:pPr>
            <a:r>
              <a:rPr lang="pt-BR" dirty="0"/>
              <a:t>Como pode ser visto, todo exemplo fica em um conjunto de validação exatamente uma vez e em um conjunto de treinamento k-1 vezes.</a:t>
            </a:r>
          </a:p>
          <a:p>
            <a:r>
              <a:rPr lang="pt-BR" baseline="0" dirty="0"/>
              <a:t>Cada exemplo entra em um conjunto de validação exatamente uma vez e a k-1 vezes no conjunto de treinamento.</a:t>
            </a:r>
          </a:p>
          <a:p>
            <a:pPr marL="0" marR="0" indent="0" algn="l" defTabSz="914400" rtl="0" eaLnBrk="1" fontAlgn="auto" latinLnBrk="0" hangingPunct="1">
              <a:lnSpc>
                <a:spcPct val="100000"/>
              </a:lnSpc>
              <a:spcBef>
                <a:spcPts val="0"/>
              </a:spcBef>
              <a:spcAft>
                <a:spcPts val="0"/>
              </a:spcAft>
              <a:buClrTx/>
              <a:buSzTx/>
              <a:buFontTx/>
              <a:buNone/>
              <a:tabLst/>
              <a:defRPr/>
            </a:pPr>
            <a:r>
              <a:rPr lang="pt-BR" dirty="0"/>
              <a:t>Com este procedimento, toda amostra disponível vai aparecer k-1 vezes no conjunto de treinamento e 1 vez no conjunto de validação.</a:t>
            </a:r>
          </a:p>
          <a:p>
            <a:endParaRPr lang="pt-BR" dirty="0"/>
          </a:p>
          <a:p>
            <a:r>
              <a:rPr lang="pt-BR" b="1" dirty="0"/>
              <a:t>Desvantagem</a:t>
            </a:r>
            <a:r>
              <a:rPr lang="pt-BR" dirty="0"/>
              <a:t>:</a:t>
            </a:r>
          </a:p>
          <a:p>
            <a:r>
              <a:rPr lang="pt-BR" dirty="0"/>
              <a:t>Alto</a:t>
            </a:r>
            <a:r>
              <a:rPr lang="pt-BR" baseline="0" dirty="0"/>
              <a:t> custo </a:t>
            </a:r>
            <a:r>
              <a:rPr lang="pt-BR" baseline="0" dirty="0" err="1"/>
              <a:t>computational</a:t>
            </a:r>
            <a:r>
              <a:rPr lang="pt-BR" baseline="0" dirty="0"/>
              <a:t> pois treina-se e valida-se o modelo k vezes, ou seja, o algoritmo de treinamento deve ser executado novamente do zero k vezes, o que significa que leva k vezes mais tempo para fazer uma avaliação (</a:t>
            </a:r>
            <a:r>
              <a:rPr lang="pt-BR" baseline="0" dirty="0" err="1"/>
              <a:t>treinamento+validação</a:t>
            </a:r>
            <a:r>
              <a:rPr lang="pt-BR" baseline="0" dirty="0"/>
              <a:t>).</a:t>
            </a:r>
            <a:endParaRPr lang="pt-BR" dirty="0"/>
          </a:p>
          <a:p>
            <a:endParaRPr lang="pt-BR" dirty="0"/>
          </a:p>
          <a:p>
            <a:endParaRPr lang="pt-BR" dirty="0"/>
          </a:p>
          <a:p>
            <a:pPr algn="l"/>
            <a:r>
              <a:rPr lang="en-US" b="0" i="0" dirty="0">
                <a:effectLst/>
                <a:latin typeface="Söhne"/>
              </a:rPr>
              <a:t>What does k-fold error variance say about overfitting?</a:t>
            </a:r>
          </a:p>
          <a:p>
            <a:endParaRPr lang="pt-BR" dirty="0"/>
          </a:p>
          <a:p>
            <a:pPr algn="l"/>
            <a:r>
              <a:rPr lang="en-US" b="0" i="0" dirty="0">
                <a:solidFill>
                  <a:srgbClr val="374151"/>
                </a:solidFill>
                <a:effectLst/>
                <a:latin typeface="Söhne"/>
              </a:rPr>
              <a:t>K-fold error variance can provide insights into the presence of overfitting in a machine learning model. Overfitting occurs when a model learns the training data too well and performs poorly on unseen data.</a:t>
            </a:r>
          </a:p>
          <a:p>
            <a:pPr algn="l"/>
            <a:r>
              <a:rPr lang="en-US" b="0" i="0" dirty="0">
                <a:solidFill>
                  <a:srgbClr val="374151"/>
                </a:solidFill>
                <a:effectLst/>
                <a:latin typeface="Söhne"/>
              </a:rPr>
              <a:t>In k-fold cross-validation, the dataset is divided into k subsets or folds. The model is trained on k-1 folds and evaluated on the remaining fold. This process is repeated k times, with each fold serving as the evaluation set once. The k-fold error variance refers to the variability in performance (e.g., accuracy, error rate) across the k iterations of the cross-validation process.</a:t>
            </a:r>
          </a:p>
          <a:p>
            <a:pPr algn="l"/>
            <a:r>
              <a:rPr lang="en-US" b="0" i="0" dirty="0">
                <a:solidFill>
                  <a:srgbClr val="374151"/>
                </a:solidFill>
                <a:effectLst/>
                <a:latin typeface="Söhne"/>
              </a:rPr>
              <a:t>When the k-fold error variance is low, it suggests that the model's performance is consistent across different subsets of the data. This indicates that the model generalizes well and is less likely to be overfitting. On the other hand, a high k-fold error variance implies that the model's performance varies significantly depending on the subset of the data used for evaluation. This could be a sign of overfitting because the model might be capturing noise or idiosyncrasies in the training data that do not generalize well to unseen data.</a:t>
            </a:r>
          </a:p>
          <a:p>
            <a:pPr algn="l"/>
            <a:r>
              <a:rPr lang="en-US" b="0" i="0" dirty="0">
                <a:solidFill>
                  <a:srgbClr val="374151"/>
                </a:solidFill>
                <a:effectLst/>
                <a:latin typeface="Söhne"/>
              </a:rPr>
              <a:t>In summary, a low k-fold error variance suggests a model with good generalization, while a high k-fold error variance may indicate overfitting and a potential lack of generalization. However, it is important to consider other factors such as the overall performance metrics and the complexity of the model to make a conclusive assessment of overfitting.</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10</a:t>
            </a:fld>
            <a:endParaRPr lang="nl-BE"/>
          </a:p>
        </p:txBody>
      </p:sp>
    </p:spTree>
    <p:extLst>
      <p:ext uri="{BB962C8B-B14F-4D97-AF65-F5344CB8AC3E}">
        <p14:creationId xmlns:p14="http://schemas.microsoft.com/office/powerpoint/2010/main" val="30922339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0" i="0" dirty="0">
                <a:solidFill>
                  <a:srgbClr val="0F0F0F"/>
                </a:solidFill>
                <a:effectLst/>
                <a:latin typeface="Söhne"/>
              </a:rPr>
              <a:t>A validação cruzada k-</a:t>
            </a:r>
            <a:r>
              <a:rPr lang="pt-BR" b="0" i="0" dirty="0" err="1">
                <a:solidFill>
                  <a:srgbClr val="0F0F0F"/>
                </a:solidFill>
                <a:effectLst/>
                <a:latin typeface="Söhne"/>
              </a:rPr>
              <a:t>fold</a:t>
            </a:r>
            <a:r>
              <a:rPr lang="pt-BR" b="0" i="0" dirty="0">
                <a:solidFill>
                  <a:srgbClr val="0F0F0F"/>
                </a:solidFill>
                <a:effectLst/>
                <a:latin typeface="Söhne"/>
              </a:rPr>
              <a:t> aborda o problema do viés de seleção ao realizar k iterações de treinamento e teste, cada vez usando uma divisão diferente dos dados. Isso ajuda a mitigar o impacto de uma única divisão de dados na avaliação final do modelo, tornando a avaliação mais robusta e menos sensível à escolha específica dos conjuntos de treinamento e teste.</a:t>
            </a:r>
          </a:p>
          <a:p>
            <a:endParaRPr lang="pt-BR" b="0" i="0" dirty="0">
              <a:solidFill>
                <a:srgbClr val="0F0F0F"/>
              </a:solidFill>
              <a:effectLst/>
              <a:latin typeface="Söhne"/>
            </a:endParaRPr>
          </a:p>
          <a:p>
            <a:r>
              <a:rPr lang="pt-BR" dirty="0"/>
              <a:t>A ideia principal por trás da</a:t>
            </a:r>
            <a:r>
              <a:rPr lang="pt-BR" baseline="0" dirty="0"/>
              <a:t> estratégia do k-</a:t>
            </a:r>
            <a:r>
              <a:rPr lang="pt-BR" baseline="0" dirty="0" err="1"/>
              <a:t>Fold</a:t>
            </a:r>
            <a:r>
              <a:rPr lang="pt-BR" baseline="0" dirty="0"/>
              <a:t> </a:t>
            </a:r>
            <a:r>
              <a:rPr lang="pt-BR" dirty="0"/>
              <a:t>é que cada</a:t>
            </a:r>
            <a:r>
              <a:rPr lang="pt-BR" baseline="0" dirty="0"/>
              <a:t> exemplo do conjunto de dados faz o serviço duplo como dado de treinamento e de validação/teste.</a:t>
            </a:r>
            <a:endParaRPr lang="pt-BR" dirty="0"/>
          </a:p>
          <a:p>
            <a:endParaRPr lang="pt-BR" dirty="0"/>
          </a:p>
          <a:p>
            <a:pPr marL="0" marR="0" indent="0" algn="l" defTabSz="914400" rtl="0" eaLnBrk="1" fontAlgn="auto" latinLnBrk="0" hangingPunct="1">
              <a:lnSpc>
                <a:spcPct val="100000"/>
              </a:lnSpc>
              <a:spcBef>
                <a:spcPts val="0"/>
              </a:spcBef>
              <a:spcAft>
                <a:spcPts val="0"/>
              </a:spcAft>
              <a:buClrTx/>
              <a:buSzTx/>
              <a:buFontTx/>
              <a:buNone/>
              <a:tabLst/>
              <a:defRPr/>
            </a:pPr>
            <a:r>
              <a:rPr lang="pt-BR" dirty="0"/>
              <a:t>Na validação cruzada do k-</a:t>
            </a:r>
            <a:r>
              <a:rPr lang="pt-BR" dirty="0" err="1"/>
              <a:t>Fold</a:t>
            </a:r>
            <a:r>
              <a:rPr lang="pt-BR" dirty="0"/>
              <a:t>, os dados são divididos em k subconjuntos. A validação é repetida k vezes, de modo que, a cada vez, um dos subconjuntos k é usado como conjunto de validação e os outros subconjuntos k-1 são reunidos para formar um único conjunto de treinamento. Desta forma, </a:t>
            </a:r>
            <a:r>
              <a:rPr lang="pt-BR" baseline="0" dirty="0"/>
              <a:t>uma vantagem dessa abordagem é que a forma como os dados são divididos importa menos. </a:t>
            </a:r>
          </a:p>
          <a:p>
            <a:endParaRPr lang="pt-BR" dirty="0"/>
          </a:p>
          <a:p>
            <a:r>
              <a:rPr lang="pt-BR" dirty="0"/>
              <a:t>Essa</a:t>
            </a:r>
            <a:r>
              <a:rPr lang="pt-BR" baseline="0" dirty="0"/>
              <a:t> </a:t>
            </a:r>
            <a:r>
              <a:rPr lang="pt-BR" sz="1200" dirty="0"/>
              <a:t>estratégia </a:t>
            </a:r>
            <a:r>
              <a:rPr lang="pt-BR" dirty="0"/>
              <a:t>reduz significativamente o problema do viés</a:t>
            </a:r>
            <a:r>
              <a:rPr lang="pt-BR" baseline="0" dirty="0"/>
              <a:t> de seleção</a:t>
            </a:r>
            <a:r>
              <a:rPr lang="pt-BR" dirty="0"/>
              <a:t>, pois ela</a:t>
            </a:r>
            <a:r>
              <a:rPr lang="pt-BR" baseline="0" dirty="0"/>
              <a:t> </a:t>
            </a:r>
            <a:r>
              <a:rPr lang="pt-BR" sz="1200" dirty="0"/>
              <a:t>garante que todos os exemplos do conjunto de dados original tenham a chance de aparecer nos conjuntos de treinamento e validação,</a:t>
            </a:r>
            <a:r>
              <a:rPr lang="pt-BR" sz="1200" baseline="0" dirty="0"/>
              <a:t> o que consequentemente, </a:t>
            </a:r>
            <a:r>
              <a:rPr lang="pt-BR" dirty="0"/>
              <a:t>reduz a variância.</a:t>
            </a:r>
            <a:r>
              <a:rPr lang="pt-BR" baseline="0" dirty="0"/>
              <a:t> </a:t>
            </a:r>
          </a:p>
          <a:p>
            <a:endParaRPr lang="pt-BR" baseline="0" dirty="0"/>
          </a:p>
          <a:p>
            <a:r>
              <a:rPr lang="pt-BR" dirty="0"/>
              <a:t>Portanto,</a:t>
            </a:r>
            <a:r>
              <a:rPr lang="pt-BR" baseline="0" dirty="0"/>
              <a:t> a</a:t>
            </a:r>
            <a:r>
              <a:rPr lang="pt-BR" dirty="0"/>
              <a:t> troca dos conjuntos de treinamento e validação contribuem</a:t>
            </a:r>
            <a:r>
              <a:rPr lang="pt-BR" baseline="0" dirty="0"/>
              <a:t> </a:t>
            </a:r>
            <a:r>
              <a:rPr lang="pt-BR" dirty="0"/>
              <a:t>para a eficácia dessa </a:t>
            </a:r>
            <a:r>
              <a:rPr lang="pt-BR" sz="1200" dirty="0"/>
              <a:t>estratégia</a:t>
            </a:r>
            <a:r>
              <a:rPr lang="pt-BR" dirty="0"/>
              <a:t>. </a:t>
            </a:r>
            <a:r>
              <a:rPr lang="pt-BR" baseline="0" dirty="0"/>
              <a:t>Como regra geral e evidência empírica, normalmente, utiliza-se K = 5 ou 10. A variância da estimativa resultante é reduzida à medida que k é aumentado.</a:t>
            </a:r>
          </a:p>
          <a:p>
            <a:endParaRPr lang="pt-BR" baseline="0" dirty="0"/>
          </a:p>
          <a:p>
            <a:r>
              <a:rPr lang="pt-BR" baseline="0" dirty="0"/>
              <a:t>A validação cruzada do k-</a:t>
            </a:r>
            <a:r>
              <a:rPr lang="pt-BR" baseline="0" dirty="0" err="1"/>
              <a:t>Fold</a:t>
            </a:r>
            <a:r>
              <a:rPr lang="pt-BR" baseline="0" dirty="0"/>
              <a:t> é importante pois permite que você use seu conjunto de dados completo tanto para treinamento como para validação. É especialmente útil ao avaliar um modelo usando conjuntos de dados pequenos ou limitados.</a:t>
            </a:r>
          </a:p>
          <a:p>
            <a:endParaRPr lang="pt-BR" dirty="0"/>
          </a:p>
          <a:p>
            <a:r>
              <a:rPr lang="pt-BR" dirty="0"/>
              <a:t>O desempenho do modelo é dado pela média dos erros de validação calculados para cada um dos k </a:t>
            </a:r>
            <a:r>
              <a:rPr lang="pt-BR" dirty="0" err="1"/>
              <a:t>folds</a:t>
            </a:r>
            <a:r>
              <a:rPr lang="pt-BR" dirty="0"/>
              <a:t>. A estimativa de erro é calculada sobre todos os k </a:t>
            </a:r>
            <a:r>
              <a:rPr lang="pt-BR" dirty="0" err="1"/>
              <a:t>folds</a:t>
            </a:r>
            <a:r>
              <a:rPr lang="pt-BR" dirty="0"/>
              <a:t> para obter a eficácia total do modelo. </a:t>
            </a:r>
          </a:p>
          <a:p>
            <a:pPr marL="0" marR="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indent="0" algn="l" defTabSz="914400" rtl="0" eaLnBrk="1" fontAlgn="auto" latinLnBrk="0" hangingPunct="1">
              <a:lnSpc>
                <a:spcPct val="100000"/>
              </a:lnSpc>
              <a:spcBef>
                <a:spcPts val="0"/>
              </a:spcBef>
              <a:spcAft>
                <a:spcPts val="0"/>
              </a:spcAft>
              <a:buClrTx/>
              <a:buSzTx/>
              <a:buFontTx/>
              <a:buNone/>
              <a:tabLst/>
              <a:defRPr/>
            </a:pPr>
            <a:r>
              <a:rPr lang="pt-BR" dirty="0"/>
              <a:t>Como pode ser visto, todo exemplo fica em um conjunto de validação exatamente uma vez e em um conjunto de treinamento k-1 vezes.</a:t>
            </a:r>
          </a:p>
          <a:p>
            <a:r>
              <a:rPr lang="pt-BR" baseline="0" dirty="0"/>
              <a:t>Cada exemplo entra em um conjunto de validação exatamente uma vez e a k-1 vezes no conjunto de treinamento.</a:t>
            </a:r>
          </a:p>
          <a:p>
            <a:pPr marL="0" marR="0" indent="0" algn="l" defTabSz="914400" rtl="0" eaLnBrk="1" fontAlgn="auto" latinLnBrk="0" hangingPunct="1">
              <a:lnSpc>
                <a:spcPct val="100000"/>
              </a:lnSpc>
              <a:spcBef>
                <a:spcPts val="0"/>
              </a:spcBef>
              <a:spcAft>
                <a:spcPts val="0"/>
              </a:spcAft>
              <a:buClrTx/>
              <a:buSzTx/>
              <a:buFontTx/>
              <a:buNone/>
              <a:tabLst/>
              <a:defRPr/>
            </a:pPr>
            <a:r>
              <a:rPr lang="pt-BR" dirty="0"/>
              <a:t>Com este procedimento, toda amostra disponível vai aparecer k-1 vezes no conjunto de treinamento e 1 vez no conjunto de validação.</a:t>
            </a:r>
          </a:p>
          <a:p>
            <a:endParaRPr lang="pt-BR" dirty="0"/>
          </a:p>
          <a:p>
            <a:r>
              <a:rPr lang="pt-BR" b="1" dirty="0"/>
              <a:t>Desvantagem</a:t>
            </a:r>
            <a:r>
              <a:rPr lang="pt-BR" dirty="0"/>
              <a:t>:</a:t>
            </a:r>
          </a:p>
          <a:p>
            <a:r>
              <a:rPr lang="pt-BR" dirty="0"/>
              <a:t>Alto</a:t>
            </a:r>
            <a:r>
              <a:rPr lang="pt-BR" baseline="0" dirty="0"/>
              <a:t> custo </a:t>
            </a:r>
            <a:r>
              <a:rPr lang="pt-BR" baseline="0" dirty="0" err="1"/>
              <a:t>computational</a:t>
            </a:r>
            <a:r>
              <a:rPr lang="pt-BR" baseline="0" dirty="0"/>
              <a:t> pois treina-se e valida-se o modelo k vezes, ou seja, o algoritmo de treinamento deve ser executado novamente do zero k vezes, o que significa que leva k vezes mais tempo para fazer uma avaliação (</a:t>
            </a:r>
            <a:r>
              <a:rPr lang="pt-BR" baseline="0" dirty="0" err="1"/>
              <a:t>treinamento+validação</a:t>
            </a:r>
            <a:r>
              <a:rPr lang="pt-BR" baseline="0" dirty="0"/>
              <a:t>).</a:t>
            </a:r>
            <a:endParaRPr lang="pt-BR" dirty="0"/>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11</a:t>
            </a:fld>
            <a:endParaRPr lang="nl-BE"/>
          </a:p>
        </p:txBody>
      </p:sp>
    </p:spTree>
    <p:extLst>
      <p:ext uri="{BB962C8B-B14F-4D97-AF65-F5344CB8AC3E}">
        <p14:creationId xmlns:p14="http://schemas.microsoft.com/office/powerpoint/2010/main" val="6948392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12</a:t>
            </a:fld>
            <a:endParaRPr lang="nl-BE"/>
          </a:p>
        </p:txBody>
      </p:sp>
    </p:spTree>
    <p:extLst>
      <p:ext uri="{BB962C8B-B14F-4D97-AF65-F5344CB8AC3E}">
        <p14:creationId xmlns:p14="http://schemas.microsoft.com/office/powerpoint/2010/main" val="19263379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Exemplo</a:t>
            </a:r>
            <a:r>
              <a:rPr lang="pt-BR" dirty="0"/>
              <a:t>:</a:t>
            </a:r>
            <a:r>
              <a:rPr lang="pt-BR" baseline="0" dirty="0"/>
              <a:t> </a:t>
            </a:r>
            <a:r>
              <a:rPr lang="pt-BR" dirty="0"/>
              <a:t>https://colab.research.google.com/github/zz4fap/t319_aprendizado_de_maquina/blob/main/notebooks/regression/validacao_cruzada.ipynb</a:t>
            </a:r>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13</a:t>
            </a:fld>
            <a:endParaRPr lang="nl-BE"/>
          </a:p>
        </p:txBody>
      </p:sp>
    </p:spTree>
    <p:extLst>
      <p:ext uri="{BB962C8B-B14F-4D97-AF65-F5344CB8AC3E}">
        <p14:creationId xmlns:p14="http://schemas.microsoft.com/office/powerpoint/2010/main" val="22181083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14</a:t>
            </a:fld>
            <a:endParaRPr lang="nl-BE"/>
          </a:p>
        </p:txBody>
      </p:sp>
    </p:spTree>
    <p:extLst>
      <p:ext uri="{BB962C8B-B14F-4D97-AF65-F5344CB8AC3E}">
        <p14:creationId xmlns:p14="http://schemas.microsoft.com/office/powerpoint/2010/main" val="556914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 figura mostra um modelo com número de amostras de treinamento muito maior do que sua complexidade.</a:t>
            </a:r>
          </a:p>
          <a:p>
            <a:endParaRPr lang="pt-BR" dirty="0"/>
          </a:p>
          <a:p>
            <a:r>
              <a:rPr lang="pt-BR" b="0" i="0" dirty="0">
                <a:solidFill>
                  <a:srgbClr val="374151"/>
                </a:solidFill>
                <a:effectLst/>
                <a:latin typeface="Söhne"/>
              </a:rPr>
              <a:t>No entanto, é importante ressaltar que o princípio da navalha de </a:t>
            </a:r>
            <a:r>
              <a:rPr lang="pt-BR" b="0" i="0" dirty="0" err="1">
                <a:solidFill>
                  <a:srgbClr val="374151"/>
                </a:solidFill>
                <a:effectLst/>
                <a:latin typeface="Söhne"/>
              </a:rPr>
              <a:t>Occam</a:t>
            </a:r>
            <a:r>
              <a:rPr lang="pt-BR" b="0" i="0" dirty="0">
                <a:solidFill>
                  <a:srgbClr val="374151"/>
                </a:solidFill>
                <a:effectLst/>
                <a:latin typeface="Söhne"/>
              </a:rPr>
              <a:t> não é uma regra absoluta, mas sim uma orientação heurística. Em certos casos, explicações mais complexas podem ser necessárias para capturar toda a complexidade do fenômeno estudado. Portanto, a aplicação do princípio requer um equilíbrio cuidadoso entre simplicidade e adequação à realidade observada.</a:t>
            </a:r>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17</a:t>
            </a:fld>
            <a:endParaRPr lang="nl-BE"/>
          </a:p>
        </p:txBody>
      </p:sp>
    </p:spTree>
    <p:extLst>
      <p:ext uri="{BB962C8B-B14F-4D97-AF65-F5344CB8AC3E}">
        <p14:creationId xmlns:p14="http://schemas.microsoft.com/office/powerpoint/2010/main" val="32963533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COLAB: https://colab.research.google.com/github/zz4fap/t319_aprendizado_de_maquina/blob/main/labs/Laboratorio6.ipynb</a:t>
            </a:r>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BINDER: https://mybinder.org/v2/gh/zz4fap/t319_aprendizado_de_maquina/main?filepath=labs%2FLaboratorio6.ipynb</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18</a:t>
            </a:fld>
            <a:endParaRPr lang="nl-BE"/>
          </a:p>
        </p:txBody>
      </p:sp>
    </p:spTree>
    <p:extLst>
      <p:ext uri="{BB962C8B-B14F-4D97-AF65-F5344CB8AC3E}">
        <p14:creationId xmlns:p14="http://schemas.microsoft.com/office/powerpoint/2010/main" val="41901453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23</a:t>
            </a:fld>
            <a:endParaRPr lang="nl-BE"/>
          </a:p>
        </p:txBody>
      </p:sp>
    </p:spTree>
    <p:extLst>
      <p:ext uri="{BB962C8B-B14F-4D97-AF65-F5344CB8AC3E}">
        <p14:creationId xmlns:p14="http://schemas.microsoft.com/office/powerpoint/2010/main" val="41128952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24</a:t>
            </a:fld>
            <a:endParaRPr lang="nl-BE"/>
          </a:p>
        </p:txBody>
      </p:sp>
    </p:spTree>
    <p:extLst>
      <p:ext uri="{BB962C8B-B14F-4D97-AF65-F5344CB8AC3E}">
        <p14:creationId xmlns:p14="http://schemas.microsoft.com/office/powerpoint/2010/main" val="281444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Precisamos, portanto, de estratégias que forneçam indicativos de como o modelo se comporta ao aproximar o mapeamento verdadeiro como um todo (e não somente nas amostras de treinamento), e que também nos auxiliem a selecionar de forma confiável qual é o modelo mais adequado no problema de regressão. </a:t>
            </a:r>
          </a:p>
          <a:p>
            <a:endParaRPr lang="pt-BR" dirty="0"/>
          </a:p>
          <a:p>
            <a:r>
              <a:rPr lang="pt-BR" b="1" dirty="0"/>
              <a:t>Leitura importante</a:t>
            </a:r>
            <a:r>
              <a:rPr lang="pt-BR" dirty="0"/>
              <a:t>:</a:t>
            </a:r>
            <a:r>
              <a:rPr lang="pt-BR" baseline="0" dirty="0"/>
              <a:t> Seção 18.4 – Evaluating and Choosing the Best Hypothesis do livro do Russel e Norvig</a:t>
            </a:r>
            <a:endParaRPr lang="pt-BR" dirty="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2</a:t>
            </a:fld>
            <a:endParaRPr lang="nl-BE"/>
          </a:p>
        </p:txBody>
      </p:sp>
    </p:spTree>
    <p:extLst>
      <p:ext uri="{BB962C8B-B14F-4D97-AF65-F5344CB8AC3E}">
        <p14:creationId xmlns:p14="http://schemas.microsoft.com/office/powerpoint/2010/main" val="3687912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Validação cruzada é usada para obter uma estimativa do desempenho da generalização de um modelo. Se um modelo tiver um bom desempenho nos dados de treinamento, mas generalizar mal de acordo com as métricas de validação cruzada, seu modelo estará se ajustando demais (sobreajuste). Se o desempenho for ruim em ambos, será insuficiente (subajuste). Essa é uma maneira de saber quando um modelo é muito simples ou muito complexo.</a:t>
            </a:r>
          </a:p>
          <a:p>
            <a:endParaRPr lang="pt-BR" dirty="0"/>
          </a:p>
          <a:p>
            <a:r>
              <a:rPr lang="pt-BR" dirty="0"/>
              <a:t>O objetivo da validação cruzada é testar a capacidade do modelo em prever novos dados que não foram utilizados</a:t>
            </a:r>
            <a:r>
              <a:rPr lang="pt-BR" baseline="0" dirty="0"/>
              <a:t> durante o treinamento</a:t>
            </a:r>
            <a:r>
              <a:rPr lang="pt-BR" dirty="0"/>
              <a:t>, para sinalizar problemas como </a:t>
            </a:r>
            <a:r>
              <a:rPr lang="pt-BR" baseline="0" dirty="0"/>
              <a:t> sobreajuste </a:t>
            </a:r>
            <a:r>
              <a:rPr lang="pt-BR" dirty="0"/>
              <a:t>ou subajuste</a:t>
            </a:r>
            <a:r>
              <a:rPr lang="pt-BR" baseline="0" dirty="0"/>
              <a:t> </a:t>
            </a:r>
            <a:r>
              <a:rPr lang="pt-BR" dirty="0"/>
              <a:t>e fornecer uma deia de como o modelo irá generalizar para um conjunto de dados independente (ou seja, um conjunto de dados, em teoria,</a:t>
            </a:r>
            <a:r>
              <a:rPr lang="pt-BR" baseline="0" dirty="0"/>
              <a:t> </a:t>
            </a:r>
            <a:r>
              <a:rPr lang="pt-BR" dirty="0"/>
              <a:t>desconhecido).</a:t>
            </a:r>
          </a:p>
          <a:p>
            <a:endParaRPr lang="pt-BR" dirty="0"/>
          </a:p>
          <a:p>
            <a:r>
              <a:rPr lang="pt-BR" dirty="0"/>
              <a:t>A validação cruzada é utilizada para detectar problemas como </a:t>
            </a:r>
            <a:r>
              <a:rPr lang="pt-BR" b="1" i="1" dirty="0"/>
              <a:t>sobreajuste</a:t>
            </a:r>
            <a:r>
              <a:rPr lang="pt-BR" dirty="0"/>
              <a:t> ou </a:t>
            </a:r>
            <a:r>
              <a:rPr lang="pt-BR" b="1" i="1" dirty="0"/>
              <a:t>viés de seleção </a:t>
            </a:r>
            <a:r>
              <a:rPr lang="pt-BR" dirty="0"/>
              <a:t>e para dar uma visão sobre como o modelo irá generalizar para um conjunto de dados independente.</a:t>
            </a:r>
          </a:p>
          <a:p>
            <a:pPr lvl="1"/>
            <a:r>
              <a:rPr lang="pt-BR" dirty="0"/>
              <a:t>O </a:t>
            </a:r>
            <a:r>
              <a:rPr lang="pt-BR" b="1" i="1" dirty="0"/>
              <a:t>viés de seleção </a:t>
            </a:r>
            <a:r>
              <a:rPr lang="pt-BR" dirty="0"/>
              <a:t>é o viés introduzido pela seleção de amostras para análise de um modelo de tal forma que este conjunto de amostras não seja representativo da população que se pretende analisar.</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3</a:t>
            </a:fld>
            <a:endParaRPr lang="nl-BE"/>
          </a:p>
        </p:txBody>
      </p:sp>
    </p:spTree>
    <p:extLst>
      <p:ext uri="{BB962C8B-B14F-4D97-AF65-F5344CB8AC3E}">
        <p14:creationId xmlns:p14="http://schemas.microsoft.com/office/powerpoint/2010/main" val="3634955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Validação cruzada é usada para obter uma estimativa do desempenho da generalização de um modelo. Se um modelo tiver um bom desempenho nos dados de treinamento, mas generalizar mal de acordo com as métricas de validação cruzada, seu modelo estará se ajustando demais (sobreajuste). Se o desempenho for ruim em ambos, será insuficiente (subajuste). Essa é uma maneira de saber quando um modelo é muito simples ou muito complexo.</a:t>
            </a:r>
          </a:p>
          <a:p>
            <a:endParaRPr lang="pt-BR" dirty="0"/>
          </a:p>
          <a:p>
            <a:r>
              <a:rPr lang="pt-BR" dirty="0"/>
              <a:t>O objetivo da validação cruzada é testar a capacidade do modelo em prever novos dados que não foram utilizados</a:t>
            </a:r>
            <a:r>
              <a:rPr lang="pt-BR" baseline="0" dirty="0"/>
              <a:t> durante o treinamento</a:t>
            </a:r>
            <a:r>
              <a:rPr lang="pt-BR" dirty="0"/>
              <a:t>, para sinalizar problemas como </a:t>
            </a:r>
            <a:r>
              <a:rPr lang="pt-BR" baseline="0" dirty="0"/>
              <a:t> sobreajuste </a:t>
            </a:r>
            <a:r>
              <a:rPr lang="pt-BR" dirty="0"/>
              <a:t>ou subajuste</a:t>
            </a:r>
            <a:r>
              <a:rPr lang="pt-BR" baseline="0" dirty="0"/>
              <a:t> </a:t>
            </a:r>
            <a:r>
              <a:rPr lang="pt-BR" dirty="0"/>
              <a:t>e fornecer uma deia de como o modelo irá generalizar para um conjunto de dados independente (ou seja, um conjunto de dados, em teoria,</a:t>
            </a:r>
            <a:r>
              <a:rPr lang="pt-BR" baseline="0" dirty="0"/>
              <a:t> </a:t>
            </a:r>
            <a:r>
              <a:rPr lang="pt-BR" dirty="0"/>
              <a:t>desconhecido).</a:t>
            </a:r>
          </a:p>
          <a:p>
            <a:endParaRPr lang="pt-BR" dirty="0"/>
          </a:p>
          <a:p>
            <a:r>
              <a:rPr lang="pt-BR" dirty="0"/>
              <a:t>A validação cruzada é utilizada para detectar problemas como </a:t>
            </a:r>
            <a:r>
              <a:rPr lang="pt-BR" b="1" i="1" dirty="0"/>
              <a:t>sobreajuste</a:t>
            </a:r>
            <a:r>
              <a:rPr lang="pt-BR" dirty="0"/>
              <a:t> ou </a:t>
            </a:r>
            <a:r>
              <a:rPr lang="pt-BR" b="1" i="1" dirty="0"/>
              <a:t>viés de seleção </a:t>
            </a:r>
            <a:r>
              <a:rPr lang="pt-BR" dirty="0"/>
              <a:t>e para dar uma visão sobre como o modelo irá generalizar para um conjunto de dados independente.</a:t>
            </a:r>
          </a:p>
          <a:p>
            <a:pPr lvl="1"/>
            <a:r>
              <a:rPr lang="pt-BR" dirty="0"/>
              <a:t>O </a:t>
            </a:r>
            <a:r>
              <a:rPr lang="pt-BR" b="1" i="1" dirty="0"/>
              <a:t>viés de seleção </a:t>
            </a:r>
            <a:r>
              <a:rPr lang="pt-BR" dirty="0"/>
              <a:t>é o viés introduzido pela seleção de amostras para análise de um modelo de tal forma que este conjunto de amostras não seja representativo da população que se pretende analisar.</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4</a:t>
            </a:fld>
            <a:endParaRPr lang="nl-BE"/>
          </a:p>
        </p:txBody>
      </p:sp>
    </p:spTree>
    <p:extLst>
      <p:ext uri="{BB962C8B-B14F-4D97-AF65-F5344CB8AC3E}">
        <p14:creationId xmlns:p14="http://schemas.microsoft.com/office/powerpoint/2010/main" val="3853473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Validação cruzada é usada para obter uma estimativa do desempenho da generalização de um modelo. Se um modelo tiver um bom desempenho nos dados de treinamento, mas generalizar mal de acordo com as métricas de validação cruzada, seu modelo estará se ajustando demais (sobreajuste). Se o desempenho for ruim em ambos, será insuficiente (subajuste). Essa é uma maneira de saber quando um modelo é muito simples ou muito complexo.</a:t>
            </a:r>
          </a:p>
          <a:p>
            <a:endParaRPr lang="pt-BR" dirty="0"/>
          </a:p>
          <a:p>
            <a:r>
              <a:rPr lang="pt-BR" dirty="0"/>
              <a:t>O objetivo da validação cruzada é testar a capacidade do modelo em prever novos dados que não foram utilizados</a:t>
            </a:r>
            <a:r>
              <a:rPr lang="pt-BR" baseline="0" dirty="0"/>
              <a:t> durante o treinamento</a:t>
            </a:r>
            <a:r>
              <a:rPr lang="pt-BR" dirty="0"/>
              <a:t>, para sinalizar problemas como </a:t>
            </a:r>
            <a:r>
              <a:rPr lang="pt-BR" baseline="0" dirty="0"/>
              <a:t> sobreajuste </a:t>
            </a:r>
            <a:r>
              <a:rPr lang="pt-BR" dirty="0"/>
              <a:t>ou subajuste</a:t>
            </a:r>
            <a:r>
              <a:rPr lang="pt-BR" baseline="0" dirty="0"/>
              <a:t> </a:t>
            </a:r>
            <a:r>
              <a:rPr lang="pt-BR" dirty="0"/>
              <a:t>e fornecer uma deia de como o modelo irá generalizar para um conjunto de dados independente (ou seja, um conjunto de dados, em teoria,</a:t>
            </a:r>
            <a:r>
              <a:rPr lang="pt-BR" baseline="0" dirty="0"/>
              <a:t> </a:t>
            </a:r>
            <a:r>
              <a:rPr lang="pt-BR" dirty="0"/>
              <a:t>desconhecido).</a:t>
            </a:r>
          </a:p>
          <a:p>
            <a:endParaRPr lang="pt-BR" dirty="0"/>
          </a:p>
          <a:p>
            <a:r>
              <a:rPr lang="pt-BR" dirty="0"/>
              <a:t>A validação cruzada é utilizada para detectar problemas como </a:t>
            </a:r>
            <a:r>
              <a:rPr lang="pt-BR" b="1" i="1" dirty="0"/>
              <a:t>sobreajuste</a:t>
            </a:r>
            <a:r>
              <a:rPr lang="pt-BR" dirty="0"/>
              <a:t> ou </a:t>
            </a:r>
            <a:r>
              <a:rPr lang="pt-BR" b="1" i="1" dirty="0"/>
              <a:t>viés de seleção </a:t>
            </a:r>
            <a:r>
              <a:rPr lang="pt-BR" dirty="0"/>
              <a:t>e para dar uma visão sobre como o modelo irá generalizar para um conjunto de dados independente.</a:t>
            </a:r>
          </a:p>
          <a:p>
            <a:pPr lvl="1"/>
            <a:r>
              <a:rPr lang="pt-BR" dirty="0"/>
              <a:t>O </a:t>
            </a:r>
            <a:r>
              <a:rPr lang="pt-BR" b="1" i="1" dirty="0"/>
              <a:t>viés de seleção </a:t>
            </a:r>
            <a:r>
              <a:rPr lang="pt-BR" dirty="0"/>
              <a:t>é o viés introduzido pela seleção de amostras para análise de um modelo de tal forma que este conjunto de amostras não seja representativo da população que se pretende analisar.</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5</a:t>
            </a:fld>
            <a:endParaRPr lang="nl-BE"/>
          </a:p>
        </p:txBody>
      </p:sp>
    </p:spTree>
    <p:extLst>
      <p:ext uri="{BB962C8B-B14F-4D97-AF65-F5344CB8AC3E}">
        <p14:creationId xmlns:p14="http://schemas.microsoft.com/office/powerpoint/2010/main" val="29475552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Normalmente,</a:t>
            </a:r>
            <a:r>
              <a:rPr lang="pt-BR" baseline="0" dirty="0"/>
              <a:t> a estratégia </a:t>
            </a:r>
            <a:r>
              <a:rPr lang="pt-BR" dirty="0"/>
              <a:t>da validação</a:t>
            </a:r>
            <a:r>
              <a:rPr lang="pt-BR" baseline="0" dirty="0"/>
              <a:t> cruzada com holdout envolve </a:t>
            </a:r>
            <a:r>
              <a:rPr lang="pt-BR" dirty="0"/>
              <a:t>a divisão do conjunto de dados em 20 a 30% dos dados para teste/validação e o restante como dados de treinamento.</a:t>
            </a:r>
          </a:p>
          <a:p>
            <a:endParaRPr lang="pt-BR" dirty="0"/>
          </a:p>
          <a:p>
            <a:r>
              <a:rPr lang="pt-BR" dirty="0"/>
              <a:t>A validação pode depender muito de quais dados vão para o conjunto de treinamento e quais vão para o conjunto de testes e, portanto, a avaliação pode ser significativamente diferente dependendo de como a divisão é feita.</a:t>
            </a:r>
          </a:p>
          <a:p>
            <a:endParaRPr lang="pt-BR" dirty="0"/>
          </a:p>
          <a:p>
            <a:r>
              <a:rPr lang="pt-BR" dirty="0"/>
              <a:t>Com esta </a:t>
            </a:r>
            <a:r>
              <a:rPr lang="pt-BR" baseline="0" dirty="0"/>
              <a:t>estratégia</a:t>
            </a:r>
            <a:r>
              <a:rPr lang="pt-BR" dirty="0"/>
              <a:t>, existe a possibilidade de viés de seleção elevado se tivermos um pequeno conjunto de dados, porque perderíamos algumas informações sobre os dados que não usamos para o treinamento e usamos na validação. Se a</a:t>
            </a:r>
            <a:r>
              <a:rPr lang="pt-BR" baseline="0" dirty="0"/>
              <a:t> base de </a:t>
            </a:r>
            <a:r>
              <a:rPr lang="pt-BR" dirty="0"/>
              <a:t>dados for </a:t>
            </a:r>
            <a:r>
              <a:rPr lang="pt-BR" dirty="0" err="1"/>
              <a:t>muio</a:t>
            </a:r>
            <a:r>
              <a:rPr lang="pt-BR" dirty="0"/>
              <a:t> grande e os </a:t>
            </a:r>
            <a:r>
              <a:rPr lang="pt-BR" baseline="0" dirty="0"/>
              <a:t>conjuntos </a:t>
            </a:r>
            <a:r>
              <a:rPr lang="pt-BR" dirty="0"/>
              <a:t>de teste e treinamento tiverem a mesma distribuição, essa </a:t>
            </a:r>
            <a:r>
              <a:rPr lang="pt-BR" baseline="0" dirty="0"/>
              <a:t>estratégia </a:t>
            </a:r>
            <a:r>
              <a:rPr lang="pt-BR" dirty="0"/>
              <a:t>é aceitável.</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6</a:t>
            </a:fld>
            <a:endParaRPr lang="nl-BE"/>
          </a:p>
        </p:txBody>
      </p:sp>
    </p:spTree>
    <p:extLst>
      <p:ext uri="{BB962C8B-B14F-4D97-AF65-F5344CB8AC3E}">
        <p14:creationId xmlns:p14="http://schemas.microsoft.com/office/powerpoint/2010/main" val="4031821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Normalmente,</a:t>
            </a:r>
            <a:r>
              <a:rPr lang="pt-BR" baseline="0" dirty="0"/>
              <a:t> a estratégia </a:t>
            </a:r>
            <a:r>
              <a:rPr lang="pt-BR" dirty="0"/>
              <a:t>da validação</a:t>
            </a:r>
            <a:r>
              <a:rPr lang="pt-BR" baseline="0" dirty="0"/>
              <a:t> cruzada com holdout envolve </a:t>
            </a:r>
            <a:r>
              <a:rPr lang="pt-BR" dirty="0"/>
              <a:t>a divisão do conjunto de dados em 20 a 30% dos dados para teste/validação e o restante como dados de treinamento.</a:t>
            </a:r>
          </a:p>
          <a:p>
            <a:endParaRPr lang="pt-BR" dirty="0"/>
          </a:p>
          <a:p>
            <a:r>
              <a:rPr lang="pt-BR" dirty="0"/>
              <a:t>A validação pode depender muito de quais dados vão para o conjunto de treinamento e quais vão para o conjunto de testes e, portanto, a avaliação pode ser significativamente diferente dependendo de como a divisão é feita.</a:t>
            </a:r>
          </a:p>
          <a:p>
            <a:endParaRPr lang="pt-BR" dirty="0"/>
          </a:p>
          <a:p>
            <a:r>
              <a:rPr lang="pt-BR" dirty="0"/>
              <a:t>Com esta </a:t>
            </a:r>
            <a:r>
              <a:rPr lang="pt-BR" baseline="0" dirty="0"/>
              <a:t>estratégia</a:t>
            </a:r>
            <a:r>
              <a:rPr lang="pt-BR" dirty="0"/>
              <a:t>, existe a possibilidade de viés de seleção elevado se tivermos um pequeno conjunto de dados, porque perderíamos algumas informações sobre os dados que não usamos para o treinamento e usamos na validação. Se a</a:t>
            </a:r>
            <a:r>
              <a:rPr lang="pt-BR" baseline="0" dirty="0"/>
              <a:t> base de </a:t>
            </a:r>
            <a:r>
              <a:rPr lang="pt-BR" dirty="0"/>
              <a:t>dados for </a:t>
            </a:r>
            <a:r>
              <a:rPr lang="pt-BR" dirty="0" err="1"/>
              <a:t>muio</a:t>
            </a:r>
            <a:r>
              <a:rPr lang="pt-BR" dirty="0"/>
              <a:t> grande e os </a:t>
            </a:r>
            <a:r>
              <a:rPr lang="pt-BR" baseline="0" dirty="0"/>
              <a:t>conjuntos </a:t>
            </a:r>
            <a:r>
              <a:rPr lang="pt-BR" dirty="0"/>
              <a:t>de teste e treinamento tiverem a mesma distribuição, essa </a:t>
            </a:r>
            <a:r>
              <a:rPr lang="pt-BR" baseline="0" dirty="0"/>
              <a:t>estratégia </a:t>
            </a:r>
            <a:r>
              <a:rPr lang="pt-BR" dirty="0"/>
              <a:t>é aceitável.</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7</a:t>
            </a:fld>
            <a:endParaRPr lang="nl-BE"/>
          </a:p>
        </p:txBody>
      </p:sp>
    </p:spTree>
    <p:extLst>
      <p:ext uri="{BB962C8B-B14F-4D97-AF65-F5344CB8AC3E}">
        <p14:creationId xmlns:p14="http://schemas.microsoft.com/office/powerpoint/2010/main" val="17722971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0" i="0" dirty="0">
                <a:solidFill>
                  <a:srgbClr val="0F0F0F"/>
                </a:solidFill>
                <a:effectLst/>
                <a:latin typeface="Söhne"/>
              </a:rPr>
              <a:t>O viés de seleção ocorre quando a escolha de determinados conjuntos de treinamento e teste afeta significativamente a avaliação do modelo.</a:t>
            </a:r>
            <a:endParaRPr lang="pt-BR" dirty="0"/>
          </a:p>
          <a:p>
            <a:endParaRPr lang="pt-BR" dirty="0"/>
          </a:p>
          <a:p>
            <a:r>
              <a:rPr lang="pt-BR" dirty="0"/>
              <a:t>Normalmente,</a:t>
            </a:r>
            <a:r>
              <a:rPr lang="pt-BR" baseline="0" dirty="0"/>
              <a:t> a estratégia </a:t>
            </a:r>
            <a:r>
              <a:rPr lang="pt-BR" dirty="0"/>
              <a:t>da validação</a:t>
            </a:r>
            <a:r>
              <a:rPr lang="pt-BR" baseline="0" dirty="0"/>
              <a:t> cruzada com holdout envolve </a:t>
            </a:r>
            <a:r>
              <a:rPr lang="pt-BR" dirty="0"/>
              <a:t>a divisão do conjunto de dados em 20 a 30% dos dados para teste/validação e o restante como dados de treinamento.</a:t>
            </a:r>
          </a:p>
          <a:p>
            <a:endParaRPr lang="pt-BR" dirty="0"/>
          </a:p>
          <a:p>
            <a:r>
              <a:rPr lang="pt-BR" dirty="0"/>
              <a:t>A validação pode depender muito de quais dados vão para o conjunto de treinamento e quais vão para o conjunto de testes e, portanto, a avaliação pode ser significativamente diferente dependendo de como a divisão é feita.</a:t>
            </a:r>
          </a:p>
          <a:p>
            <a:endParaRPr lang="pt-BR" dirty="0"/>
          </a:p>
          <a:p>
            <a:r>
              <a:rPr lang="pt-BR" dirty="0"/>
              <a:t>Com esta </a:t>
            </a:r>
            <a:r>
              <a:rPr lang="pt-BR" baseline="0" dirty="0"/>
              <a:t>estratégia</a:t>
            </a:r>
            <a:r>
              <a:rPr lang="pt-BR" dirty="0"/>
              <a:t>, existe a possibilidade de viés de seleção elevado se tivermos um pequeno conjunto de dados, porque perderíamos algumas informações sobre os dados que não usamos para o treinamento e usamos na validação. Se a</a:t>
            </a:r>
            <a:r>
              <a:rPr lang="pt-BR" baseline="0" dirty="0"/>
              <a:t> base de </a:t>
            </a:r>
            <a:r>
              <a:rPr lang="pt-BR" dirty="0"/>
              <a:t>dados for </a:t>
            </a:r>
            <a:r>
              <a:rPr lang="pt-BR" dirty="0" err="1"/>
              <a:t>muio</a:t>
            </a:r>
            <a:r>
              <a:rPr lang="pt-BR" dirty="0"/>
              <a:t> grande e os </a:t>
            </a:r>
            <a:r>
              <a:rPr lang="pt-BR" baseline="0" dirty="0"/>
              <a:t>conjuntos </a:t>
            </a:r>
            <a:r>
              <a:rPr lang="pt-BR" dirty="0"/>
              <a:t>de teste e treinamento tiverem a mesma distribuição, essa </a:t>
            </a:r>
            <a:r>
              <a:rPr lang="pt-BR" baseline="0" dirty="0"/>
              <a:t>estratégia </a:t>
            </a:r>
            <a:r>
              <a:rPr lang="pt-BR" dirty="0"/>
              <a:t>é aceitável.</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8</a:t>
            </a:fld>
            <a:endParaRPr lang="nl-BE"/>
          </a:p>
        </p:txBody>
      </p:sp>
    </p:spTree>
    <p:extLst>
      <p:ext uri="{BB962C8B-B14F-4D97-AF65-F5344CB8AC3E}">
        <p14:creationId xmlns:p14="http://schemas.microsoft.com/office/powerpoint/2010/main" val="31953972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 ideia principal por trás da</a:t>
            </a:r>
            <a:r>
              <a:rPr lang="pt-BR" baseline="0" dirty="0"/>
              <a:t> estratégia do k-</a:t>
            </a:r>
            <a:r>
              <a:rPr lang="pt-BR" baseline="0" dirty="0" err="1"/>
              <a:t>Fold</a:t>
            </a:r>
            <a:r>
              <a:rPr lang="pt-BR" baseline="0" dirty="0"/>
              <a:t> </a:t>
            </a:r>
            <a:r>
              <a:rPr lang="pt-BR" dirty="0"/>
              <a:t>é que cada</a:t>
            </a:r>
            <a:r>
              <a:rPr lang="pt-BR" baseline="0" dirty="0"/>
              <a:t> exemplo do conjunto de dados faz o serviço duplo como dado de treinamento e de validação/teste.</a:t>
            </a:r>
            <a:endParaRPr lang="pt-BR" dirty="0"/>
          </a:p>
          <a:p>
            <a:endParaRPr lang="pt-BR" dirty="0"/>
          </a:p>
          <a:p>
            <a:pPr marL="0" marR="0" indent="0" algn="l" defTabSz="914400" rtl="0" eaLnBrk="1" fontAlgn="auto" latinLnBrk="0" hangingPunct="1">
              <a:lnSpc>
                <a:spcPct val="100000"/>
              </a:lnSpc>
              <a:spcBef>
                <a:spcPts val="0"/>
              </a:spcBef>
              <a:spcAft>
                <a:spcPts val="0"/>
              </a:spcAft>
              <a:buClrTx/>
              <a:buSzTx/>
              <a:buFontTx/>
              <a:buNone/>
              <a:tabLst/>
              <a:defRPr/>
            </a:pPr>
            <a:r>
              <a:rPr lang="pt-BR" dirty="0"/>
              <a:t>Na validação cruzada do k-</a:t>
            </a:r>
            <a:r>
              <a:rPr lang="pt-BR" dirty="0" err="1"/>
              <a:t>Fold</a:t>
            </a:r>
            <a:r>
              <a:rPr lang="pt-BR" dirty="0"/>
              <a:t>, os dados são divididos em k subconjuntos. A validação é repetida k vezes, de modo que, a cada vez, um dos subconjuntos k é usado como conjunto de validação e os outros subconjuntos k-1 são reunidos para formar um único conjunto de treinamento. Desta forma, </a:t>
            </a:r>
            <a:r>
              <a:rPr lang="pt-BR" baseline="0" dirty="0"/>
              <a:t>uma vantagem dessa abordagem é que a forma como os dados são divididos importa menos. </a:t>
            </a:r>
          </a:p>
          <a:p>
            <a:endParaRPr lang="pt-BR" dirty="0"/>
          </a:p>
          <a:p>
            <a:r>
              <a:rPr lang="pt-BR" dirty="0"/>
              <a:t>Essa</a:t>
            </a:r>
            <a:r>
              <a:rPr lang="pt-BR" baseline="0" dirty="0"/>
              <a:t> </a:t>
            </a:r>
            <a:r>
              <a:rPr lang="pt-BR" sz="1200" dirty="0"/>
              <a:t>estratégia </a:t>
            </a:r>
            <a:r>
              <a:rPr lang="pt-BR" dirty="0"/>
              <a:t>reduz significativamente o problema do viés</a:t>
            </a:r>
            <a:r>
              <a:rPr lang="pt-BR" baseline="0" dirty="0"/>
              <a:t> de seleção</a:t>
            </a:r>
            <a:r>
              <a:rPr lang="pt-BR" dirty="0"/>
              <a:t>, pois ela</a:t>
            </a:r>
            <a:r>
              <a:rPr lang="pt-BR" baseline="0" dirty="0"/>
              <a:t> </a:t>
            </a:r>
            <a:r>
              <a:rPr lang="pt-BR" sz="1200" dirty="0"/>
              <a:t>garante que todos os exemplos do conjunto de dados original tenham a chance de aparecer nos conjuntos de treinamento e validação,</a:t>
            </a:r>
            <a:r>
              <a:rPr lang="pt-BR" sz="1200" baseline="0" dirty="0"/>
              <a:t> o que consequentemente, </a:t>
            </a:r>
            <a:r>
              <a:rPr lang="pt-BR" dirty="0"/>
              <a:t>reduz a variância.</a:t>
            </a:r>
            <a:r>
              <a:rPr lang="pt-BR" baseline="0" dirty="0"/>
              <a:t> </a:t>
            </a:r>
          </a:p>
          <a:p>
            <a:endParaRPr lang="pt-BR" baseline="0" dirty="0"/>
          </a:p>
          <a:p>
            <a:r>
              <a:rPr lang="pt-BR" dirty="0"/>
              <a:t>Portanto,</a:t>
            </a:r>
            <a:r>
              <a:rPr lang="pt-BR" baseline="0" dirty="0"/>
              <a:t> a</a:t>
            </a:r>
            <a:r>
              <a:rPr lang="pt-BR" dirty="0"/>
              <a:t> troca dos conjuntos de treinamento e validação contribuem</a:t>
            </a:r>
            <a:r>
              <a:rPr lang="pt-BR" baseline="0" dirty="0"/>
              <a:t> </a:t>
            </a:r>
            <a:r>
              <a:rPr lang="pt-BR" dirty="0"/>
              <a:t>para a eficácia dessa </a:t>
            </a:r>
            <a:r>
              <a:rPr lang="pt-BR" sz="1200" dirty="0"/>
              <a:t>estratégia</a:t>
            </a:r>
            <a:r>
              <a:rPr lang="pt-BR" dirty="0"/>
              <a:t>. </a:t>
            </a:r>
            <a:r>
              <a:rPr lang="pt-BR" baseline="0" dirty="0"/>
              <a:t>Como regra geral e evidência empírica, normalmente, utiliza-se K = 5 ou 10. A variância da estimativa resultante é reduzida à medida que k é aumentado.</a:t>
            </a:r>
          </a:p>
          <a:p>
            <a:endParaRPr lang="pt-BR" baseline="0" dirty="0"/>
          </a:p>
          <a:p>
            <a:r>
              <a:rPr lang="pt-BR" baseline="0" dirty="0"/>
              <a:t>A validação cruzada do k-</a:t>
            </a:r>
            <a:r>
              <a:rPr lang="pt-BR" baseline="0" dirty="0" err="1"/>
              <a:t>Fold</a:t>
            </a:r>
            <a:r>
              <a:rPr lang="pt-BR" baseline="0" dirty="0"/>
              <a:t> é importante pois permite que você use seu conjunto de dados completo tanto para treinamento como para validação. É especialmente útil ao avaliar um modelo usando conjuntos de dados pequenos ou limitados.</a:t>
            </a:r>
          </a:p>
          <a:p>
            <a:endParaRPr lang="pt-BR" dirty="0"/>
          </a:p>
          <a:p>
            <a:r>
              <a:rPr lang="pt-BR" dirty="0"/>
              <a:t>O desempenho do modelo é dado pela média dos erros de validação calculados para cada um dos k folds. A estimativa de erro é calculada sobre todos os k folds para obter a eficácia total do modelo. </a:t>
            </a:r>
          </a:p>
          <a:p>
            <a:pPr marL="0" marR="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indent="0" algn="l" defTabSz="914400" rtl="0" eaLnBrk="1" fontAlgn="auto" latinLnBrk="0" hangingPunct="1">
              <a:lnSpc>
                <a:spcPct val="100000"/>
              </a:lnSpc>
              <a:spcBef>
                <a:spcPts val="0"/>
              </a:spcBef>
              <a:spcAft>
                <a:spcPts val="0"/>
              </a:spcAft>
              <a:buClrTx/>
              <a:buSzTx/>
              <a:buFontTx/>
              <a:buNone/>
              <a:tabLst/>
              <a:defRPr/>
            </a:pPr>
            <a:r>
              <a:rPr lang="pt-BR" dirty="0"/>
              <a:t>Como pode ser visto, todo exemplo fica em um conjunto de validação exatamente uma vez e em um conjunto de treinamento k-1 vezes.</a:t>
            </a:r>
          </a:p>
          <a:p>
            <a:r>
              <a:rPr lang="pt-BR" baseline="0" dirty="0"/>
              <a:t>Cada exemplo entra em um conjunto de validação exatamente uma vez e a k-1 vezes no conjunto de treinamento.</a:t>
            </a:r>
          </a:p>
          <a:p>
            <a:pPr marL="0" marR="0" indent="0" algn="l" defTabSz="914400" rtl="0" eaLnBrk="1" fontAlgn="auto" latinLnBrk="0" hangingPunct="1">
              <a:lnSpc>
                <a:spcPct val="100000"/>
              </a:lnSpc>
              <a:spcBef>
                <a:spcPts val="0"/>
              </a:spcBef>
              <a:spcAft>
                <a:spcPts val="0"/>
              </a:spcAft>
              <a:buClrTx/>
              <a:buSzTx/>
              <a:buFontTx/>
              <a:buNone/>
              <a:tabLst/>
              <a:defRPr/>
            </a:pPr>
            <a:r>
              <a:rPr lang="pt-BR" dirty="0"/>
              <a:t>Com este procedimento, toda amostra disponível vai aparecer k-1 vezes no conjunto de treinamento e 1 vez no conjunto de validação.</a:t>
            </a:r>
          </a:p>
          <a:p>
            <a:endParaRPr lang="pt-BR" dirty="0"/>
          </a:p>
          <a:p>
            <a:r>
              <a:rPr lang="pt-BR" b="1" dirty="0"/>
              <a:t>Desvantagem</a:t>
            </a:r>
            <a:r>
              <a:rPr lang="pt-BR" dirty="0"/>
              <a:t>:</a:t>
            </a:r>
          </a:p>
          <a:p>
            <a:r>
              <a:rPr lang="pt-BR" dirty="0"/>
              <a:t>Alto</a:t>
            </a:r>
            <a:r>
              <a:rPr lang="pt-BR" baseline="0" dirty="0"/>
              <a:t> custo </a:t>
            </a:r>
            <a:r>
              <a:rPr lang="pt-BR" baseline="0" dirty="0" err="1"/>
              <a:t>computational</a:t>
            </a:r>
            <a:r>
              <a:rPr lang="pt-BR" baseline="0" dirty="0"/>
              <a:t> pois treina-se e valida-se o modelo k vezes, ou seja, o algoritmo de treinamento deve ser executado novamente do zero k vezes, o que significa que leva k vezes mais tempo para fazer uma avaliação (</a:t>
            </a:r>
            <a:r>
              <a:rPr lang="pt-BR" baseline="0" dirty="0" err="1"/>
              <a:t>treinamento+validação</a:t>
            </a:r>
            <a:r>
              <a:rPr lang="pt-BR" baseline="0" dirty="0"/>
              <a:t>).</a:t>
            </a:r>
            <a:endParaRPr lang="pt-BR" dirty="0"/>
          </a:p>
          <a:p>
            <a:endParaRPr lang="pt-BR" dirty="0"/>
          </a:p>
          <a:p>
            <a:endParaRPr lang="pt-BR" dirty="0"/>
          </a:p>
          <a:p>
            <a:pPr algn="l"/>
            <a:r>
              <a:rPr lang="en-US" b="0" i="0" dirty="0">
                <a:effectLst/>
                <a:latin typeface="Söhne"/>
              </a:rPr>
              <a:t>What does k-fold error variance say about overfitting?</a:t>
            </a:r>
          </a:p>
          <a:p>
            <a:endParaRPr lang="pt-BR" dirty="0"/>
          </a:p>
          <a:p>
            <a:pPr algn="l"/>
            <a:r>
              <a:rPr lang="en-US" b="0" i="0" dirty="0">
                <a:solidFill>
                  <a:srgbClr val="374151"/>
                </a:solidFill>
                <a:effectLst/>
                <a:latin typeface="Söhne"/>
              </a:rPr>
              <a:t>K-fold error variance can provide insights into the presence of overfitting in a machine learning model. Overfitting occurs when a model learns the training data too well and performs poorly on unseen data.</a:t>
            </a:r>
          </a:p>
          <a:p>
            <a:pPr algn="l"/>
            <a:r>
              <a:rPr lang="en-US" b="0" i="0" dirty="0">
                <a:solidFill>
                  <a:srgbClr val="374151"/>
                </a:solidFill>
                <a:effectLst/>
                <a:latin typeface="Söhne"/>
              </a:rPr>
              <a:t>In k-fold cross-validation, the dataset is divided into k subsets or folds. The model is trained on k-1 folds and evaluated on the remaining fold. This process is repeated k times, with each fold serving as the evaluation set once. The k-fold error variance refers to the variability in performance (e.g., accuracy, error rate) across the k iterations of the cross-validation process.</a:t>
            </a:r>
          </a:p>
          <a:p>
            <a:pPr algn="l"/>
            <a:r>
              <a:rPr lang="en-US" b="0" i="0" dirty="0">
                <a:solidFill>
                  <a:srgbClr val="374151"/>
                </a:solidFill>
                <a:effectLst/>
                <a:latin typeface="Söhne"/>
              </a:rPr>
              <a:t>When the k-fold error variance is low, it suggests that the model's performance is consistent across different subsets of the data. This indicates that the model generalizes well and is less likely to be overfitting. On the other hand, a high k-fold error variance implies that the model's performance varies significantly depending on the subset of the data used for evaluation. This could be a sign of overfitting because the model might be capturing noise or idiosyncrasies in the training data that do not generalize well to unseen data.</a:t>
            </a:r>
          </a:p>
          <a:p>
            <a:pPr algn="l"/>
            <a:r>
              <a:rPr lang="en-US" b="0" i="0" dirty="0">
                <a:solidFill>
                  <a:srgbClr val="374151"/>
                </a:solidFill>
                <a:effectLst/>
                <a:latin typeface="Söhne"/>
              </a:rPr>
              <a:t>In summary, a low k-fold error variance suggests a model with good generalization, while a high k-fold error variance may indicate overfitting and a potential lack of generalization. However, it is important to consider other factors such as the overall performance metrics and the complexity of the model to make a conclusive assessment of overfitting.</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9</a:t>
            </a:fld>
            <a:endParaRPr lang="nl-BE"/>
          </a:p>
        </p:txBody>
      </p:sp>
    </p:spTree>
    <p:extLst>
      <p:ext uri="{BB962C8B-B14F-4D97-AF65-F5344CB8AC3E}">
        <p14:creationId xmlns:p14="http://schemas.microsoft.com/office/powerpoint/2010/main" val="571969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B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30/05/2025</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1746137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30/05/2025</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284959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B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30/05/2025</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48147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30/05/2025</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3639183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B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0E15A5-E95B-43EB-9AC7-9A96397448C0}" type="datetimeFigureOut">
              <a:rPr lang="nl-BE" smtClean="0"/>
              <a:t>30/05/2025</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62696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Date Placeholder 4"/>
          <p:cNvSpPr>
            <a:spLocks noGrp="1"/>
          </p:cNvSpPr>
          <p:nvPr>
            <p:ph type="dt" sz="half" idx="10"/>
          </p:nvPr>
        </p:nvSpPr>
        <p:spPr/>
        <p:txBody>
          <a:bodyPr/>
          <a:lstStyle/>
          <a:p>
            <a:fld id="{C80E15A5-E95B-43EB-9AC7-9A96397448C0}" type="datetimeFigureOut">
              <a:rPr lang="nl-BE" smtClean="0"/>
              <a:t>30/05/2025</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4085213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B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7" name="Date Placeholder 6"/>
          <p:cNvSpPr>
            <a:spLocks noGrp="1"/>
          </p:cNvSpPr>
          <p:nvPr>
            <p:ph type="dt" sz="half" idx="10"/>
          </p:nvPr>
        </p:nvSpPr>
        <p:spPr/>
        <p:txBody>
          <a:bodyPr/>
          <a:lstStyle/>
          <a:p>
            <a:fld id="{C80E15A5-E95B-43EB-9AC7-9A96397448C0}" type="datetimeFigureOut">
              <a:rPr lang="nl-BE" smtClean="0"/>
              <a:t>30/05/2025</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2278268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Date Placeholder 2"/>
          <p:cNvSpPr>
            <a:spLocks noGrp="1"/>
          </p:cNvSpPr>
          <p:nvPr>
            <p:ph type="dt" sz="half" idx="10"/>
          </p:nvPr>
        </p:nvSpPr>
        <p:spPr/>
        <p:txBody>
          <a:bodyPr/>
          <a:lstStyle/>
          <a:p>
            <a:fld id="{C80E15A5-E95B-43EB-9AC7-9A96397448C0}" type="datetimeFigureOut">
              <a:rPr lang="nl-BE" smtClean="0"/>
              <a:t>30/05/2025</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516662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0E15A5-E95B-43EB-9AC7-9A96397448C0}" type="datetimeFigureOut">
              <a:rPr lang="nl-BE" smtClean="0"/>
              <a:t>30/05/2025</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3767109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30/05/2025</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2226002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30/05/2025</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3842903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B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E15A5-E95B-43EB-9AC7-9A96397448C0}" type="datetimeFigureOut">
              <a:rPr lang="nl-BE" smtClean="0"/>
              <a:t>30/05/2025</a:t>
            </a:fld>
            <a:endParaRPr lang="nl-B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C3C120-4544-49C4-A71C-C78FE5187513}" type="slidenum">
              <a:rPr lang="nl-BE" smtClean="0"/>
              <a:t>‹#›</a:t>
            </a:fld>
            <a:endParaRPr lang="nl-BE"/>
          </a:p>
        </p:txBody>
      </p:sp>
    </p:spTree>
    <p:extLst>
      <p:ext uri="{BB962C8B-B14F-4D97-AF65-F5344CB8AC3E}">
        <p14:creationId xmlns:p14="http://schemas.microsoft.com/office/powerpoint/2010/main" val="986782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https://colab.research.google.com/github/zz4fap/t319_aprendizado_de_maquina/blob/main/notebooks/regression/validacao_cruzada.ipynb" TargetMode="Externa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jpeg"/><Relationship Id="rId7" Type="http://schemas.openxmlformats.org/officeDocument/2006/relationships/image" Target="../media/image21.jpe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579120"/>
            <a:ext cx="9144000" cy="2817309"/>
          </a:xfrm>
        </p:spPr>
        <p:txBody>
          <a:bodyPr>
            <a:normAutofit/>
          </a:bodyPr>
          <a:lstStyle/>
          <a:p>
            <a:r>
              <a:rPr lang="pt-BR" sz="5400" dirty="0"/>
              <a:t>T319 - Introdução ao Aprendizado de Máquina:</a:t>
            </a:r>
            <a:br>
              <a:rPr lang="pt-BR" dirty="0"/>
            </a:br>
            <a:r>
              <a:rPr lang="pt-BR" b="1" i="1" dirty="0"/>
              <a:t>Regressão Linear (Parte V)</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350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ítulo 1">
                <a:extLst>
                  <a:ext uri="{FF2B5EF4-FFF2-40B4-BE49-F238E27FC236}">
                    <a16:creationId xmlns:a16="http://schemas.microsoft.com/office/drawing/2014/main" id="{9FBE2970-3CBA-404B-4074-AEE02EAAB9A6}"/>
                  </a:ext>
                </a:extLst>
              </p:cNvPr>
              <p:cNvSpPr>
                <a:spLocks noGrp="1"/>
              </p:cNvSpPr>
              <p:nvPr>
                <p:ph type="title"/>
              </p:nvPr>
            </p:nvSpPr>
            <p:spPr/>
            <p:txBody>
              <a:bodyPr/>
              <a:lstStyle/>
              <a:p>
                <a14:m>
                  <m:oMath xmlns:m="http://schemas.openxmlformats.org/officeDocument/2006/math">
                    <m:r>
                      <a:rPr lang="pt-BR" b="0" i="1" smtClean="0">
                        <a:solidFill>
                          <a:srgbClr val="0F0F0F"/>
                        </a:solidFill>
                        <a:effectLst/>
                        <a:latin typeface="Cambria Math" panose="02040503050406030204" pitchFamily="18" charset="0"/>
                      </a:rPr>
                      <m:t>𝑘</m:t>
                    </m:r>
                  </m:oMath>
                </a14:m>
                <a:r>
                  <a:rPr lang="pt-BR" dirty="0"/>
                  <a:t>-</a:t>
                </a:r>
                <a:r>
                  <a:rPr lang="pt-BR" dirty="0" err="1"/>
                  <a:t>fold</a:t>
                </a:r>
                <a:endParaRPr lang="pt-BR" dirty="0"/>
              </a:p>
            </p:txBody>
          </p:sp>
        </mc:Choice>
        <mc:Fallback xmlns="">
          <p:sp>
            <p:nvSpPr>
              <p:cNvPr id="2" name="Título 1">
                <a:extLst>
                  <a:ext uri="{FF2B5EF4-FFF2-40B4-BE49-F238E27FC236}">
                    <a16:creationId xmlns:a16="http://schemas.microsoft.com/office/drawing/2014/main" id="{9FBE2970-3CBA-404B-4074-AEE02EAAB9A6}"/>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pt-BR">
                    <a:noFill/>
                  </a:rPr>
                  <a:t> </a:t>
                </a:r>
              </a:p>
            </p:txBody>
          </p:sp>
        </mc:Fallback>
      </mc:AlternateContent>
      <p:sp>
        <p:nvSpPr>
          <p:cNvPr id="3" name="Espaço Reservado para Conteúdo 2">
            <a:extLst>
              <a:ext uri="{FF2B5EF4-FFF2-40B4-BE49-F238E27FC236}">
                <a16:creationId xmlns:a16="http://schemas.microsoft.com/office/drawing/2014/main" id="{F55CE789-94DC-AEE8-1D38-D05D40B0BF3A}"/>
              </a:ext>
            </a:extLst>
          </p:cNvPr>
          <p:cNvSpPr>
            <a:spLocks noGrp="1"/>
          </p:cNvSpPr>
          <p:nvPr>
            <p:ph idx="1"/>
          </p:nvPr>
        </p:nvSpPr>
        <p:spPr>
          <a:xfrm>
            <a:off x="6096000" y="1825624"/>
            <a:ext cx="5956300" cy="5032375"/>
          </a:xfrm>
        </p:spPr>
        <p:txBody>
          <a:bodyPr>
            <a:normAutofit/>
          </a:bodyPr>
          <a:lstStyle/>
          <a:p>
            <a:r>
              <a:rPr lang="pt-BR" b="0" i="0" dirty="0">
                <a:solidFill>
                  <a:srgbClr val="0F0F0F"/>
                </a:solidFill>
                <a:effectLst/>
                <a:latin typeface="Söhne"/>
              </a:rPr>
              <a:t>Ao final dos 𝒌 treinamentos, calcula-se a </a:t>
            </a:r>
            <a:r>
              <a:rPr lang="pt-BR" b="1" i="1" dirty="0">
                <a:solidFill>
                  <a:srgbClr val="0070C0"/>
                </a:solidFill>
                <a:effectLst/>
                <a:latin typeface="Söhne"/>
              </a:rPr>
              <a:t>média</a:t>
            </a:r>
            <a:r>
              <a:rPr lang="pt-BR" b="0" i="0" dirty="0">
                <a:solidFill>
                  <a:srgbClr val="0F0F0F"/>
                </a:solidFill>
                <a:effectLst/>
                <a:latin typeface="Söhne"/>
              </a:rPr>
              <a:t> e o </a:t>
            </a:r>
            <a:r>
              <a:rPr lang="pt-BR" b="1" i="1" dirty="0">
                <a:solidFill>
                  <a:srgbClr val="0070C0"/>
                </a:solidFill>
                <a:effectLst/>
                <a:latin typeface="Söhne"/>
              </a:rPr>
              <a:t>desvio padrão</a:t>
            </a:r>
            <a:r>
              <a:rPr lang="pt-BR" b="0" i="0" dirty="0">
                <a:solidFill>
                  <a:srgbClr val="0F0F0F"/>
                </a:solidFill>
                <a:effectLst/>
                <a:latin typeface="Söhne"/>
              </a:rPr>
              <a:t> dos 𝒌 </a:t>
            </a:r>
            <a:r>
              <a:rPr lang="pt-BR" b="0" i="0" dirty="0" err="1">
                <a:solidFill>
                  <a:srgbClr val="0F0F0F"/>
                </a:solidFill>
                <a:effectLst/>
                <a:latin typeface="Söhne"/>
              </a:rPr>
              <a:t>EQMs</a:t>
            </a:r>
            <a:r>
              <a:rPr lang="pt-BR" b="0" i="0" dirty="0">
                <a:solidFill>
                  <a:srgbClr val="0F0F0F"/>
                </a:solidFill>
                <a:effectLst/>
                <a:latin typeface="Söhne"/>
              </a:rPr>
              <a:t> de validação para fornecer uma </a:t>
            </a:r>
            <a:r>
              <a:rPr lang="pt-BR" b="1" i="1" dirty="0">
                <a:solidFill>
                  <a:srgbClr val="00B050"/>
                </a:solidFill>
                <a:effectLst/>
                <a:latin typeface="Söhne"/>
              </a:rPr>
              <a:t>avaliação geral do desempenho do modelo.</a:t>
            </a:r>
          </a:p>
          <a:p>
            <a:r>
              <a:rPr lang="pt-BR" sz="2800" dirty="0"/>
              <a:t>Em geral, utiliza-se </a:t>
            </a:r>
            <a:r>
              <a:rPr lang="pt-BR" b="0" i="0" dirty="0">
                <a:solidFill>
                  <a:srgbClr val="0F0F0F"/>
                </a:solidFill>
                <a:effectLst/>
                <a:latin typeface="Söhne"/>
              </a:rPr>
              <a:t>𝒌</a:t>
            </a:r>
            <a:r>
              <a:rPr lang="pt-BR" sz="2800" dirty="0"/>
              <a:t> = 5 ou 10.</a:t>
            </a:r>
          </a:p>
          <a:p>
            <a:r>
              <a:rPr lang="pt-BR" sz="2800" dirty="0"/>
              <a:t>Porém, </a:t>
            </a:r>
            <a:r>
              <a:rPr lang="pt-BR" b="0" i="0" dirty="0">
                <a:solidFill>
                  <a:srgbClr val="0F0F0F"/>
                </a:solidFill>
                <a:effectLst/>
                <a:latin typeface="Söhne"/>
              </a:rPr>
              <a:t>𝒌</a:t>
            </a:r>
            <a:r>
              <a:rPr lang="pt-BR" sz="2800" dirty="0"/>
              <a:t> deve ser escolhido de forma que os </a:t>
            </a:r>
            <a:r>
              <a:rPr lang="pt-BR" sz="2800" i="1" dirty="0"/>
              <a:t>folds</a:t>
            </a:r>
            <a:r>
              <a:rPr lang="pt-BR" sz="2800" dirty="0"/>
              <a:t> sejam </a:t>
            </a:r>
            <a:r>
              <a:rPr lang="pt-BR" sz="2800" b="1" i="1" dirty="0"/>
              <a:t>representativos do padrão presente nos dados.</a:t>
            </a:r>
          </a:p>
        </p:txBody>
      </p:sp>
      <p:pic>
        <p:nvPicPr>
          <p:cNvPr id="4" name="Imagem 3">
            <a:extLst>
              <a:ext uri="{FF2B5EF4-FFF2-40B4-BE49-F238E27FC236}">
                <a16:creationId xmlns:a16="http://schemas.microsoft.com/office/drawing/2014/main" id="{4F49A66D-EE2E-954C-CE06-20034C4D7B7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296" r="1"/>
          <a:stretch/>
        </p:blipFill>
        <p:spPr>
          <a:xfrm>
            <a:off x="139700" y="2545335"/>
            <a:ext cx="5613400" cy="3361882"/>
          </a:xfrm>
          <a:prstGeom prst="rect">
            <a:avLst/>
          </a:prstGeom>
        </p:spPr>
      </p:pic>
      <mc:AlternateContent xmlns:mc="http://schemas.openxmlformats.org/markup-compatibility/2006" xmlns:a14="http://schemas.microsoft.com/office/drawing/2010/main">
        <mc:Choice Requires="a14">
          <p:sp>
            <p:nvSpPr>
              <p:cNvPr id="5" name="CaixaDeTexto 4">
                <a:extLst>
                  <a:ext uri="{FF2B5EF4-FFF2-40B4-BE49-F238E27FC236}">
                    <a16:creationId xmlns:a16="http://schemas.microsoft.com/office/drawing/2014/main" id="{A35580BE-2693-7A2B-E389-307D19EBC7B1}"/>
                  </a:ext>
                </a:extLst>
              </p:cNvPr>
              <p:cNvSpPr txBox="1"/>
              <p:nvPr/>
            </p:nvSpPr>
            <p:spPr>
              <a:xfrm>
                <a:off x="1442175" y="1953195"/>
                <a:ext cx="1360967" cy="584775"/>
              </a:xfrm>
              <a:prstGeom prst="rect">
                <a:avLst/>
              </a:prstGeom>
              <a:noFill/>
            </p:spPr>
            <p:txBody>
              <a:bodyPr wrap="square" rtlCol="0">
                <a:spAutoFit/>
              </a:bodyPr>
              <a:lstStyle/>
              <a:p>
                <a:pPr algn="ctr"/>
                <a14:m>
                  <m:oMath xmlns:m="http://schemas.openxmlformats.org/officeDocument/2006/math">
                    <m:r>
                      <a:rPr lang="pt-BR" sz="3200" b="1" i="1" smtClean="0">
                        <a:latin typeface="Cambria Math" panose="02040503050406030204" pitchFamily="18" charset="0"/>
                      </a:rPr>
                      <m:t>𝒌</m:t>
                    </m:r>
                  </m:oMath>
                </a14:m>
                <a:r>
                  <a:rPr lang="pt-BR" sz="3200" b="1" dirty="0"/>
                  <a:t> = 5</a:t>
                </a:r>
                <a:endParaRPr lang="en-US" sz="3200" b="1" dirty="0"/>
              </a:p>
            </p:txBody>
          </p:sp>
        </mc:Choice>
        <mc:Fallback xmlns="">
          <p:sp>
            <p:nvSpPr>
              <p:cNvPr id="5" name="CaixaDeTexto 4">
                <a:extLst>
                  <a:ext uri="{FF2B5EF4-FFF2-40B4-BE49-F238E27FC236}">
                    <a16:creationId xmlns:a16="http://schemas.microsoft.com/office/drawing/2014/main" id="{A35580BE-2693-7A2B-E389-307D19EBC7B1}"/>
                  </a:ext>
                </a:extLst>
              </p:cNvPr>
              <p:cNvSpPr txBox="1">
                <a:spLocks noRot="1" noChangeAspect="1" noMove="1" noResize="1" noEditPoints="1" noAdjustHandles="1" noChangeArrowheads="1" noChangeShapeType="1" noTextEdit="1"/>
              </p:cNvSpPr>
              <p:nvPr/>
            </p:nvSpPr>
            <p:spPr>
              <a:xfrm>
                <a:off x="1442175" y="1953195"/>
                <a:ext cx="1360967" cy="584775"/>
              </a:xfrm>
              <a:prstGeom prst="rect">
                <a:avLst/>
              </a:prstGeom>
              <a:blipFill>
                <a:blip r:embed="rId5"/>
                <a:stretch>
                  <a:fillRect t="-12500" b="-34375"/>
                </a:stretch>
              </a:blipFill>
            </p:spPr>
            <p:txBody>
              <a:bodyPr/>
              <a:lstStyle/>
              <a:p>
                <a:r>
                  <a:rPr lang="pt-BR">
                    <a:noFill/>
                  </a:rPr>
                  <a:t> </a:t>
                </a:r>
              </a:p>
            </p:txBody>
          </p:sp>
        </mc:Fallback>
      </mc:AlternateContent>
    </p:spTree>
    <p:extLst>
      <p:ext uri="{BB962C8B-B14F-4D97-AF65-F5344CB8AC3E}">
        <p14:creationId xmlns:p14="http://schemas.microsoft.com/office/powerpoint/2010/main" val="1129035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ítulo 1">
                <a:extLst>
                  <a:ext uri="{FF2B5EF4-FFF2-40B4-BE49-F238E27FC236}">
                    <a16:creationId xmlns:a16="http://schemas.microsoft.com/office/drawing/2014/main" id="{39771852-6C63-AF70-4850-767FD5F1D2F6}"/>
                  </a:ext>
                </a:extLst>
              </p:cNvPr>
              <p:cNvSpPr>
                <a:spLocks noGrp="1"/>
              </p:cNvSpPr>
              <p:nvPr>
                <p:ph type="title"/>
              </p:nvPr>
            </p:nvSpPr>
            <p:spPr/>
            <p:txBody>
              <a:bodyPr/>
              <a:lstStyle/>
              <a:p>
                <a14:m>
                  <m:oMath xmlns:m="http://schemas.openxmlformats.org/officeDocument/2006/math">
                    <m:r>
                      <a:rPr lang="pt-BR" b="0" i="1" smtClean="0">
                        <a:solidFill>
                          <a:srgbClr val="0F0F0F"/>
                        </a:solidFill>
                        <a:effectLst/>
                        <a:latin typeface="Cambria Math" panose="02040503050406030204" pitchFamily="18" charset="0"/>
                      </a:rPr>
                      <m:t>𝑘</m:t>
                    </m:r>
                  </m:oMath>
                </a14:m>
                <a:r>
                  <a:rPr lang="pt-BR" dirty="0"/>
                  <a:t>-</a:t>
                </a:r>
                <a:r>
                  <a:rPr lang="pt-BR" dirty="0" err="1"/>
                  <a:t>fold</a:t>
                </a:r>
                <a:endParaRPr lang="pt-BR" dirty="0"/>
              </a:p>
            </p:txBody>
          </p:sp>
        </mc:Choice>
        <mc:Fallback xmlns="">
          <p:sp>
            <p:nvSpPr>
              <p:cNvPr id="2" name="Título 1">
                <a:extLst>
                  <a:ext uri="{FF2B5EF4-FFF2-40B4-BE49-F238E27FC236}">
                    <a16:creationId xmlns:a16="http://schemas.microsoft.com/office/drawing/2014/main" id="{39771852-6C63-AF70-4850-767FD5F1D2F6}"/>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86A88D6D-1190-332D-27ED-32512817224F}"/>
                  </a:ext>
                </a:extLst>
              </p:cNvPr>
              <p:cNvSpPr>
                <a:spLocks noGrp="1"/>
              </p:cNvSpPr>
              <p:nvPr>
                <p:ph idx="1"/>
              </p:nvPr>
            </p:nvSpPr>
            <p:spPr>
              <a:xfrm>
                <a:off x="838200" y="1825624"/>
                <a:ext cx="11099800" cy="5032375"/>
              </a:xfrm>
            </p:spPr>
            <p:txBody>
              <a:bodyPr>
                <a:normAutofit/>
              </a:bodyPr>
              <a:lstStyle/>
              <a:p>
                <a:r>
                  <a:rPr lang="pt-BR" sz="2800" dirty="0"/>
                  <a:t>O </a:t>
                </a:r>
                <a14:m>
                  <m:oMath xmlns:m="http://schemas.openxmlformats.org/officeDocument/2006/math">
                    <m:r>
                      <a:rPr lang="pt-BR" sz="2800" b="0" i="1" smtClean="0">
                        <a:solidFill>
                          <a:srgbClr val="0F0F0F"/>
                        </a:solidFill>
                        <a:effectLst/>
                        <a:latin typeface="Cambria Math" panose="02040503050406030204" pitchFamily="18" charset="0"/>
                      </a:rPr>
                      <m:t>𝑘</m:t>
                    </m:r>
                  </m:oMath>
                </a14:m>
                <a:r>
                  <a:rPr lang="pt-BR" sz="2800" dirty="0"/>
                  <a:t>-</a:t>
                </a:r>
                <a:r>
                  <a:rPr lang="pt-BR" sz="2800" i="1" dirty="0" err="1"/>
                  <a:t>fold</a:t>
                </a:r>
                <a:r>
                  <a:rPr lang="pt-BR" sz="2800" dirty="0"/>
                  <a:t> é a estratégia de validação cruzada mais usada por </a:t>
                </a:r>
                <a:r>
                  <a:rPr lang="pt-BR" dirty="0"/>
                  <a:t>fornecer </a:t>
                </a:r>
                <a:r>
                  <a:rPr lang="pt-BR" b="1" i="1" dirty="0">
                    <a:solidFill>
                      <a:srgbClr val="7030A0"/>
                    </a:solidFill>
                  </a:rPr>
                  <a:t>indicações mais claras</a:t>
                </a:r>
                <a:r>
                  <a:rPr lang="pt-BR" dirty="0">
                    <a:solidFill>
                      <a:srgbClr val="7030A0"/>
                    </a:solidFill>
                  </a:rPr>
                  <a:t> </a:t>
                </a:r>
                <a:r>
                  <a:rPr lang="pt-BR" dirty="0"/>
                  <a:t>sobre desempenho do modelo, devido à média tomada.</a:t>
                </a:r>
              </a:p>
              <a:p>
                <a:r>
                  <a:rPr lang="pt-BR" dirty="0"/>
                  <a:t>Essa avaliação</a:t>
                </a:r>
                <a:r>
                  <a:rPr lang="pt-BR" b="1" i="1" dirty="0">
                    <a:solidFill>
                      <a:srgbClr val="00B050"/>
                    </a:solidFill>
                  </a:rPr>
                  <a:t> minimiza os possíveis efeitos provocados pelo </a:t>
                </a:r>
                <a:r>
                  <a:rPr lang="pt-BR" b="1" i="1" dirty="0">
                    <a:solidFill>
                      <a:srgbClr val="7030A0"/>
                    </a:solidFill>
                  </a:rPr>
                  <a:t>viés de seleção</a:t>
                </a:r>
                <a:r>
                  <a:rPr lang="pt-BR" dirty="0"/>
                  <a:t>, pois o modelo é treinado e validado </a:t>
                </a:r>
                <a:r>
                  <a:rPr lang="pt-BR" dirty="0">
                    <a:solidFill>
                      <a:srgbClr val="0F0F0F"/>
                    </a:solidFill>
                    <a:latin typeface="Söhne"/>
                  </a:rPr>
                  <a:t>𝒌 vezes, </a:t>
                </a:r>
                <a:r>
                  <a:rPr lang="pt-BR" dirty="0"/>
                  <a:t>cada vez com uma divisão diferente dos dados.</a:t>
                </a:r>
              </a:p>
              <a:p>
                <a:pPr lvl="1">
                  <a:buFont typeface="Wingdings" panose="05000000000000000000" pitchFamily="2" charset="2"/>
                  <a:buChar char="§"/>
                </a:pPr>
                <a:r>
                  <a:rPr lang="pt-BR" dirty="0"/>
                  <a:t>Isso faz com que a </a:t>
                </a:r>
                <a:r>
                  <a:rPr lang="pt-BR" b="1" i="1" dirty="0">
                    <a:solidFill>
                      <a:schemeClr val="accent2"/>
                    </a:solidFill>
                  </a:rPr>
                  <a:t>avaliação do modelo se torne menos sensível à divisão dos dados</a:t>
                </a:r>
                <a:r>
                  <a:rPr lang="pt-BR" dirty="0"/>
                  <a:t>.</a:t>
                </a:r>
              </a:p>
              <a:p>
                <a:r>
                  <a:rPr lang="pt-BR" dirty="0"/>
                  <a:t>Entretanto, em relação ao </a:t>
                </a:r>
                <a:r>
                  <a:rPr lang="pt-BR" i="1" dirty="0"/>
                  <a:t>holdout</a:t>
                </a:r>
                <a:r>
                  <a:rPr lang="pt-BR" dirty="0"/>
                  <a:t>, o </a:t>
                </a:r>
                <a14:m>
                  <m:oMath xmlns:m="http://schemas.openxmlformats.org/officeDocument/2006/math">
                    <m:r>
                      <a:rPr lang="pt-BR" b="0" i="1" smtClean="0">
                        <a:solidFill>
                          <a:srgbClr val="0F0F0F"/>
                        </a:solidFill>
                        <a:effectLst/>
                        <a:latin typeface="Cambria Math" panose="02040503050406030204" pitchFamily="18" charset="0"/>
                      </a:rPr>
                      <m:t>𝑘</m:t>
                    </m:r>
                  </m:oMath>
                </a14:m>
                <a:r>
                  <a:rPr lang="pt-BR" dirty="0"/>
                  <a:t>-</a:t>
                </a:r>
                <a:r>
                  <a:rPr lang="pt-BR" i="1" dirty="0" err="1"/>
                  <a:t>fold</a:t>
                </a:r>
                <a:r>
                  <a:rPr lang="pt-BR" dirty="0"/>
                  <a:t> tem um </a:t>
                </a:r>
                <a:r>
                  <a:rPr lang="pt-BR" b="1" i="1" dirty="0">
                    <a:solidFill>
                      <a:schemeClr val="accent5"/>
                    </a:solidFill>
                  </a:rPr>
                  <a:t>tempo de validação maior (cerca de </a:t>
                </a:r>
                <a:r>
                  <a:rPr lang="pt-BR" b="1" dirty="0">
                    <a:solidFill>
                      <a:schemeClr val="accent5"/>
                    </a:solidFill>
                    <a:latin typeface="Söhne"/>
                  </a:rPr>
                  <a:t>𝒌</a:t>
                </a:r>
                <a:r>
                  <a:rPr lang="pt-BR" b="1" i="1" dirty="0">
                    <a:solidFill>
                      <a:schemeClr val="accent5"/>
                    </a:solidFill>
                    <a:latin typeface="Söhne"/>
                  </a:rPr>
                  <a:t> vezes)</a:t>
                </a:r>
                <a:r>
                  <a:rPr lang="pt-BR" dirty="0"/>
                  <a:t>, pois deve-se realizar </a:t>
                </a:r>
                <a:r>
                  <a:rPr lang="pt-BR" dirty="0">
                    <a:solidFill>
                      <a:srgbClr val="0F0F0F"/>
                    </a:solidFill>
                    <a:latin typeface="Söhne"/>
                  </a:rPr>
                  <a:t>𝒌</a:t>
                </a:r>
                <a:r>
                  <a:rPr lang="pt-BR" dirty="0"/>
                  <a:t> treinamentos e validações, enquanto que com o </a:t>
                </a:r>
                <a:r>
                  <a:rPr lang="pt-BR" i="1" dirty="0"/>
                  <a:t>holdout</a:t>
                </a:r>
                <a:r>
                  <a:rPr lang="pt-BR" dirty="0"/>
                  <a:t>, realiza-se apenas um treinamento e validação.</a:t>
                </a:r>
              </a:p>
            </p:txBody>
          </p:sp>
        </mc:Choice>
        <mc:Fallback>
          <p:sp>
            <p:nvSpPr>
              <p:cNvPr id="3" name="Espaço Reservado para Conteúdo 2">
                <a:extLst>
                  <a:ext uri="{FF2B5EF4-FFF2-40B4-BE49-F238E27FC236}">
                    <a16:creationId xmlns:a16="http://schemas.microsoft.com/office/drawing/2014/main" id="{86A88D6D-1190-332D-27ED-32512817224F}"/>
                  </a:ext>
                </a:extLst>
              </p:cNvPr>
              <p:cNvSpPr>
                <a:spLocks noGrp="1" noRot="1" noChangeAspect="1" noMove="1" noResize="1" noEditPoints="1" noAdjustHandles="1" noChangeArrowheads="1" noChangeShapeType="1" noTextEdit="1"/>
              </p:cNvSpPr>
              <p:nvPr>
                <p:ph idx="1"/>
              </p:nvPr>
            </p:nvSpPr>
            <p:spPr>
              <a:xfrm>
                <a:off x="838200" y="1825624"/>
                <a:ext cx="11099800" cy="5032375"/>
              </a:xfrm>
              <a:blipFill>
                <a:blip r:embed="rId4"/>
                <a:stretch>
                  <a:fillRect l="-989" t="-1937" b="-969"/>
                </a:stretch>
              </a:blipFill>
            </p:spPr>
            <p:txBody>
              <a:bodyPr/>
              <a:lstStyle/>
              <a:p>
                <a:r>
                  <a:rPr lang="en-US">
                    <a:noFill/>
                  </a:rPr>
                  <a:t> </a:t>
                </a:r>
              </a:p>
            </p:txBody>
          </p:sp>
        </mc:Fallback>
      </mc:AlternateContent>
    </p:spTree>
    <p:extLst>
      <p:ext uri="{BB962C8B-B14F-4D97-AF65-F5344CB8AC3E}">
        <p14:creationId xmlns:p14="http://schemas.microsoft.com/office/powerpoint/2010/main" val="3645800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76A212-EF96-EA5E-7FBB-0769B8C1F996}"/>
              </a:ext>
            </a:extLst>
          </p:cNvPr>
          <p:cNvSpPr>
            <a:spLocks noGrp="1"/>
          </p:cNvSpPr>
          <p:nvPr>
            <p:ph type="title"/>
          </p:nvPr>
        </p:nvSpPr>
        <p:spPr/>
        <p:txBody>
          <a:bodyPr/>
          <a:lstStyle/>
          <a:p>
            <a:r>
              <a:rPr lang="pt-BR" dirty="0"/>
              <a:t>Validação cruzada para encontrar o grau do polinômio aproximador</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782C0558-FE85-A571-6C51-C40B36B884B3}"/>
                  </a:ext>
                </a:extLst>
              </p:cNvPr>
              <p:cNvSpPr>
                <a:spLocks noGrp="1"/>
              </p:cNvSpPr>
              <p:nvPr>
                <p:ph idx="1"/>
              </p:nvPr>
            </p:nvSpPr>
            <p:spPr>
              <a:xfrm>
                <a:off x="4716380" y="1825624"/>
                <a:ext cx="7344076" cy="5032375"/>
              </a:xfrm>
            </p:spPr>
            <p:txBody>
              <a:bodyPr>
                <a:normAutofit lnSpcReduction="10000"/>
              </a:bodyPr>
              <a:lstStyle/>
              <a:p>
                <a:r>
                  <a:rPr lang="pt-BR" dirty="0"/>
                  <a:t>Para exemplificar o uso das estratégias de validação cruzada para encontrar o grau ideal do polinômio aproximador, vamos usar a seguinte </a:t>
                </a:r>
                <a:r>
                  <a:rPr lang="pt-BR" b="1" i="1" dirty="0">
                    <a:solidFill>
                      <a:schemeClr val="accent5"/>
                    </a:solidFill>
                  </a:rPr>
                  <a:t>função observável</a:t>
                </a:r>
                <a:endParaRPr lang="pt-BR" sz="2800" b="1" i="1" dirty="0">
                  <a:solidFill>
                    <a:schemeClr val="accent5"/>
                  </a:solidFill>
                </a:endParaRPr>
              </a:p>
              <a:p>
                <a:pPr marL="0" indent="0">
                  <a:buNone/>
                </a:pPr>
                <a14:m>
                  <m:oMathPara xmlns:m="http://schemas.openxmlformats.org/officeDocument/2006/math">
                    <m:oMathParaPr>
                      <m:jc m:val="centerGroup"/>
                    </m:oMathParaPr>
                    <m:oMath xmlns:m="http://schemas.openxmlformats.org/officeDocument/2006/math">
                      <m:sSub>
                        <m:sSubPr>
                          <m:ctrlPr>
                            <a:rPr lang="pt-BR" sz="2800" i="1">
                              <a:latin typeface="Cambria Math" panose="02040503050406030204" pitchFamily="18" charset="0"/>
                            </a:rPr>
                          </m:ctrlPr>
                        </m:sSubPr>
                        <m:e>
                          <m:r>
                            <a:rPr lang="pt-BR" sz="2800" i="1">
                              <a:latin typeface="Cambria Math" panose="02040503050406030204" pitchFamily="18" charset="0"/>
                            </a:rPr>
                            <m:t>𝑦</m:t>
                          </m:r>
                        </m:e>
                        <m:sub>
                          <m:r>
                            <a:rPr lang="pt-BR" sz="2800" i="1">
                              <a:latin typeface="Cambria Math" panose="02040503050406030204" pitchFamily="18" charset="0"/>
                            </a:rPr>
                            <m:t>𝑛𝑜𝑖𝑠𝑦</m:t>
                          </m:r>
                        </m:sub>
                      </m:sSub>
                      <m:r>
                        <a:rPr lang="pt-BR" sz="2800">
                          <a:latin typeface="Cambria Math" panose="02040503050406030204" pitchFamily="18" charset="0"/>
                        </a:rPr>
                        <m:t>=</m:t>
                      </m:r>
                      <m:r>
                        <a:rPr lang="pt-BR" sz="2800" b="0" i="1" smtClean="0">
                          <a:latin typeface="Cambria Math" panose="02040503050406030204" pitchFamily="18" charset="0"/>
                        </a:rPr>
                        <m:t>𝑦</m:t>
                      </m:r>
                      <m:r>
                        <a:rPr lang="pt-BR" sz="2800">
                          <a:latin typeface="Cambria Math" panose="02040503050406030204" pitchFamily="18" charset="0"/>
                        </a:rPr>
                        <m:t>+</m:t>
                      </m:r>
                      <m:r>
                        <a:rPr lang="pt-BR" sz="2800" i="1">
                          <a:latin typeface="Cambria Math" panose="02040503050406030204" pitchFamily="18" charset="0"/>
                        </a:rPr>
                        <m:t>𝑤</m:t>
                      </m:r>
                      <m:r>
                        <a:rPr lang="pt-BR" sz="2800" b="0" i="0" smtClean="0">
                          <a:latin typeface="Cambria Math" panose="02040503050406030204" pitchFamily="18" charset="0"/>
                        </a:rPr>
                        <m:t>,</m:t>
                      </m:r>
                    </m:oMath>
                  </m:oMathPara>
                </a14:m>
                <a:endParaRPr lang="pt-BR" dirty="0"/>
              </a:p>
              <a:p>
                <a:pPr marL="0" indent="0">
                  <a:buNone/>
                </a:pPr>
                <a:r>
                  <a:rPr lang="pt-BR" dirty="0"/>
                  <a:t>onde </a:t>
                </a:r>
                <a14:m>
                  <m:oMath xmlns:m="http://schemas.openxmlformats.org/officeDocument/2006/math">
                    <m:r>
                      <a:rPr lang="pt-BR" i="1">
                        <a:latin typeface="Cambria Math" panose="02040503050406030204" pitchFamily="18" charset="0"/>
                      </a:rPr>
                      <m:t>𝑦</m:t>
                    </m:r>
                    <m:r>
                      <a:rPr lang="pt-BR" i="1">
                        <a:latin typeface="Cambria Math" panose="02040503050406030204" pitchFamily="18" charset="0"/>
                      </a:rPr>
                      <m:t> </m:t>
                    </m:r>
                  </m:oMath>
                </a14:m>
                <a:r>
                  <a:rPr lang="pt-BR" dirty="0"/>
                  <a:t>é a função objetivo e </a:t>
                </a:r>
                <a14:m>
                  <m:oMath xmlns:m="http://schemas.openxmlformats.org/officeDocument/2006/math">
                    <m:r>
                      <a:rPr lang="pt-BR" sz="2800" i="1" smtClean="0">
                        <a:latin typeface="Cambria Math" panose="02040503050406030204" pitchFamily="18" charset="0"/>
                      </a:rPr>
                      <m:t>𝑤</m:t>
                    </m:r>
                  </m:oMath>
                </a14:m>
                <a:r>
                  <a:rPr lang="pt-BR" dirty="0"/>
                  <a:t> é o ruído, o qual tem amostras retiradas de uma distribuição Gaussiana com média zero e variância unitária.</a:t>
                </a:r>
              </a:p>
              <a:p>
                <a:r>
                  <a:rPr lang="pt-BR" dirty="0"/>
                  <a:t>A </a:t>
                </a:r>
                <a:r>
                  <a:rPr lang="pt-BR" b="1" i="1" dirty="0">
                    <a:solidFill>
                      <a:schemeClr val="accent5"/>
                    </a:solidFill>
                  </a:rPr>
                  <a:t>função objetivo</a:t>
                </a:r>
                <a:r>
                  <a:rPr lang="pt-BR" dirty="0"/>
                  <a:t> é um polinômio de segundo grau definido como</a:t>
                </a:r>
              </a:p>
              <a:p>
                <a:pPr marL="0"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𝑦</m:t>
                      </m:r>
                      <m:r>
                        <a:rPr lang="pt-BR" b="0" i="0" smtClean="0">
                          <a:latin typeface="Cambria Math" panose="02040503050406030204" pitchFamily="18" charset="0"/>
                        </a:rPr>
                        <m:t>=</m:t>
                      </m:r>
                      <m:r>
                        <a:rPr lang="pt-BR" sz="2800" smtClean="0">
                          <a:latin typeface="Cambria Math" panose="02040503050406030204" pitchFamily="18" charset="0"/>
                        </a:rPr>
                        <m:t>2+</m:t>
                      </m:r>
                      <m:r>
                        <a:rPr lang="pt-BR" sz="2800" i="1">
                          <a:latin typeface="Cambria Math" panose="02040503050406030204" pitchFamily="18" charset="0"/>
                        </a:rPr>
                        <m:t>𝑥</m:t>
                      </m:r>
                      <m:r>
                        <a:rPr lang="pt-BR" sz="2800" i="1">
                          <a:latin typeface="Cambria Math" panose="02040503050406030204" pitchFamily="18" charset="0"/>
                        </a:rPr>
                        <m:t>+0.5</m:t>
                      </m:r>
                      <m:sSup>
                        <m:sSupPr>
                          <m:ctrlPr>
                            <a:rPr lang="pt-BR" sz="2800" i="1">
                              <a:latin typeface="Cambria Math" panose="02040503050406030204" pitchFamily="18" charset="0"/>
                            </a:rPr>
                          </m:ctrlPr>
                        </m:sSupPr>
                        <m:e>
                          <m:r>
                            <a:rPr lang="pt-BR" sz="2800" i="1">
                              <a:latin typeface="Cambria Math" panose="02040503050406030204" pitchFamily="18" charset="0"/>
                            </a:rPr>
                            <m:t>𝑥</m:t>
                          </m:r>
                        </m:e>
                        <m:sup>
                          <m:r>
                            <a:rPr lang="pt-BR" sz="2800" i="1">
                              <a:latin typeface="Cambria Math" panose="02040503050406030204" pitchFamily="18" charset="0"/>
                            </a:rPr>
                            <m:t>2</m:t>
                          </m:r>
                        </m:sup>
                      </m:sSup>
                      <m:r>
                        <a:rPr lang="pt-BR" sz="2800" b="0" i="1" smtClean="0">
                          <a:latin typeface="Cambria Math" panose="02040503050406030204" pitchFamily="18" charset="0"/>
                        </a:rPr>
                        <m:t>,</m:t>
                      </m:r>
                    </m:oMath>
                  </m:oMathPara>
                </a14:m>
                <a:endParaRPr lang="pt-BR" sz="2800" b="0" dirty="0"/>
              </a:p>
              <a:p>
                <a:pPr marL="0" indent="0">
                  <a:buNone/>
                </a:pPr>
                <a:r>
                  <a:rPr lang="pt-BR" dirty="0"/>
                  <a:t>onde </a:t>
                </a:r>
                <a14:m>
                  <m:oMath xmlns:m="http://schemas.openxmlformats.org/officeDocument/2006/math">
                    <m:r>
                      <a:rPr lang="pt-BR" sz="2800" i="1" smtClean="0">
                        <a:latin typeface="Cambria Math" panose="02040503050406030204" pitchFamily="18" charset="0"/>
                      </a:rPr>
                      <m:t>𝑥</m:t>
                    </m:r>
                  </m:oMath>
                </a14:m>
                <a:r>
                  <a:rPr lang="pt-BR" dirty="0"/>
                  <a:t> é o atributo, o qual varia entre -3 a 3.</a:t>
                </a:r>
              </a:p>
            </p:txBody>
          </p:sp>
        </mc:Choice>
        <mc:Fallback xmlns="">
          <p:sp>
            <p:nvSpPr>
              <p:cNvPr id="3" name="Espaço Reservado para Conteúdo 2">
                <a:extLst>
                  <a:ext uri="{FF2B5EF4-FFF2-40B4-BE49-F238E27FC236}">
                    <a16:creationId xmlns:a16="http://schemas.microsoft.com/office/drawing/2014/main" id="{782C0558-FE85-A571-6C51-C40B36B884B3}"/>
                  </a:ext>
                </a:extLst>
              </p:cNvPr>
              <p:cNvSpPr>
                <a:spLocks noGrp="1" noRot="1" noChangeAspect="1" noMove="1" noResize="1" noEditPoints="1" noAdjustHandles="1" noChangeArrowheads="1" noChangeShapeType="1" noTextEdit="1"/>
              </p:cNvSpPr>
              <p:nvPr>
                <p:ph idx="1"/>
              </p:nvPr>
            </p:nvSpPr>
            <p:spPr>
              <a:xfrm>
                <a:off x="4716380" y="1825624"/>
                <a:ext cx="7344076" cy="5032375"/>
              </a:xfrm>
              <a:blipFill>
                <a:blip r:embed="rId3"/>
                <a:stretch>
                  <a:fillRect l="-1744" t="-2663"/>
                </a:stretch>
              </a:blipFill>
            </p:spPr>
            <p:txBody>
              <a:bodyPr/>
              <a:lstStyle/>
              <a:p>
                <a:r>
                  <a:rPr lang="pt-BR">
                    <a:noFill/>
                  </a:rPr>
                  <a:t> </a:t>
                </a:r>
              </a:p>
            </p:txBody>
          </p:sp>
        </mc:Fallback>
      </mc:AlternateContent>
      <p:pic>
        <p:nvPicPr>
          <p:cNvPr id="1026" name="Picture 2">
            <a:extLst>
              <a:ext uri="{FF2B5EF4-FFF2-40B4-BE49-F238E27FC236}">
                <a16:creationId xmlns:a16="http://schemas.microsoft.com/office/drawing/2014/main" id="{F008AD83-55D8-BB3D-574B-2DDF5BA103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544" y="2235466"/>
            <a:ext cx="4385290" cy="339531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DEB643DB-8C0B-EF1B-48F4-62B1397ABCBD}"/>
              </a:ext>
            </a:extLst>
          </p:cNvPr>
          <p:cNvSpPr/>
          <p:nvPr/>
        </p:nvSpPr>
        <p:spPr>
          <a:xfrm>
            <a:off x="0" y="6576822"/>
            <a:ext cx="2326599" cy="276999"/>
          </a:xfrm>
          <a:prstGeom prst="rect">
            <a:avLst/>
          </a:prstGeom>
        </p:spPr>
        <p:txBody>
          <a:bodyPr wrap="none">
            <a:spAutoFit/>
          </a:bodyPr>
          <a:lstStyle/>
          <a:p>
            <a:r>
              <a:rPr lang="pt-BR" sz="1200" dirty="0">
                <a:solidFill>
                  <a:schemeClr val="accent5"/>
                </a:solidFill>
                <a:hlinkClick r:id="rId5"/>
              </a:rPr>
              <a:t>Exemplo: validacao_cruzada.ipynb</a:t>
            </a:r>
            <a:endParaRPr lang="pt-BR" sz="1200" dirty="0">
              <a:solidFill>
                <a:schemeClr val="accent5"/>
              </a:solidFill>
            </a:endParaRPr>
          </a:p>
        </p:txBody>
      </p:sp>
    </p:spTree>
    <p:extLst>
      <p:ext uri="{BB962C8B-B14F-4D97-AF65-F5344CB8AC3E}">
        <p14:creationId xmlns:p14="http://schemas.microsoft.com/office/powerpoint/2010/main" val="953570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A90728-D6F2-D90A-977C-52C5377EB8D9}"/>
              </a:ext>
            </a:extLst>
          </p:cNvPr>
          <p:cNvSpPr>
            <a:spLocks noGrp="1"/>
          </p:cNvSpPr>
          <p:nvPr>
            <p:ph type="title"/>
          </p:nvPr>
        </p:nvSpPr>
        <p:spPr/>
        <p:txBody>
          <a:bodyPr/>
          <a:lstStyle/>
          <a:p>
            <a:r>
              <a:rPr lang="pt-BR" dirty="0"/>
              <a:t>Usando holdout para encontrar o grau do polinômio aproximador</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69B1AC1-E860-DDCC-28D4-468A7D4571A1}"/>
                  </a:ext>
                </a:extLst>
              </p:cNvPr>
              <p:cNvSpPr>
                <a:spLocks noGrp="1"/>
              </p:cNvSpPr>
              <p:nvPr>
                <p:ph idx="1"/>
              </p:nvPr>
            </p:nvSpPr>
            <p:spPr>
              <a:xfrm>
                <a:off x="5842535" y="1825624"/>
                <a:ext cx="6208295" cy="5032375"/>
              </a:xfrm>
            </p:spPr>
            <p:txBody>
              <a:bodyPr>
                <a:normAutofit fontScale="92500" lnSpcReduction="10000"/>
              </a:bodyPr>
              <a:lstStyle/>
              <a:p>
                <a:r>
                  <a:rPr lang="pt-BR" dirty="0"/>
                  <a:t>Divisão: 70% para o conjunto de treinamento e 30% para o conjunto de validação.</a:t>
                </a:r>
              </a:p>
              <a:p>
                <a:r>
                  <a:rPr lang="pt-BR" dirty="0"/>
                  <a:t>Tempo médio para validação cruzada </a:t>
                </a:r>
                <a:r>
                  <a:rPr lang="pt-BR" i="1" dirty="0" err="1"/>
                  <a:t>holdout</a:t>
                </a:r>
                <a:r>
                  <a:rPr lang="pt-BR" dirty="0"/>
                  <a:t> com N = 100 é de </a:t>
                </a:r>
                <a14:m>
                  <m:oMath xmlns:m="http://schemas.openxmlformats.org/officeDocument/2006/math">
                    <m:r>
                      <a:rPr lang="pt-BR" i="1" smtClean="0">
                        <a:latin typeface="Cambria Math" panose="02040503050406030204" pitchFamily="18" charset="0"/>
                        <a:ea typeface="Cambria Math" panose="02040503050406030204" pitchFamily="18" charset="0"/>
                      </a:rPr>
                      <m:t>≈</m:t>
                    </m:r>
                  </m:oMath>
                </a14:m>
                <a:r>
                  <a:rPr lang="pt-BR" dirty="0"/>
                  <a:t> 150 [</a:t>
                </a:r>
                <a:r>
                  <a:rPr lang="pt-BR" dirty="0" err="1"/>
                  <a:t>ms</a:t>
                </a:r>
                <a:r>
                  <a:rPr lang="pt-BR" dirty="0"/>
                  <a:t>].</a:t>
                </a:r>
              </a:p>
              <a:p>
                <a:r>
                  <a:rPr lang="pt-BR" dirty="0"/>
                  <a:t>Erro de treinamento </a:t>
                </a:r>
                <a:r>
                  <a:rPr lang="pt-BR" b="1" i="1" dirty="0"/>
                  <a:t>diminui</a:t>
                </a:r>
                <a:r>
                  <a:rPr lang="pt-BR" dirty="0"/>
                  <a:t> conforme o grau do polinômio aumenta. </a:t>
                </a:r>
              </a:p>
              <a:p>
                <a:r>
                  <a:rPr lang="pt-BR" dirty="0"/>
                  <a:t>Erro de validação </a:t>
                </a:r>
                <a:r>
                  <a:rPr lang="pt-BR" b="1" i="1" dirty="0"/>
                  <a:t>aumenta</a:t>
                </a:r>
                <a:r>
                  <a:rPr lang="pt-BR" dirty="0"/>
                  <a:t> conforme o grau do polinômio aumenta.</a:t>
                </a:r>
              </a:p>
              <a:p>
                <a:r>
                  <a:rPr lang="pt-BR" dirty="0"/>
                  <a:t>Qual grau escolher? </a:t>
                </a:r>
              </a:p>
              <a:p>
                <a:pPr lvl="1">
                  <a:buFont typeface="Wingdings" panose="05000000000000000000" pitchFamily="2" charset="2"/>
                  <a:buChar char="§"/>
                </a:pPr>
                <a:r>
                  <a:rPr lang="pt-BR" dirty="0"/>
                  <a:t>Valor para o qual </a:t>
                </a:r>
                <a:r>
                  <a:rPr lang="pt-BR" b="1" i="1" dirty="0">
                    <a:solidFill>
                      <a:srgbClr val="0070C0"/>
                    </a:solidFill>
                  </a:rPr>
                  <a:t>ambos os erros sejam mínimos</a:t>
                </a:r>
                <a:r>
                  <a:rPr lang="pt-BR" dirty="0"/>
                  <a:t> (balanço entre flexibilidade e capacidade de generalização) e que tenha </a:t>
                </a:r>
                <a:r>
                  <a:rPr lang="pt-BR" b="1" i="1" dirty="0">
                    <a:solidFill>
                      <a:srgbClr val="0070C0"/>
                    </a:solidFill>
                  </a:rPr>
                  <a:t>menor complexidade computacional</a:t>
                </a:r>
                <a:r>
                  <a:rPr lang="pt-BR" dirty="0"/>
                  <a:t>.</a:t>
                </a:r>
              </a:p>
            </p:txBody>
          </p:sp>
        </mc:Choice>
        <mc:Fallback xmlns="">
          <p:sp>
            <p:nvSpPr>
              <p:cNvPr id="3" name="Espaço Reservado para Conteúdo 2">
                <a:extLst>
                  <a:ext uri="{FF2B5EF4-FFF2-40B4-BE49-F238E27FC236}">
                    <a16:creationId xmlns:a16="http://schemas.microsoft.com/office/drawing/2014/main" id="{669B1AC1-E860-DDCC-28D4-468A7D4571A1}"/>
                  </a:ext>
                </a:extLst>
              </p:cNvPr>
              <p:cNvSpPr>
                <a:spLocks noGrp="1" noRot="1" noChangeAspect="1" noMove="1" noResize="1" noEditPoints="1" noAdjustHandles="1" noChangeArrowheads="1" noChangeShapeType="1" noTextEdit="1"/>
              </p:cNvSpPr>
              <p:nvPr>
                <p:ph idx="1"/>
              </p:nvPr>
            </p:nvSpPr>
            <p:spPr>
              <a:xfrm>
                <a:off x="5842535" y="1825624"/>
                <a:ext cx="6208295" cy="5032375"/>
              </a:xfrm>
              <a:blipFill>
                <a:blip r:embed="rId3"/>
                <a:stretch>
                  <a:fillRect l="-1472" t="-2421" b="-121"/>
                </a:stretch>
              </a:blipFill>
            </p:spPr>
            <p:txBody>
              <a:bodyPr/>
              <a:lstStyle/>
              <a:p>
                <a:r>
                  <a:rPr lang="pt-BR">
                    <a:noFill/>
                  </a:rPr>
                  <a:t> </a:t>
                </a:r>
              </a:p>
            </p:txBody>
          </p:sp>
        </mc:Fallback>
      </mc:AlternateContent>
      <p:pic>
        <p:nvPicPr>
          <p:cNvPr id="1026" name="Picture 2">
            <a:extLst>
              <a:ext uri="{FF2B5EF4-FFF2-40B4-BE49-F238E27FC236}">
                <a16:creationId xmlns:a16="http://schemas.microsoft.com/office/drawing/2014/main" id="{4F75ACCB-B9A7-06FB-FE2D-CBB76CA16E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3213" y="2476778"/>
            <a:ext cx="4468810" cy="35215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10">
            <a:extLst>
              <a:ext uri="{FF2B5EF4-FFF2-40B4-BE49-F238E27FC236}">
                <a16:creationId xmlns:a16="http://schemas.microsoft.com/office/drawing/2014/main" id="{F6ED7AC7-492A-4B4C-ACE9-E25912422FBD}"/>
              </a:ext>
            </a:extLst>
          </p:cNvPr>
          <p:cNvSpPr txBox="1"/>
          <p:nvPr/>
        </p:nvSpPr>
        <p:spPr>
          <a:xfrm>
            <a:off x="-6216" y="5688118"/>
            <a:ext cx="1228870" cy="584775"/>
          </a:xfrm>
          <a:prstGeom prst="rect">
            <a:avLst/>
          </a:prstGeom>
          <a:noFill/>
        </p:spPr>
        <p:txBody>
          <a:bodyPr wrap="square" rtlCol="0">
            <a:spAutoFit/>
          </a:bodyPr>
          <a:lstStyle/>
          <a:p>
            <a:pPr algn="ctr"/>
            <a:r>
              <a:rPr lang="pt-BR" sz="1600" b="1" dirty="0"/>
              <a:t>região de subajuste</a:t>
            </a:r>
          </a:p>
        </p:txBody>
      </p:sp>
      <p:cxnSp>
        <p:nvCxnSpPr>
          <p:cNvPr id="5" name="Straight Arrow Connector 12">
            <a:extLst>
              <a:ext uri="{FF2B5EF4-FFF2-40B4-BE49-F238E27FC236}">
                <a16:creationId xmlns:a16="http://schemas.microsoft.com/office/drawing/2014/main" id="{9D06FFF8-E11B-764F-BA62-7395A1C463C7}"/>
              </a:ext>
            </a:extLst>
          </p:cNvPr>
          <p:cNvCxnSpPr>
            <a:cxnSpLocks/>
            <a:stCxn id="6" idx="2"/>
          </p:cNvCxnSpPr>
          <p:nvPr/>
        </p:nvCxnSpPr>
        <p:spPr>
          <a:xfrm flipH="1">
            <a:off x="3849327" y="2538099"/>
            <a:ext cx="249362" cy="1210864"/>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14">
            <a:extLst>
              <a:ext uri="{FF2B5EF4-FFF2-40B4-BE49-F238E27FC236}">
                <a16:creationId xmlns:a16="http://schemas.microsoft.com/office/drawing/2014/main" id="{DFC05649-0887-99DD-9BAB-C5E24BB47EAE}"/>
              </a:ext>
            </a:extLst>
          </p:cNvPr>
          <p:cNvSpPr txBox="1"/>
          <p:nvPr/>
        </p:nvSpPr>
        <p:spPr>
          <a:xfrm>
            <a:off x="3484254" y="1953324"/>
            <a:ext cx="1228870" cy="584775"/>
          </a:xfrm>
          <a:prstGeom prst="rect">
            <a:avLst/>
          </a:prstGeom>
          <a:noFill/>
        </p:spPr>
        <p:txBody>
          <a:bodyPr wrap="square" rtlCol="0">
            <a:spAutoFit/>
          </a:bodyPr>
          <a:lstStyle/>
          <a:p>
            <a:pPr algn="ctr"/>
            <a:r>
              <a:rPr lang="pt-BR" sz="1600" b="1" dirty="0"/>
              <a:t>região de sobreajuste</a:t>
            </a:r>
          </a:p>
        </p:txBody>
      </p:sp>
      <p:cxnSp>
        <p:nvCxnSpPr>
          <p:cNvPr id="9" name="Straight Arrow Connector 20">
            <a:extLst>
              <a:ext uri="{FF2B5EF4-FFF2-40B4-BE49-F238E27FC236}">
                <a16:creationId xmlns:a16="http://schemas.microsoft.com/office/drawing/2014/main" id="{85DE8C23-0176-65EA-13BF-724F7A54BEAE}"/>
              </a:ext>
            </a:extLst>
          </p:cNvPr>
          <p:cNvCxnSpPr>
            <a:cxnSpLocks/>
            <a:stCxn id="10" idx="2"/>
            <a:endCxn id="38" idx="0"/>
          </p:cNvCxnSpPr>
          <p:nvPr/>
        </p:nvCxnSpPr>
        <p:spPr>
          <a:xfrm>
            <a:off x="1771653" y="2578479"/>
            <a:ext cx="241198" cy="1272185"/>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22">
            <a:extLst>
              <a:ext uri="{FF2B5EF4-FFF2-40B4-BE49-F238E27FC236}">
                <a16:creationId xmlns:a16="http://schemas.microsoft.com/office/drawing/2014/main" id="{21C7FE49-670C-A877-60B0-26555B2E8752}"/>
              </a:ext>
            </a:extLst>
          </p:cNvPr>
          <p:cNvSpPr txBox="1"/>
          <p:nvPr/>
        </p:nvSpPr>
        <p:spPr>
          <a:xfrm>
            <a:off x="589410" y="1993704"/>
            <a:ext cx="2364486" cy="584775"/>
          </a:xfrm>
          <a:prstGeom prst="rect">
            <a:avLst/>
          </a:prstGeom>
          <a:noFill/>
        </p:spPr>
        <p:txBody>
          <a:bodyPr wrap="square" rtlCol="0">
            <a:spAutoFit/>
          </a:bodyPr>
          <a:lstStyle/>
          <a:p>
            <a:pPr algn="ctr"/>
            <a:r>
              <a:rPr lang="pt-BR" sz="1600" b="1" dirty="0"/>
              <a:t>Ponto de equilíbrio ótimo </a:t>
            </a:r>
          </a:p>
          <a:p>
            <a:pPr algn="ctr"/>
            <a:r>
              <a:rPr lang="pt-BR" sz="1600" dirty="0"/>
              <a:t>(mudança de tendência)</a:t>
            </a:r>
          </a:p>
        </p:txBody>
      </p:sp>
      <p:cxnSp>
        <p:nvCxnSpPr>
          <p:cNvPr id="11" name="Straight Arrow Connector 23">
            <a:extLst>
              <a:ext uri="{FF2B5EF4-FFF2-40B4-BE49-F238E27FC236}">
                <a16:creationId xmlns:a16="http://schemas.microsoft.com/office/drawing/2014/main" id="{E8E08E76-555D-EE74-8100-102DA56B409C}"/>
              </a:ext>
            </a:extLst>
          </p:cNvPr>
          <p:cNvCxnSpPr>
            <a:cxnSpLocks/>
            <a:stCxn id="4" idx="0"/>
          </p:cNvCxnSpPr>
          <p:nvPr/>
        </p:nvCxnSpPr>
        <p:spPr>
          <a:xfrm flipV="1">
            <a:off x="608219" y="5289115"/>
            <a:ext cx="772107" cy="39900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Forma Livre: Forma 14">
            <a:extLst>
              <a:ext uri="{FF2B5EF4-FFF2-40B4-BE49-F238E27FC236}">
                <a16:creationId xmlns:a16="http://schemas.microsoft.com/office/drawing/2014/main" id="{9E53E231-5C1C-3A00-F067-646931B4BE3A}"/>
              </a:ext>
            </a:extLst>
          </p:cNvPr>
          <p:cNvSpPr/>
          <p:nvPr/>
        </p:nvSpPr>
        <p:spPr>
          <a:xfrm>
            <a:off x="2389237" y="2782529"/>
            <a:ext cx="2920180" cy="2699646"/>
          </a:xfrm>
          <a:custGeom>
            <a:avLst/>
            <a:gdLst>
              <a:gd name="connsiteX0" fmla="*/ 0 w 2871019"/>
              <a:gd name="connsiteY0" fmla="*/ 2005780 h 2782529"/>
              <a:gd name="connsiteX1" fmla="*/ 0 w 2871019"/>
              <a:gd name="connsiteY1" fmla="*/ 2782529 h 2782529"/>
              <a:gd name="connsiteX2" fmla="*/ 2851355 w 2871019"/>
              <a:gd name="connsiteY2" fmla="*/ 2762864 h 2782529"/>
              <a:gd name="connsiteX3" fmla="*/ 2871019 w 2871019"/>
              <a:gd name="connsiteY3" fmla="*/ 0 h 2782529"/>
              <a:gd name="connsiteX4" fmla="*/ 0 w 2871019"/>
              <a:gd name="connsiteY4" fmla="*/ 2005780 h 2782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1019" h="2782529">
                <a:moveTo>
                  <a:pt x="0" y="2005780"/>
                </a:moveTo>
                <a:lnTo>
                  <a:pt x="0" y="2782529"/>
                </a:lnTo>
                <a:lnTo>
                  <a:pt x="2851355" y="2762864"/>
                </a:lnTo>
                <a:lnTo>
                  <a:pt x="2871019" y="0"/>
                </a:lnTo>
                <a:lnTo>
                  <a:pt x="0" y="2005780"/>
                </a:lnTo>
                <a:close/>
              </a:path>
            </a:pathLst>
          </a:custGeom>
          <a:noFill/>
          <a:ln w="1905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2" name="Retângulo 21">
            <a:extLst>
              <a:ext uri="{FF2B5EF4-FFF2-40B4-BE49-F238E27FC236}">
                <a16:creationId xmlns:a16="http://schemas.microsoft.com/office/drawing/2014/main" id="{53B1DBD9-4EB3-219D-8E97-C76C0029AE7D}"/>
              </a:ext>
            </a:extLst>
          </p:cNvPr>
          <p:cNvSpPr/>
          <p:nvPr/>
        </p:nvSpPr>
        <p:spPr>
          <a:xfrm>
            <a:off x="1409186" y="4627802"/>
            <a:ext cx="115325" cy="670063"/>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Retângulo 22">
            <a:extLst>
              <a:ext uri="{FF2B5EF4-FFF2-40B4-BE49-F238E27FC236}">
                <a16:creationId xmlns:a16="http://schemas.microsoft.com/office/drawing/2014/main" id="{BA83E3AA-7D83-81CA-AE38-903200A06C12}"/>
              </a:ext>
            </a:extLst>
          </p:cNvPr>
          <p:cNvSpPr/>
          <p:nvPr/>
        </p:nvSpPr>
        <p:spPr>
          <a:xfrm>
            <a:off x="1553371" y="4780202"/>
            <a:ext cx="786604" cy="670063"/>
          </a:xfrm>
          <a:prstGeom prst="rect">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6" name="TextBox 22">
            <a:extLst>
              <a:ext uri="{FF2B5EF4-FFF2-40B4-BE49-F238E27FC236}">
                <a16:creationId xmlns:a16="http://schemas.microsoft.com/office/drawing/2014/main" id="{9330585D-14BF-7E13-B2EB-4C15A4BE05AE}"/>
              </a:ext>
            </a:extLst>
          </p:cNvPr>
          <p:cNvSpPr txBox="1"/>
          <p:nvPr/>
        </p:nvSpPr>
        <p:spPr>
          <a:xfrm>
            <a:off x="1725026" y="6122425"/>
            <a:ext cx="1228870" cy="584775"/>
          </a:xfrm>
          <a:prstGeom prst="rect">
            <a:avLst/>
          </a:prstGeom>
          <a:noFill/>
        </p:spPr>
        <p:txBody>
          <a:bodyPr wrap="square" rtlCol="0">
            <a:spAutoFit/>
          </a:bodyPr>
          <a:lstStyle/>
          <a:p>
            <a:pPr algn="ctr"/>
            <a:r>
              <a:rPr lang="pt-BR" sz="1600" b="1" dirty="0"/>
              <a:t>Região de equilíbrio</a:t>
            </a:r>
          </a:p>
        </p:txBody>
      </p:sp>
      <p:cxnSp>
        <p:nvCxnSpPr>
          <p:cNvPr id="27" name="Straight Arrow Connector 20">
            <a:extLst>
              <a:ext uri="{FF2B5EF4-FFF2-40B4-BE49-F238E27FC236}">
                <a16:creationId xmlns:a16="http://schemas.microsoft.com/office/drawing/2014/main" id="{3870277B-00D6-2B3C-EDD2-1EF26434A34C}"/>
              </a:ext>
            </a:extLst>
          </p:cNvPr>
          <p:cNvCxnSpPr>
            <a:cxnSpLocks/>
            <a:stCxn id="23" idx="2"/>
          </p:cNvCxnSpPr>
          <p:nvPr/>
        </p:nvCxnSpPr>
        <p:spPr>
          <a:xfrm>
            <a:off x="1946673" y="5450265"/>
            <a:ext cx="356181" cy="699148"/>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8" name="Elipse 37">
            <a:extLst>
              <a:ext uri="{FF2B5EF4-FFF2-40B4-BE49-F238E27FC236}">
                <a16:creationId xmlns:a16="http://schemas.microsoft.com/office/drawing/2014/main" id="{32FAEE76-DC75-7820-EEFD-1A83FA6A51B6}"/>
              </a:ext>
            </a:extLst>
          </p:cNvPr>
          <p:cNvSpPr>
            <a:spLocks noChangeAspect="1"/>
          </p:cNvSpPr>
          <p:nvPr/>
        </p:nvSpPr>
        <p:spPr>
          <a:xfrm>
            <a:off x="1904851" y="3850664"/>
            <a:ext cx="216000" cy="216000"/>
          </a:xfrm>
          <a:prstGeom prst="ellipse">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43" name="Straight Arrow Connector 20">
            <a:extLst>
              <a:ext uri="{FF2B5EF4-FFF2-40B4-BE49-F238E27FC236}">
                <a16:creationId xmlns:a16="http://schemas.microsoft.com/office/drawing/2014/main" id="{1B1A462D-D45C-D498-E3C0-3187715590DD}"/>
              </a:ext>
            </a:extLst>
          </p:cNvPr>
          <p:cNvCxnSpPr>
            <a:cxnSpLocks/>
            <a:stCxn id="38" idx="4"/>
          </p:cNvCxnSpPr>
          <p:nvPr/>
        </p:nvCxnSpPr>
        <p:spPr>
          <a:xfrm flipH="1">
            <a:off x="1610894" y="4066664"/>
            <a:ext cx="401957" cy="1091214"/>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 name="Chave Direita 6">
            <a:extLst>
              <a:ext uri="{FF2B5EF4-FFF2-40B4-BE49-F238E27FC236}">
                <a16:creationId xmlns:a16="http://schemas.microsoft.com/office/drawing/2014/main" id="{75F5F5AA-95E3-C286-36F8-662E3D7CFD67}"/>
              </a:ext>
            </a:extLst>
          </p:cNvPr>
          <p:cNvSpPr/>
          <p:nvPr/>
        </p:nvSpPr>
        <p:spPr>
          <a:xfrm rot="10800000" flipH="1">
            <a:off x="2800121" y="6202403"/>
            <a:ext cx="129402" cy="4164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2" name="CaixaDeTexto 11">
            <a:extLst>
              <a:ext uri="{FF2B5EF4-FFF2-40B4-BE49-F238E27FC236}">
                <a16:creationId xmlns:a16="http://schemas.microsoft.com/office/drawing/2014/main" id="{01ED7978-D805-7BA6-7934-6EA3F984FAFF}"/>
              </a:ext>
            </a:extLst>
          </p:cNvPr>
          <p:cNvSpPr txBox="1"/>
          <p:nvPr/>
        </p:nvSpPr>
        <p:spPr>
          <a:xfrm>
            <a:off x="2846358" y="6112338"/>
            <a:ext cx="944572" cy="646331"/>
          </a:xfrm>
          <a:prstGeom prst="rect">
            <a:avLst/>
          </a:prstGeom>
          <a:noFill/>
        </p:spPr>
        <p:txBody>
          <a:bodyPr wrap="square">
            <a:spAutoFit/>
          </a:bodyPr>
          <a:lstStyle/>
          <a:p>
            <a:pPr algn="ctr"/>
            <a:r>
              <a:rPr lang="pt-BR" sz="1200" dirty="0"/>
              <a:t>Ambos os erros são mínimos</a:t>
            </a:r>
          </a:p>
        </p:txBody>
      </p:sp>
      <p:sp>
        <p:nvSpPr>
          <p:cNvPr id="13" name="Chave Direita 12">
            <a:extLst>
              <a:ext uri="{FF2B5EF4-FFF2-40B4-BE49-F238E27FC236}">
                <a16:creationId xmlns:a16="http://schemas.microsoft.com/office/drawing/2014/main" id="{549A8137-0814-3951-63B8-D80836E1DFF1}"/>
              </a:ext>
            </a:extLst>
          </p:cNvPr>
          <p:cNvSpPr/>
          <p:nvPr/>
        </p:nvSpPr>
        <p:spPr>
          <a:xfrm rot="10800000" flipH="1">
            <a:off x="4645701" y="2037716"/>
            <a:ext cx="129402" cy="4164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4" name="CaixaDeTexto 13">
            <a:extLst>
              <a:ext uri="{FF2B5EF4-FFF2-40B4-BE49-F238E27FC236}">
                <a16:creationId xmlns:a16="http://schemas.microsoft.com/office/drawing/2014/main" id="{24F7BAAC-DF5F-E21B-535A-AAC9CB256771}"/>
              </a:ext>
            </a:extLst>
          </p:cNvPr>
          <p:cNvSpPr txBox="1"/>
          <p:nvPr/>
        </p:nvSpPr>
        <p:spPr>
          <a:xfrm>
            <a:off x="4691958" y="2015113"/>
            <a:ext cx="785829" cy="461665"/>
          </a:xfrm>
          <a:prstGeom prst="rect">
            <a:avLst/>
          </a:prstGeom>
          <a:noFill/>
        </p:spPr>
        <p:txBody>
          <a:bodyPr wrap="square">
            <a:spAutoFit/>
          </a:bodyPr>
          <a:lstStyle/>
          <a:p>
            <a:pPr algn="ctr"/>
            <a:r>
              <a:rPr lang="pt-BR" sz="1200" dirty="0"/>
              <a:t>Erros divergem</a:t>
            </a:r>
          </a:p>
        </p:txBody>
      </p:sp>
      <p:sp>
        <p:nvSpPr>
          <p:cNvPr id="17" name="Chave Direita 16">
            <a:extLst>
              <a:ext uri="{FF2B5EF4-FFF2-40B4-BE49-F238E27FC236}">
                <a16:creationId xmlns:a16="http://schemas.microsoft.com/office/drawing/2014/main" id="{C7A0A6A0-4890-8267-254B-135D8446CC30}"/>
              </a:ext>
            </a:extLst>
          </p:cNvPr>
          <p:cNvSpPr/>
          <p:nvPr/>
        </p:nvSpPr>
        <p:spPr>
          <a:xfrm rot="10800000" flipH="1">
            <a:off x="1046403" y="5785943"/>
            <a:ext cx="129402" cy="4164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8" name="CaixaDeTexto 17">
            <a:extLst>
              <a:ext uri="{FF2B5EF4-FFF2-40B4-BE49-F238E27FC236}">
                <a16:creationId xmlns:a16="http://schemas.microsoft.com/office/drawing/2014/main" id="{A0F21959-8E8C-6CB7-088A-AF3583AB7984}"/>
              </a:ext>
            </a:extLst>
          </p:cNvPr>
          <p:cNvSpPr txBox="1"/>
          <p:nvPr/>
        </p:nvSpPr>
        <p:spPr>
          <a:xfrm>
            <a:off x="1090980" y="5688118"/>
            <a:ext cx="778931" cy="646331"/>
          </a:xfrm>
          <a:prstGeom prst="rect">
            <a:avLst/>
          </a:prstGeom>
          <a:noFill/>
        </p:spPr>
        <p:txBody>
          <a:bodyPr wrap="square">
            <a:spAutoFit/>
          </a:bodyPr>
          <a:lstStyle/>
          <a:p>
            <a:pPr algn="ctr"/>
            <a:r>
              <a:rPr lang="pt-BR" sz="1200" dirty="0"/>
              <a:t>Ambos os erros são altos</a:t>
            </a:r>
          </a:p>
        </p:txBody>
      </p:sp>
    </p:spTree>
    <p:extLst>
      <p:ext uri="{BB962C8B-B14F-4D97-AF65-F5344CB8AC3E}">
        <p14:creationId xmlns:p14="http://schemas.microsoft.com/office/powerpoint/2010/main" val="167444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ítulo 1">
                <a:extLst>
                  <a:ext uri="{FF2B5EF4-FFF2-40B4-BE49-F238E27FC236}">
                    <a16:creationId xmlns:a16="http://schemas.microsoft.com/office/drawing/2014/main" id="{03A90728-D6F2-D90A-977C-52C5377EB8D9}"/>
                  </a:ext>
                </a:extLst>
              </p:cNvPr>
              <p:cNvSpPr>
                <a:spLocks noGrp="1"/>
              </p:cNvSpPr>
              <p:nvPr>
                <p:ph type="title"/>
              </p:nvPr>
            </p:nvSpPr>
            <p:spPr/>
            <p:txBody>
              <a:bodyPr/>
              <a:lstStyle/>
              <a:p>
                <a:r>
                  <a:rPr lang="pt-BR" dirty="0"/>
                  <a:t>Usando </a:t>
                </a:r>
                <a14:m>
                  <m:oMath xmlns:m="http://schemas.openxmlformats.org/officeDocument/2006/math">
                    <m:r>
                      <a:rPr lang="pt-BR" b="0" i="1" smtClean="0">
                        <a:solidFill>
                          <a:srgbClr val="0F0F0F"/>
                        </a:solidFill>
                        <a:effectLst/>
                        <a:latin typeface="Cambria Math" panose="02040503050406030204" pitchFamily="18" charset="0"/>
                      </a:rPr>
                      <m:t>𝑘</m:t>
                    </m:r>
                  </m:oMath>
                </a14:m>
                <a:r>
                  <a:rPr lang="pt-BR" dirty="0"/>
                  <a:t>-</a:t>
                </a:r>
                <a:r>
                  <a:rPr lang="pt-BR" dirty="0" err="1"/>
                  <a:t>fold</a:t>
                </a:r>
                <a:r>
                  <a:rPr lang="pt-BR" dirty="0"/>
                  <a:t> para encontrar o grau do polinômio aproximador</a:t>
                </a:r>
              </a:p>
            </p:txBody>
          </p:sp>
        </mc:Choice>
        <mc:Fallback xmlns="">
          <p:sp>
            <p:nvSpPr>
              <p:cNvPr id="2" name="Título 1">
                <a:extLst>
                  <a:ext uri="{FF2B5EF4-FFF2-40B4-BE49-F238E27FC236}">
                    <a16:creationId xmlns:a16="http://schemas.microsoft.com/office/drawing/2014/main" id="{03A90728-D6F2-D90A-977C-52C5377EB8D9}"/>
                  </a:ext>
                </a:extLst>
              </p:cNvPr>
              <p:cNvSpPr>
                <a:spLocks noGrp="1" noRot="1" noChangeAspect="1" noMove="1" noResize="1" noEditPoints="1" noAdjustHandles="1" noChangeArrowheads="1" noChangeShapeType="1" noTextEdit="1"/>
              </p:cNvSpPr>
              <p:nvPr>
                <p:ph type="title"/>
              </p:nvPr>
            </p:nvSpPr>
            <p:spPr>
              <a:blipFill>
                <a:blip r:embed="rId3"/>
                <a:stretch>
                  <a:fillRect l="-2377" t="-13364" b="-21198"/>
                </a:stretch>
              </a:blipFill>
            </p:spPr>
            <p:txBody>
              <a:bodyPr/>
              <a:lstStyle/>
              <a:p>
                <a:r>
                  <a:rPr lang="pt-BR">
                    <a:noFill/>
                  </a:rPr>
                  <a:t> </a:t>
                </a:r>
              </a:p>
            </p:txBody>
          </p:sp>
        </mc:Fallback>
      </mc:AlternateContent>
      <p:sp>
        <p:nvSpPr>
          <p:cNvPr id="3" name="Espaço Reservado para Conteúdo 2">
            <a:extLst>
              <a:ext uri="{FF2B5EF4-FFF2-40B4-BE49-F238E27FC236}">
                <a16:creationId xmlns:a16="http://schemas.microsoft.com/office/drawing/2014/main" id="{669B1AC1-E860-DDCC-28D4-468A7D4571A1}"/>
              </a:ext>
            </a:extLst>
          </p:cNvPr>
          <p:cNvSpPr>
            <a:spLocks noGrp="1"/>
          </p:cNvSpPr>
          <p:nvPr>
            <p:ph idx="1"/>
          </p:nvPr>
        </p:nvSpPr>
        <p:spPr>
          <a:xfrm>
            <a:off x="6459075" y="1797050"/>
            <a:ext cx="5656724" cy="5060950"/>
          </a:xfrm>
        </p:spPr>
        <p:txBody>
          <a:bodyPr>
            <a:normAutofit fontScale="92500" lnSpcReduction="20000"/>
          </a:bodyPr>
          <a:lstStyle/>
          <a:p>
            <a:r>
              <a:rPr lang="pt-BR" b="0" i="0" dirty="0">
                <a:solidFill>
                  <a:srgbClr val="0F0F0F"/>
                </a:solidFill>
                <a:effectLst/>
                <a:latin typeface="Söhne"/>
              </a:rPr>
              <a:t>𝒌</a:t>
            </a:r>
            <a:r>
              <a:rPr lang="pt-BR" dirty="0"/>
              <a:t> = 10 </a:t>
            </a:r>
            <a:r>
              <a:rPr lang="pt-BR" i="1" dirty="0" err="1"/>
              <a:t>folds</a:t>
            </a:r>
            <a:r>
              <a:rPr lang="pt-BR" dirty="0"/>
              <a:t>: 10 treinamentos com 9 </a:t>
            </a:r>
            <a:r>
              <a:rPr lang="pt-BR" i="1" dirty="0" err="1"/>
              <a:t>folds</a:t>
            </a:r>
            <a:r>
              <a:rPr lang="pt-BR" dirty="0"/>
              <a:t> para treinamento e 1 para validação.</a:t>
            </a:r>
          </a:p>
          <a:p>
            <a:r>
              <a:rPr lang="pt-BR" dirty="0"/>
              <a:t>Os gráficos mostram a média e o desvio padrão do EQM de validação para as 10 etapas de treinamento para cada grau avaliado.</a:t>
            </a:r>
          </a:p>
          <a:p>
            <a:r>
              <a:rPr lang="pt-BR" dirty="0"/>
              <a:t>A média e o desvio padrão do EQM diminuem, passando pelo ponto de equilíbrio, e depois aumentam com o grau do polinômio.</a:t>
            </a:r>
          </a:p>
          <a:p>
            <a:r>
              <a:rPr lang="pt-BR" dirty="0"/>
              <a:t>Qual grau escolher?</a:t>
            </a:r>
          </a:p>
          <a:p>
            <a:pPr lvl="1">
              <a:buFont typeface="Wingdings" panose="05000000000000000000" pitchFamily="2" charset="2"/>
              <a:buChar char="§"/>
            </a:pPr>
            <a:r>
              <a:rPr lang="pt-BR" dirty="0"/>
              <a:t>Valor onde </a:t>
            </a:r>
            <a:r>
              <a:rPr lang="pt-BR" b="1" i="1" dirty="0">
                <a:solidFill>
                  <a:srgbClr val="0070C0"/>
                </a:solidFill>
              </a:rPr>
              <a:t>ambos, </a:t>
            </a:r>
            <a:r>
              <a:rPr lang="pt-BR" b="1" i="1" dirty="0">
                <a:solidFill>
                  <a:srgbClr val="00B050"/>
                </a:solidFill>
              </a:rPr>
              <a:t>média e desvio padrão do EQM</a:t>
            </a:r>
            <a:r>
              <a:rPr lang="pt-BR" b="1" i="1" dirty="0">
                <a:solidFill>
                  <a:srgbClr val="0070C0"/>
                </a:solidFill>
              </a:rPr>
              <a:t>, sejam mínimos</a:t>
            </a:r>
            <a:r>
              <a:rPr lang="pt-BR" dirty="0"/>
              <a:t> e que tenha </a:t>
            </a:r>
            <a:r>
              <a:rPr lang="pt-BR" b="1" i="1" dirty="0">
                <a:solidFill>
                  <a:srgbClr val="0070C0"/>
                </a:solidFill>
              </a:rPr>
              <a:t>menor complexidade computacional</a:t>
            </a:r>
            <a:r>
              <a:rPr lang="pt-BR" dirty="0"/>
              <a:t>.</a:t>
            </a:r>
          </a:p>
        </p:txBody>
      </p:sp>
      <p:pic>
        <p:nvPicPr>
          <p:cNvPr id="5" name="Picture 2">
            <a:extLst>
              <a:ext uri="{FF2B5EF4-FFF2-40B4-BE49-F238E27FC236}">
                <a16:creationId xmlns:a16="http://schemas.microsoft.com/office/drawing/2014/main" id="{2BD4A147-EF73-8CFE-520C-857F9BFD51F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49" r="349" b="1650"/>
          <a:stretch/>
        </p:blipFill>
        <p:spPr bwMode="auto">
          <a:xfrm>
            <a:off x="85725" y="2810073"/>
            <a:ext cx="6315075" cy="2379819"/>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12">
            <a:extLst>
              <a:ext uri="{FF2B5EF4-FFF2-40B4-BE49-F238E27FC236}">
                <a16:creationId xmlns:a16="http://schemas.microsoft.com/office/drawing/2014/main" id="{D0F3B5DC-31A3-8D2C-8C7C-2DC61D16638A}"/>
              </a:ext>
            </a:extLst>
          </p:cNvPr>
          <p:cNvCxnSpPr>
            <a:cxnSpLocks/>
            <a:stCxn id="7" idx="2"/>
          </p:cNvCxnSpPr>
          <p:nvPr/>
        </p:nvCxnSpPr>
        <p:spPr>
          <a:xfrm>
            <a:off x="3410137" y="2579920"/>
            <a:ext cx="2371538" cy="70620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14">
            <a:extLst>
              <a:ext uri="{FF2B5EF4-FFF2-40B4-BE49-F238E27FC236}">
                <a16:creationId xmlns:a16="http://schemas.microsoft.com/office/drawing/2014/main" id="{02D5EF9F-87A8-C253-A91A-C91117FF2EBA}"/>
              </a:ext>
            </a:extLst>
          </p:cNvPr>
          <p:cNvSpPr txBox="1"/>
          <p:nvPr/>
        </p:nvSpPr>
        <p:spPr>
          <a:xfrm>
            <a:off x="2795702" y="1995145"/>
            <a:ext cx="1228870" cy="584775"/>
          </a:xfrm>
          <a:prstGeom prst="rect">
            <a:avLst/>
          </a:prstGeom>
          <a:noFill/>
        </p:spPr>
        <p:txBody>
          <a:bodyPr wrap="square" rtlCol="0">
            <a:spAutoFit/>
          </a:bodyPr>
          <a:lstStyle/>
          <a:p>
            <a:pPr algn="ctr"/>
            <a:r>
              <a:rPr lang="pt-BR" sz="1600" b="1" dirty="0"/>
              <a:t>região de sobreajuste</a:t>
            </a:r>
          </a:p>
        </p:txBody>
      </p:sp>
      <p:sp>
        <p:nvSpPr>
          <p:cNvPr id="8" name="Forma Livre: Forma 7">
            <a:extLst>
              <a:ext uri="{FF2B5EF4-FFF2-40B4-BE49-F238E27FC236}">
                <a16:creationId xmlns:a16="http://schemas.microsoft.com/office/drawing/2014/main" id="{FCAE0EED-8EC9-F8AA-9B0D-AF324E1A737C}"/>
              </a:ext>
            </a:extLst>
          </p:cNvPr>
          <p:cNvSpPr/>
          <p:nvPr/>
        </p:nvSpPr>
        <p:spPr>
          <a:xfrm>
            <a:off x="576263" y="2987040"/>
            <a:ext cx="2601277" cy="1879682"/>
          </a:xfrm>
          <a:custGeom>
            <a:avLst/>
            <a:gdLst>
              <a:gd name="connsiteX0" fmla="*/ 0 w 2871019"/>
              <a:gd name="connsiteY0" fmla="*/ 2005780 h 2782529"/>
              <a:gd name="connsiteX1" fmla="*/ 0 w 2871019"/>
              <a:gd name="connsiteY1" fmla="*/ 2782529 h 2782529"/>
              <a:gd name="connsiteX2" fmla="*/ 2851355 w 2871019"/>
              <a:gd name="connsiteY2" fmla="*/ 2762864 h 2782529"/>
              <a:gd name="connsiteX3" fmla="*/ 2871019 w 2871019"/>
              <a:gd name="connsiteY3" fmla="*/ 0 h 2782529"/>
              <a:gd name="connsiteX4" fmla="*/ 0 w 2871019"/>
              <a:gd name="connsiteY4" fmla="*/ 2005780 h 2782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1019" h="2782529">
                <a:moveTo>
                  <a:pt x="0" y="2005780"/>
                </a:moveTo>
                <a:lnTo>
                  <a:pt x="0" y="2782529"/>
                </a:lnTo>
                <a:lnTo>
                  <a:pt x="2851355" y="2762864"/>
                </a:lnTo>
                <a:lnTo>
                  <a:pt x="2871019" y="0"/>
                </a:lnTo>
                <a:lnTo>
                  <a:pt x="0" y="2005780"/>
                </a:lnTo>
                <a:close/>
              </a:path>
            </a:pathLst>
          </a:custGeom>
          <a:noFill/>
          <a:ln w="1905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 name="Forma Livre: Forma 8">
            <a:extLst>
              <a:ext uri="{FF2B5EF4-FFF2-40B4-BE49-F238E27FC236}">
                <a16:creationId xmlns:a16="http://schemas.microsoft.com/office/drawing/2014/main" id="{E48383E7-8BAE-25AF-5DDF-4092A4398697}"/>
              </a:ext>
            </a:extLst>
          </p:cNvPr>
          <p:cNvSpPr/>
          <p:nvPr/>
        </p:nvSpPr>
        <p:spPr>
          <a:xfrm>
            <a:off x="3799525" y="2979420"/>
            <a:ext cx="2601276" cy="1879682"/>
          </a:xfrm>
          <a:custGeom>
            <a:avLst/>
            <a:gdLst>
              <a:gd name="connsiteX0" fmla="*/ 0 w 2871019"/>
              <a:gd name="connsiteY0" fmla="*/ 2005780 h 2782529"/>
              <a:gd name="connsiteX1" fmla="*/ 0 w 2871019"/>
              <a:gd name="connsiteY1" fmla="*/ 2782529 h 2782529"/>
              <a:gd name="connsiteX2" fmla="*/ 2851355 w 2871019"/>
              <a:gd name="connsiteY2" fmla="*/ 2762864 h 2782529"/>
              <a:gd name="connsiteX3" fmla="*/ 2871019 w 2871019"/>
              <a:gd name="connsiteY3" fmla="*/ 0 h 2782529"/>
              <a:gd name="connsiteX4" fmla="*/ 0 w 2871019"/>
              <a:gd name="connsiteY4" fmla="*/ 2005780 h 2782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1019" h="2782529">
                <a:moveTo>
                  <a:pt x="0" y="2005780"/>
                </a:moveTo>
                <a:lnTo>
                  <a:pt x="0" y="2782529"/>
                </a:lnTo>
                <a:lnTo>
                  <a:pt x="2851355" y="2762864"/>
                </a:lnTo>
                <a:lnTo>
                  <a:pt x="2871019" y="0"/>
                </a:lnTo>
                <a:lnTo>
                  <a:pt x="0" y="2005780"/>
                </a:lnTo>
                <a:close/>
              </a:path>
            </a:pathLst>
          </a:custGeom>
          <a:noFill/>
          <a:ln w="1905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12" name="Straight Arrow Connector 12">
            <a:extLst>
              <a:ext uri="{FF2B5EF4-FFF2-40B4-BE49-F238E27FC236}">
                <a16:creationId xmlns:a16="http://schemas.microsoft.com/office/drawing/2014/main" id="{4C7F3FA9-99F7-BEC5-727B-A718AEF9B4CB}"/>
              </a:ext>
            </a:extLst>
          </p:cNvPr>
          <p:cNvCxnSpPr>
            <a:cxnSpLocks/>
            <a:stCxn id="7" idx="2"/>
          </p:cNvCxnSpPr>
          <p:nvPr/>
        </p:nvCxnSpPr>
        <p:spPr>
          <a:xfrm flipH="1">
            <a:off x="3132260" y="2579920"/>
            <a:ext cx="277877" cy="39950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0">
            <a:extLst>
              <a:ext uri="{FF2B5EF4-FFF2-40B4-BE49-F238E27FC236}">
                <a16:creationId xmlns:a16="http://schemas.microsoft.com/office/drawing/2014/main" id="{0CDD3602-CF5A-23FD-62BC-7FB0BEE313C7}"/>
              </a:ext>
            </a:extLst>
          </p:cNvPr>
          <p:cNvSpPr txBox="1"/>
          <p:nvPr/>
        </p:nvSpPr>
        <p:spPr>
          <a:xfrm>
            <a:off x="517988" y="5420045"/>
            <a:ext cx="998986" cy="584775"/>
          </a:xfrm>
          <a:prstGeom prst="rect">
            <a:avLst/>
          </a:prstGeom>
          <a:noFill/>
        </p:spPr>
        <p:txBody>
          <a:bodyPr wrap="square" rtlCol="0">
            <a:spAutoFit/>
          </a:bodyPr>
          <a:lstStyle/>
          <a:p>
            <a:pPr algn="ctr"/>
            <a:r>
              <a:rPr lang="pt-BR" sz="1600" b="1" dirty="0"/>
              <a:t>região de subajuste</a:t>
            </a:r>
          </a:p>
        </p:txBody>
      </p:sp>
      <p:cxnSp>
        <p:nvCxnSpPr>
          <p:cNvPr id="18" name="Straight Arrow Connector 23">
            <a:extLst>
              <a:ext uri="{FF2B5EF4-FFF2-40B4-BE49-F238E27FC236}">
                <a16:creationId xmlns:a16="http://schemas.microsoft.com/office/drawing/2014/main" id="{DE17E922-2892-96C7-7B60-5E236B0D2F8D}"/>
              </a:ext>
            </a:extLst>
          </p:cNvPr>
          <p:cNvCxnSpPr>
            <a:cxnSpLocks/>
            <a:stCxn id="17" idx="0"/>
            <a:endCxn id="19" idx="2"/>
          </p:cNvCxnSpPr>
          <p:nvPr/>
        </p:nvCxnSpPr>
        <p:spPr>
          <a:xfrm flipH="1" flipV="1">
            <a:off x="429643" y="4866722"/>
            <a:ext cx="587838" cy="55332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Retângulo 18">
            <a:extLst>
              <a:ext uri="{FF2B5EF4-FFF2-40B4-BE49-F238E27FC236}">
                <a16:creationId xmlns:a16="http://schemas.microsoft.com/office/drawing/2014/main" id="{49131EDC-5909-D462-D5A1-129C0FF2524D}"/>
              </a:ext>
            </a:extLst>
          </p:cNvPr>
          <p:cNvSpPr/>
          <p:nvPr/>
        </p:nvSpPr>
        <p:spPr>
          <a:xfrm>
            <a:off x="384175" y="4356099"/>
            <a:ext cx="90936" cy="510623"/>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TextBox 22">
            <a:extLst>
              <a:ext uri="{FF2B5EF4-FFF2-40B4-BE49-F238E27FC236}">
                <a16:creationId xmlns:a16="http://schemas.microsoft.com/office/drawing/2014/main" id="{B96D6B38-6850-F44F-0025-0EDEF23300F9}"/>
              </a:ext>
            </a:extLst>
          </p:cNvPr>
          <p:cNvSpPr txBox="1"/>
          <p:nvPr/>
        </p:nvSpPr>
        <p:spPr>
          <a:xfrm>
            <a:off x="334731" y="2022122"/>
            <a:ext cx="2364486" cy="584775"/>
          </a:xfrm>
          <a:prstGeom prst="rect">
            <a:avLst/>
          </a:prstGeom>
          <a:noFill/>
        </p:spPr>
        <p:txBody>
          <a:bodyPr wrap="square" rtlCol="0">
            <a:spAutoFit/>
          </a:bodyPr>
          <a:lstStyle/>
          <a:p>
            <a:pPr algn="ctr"/>
            <a:r>
              <a:rPr lang="pt-BR" sz="1600" b="1" dirty="0"/>
              <a:t>Ponto de equilíbrio ótimo </a:t>
            </a:r>
          </a:p>
          <a:p>
            <a:pPr algn="ctr"/>
            <a:r>
              <a:rPr lang="pt-BR" sz="1600" dirty="0"/>
              <a:t>(mudança de tendência)</a:t>
            </a:r>
          </a:p>
        </p:txBody>
      </p:sp>
      <p:cxnSp>
        <p:nvCxnSpPr>
          <p:cNvPr id="25" name="Straight Arrow Connector 20">
            <a:extLst>
              <a:ext uri="{FF2B5EF4-FFF2-40B4-BE49-F238E27FC236}">
                <a16:creationId xmlns:a16="http://schemas.microsoft.com/office/drawing/2014/main" id="{879EDE20-5CAF-8100-D5BF-51521099D6CD}"/>
              </a:ext>
            </a:extLst>
          </p:cNvPr>
          <p:cNvCxnSpPr>
            <a:cxnSpLocks/>
            <a:stCxn id="24" idx="2"/>
            <a:endCxn id="26" idx="7"/>
          </p:cNvCxnSpPr>
          <p:nvPr/>
        </p:nvCxnSpPr>
        <p:spPr>
          <a:xfrm flipH="1">
            <a:off x="808165" y="2606897"/>
            <a:ext cx="708809" cy="111855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6" name="Elipse 25">
            <a:extLst>
              <a:ext uri="{FF2B5EF4-FFF2-40B4-BE49-F238E27FC236}">
                <a16:creationId xmlns:a16="http://schemas.microsoft.com/office/drawing/2014/main" id="{6D56B0E5-A8FF-7E40-8460-2B13D63D3BA3}"/>
              </a:ext>
            </a:extLst>
          </p:cNvPr>
          <p:cNvSpPr>
            <a:spLocks noChangeAspect="1"/>
          </p:cNvSpPr>
          <p:nvPr/>
        </p:nvSpPr>
        <p:spPr>
          <a:xfrm>
            <a:off x="685253" y="3704359"/>
            <a:ext cx="144000" cy="144000"/>
          </a:xfrm>
          <a:prstGeom prst="ellipse">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27" name="Straight Arrow Connector 20">
            <a:extLst>
              <a:ext uri="{FF2B5EF4-FFF2-40B4-BE49-F238E27FC236}">
                <a16:creationId xmlns:a16="http://schemas.microsoft.com/office/drawing/2014/main" id="{1E7A1D7F-3503-5761-5F27-025E7FD0E449}"/>
              </a:ext>
            </a:extLst>
          </p:cNvPr>
          <p:cNvCxnSpPr>
            <a:cxnSpLocks/>
            <a:stCxn id="26" idx="4"/>
          </p:cNvCxnSpPr>
          <p:nvPr/>
        </p:nvCxnSpPr>
        <p:spPr>
          <a:xfrm flipH="1">
            <a:off x="517988" y="3848359"/>
            <a:ext cx="239265" cy="973672"/>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4" name="Elipse 33">
            <a:extLst>
              <a:ext uri="{FF2B5EF4-FFF2-40B4-BE49-F238E27FC236}">
                <a16:creationId xmlns:a16="http://schemas.microsoft.com/office/drawing/2014/main" id="{5AF258B0-FD3B-872E-D235-5BE67CEDAD9D}"/>
              </a:ext>
            </a:extLst>
          </p:cNvPr>
          <p:cNvSpPr>
            <a:spLocks noChangeAspect="1"/>
          </p:cNvSpPr>
          <p:nvPr/>
        </p:nvSpPr>
        <p:spPr>
          <a:xfrm>
            <a:off x="3952572" y="3727663"/>
            <a:ext cx="144000" cy="144000"/>
          </a:xfrm>
          <a:prstGeom prst="ellipse">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35" name="Straight Arrow Connector 20">
            <a:extLst>
              <a:ext uri="{FF2B5EF4-FFF2-40B4-BE49-F238E27FC236}">
                <a16:creationId xmlns:a16="http://schemas.microsoft.com/office/drawing/2014/main" id="{BF43D4F4-26E6-4051-8E1C-6114F7E93C29}"/>
              </a:ext>
            </a:extLst>
          </p:cNvPr>
          <p:cNvCxnSpPr>
            <a:cxnSpLocks/>
            <a:stCxn id="24" idx="2"/>
            <a:endCxn id="34" idx="1"/>
          </p:cNvCxnSpPr>
          <p:nvPr/>
        </p:nvCxnSpPr>
        <p:spPr>
          <a:xfrm>
            <a:off x="1516974" y="2606897"/>
            <a:ext cx="2456686" cy="1141854"/>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20">
            <a:extLst>
              <a:ext uri="{FF2B5EF4-FFF2-40B4-BE49-F238E27FC236}">
                <a16:creationId xmlns:a16="http://schemas.microsoft.com/office/drawing/2014/main" id="{1F0EC925-A6E7-79E8-A06A-10AA6657ED1D}"/>
              </a:ext>
            </a:extLst>
          </p:cNvPr>
          <p:cNvCxnSpPr>
            <a:cxnSpLocks/>
          </p:cNvCxnSpPr>
          <p:nvPr/>
        </p:nvCxnSpPr>
        <p:spPr>
          <a:xfrm flipH="1">
            <a:off x="3752850" y="3880475"/>
            <a:ext cx="271722" cy="94083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 name="Chave Direita 3">
            <a:extLst>
              <a:ext uri="{FF2B5EF4-FFF2-40B4-BE49-F238E27FC236}">
                <a16:creationId xmlns:a16="http://schemas.microsoft.com/office/drawing/2014/main" id="{50AB61A5-FFC0-0944-17C9-F089F1EBE723}"/>
              </a:ext>
            </a:extLst>
          </p:cNvPr>
          <p:cNvSpPr/>
          <p:nvPr/>
        </p:nvSpPr>
        <p:spPr>
          <a:xfrm rot="10800000" flipH="1">
            <a:off x="3952572" y="2083723"/>
            <a:ext cx="129402" cy="4164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0" name="CaixaDeTexto 9">
            <a:extLst>
              <a:ext uri="{FF2B5EF4-FFF2-40B4-BE49-F238E27FC236}">
                <a16:creationId xmlns:a16="http://schemas.microsoft.com/office/drawing/2014/main" id="{A931A248-07FE-7E04-63A4-9180F57FE5D6}"/>
              </a:ext>
            </a:extLst>
          </p:cNvPr>
          <p:cNvSpPr txBox="1"/>
          <p:nvPr/>
        </p:nvSpPr>
        <p:spPr>
          <a:xfrm>
            <a:off x="3998828" y="2061120"/>
            <a:ext cx="1373271" cy="461665"/>
          </a:xfrm>
          <a:prstGeom prst="rect">
            <a:avLst/>
          </a:prstGeom>
          <a:noFill/>
        </p:spPr>
        <p:txBody>
          <a:bodyPr wrap="square">
            <a:spAutoFit/>
          </a:bodyPr>
          <a:lstStyle/>
          <a:p>
            <a:pPr algn="ctr"/>
            <a:r>
              <a:rPr lang="pt-BR" sz="1200" dirty="0"/>
              <a:t>Erro e desvio padrão muito altos</a:t>
            </a:r>
          </a:p>
        </p:txBody>
      </p:sp>
      <p:sp>
        <p:nvSpPr>
          <p:cNvPr id="11" name="Chave Direita 10">
            <a:extLst>
              <a:ext uri="{FF2B5EF4-FFF2-40B4-BE49-F238E27FC236}">
                <a16:creationId xmlns:a16="http://schemas.microsoft.com/office/drawing/2014/main" id="{59B217F5-F90C-2D71-BE21-E1427C65F9CD}"/>
              </a:ext>
            </a:extLst>
          </p:cNvPr>
          <p:cNvSpPr/>
          <p:nvPr/>
        </p:nvSpPr>
        <p:spPr>
          <a:xfrm rot="10800000" flipH="1">
            <a:off x="1470718" y="5507983"/>
            <a:ext cx="129402" cy="4164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3" name="CaixaDeTexto 12">
            <a:extLst>
              <a:ext uri="{FF2B5EF4-FFF2-40B4-BE49-F238E27FC236}">
                <a16:creationId xmlns:a16="http://schemas.microsoft.com/office/drawing/2014/main" id="{7F00A093-999D-6747-64FB-250BFDD3FD03}"/>
              </a:ext>
            </a:extLst>
          </p:cNvPr>
          <p:cNvSpPr txBox="1"/>
          <p:nvPr/>
        </p:nvSpPr>
        <p:spPr>
          <a:xfrm>
            <a:off x="1478874" y="5485380"/>
            <a:ext cx="1167953" cy="461665"/>
          </a:xfrm>
          <a:prstGeom prst="rect">
            <a:avLst/>
          </a:prstGeom>
          <a:noFill/>
        </p:spPr>
        <p:txBody>
          <a:bodyPr wrap="square">
            <a:spAutoFit/>
          </a:bodyPr>
          <a:lstStyle/>
          <a:p>
            <a:pPr algn="ctr"/>
            <a:r>
              <a:rPr lang="pt-BR" sz="1200" dirty="0"/>
              <a:t>Erro e desvio padrão altos</a:t>
            </a:r>
          </a:p>
        </p:txBody>
      </p:sp>
      <mc:AlternateContent xmlns:mc="http://schemas.openxmlformats.org/markup-compatibility/2006" xmlns:a14="http://schemas.microsoft.com/office/drawing/2010/main">
        <mc:Choice Requires="a14">
          <p:sp>
            <p:nvSpPr>
              <p:cNvPr id="15" name="CaixaDeTexto 14">
                <a:extLst>
                  <a:ext uri="{FF2B5EF4-FFF2-40B4-BE49-F238E27FC236}">
                    <a16:creationId xmlns:a16="http://schemas.microsoft.com/office/drawing/2014/main" id="{FAA77714-4F7B-8208-C15D-F28B3B953CFC}"/>
                  </a:ext>
                </a:extLst>
              </p:cNvPr>
              <p:cNvSpPr txBox="1"/>
              <p:nvPr/>
            </p:nvSpPr>
            <p:spPr>
              <a:xfrm>
                <a:off x="0" y="6550223"/>
                <a:ext cx="6848475" cy="307777"/>
              </a:xfrm>
              <a:prstGeom prst="rect">
                <a:avLst/>
              </a:prstGeom>
              <a:noFill/>
            </p:spPr>
            <p:txBody>
              <a:bodyPr wrap="square">
                <a:spAutoFit/>
              </a:bodyPr>
              <a:lstStyle/>
              <a:p>
                <a:r>
                  <a:rPr lang="pt-BR" sz="1400" dirty="0"/>
                  <a:t>* Tempo médio para validação cruzada </a:t>
                </a:r>
                <a14:m>
                  <m:oMath xmlns:m="http://schemas.openxmlformats.org/officeDocument/2006/math">
                    <m:r>
                      <a:rPr lang="pt-BR" sz="1400" b="0" i="1" smtClean="0">
                        <a:latin typeface="Cambria Math" panose="02040503050406030204" pitchFamily="18" charset="0"/>
                      </a:rPr>
                      <m:t>𝑘</m:t>
                    </m:r>
                  </m:oMath>
                </a14:m>
                <a:r>
                  <a:rPr lang="pt-BR" sz="1400" dirty="0"/>
                  <a:t>-</a:t>
                </a:r>
                <a:r>
                  <a:rPr lang="pt-BR" sz="1400" i="1" dirty="0" err="1"/>
                  <a:t>fold</a:t>
                </a:r>
                <a:r>
                  <a:rPr lang="pt-BR" sz="1400" dirty="0"/>
                  <a:t> com N = 100 e </a:t>
                </a:r>
                <a14:m>
                  <m:oMath xmlns:m="http://schemas.openxmlformats.org/officeDocument/2006/math">
                    <m:r>
                      <a:rPr lang="pt-BR" sz="1400" i="1">
                        <a:latin typeface="Cambria Math" panose="02040503050406030204" pitchFamily="18" charset="0"/>
                      </a:rPr>
                      <m:t>𝑘</m:t>
                    </m:r>
                    <m:r>
                      <a:rPr lang="pt-BR" sz="1400" i="1">
                        <a:latin typeface="Cambria Math" panose="02040503050406030204" pitchFamily="18" charset="0"/>
                      </a:rPr>
                      <m:t> </m:t>
                    </m:r>
                  </m:oMath>
                </a14:m>
                <a:r>
                  <a:rPr lang="pt-BR" sz="1400" dirty="0"/>
                  <a:t>= 10 exemplos é de </a:t>
                </a:r>
                <a14:m>
                  <m:oMath xmlns:m="http://schemas.openxmlformats.org/officeDocument/2006/math">
                    <m:r>
                      <a:rPr lang="pt-BR" sz="1400" i="1" smtClean="0">
                        <a:latin typeface="Cambria Math" panose="02040503050406030204" pitchFamily="18" charset="0"/>
                        <a:ea typeface="Cambria Math" panose="02040503050406030204" pitchFamily="18" charset="0"/>
                      </a:rPr>
                      <m:t>≈</m:t>
                    </m:r>
                  </m:oMath>
                </a14:m>
                <a:r>
                  <a:rPr lang="pt-BR" sz="1400" dirty="0"/>
                  <a:t> 1.5 [s].</a:t>
                </a:r>
              </a:p>
            </p:txBody>
          </p:sp>
        </mc:Choice>
        <mc:Fallback xmlns="">
          <p:sp>
            <p:nvSpPr>
              <p:cNvPr id="15" name="CaixaDeTexto 14">
                <a:extLst>
                  <a:ext uri="{FF2B5EF4-FFF2-40B4-BE49-F238E27FC236}">
                    <a16:creationId xmlns:a16="http://schemas.microsoft.com/office/drawing/2014/main" id="{FAA77714-4F7B-8208-C15D-F28B3B953CFC}"/>
                  </a:ext>
                </a:extLst>
              </p:cNvPr>
              <p:cNvSpPr txBox="1">
                <a:spLocks noRot="1" noChangeAspect="1" noMove="1" noResize="1" noEditPoints="1" noAdjustHandles="1" noChangeArrowheads="1" noChangeShapeType="1" noTextEdit="1"/>
              </p:cNvSpPr>
              <p:nvPr/>
            </p:nvSpPr>
            <p:spPr>
              <a:xfrm>
                <a:off x="0" y="6550223"/>
                <a:ext cx="6848475" cy="307777"/>
              </a:xfrm>
              <a:prstGeom prst="rect">
                <a:avLst/>
              </a:prstGeom>
              <a:blipFill>
                <a:blip r:embed="rId5"/>
                <a:stretch>
                  <a:fillRect l="-267" t="-4000" b="-20000"/>
                </a:stretch>
              </a:blipFill>
            </p:spPr>
            <p:txBody>
              <a:bodyPr/>
              <a:lstStyle/>
              <a:p>
                <a:r>
                  <a:rPr lang="pt-BR">
                    <a:noFill/>
                  </a:rPr>
                  <a:t> </a:t>
                </a:r>
              </a:p>
            </p:txBody>
          </p:sp>
        </mc:Fallback>
      </mc:AlternateContent>
    </p:spTree>
    <p:extLst>
      <p:ext uri="{BB962C8B-B14F-4D97-AF65-F5344CB8AC3E}">
        <p14:creationId xmlns:p14="http://schemas.microsoft.com/office/powerpoint/2010/main" val="366440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ítulo 1">
                <a:extLst>
                  <a:ext uri="{FF2B5EF4-FFF2-40B4-BE49-F238E27FC236}">
                    <a16:creationId xmlns:a16="http://schemas.microsoft.com/office/drawing/2014/main" id="{03A90728-D6F2-D90A-977C-52C5377EB8D9}"/>
                  </a:ext>
                </a:extLst>
              </p:cNvPr>
              <p:cNvSpPr>
                <a:spLocks noGrp="1"/>
              </p:cNvSpPr>
              <p:nvPr>
                <p:ph type="title"/>
              </p:nvPr>
            </p:nvSpPr>
            <p:spPr/>
            <p:txBody>
              <a:bodyPr/>
              <a:lstStyle/>
              <a:p>
                <a:r>
                  <a:rPr lang="pt-BR" dirty="0"/>
                  <a:t>Usando </a:t>
                </a:r>
                <a14:m>
                  <m:oMath xmlns:m="http://schemas.openxmlformats.org/officeDocument/2006/math">
                    <m:r>
                      <a:rPr lang="pt-BR" b="0" i="1" smtClean="0">
                        <a:solidFill>
                          <a:srgbClr val="0F0F0F"/>
                        </a:solidFill>
                        <a:effectLst/>
                        <a:latin typeface="Cambria Math" panose="02040503050406030204" pitchFamily="18" charset="0"/>
                      </a:rPr>
                      <m:t>𝑘</m:t>
                    </m:r>
                  </m:oMath>
                </a14:m>
                <a:r>
                  <a:rPr lang="pt-BR" dirty="0"/>
                  <a:t>-</a:t>
                </a:r>
                <a:r>
                  <a:rPr lang="pt-BR" dirty="0" err="1"/>
                  <a:t>fold</a:t>
                </a:r>
                <a:r>
                  <a:rPr lang="pt-BR" dirty="0"/>
                  <a:t> para encontrar o grau do polinômio aproximador</a:t>
                </a:r>
              </a:p>
            </p:txBody>
          </p:sp>
        </mc:Choice>
        <mc:Fallback xmlns="">
          <p:sp>
            <p:nvSpPr>
              <p:cNvPr id="2" name="Título 1">
                <a:extLst>
                  <a:ext uri="{FF2B5EF4-FFF2-40B4-BE49-F238E27FC236}">
                    <a16:creationId xmlns:a16="http://schemas.microsoft.com/office/drawing/2014/main" id="{03A90728-D6F2-D90A-977C-52C5377EB8D9}"/>
                  </a:ext>
                </a:extLst>
              </p:cNvPr>
              <p:cNvSpPr>
                <a:spLocks noGrp="1" noRot="1" noChangeAspect="1" noMove="1" noResize="1" noEditPoints="1" noAdjustHandles="1" noChangeArrowheads="1" noChangeShapeType="1" noTextEdit="1"/>
              </p:cNvSpPr>
              <p:nvPr>
                <p:ph type="title"/>
              </p:nvPr>
            </p:nvSpPr>
            <p:spPr>
              <a:blipFill>
                <a:blip r:embed="rId2"/>
                <a:stretch>
                  <a:fillRect l="-2377" t="-13364" b="-21198"/>
                </a:stretch>
              </a:blipFill>
            </p:spPr>
            <p:txBody>
              <a:bodyPr/>
              <a:lstStyle/>
              <a:p>
                <a:r>
                  <a:rPr lang="pt-BR">
                    <a:noFill/>
                  </a:rPr>
                  <a:t> </a:t>
                </a:r>
              </a:p>
            </p:txBody>
          </p:sp>
        </mc:Fallback>
      </mc:AlternateContent>
      <p:sp>
        <p:nvSpPr>
          <p:cNvPr id="3" name="Espaço Reservado para Conteúdo 2">
            <a:extLst>
              <a:ext uri="{FF2B5EF4-FFF2-40B4-BE49-F238E27FC236}">
                <a16:creationId xmlns:a16="http://schemas.microsoft.com/office/drawing/2014/main" id="{669B1AC1-E860-DDCC-28D4-468A7D4571A1}"/>
              </a:ext>
            </a:extLst>
          </p:cNvPr>
          <p:cNvSpPr>
            <a:spLocks noGrp="1"/>
          </p:cNvSpPr>
          <p:nvPr>
            <p:ph idx="1"/>
          </p:nvPr>
        </p:nvSpPr>
        <p:spPr>
          <a:xfrm>
            <a:off x="6501952" y="1797050"/>
            <a:ext cx="5613848" cy="5060950"/>
          </a:xfrm>
        </p:spPr>
        <p:txBody>
          <a:bodyPr>
            <a:normAutofit fontScale="92500" lnSpcReduction="20000"/>
          </a:bodyPr>
          <a:lstStyle/>
          <a:p>
            <a:r>
              <a:rPr lang="pt-BR" sz="2800" dirty="0"/>
              <a:t>Conforme o modelo se </a:t>
            </a:r>
            <a:r>
              <a:rPr lang="pt-BR" sz="2800" b="1" i="1" dirty="0"/>
              <a:t>sobreajusta </a:t>
            </a:r>
            <a:r>
              <a:rPr lang="pt-BR" sz="2800" dirty="0"/>
              <a:t>aos dados de treinamento, </a:t>
            </a:r>
            <a:r>
              <a:rPr lang="pt-BR" dirty="0"/>
              <a:t>o </a:t>
            </a:r>
            <a:r>
              <a:rPr lang="pt-BR" b="1" i="1" dirty="0"/>
              <a:t>desvio padrão</a:t>
            </a:r>
            <a:r>
              <a:rPr lang="pt-BR" dirty="0"/>
              <a:t> </a:t>
            </a:r>
            <a:r>
              <a:rPr lang="pt-BR" sz="2800" b="1" i="1" dirty="0"/>
              <a:t>do erro de validação aumenta</a:t>
            </a:r>
            <a:r>
              <a:rPr lang="pt-BR" sz="2800" dirty="0"/>
              <a:t> </a:t>
            </a:r>
            <a:r>
              <a:rPr lang="pt-BR" sz="2800" b="1" i="1" dirty="0"/>
              <a:t>devido à redução de sua capacidade de generalização.</a:t>
            </a:r>
            <a:endParaRPr lang="pt-BR" b="1" i="1" dirty="0"/>
          </a:p>
          <a:p>
            <a:pPr lvl="1">
              <a:buFont typeface="Wingdings" panose="05000000000000000000" pitchFamily="2" charset="2"/>
              <a:buChar char="§"/>
            </a:pPr>
            <a:r>
              <a:rPr lang="pt-BR" dirty="0"/>
              <a:t>Ou seja, o modelo aprendido se distancia muito do comportamento geral dos dados.</a:t>
            </a:r>
          </a:p>
          <a:p>
            <a:r>
              <a:rPr lang="pt-BR" sz="2800" dirty="0"/>
              <a:t>Modelos </a:t>
            </a:r>
            <a:r>
              <a:rPr lang="pt-BR" sz="2800" b="1" i="1" dirty="0">
                <a:solidFill>
                  <a:srgbClr val="7030A0"/>
                </a:solidFill>
              </a:rPr>
              <a:t>muito flexíveis </a:t>
            </a:r>
            <a:r>
              <a:rPr lang="pt-BR" sz="2800" dirty="0"/>
              <a:t>(mais do que </a:t>
            </a:r>
            <a:r>
              <a:rPr lang="pt-BR" dirty="0"/>
              <a:t>o</a:t>
            </a:r>
            <a:r>
              <a:rPr lang="pt-BR" sz="2800" dirty="0"/>
              <a:t> necessário) apresentam desvios padrão do erro de treinamento muito baixo e do erro de validação muito alto, indicando </a:t>
            </a:r>
            <a:r>
              <a:rPr lang="pt-BR" sz="2800" b="1" i="1" dirty="0">
                <a:solidFill>
                  <a:srgbClr val="7030A0"/>
                </a:solidFill>
              </a:rPr>
              <a:t>sobreajuste</a:t>
            </a:r>
            <a:r>
              <a:rPr lang="pt-BR" sz="2800" dirty="0"/>
              <a:t>.</a:t>
            </a:r>
          </a:p>
          <a:p>
            <a:r>
              <a:rPr lang="pt-BR" sz="2800" dirty="0"/>
              <a:t>Modelos pouco flexíveis (menos do que o necessário) têm ambos </a:t>
            </a:r>
            <a:r>
              <a:rPr lang="pt-BR" dirty="0"/>
              <a:t>os desvios padrão </a:t>
            </a:r>
            <a:r>
              <a:rPr lang="pt-BR" sz="2800" dirty="0"/>
              <a:t>dos erros altos, indicando </a:t>
            </a:r>
            <a:r>
              <a:rPr lang="pt-BR" sz="2800" b="1" i="1" dirty="0">
                <a:solidFill>
                  <a:srgbClr val="7030A0"/>
                </a:solidFill>
              </a:rPr>
              <a:t>subajuste</a:t>
            </a:r>
            <a:r>
              <a:rPr lang="pt-BR" sz="2800" dirty="0"/>
              <a:t>.</a:t>
            </a:r>
          </a:p>
        </p:txBody>
      </p:sp>
      <p:pic>
        <p:nvPicPr>
          <p:cNvPr id="5" name="Picture 2">
            <a:extLst>
              <a:ext uri="{FF2B5EF4-FFF2-40B4-BE49-F238E27FC236}">
                <a16:creationId xmlns:a16="http://schemas.microsoft.com/office/drawing/2014/main" id="{2BD4A147-EF73-8CFE-520C-857F9BFD51F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49" r="349" b="1650"/>
          <a:stretch/>
        </p:blipFill>
        <p:spPr bwMode="auto">
          <a:xfrm>
            <a:off x="85725" y="2810073"/>
            <a:ext cx="6315075" cy="2379819"/>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12">
            <a:extLst>
              <a:ext uri="{FF2B5EF4-FFF2-40B4-BE49-F238E27FC236}">
                <a16:creationId xmlns:a16="http://schemas.microsoft.com/office/drawing/2014/main" id="{D0F3B5DC-31A3-8D2C-8C7C-2DC61D16638A}"/>
              </a:ext>
            </a:extLst>
          </p:cNvPr>
          <p:cNvCxnSpPr>
            <a:cxnSpLocks/>
            <a:stCxn id="7" idx="2"/>
          </p:cNvCxnSpPr>
          <p:nvPr/>
        </p:nvCxnSpPr>
        <p:spPr>
          <a:xfrm>
            <a:off x="3410137" y="2579920"/>
            <a:ext cx="2371538" cy="70620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14">
            <a:extLst>
              <a:ext uri="{FF2B5EF4-FFF2-40B4-BE49-F238E27FC236}">
                <a16:creationId xmlns:a16="http://schemas.microsoft.com/office/drawing/2014/main" id="{02D5EF9F-87A8-C253-A91A-C91117FF2EBA}"/>
              </a:ext>
            </a:extLst>
          </p:cNvPr>
          <p:cNvSpPr txBox="1"/>
          <p:nvPr/>
        </p:nvSpPr>
        <p:spPr>
          <a:xfrm>
            <a:off x="2795702" y="1995145"/>
            <a:ext cx="1228870" cy="584775"/>
          </a:xfrm>
          <a:prstGeom prst="rect">
            <a:avLst/>
          </a:prstGeom>
          <a:noFill/>
        </p:spPr>
        <p:txBody>
          <a:bodyPr wrap="square" rtlCol="0">
            <a:spAutoFit/>
          </a:bodyPr>
          <a:lstStyle/>
          <a:p>
            <a:pPr algn="ctr"/>
            <a:r>
              <a:rPr lang="pt-BR" sz="1600" b="1" dirty="0"/>
              <a:t>região de sobreajuste</a:t>
            </a:r>
          </a:p>
        </p:txBody>
      </p:sp>
      <p:sp>
        <p:nvSpPr>
          <p:cNvPr id="8" name="Forma Livre: Forma 7">
            <a:extLst>
              <a:ext uri="{FF2B5EF4-FFF2-40B4-BE49-F238E27FC236}">
                <a16:creationId xmlns:a16="http://schemas.microsoft.com/office/drawing/2014/main" id="{FCAE0EED-8EC9-F8AA-9B0D-AF324E1A737C}"/>
              </a:ext>
            </a:extLst>
          </p:cNvPr>
          <p:cNvSpPr/>
          <p:nvPr/>
        </p:nvSpPr>
        <p:spPr>
          <a:xfrm>
            <a:off x="576263" y="2987040"/>
            <a:ext cx="2601277" cy="1879682"/>
          </a:xfrm>
          <a:custGeom>
            <a:avLst/>
            <a:gdLst>
              <a:gd name="connsiteX0" fmla="*/ 0 w 2871019"/>
              <a:gd name="connsiteY0" fmla="*/ 2005780 h 2782529"/>
              <a:gd name="connsiteX1" fmla="*/ 0 w 2871019"/>
              <a:gd name="connsiteY1" fmla="*/ 2782529 h 2782529"/>
              <a:gd name="connsiteX2" fmla="*/ 2851355 w 2871019"/>
              <a:gd name="connsiteY2" fmla="*/ 2762864 h 2782529"/>
              <a:gd name="connsiteX3" fmla="*/ 2871019 w 2871019"/>
              <a:gd name="connsiteY3" fmla="*/ 0 h 2782529"/>
              <a:gd name="connsiteX4" fmla="*/ 0 w 2871019"/>
              <a:gd name="connsiteY4" fmla="*/ 2005780 h 2782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1019" h="2782529">
                <a:moveTo>
                  <a:pt x="0" y="2005780"/>
                </a:moveTo>
                <a:lnTo>
                  <a:pt x="0" y="2782529"/>
                </a:lnTo>
                <a:lnTo>
                  <a:pt x="2851355" y="2762864"/>
                </a:lnTo>
                <a:lnTo>
                  <a:pt x="2871019" y="0"/>
                </a:lnTo>
                <a:lnTo>
                  <a:pt x="0" y="2005780"/>
                </a:lnTo>
                <a:close/>
              </a:path>
            </a:pathLst>
          </a:custGeom>
          <a:noFill/>
          <a:ln w="1905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 name="Forma Livre: Forma 8">
            <a:extLst>
              <a:ext uri="{FF2B5EF4-FFF2-40B4-BE49-F238E27FC236}">
                <a16:creationId xmlns:a16="http://schemas.microsoft.com/office/drawing/2014/main" id="{E48383E7-8BAE-25AF-5DDF-4092A4398697}"/>
              </a:ext>
            </a:extLst>
          </p:cNvPr>
          <p:cNvSpPr/>
          <p:nvPr/>
        </p:nvSpPr>
        <p:spPr>
          <a:xfrm>
            <a:off x="3799525" y="2979420"/>
            <a:ext cx="2601276" cy="1879682"/>
          </a:xfrm>
          <a:custGeom>
            <a:avLst/>
            <a:gdLst>
              <a:gd name="connsiteX0" fmla="*/ 0 w 2871019"/>
              <a:gd name="connsiteY0" fmla="*/ 2005780 h 2782529"/>
              <a:gd name="connsiteX1" fmla="*/ 0 w 2871019"/>
              <a:gd name="connsiteY1" fmla="*/ 2782529 h 2782529"/>
              <a:gd name="connsiteX2" fmla="*/ 2851355 w 2871019"/>
              <a:gd name="connsiteY2" fmla="*/ 2762864 h 2782529"/>
              <a:gd name="connsiteX3" fmla="*/ 2871019 w 2871019"/>
              <a:gd name="connsiteY3" fmla="*/ 0 h 2782529"/>
              <a:gd name="connsiteX4" fmla="*/ 0 w 2871019"/>
              <a:gd name="connsiteY4" fmla="*/ 2005780 h 2782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1019" h="2782529">
                <a:moveTo>
                  <a:pt x="0" y="2005780"/>
                </a:moveTo>
                <a:lnTo>
                  <a:pt x="0" y="2782529"/>
                </a:lnTo>
                <a:lnTo>
                  <a:pt x="2851355" y="2762864"/>
                </a:lnTo>
                <a:lnTo>
                  <a:pt x="2871019" y="0"/>
                </a:lnTo>
                <a:lnTo>
                  <a:pt x="0" y="2005780"/>
                </a:lnTo>
                <a:close/>
              </a:path>
            </a:pathLst>
          </a:custGeom>
          <a:noFill/>
          <a:ln w="1905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12" name="Straight Arrow Connector 12">
            <a:extLst>
              <a:ext uri="{FF2B5EF4-FFF2-40B4-BE49-F238E27FC236}">
                <a16:creationId xmlns:a16="http://schemas.microsoft.com/office/drawing/2014/main" id="{4C7F3FA9-99F7-BEC5-727B-A718AEF9B4CB}"/>
              </a:ext>
            </a:extLst>
          </p:cNvPr>
          <p:cNvCxnSpPr>
            <a:cxnSpLocks/>
            <a:stCxn id="7" idx="2"/>
          </p:cNvCxnSpPr>
          <p:nvPr/>
        </p:nvCxnSpPr>
        <p:spPr>
          <a:xfrm flipH="1">
            <a:off x="3132260" y="2579920"/>
            <a:ext cx="277877" cy="39950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0">
            <a:extLst>
              <a:ext uri="{FF2B5EF4-FFF2-40B4-BE49-F238E27FC236}">
                <a16:creationId xmlns:a16="http://schemas.microsoft.com/office/drawing/2014/main" id="{0CDD3602-CF5A-23FD-62BC-7FB0BEE313C7}"/>
              </a:ext>
            </a:extLst>
          </p:cNvPr>
          <p:cNvSpPr txBox="1"/>
          <p:nvPr/>
        </p:nvSpPr>
        <p:spPr>
          <a:xfrm>
            <a:off x="517988" y="5420045"/>
            <a:ext cx="998986" cy="584775"/>
          </a:xfrm>
          <a:prstGeom prst="rect">
            <a:avLst/>
          </a:prstGeom>
          <a:noFill/>
        </p:spPr>
        <p:txBody>
          <a:bodyPr wrap="square" rtlCol="0">
            <a:spAutoFit/>
          </a:bodyPr>
          <a:lstStyle/>
          <a:p>
            <a:pPr algn="ctr"/>
            <a:r>
              <a:rPr lang="pt-BR" sz="1600" b="1" dirty="0"/>
              <a:t>região de subajuste</a:t>
            </a:r>
          </a:p>
        </p:txBody>
      </p:sp>
      <p:cxnSp>
        <p:nvCxnSpPr>
          <p:cNvPr id="18" name="Straight Arrow Connector 23">
            <a:extLst>
              <a:ext uri="{FF2B5EF4-FFF2-40B4-BE49-F238E27FC236}">
                <a16:creationId xmlns:a16="http://schemas.microsoft.com/office/drawing/2014/main" id="{DE17E922-2892-96C7-7B60-5E236B0D2F8D}"/>
              </a:ext>
            </a:extLst>
          </p:cNvPr>
          <p:cNvCxnSpPr>
            <a:cxnSpLocks/>
            <a:stCxn id="17" idx="0"/>
            <a:endCxn id="19" idx="2"/>
          </p:cNvCxnSpPr>
          <p:nvPr/>
        </p:nvCxnSpPr>
        <p:spPr>
          <a:xfrm flipH="1" flipV="1">
            <a:off x="429643" y="4866722"/>
            <a:ext cx="587838" cy="55332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Retângulo 18">
            <a:extLst>
              <a:ext uri="{FF2B5EF4-FFF2-40B4-BE49-F238E27FC236}">
                <a16:creationId xmlns:a16="http://schemas.microsoft.com/office/drawing/2014/main" id="{49131EDC-5909-D462-D5A1-129C0FF2524D}"/>
              </a:ext>
            </a:extLst>
          </p:cNvPr>
          <p:cNvSpPr/>
          <p:nvPr/>
        </p:nvSpPr>
        <p:spPr>
          <a:xfrm>
            <a:off x="384175" y="4356099"/>
            <a:ext cx="90936" cy="510623"/>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TextBox 22">
            <a:extLst>
              <a:ext uri="{FF2B5EF4-FFF2-40B4-BE49-F238E27FC236}">
                <a16:creationId xmlns:a16="http://schemas.microsoft.com/office/drawing/2014/main" id="{B96D6B38-6850-F44F-0025-0EDEF23300F9}"/>
              </a:ext>
            </a:extLst>
          </p:cNvPr>
          <p:cNvSpPr txBox="1"/>
          <p:nvPr/>
        </p:nvSpPr>
        <p:spPr>
          <a:xfrm>
            <a:off x="334731" y="2022122"/>
            <a:ext cx="2364486" cy="584775"/>
          </a:xfrm>
          <a:prstGeom prst="rect">
            <a:avLst/>
          </a:prstGeom>
          <a:noFill/>
        </p:spPr>
        <p:txBody>
          <a:bodyPr wrap="square" rtlCol="0">
            <a:spAutoFit/>
          </a:bodyPr>
          <a:lstStyle/>
          <a:p>
            <a:pPr algn="ctr"/>
            <a:r>
              <a:rPr lang="pt-BR" sz="1600" b="1" dirty="0"/>
              <a:t>Ponto de equilíbrio ótimo </a:t>
            </a:r>
          </a:p>
          <a:p>
            <a:pPr algn="ctr"/>
            <a:r>
              <a:rPr lang="pt-BR" sz="1600" dirty="0"/>
              <a:t>(mudança de tendência)</a:t>
            </a:r>
          </a:p>
        </p:txBody>
      </p:sp>
      <p:cxnSp>
        <p:nvCxnSpPr>
          <p:cNvPr id="25" name="Straight Arrow Connector 20">
            <a:extLst>
              <a:ext uri="{FF2B5EF4-FFF2-40B4-BE49-F238E27FC236}">
                <a16:creationId xmlns:a16="http://schemas.microsoft.com/office/drawing/2014/main" id="{879EDE20-5CAF-8100-D5BF-51521099D6CD}"/>
              </a:ext>
            </a:extLst>
          </p:cNvPr>
          <p:cNvCxnSpPr>
            <a:cxnSpLocks/>
            <a:stCxn id="24" idx="2"/>
            <a:endCxn id="26" idx="7"/>
          </p:cNvCxnSpPr>
          <p:nvPr/>
        </p:nvCxnSpPr>
        <p:spPr>
          <a:xfrm flipH="1">
            <a:off x="808165" y="2606897"/>
            <a:ext cx="708809" cy="111855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6" name="Elipse 25">
            <a:extLst>
              <a:ext uri="{FF2B5EF4-FFF2-40B4-BE49-F238E27FC236}">
                <a16:creationId xmlns:a16="http://schemas.microsoft.com/office/drawing/2014/main" id="{6D56B0E5-A8FF-7E40-8460-2B13D63D3BA3}"/>
              </a:ext>
            </a:extLst>
          </p:cNvPr>
          <p:cNvSpPr>
            <a:spLocks noChangeAspect="1"/>
          </p:cNvSpPr>
          <p:nvPr/>
        </p:nvSpPr>
        <p:spPr>
          <a:xfrm>
            <a:off x="685253" y="3704359"/>
            <a:ext cx="144000" cy="144000"/>
          </a:xfrm>
          <a:prstGeom prst="ellipse">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27" name="Straight Arrow Connector 20">
            <a:extLst>
              <a:ext uri="{FF2B5EF4-FFF2-40B4-BE49-F238E27FC236}">
                <a16:creationId xmlns:a16="http://schemas.microsoft.com/office/drawing/2014/main" id="{1E7A1D7F-3503-5761-5F27-025E7FD0E449}"/>
              </a:ext>
            </a:extLst>
          </p:cNvPr>
          <p:cNvCxnSpPr>
            <a:cxnSpLocks/>
            <a:stCxn id="26" idx="4"/>
          </p:cNvCxnSpPr>
          <p:nvPr/>
        </p:nvCxnSpPr>
        <p:spPr>
          <a:xfrm flipH="1">
            <a:off x="517988" y="3848359"/>
            <a:ext cx="239265" cy="973672"/>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4" name="Elipse 33">
            <a:extLst>
              <a:ext uri="{FF2B5EF4-FFF2-40B4-BE49-F238E27FC236}">
                <a16:creationId xmlns:a16="http://schemas.microsoft.com/office/drawing/2014/main" id="{5AF258B0-FD3B-872E-D235-5BE67CEDAD9D}"/>
              </a:ext>
            </a:extLst>
          </p:cNvPr>
          <p:cNvSpPr>
            <a:spLocks noChangeAspect="1"/>
          </p:cNvSpPr>
          <p:nvPr/>
        </p:nvSpPr>
        <p:spPr>
          <a:xfrm>
            <a:off x="3952572" y="3727663"/>
            <a:ext cx="144000" cy="144000"/>
          </a:xfrm>
          <a:prstGeom prst="ellipse">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35" name="Straight Arrow Connector 20">
            <a:extLst>
              <a:ext uri="{FF2B5EF4-FFF2-40B4-BE49-F238E27FC236}">
                <a16:creationId xmlns:a16="http://schemas.microsoft.com/office/drawing/2014/main" id="{BF43D4F4-26E6-4051-8E1C-6114F7E93C29}"/>
              </a:ext>
            </a:extLst>
          </p:cNvPr>
          <p:cNvCxnSpPr>
            <a:cxnSpLocks/>
            <a:stCxn id="24" idx="2"/>
            <a:endCxn id="34" idx="1"/>
          </p:cNvCxnSpPr>
          <p:nvPr/>
        </p:nvCxnSpPr>
        <p:spPr>
          <a:xfrm>
            <a:off x="1516974" y="2606897"/>
            <a:ext cx="2456686" cy="1141854"/>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20">
            <a:extLst>
              <a:ext uri="{FF2B5EF4-FFF2-40B4-BE49-F238E27FC236}">
                <a16:creationId xmlns:a16="http://schemas.microsoft.com/office/drawing/2014/main" id="{1F0EC925-A6E7-79E8-A06A-10AA6657ED1D}"/>
              </a:ext>
            </a:extLst>
          </p:cNvPr>
          <p:cNvCxnSpPr>
            <a:cxnSpLocks/>
          </p:cNvCxnSpPr>
          <p:nvPr/>
        </p:nvCxnSpPr>
        <p:spPr>
          <a:xfrm flipH="1">
            <a:off x="3752850" y="3880475"/>
            <a:ext cx="271722" cy="94083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4106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51A04E-87C2-A4B1-727E-ACB4C5801459}"/>
              </a:ext>
            </a:extLst>
          </p:cNvPr>
          <p:cNvSpPr>
            <a:spLocks noGrp="1"/>
          </p:cNvSpPr>
          <p:nvPr>
            <p:ph type="title"/>
          </p:nvPr>
        </p:nvSpPr>
        <p:spPr>
          <a:xfrm>
            <a:off x="838200" y="365125"/>
            <a:ext cx="10998200" cy="1325563"/>
          </a:xfrm>
        </p:spPr>
        <p:txBody>
          <a:bodyPr/>
          <a:lstStyle/>
          <a:p>
            <a:r>
              <a:rPr lang="pt-BR" dirty="0"/>
              <a:t>Qual grau escolher quando vários são possíveis?</a:t>
            </a:r>
          </a:p>
        </p:txBody>
      </p:sp>
      <p:sp>
        <p:nvSpPr>
          <p:cNvPr id="3" name="Espaço Reservado para Conteúdo 2">
            <a:extLst>
              <a:ext uri="{FF2B5EF4-FFF2-40B4-BE49-F238E27FC236}">
                <a16:creationId xmlns:a16="http://schemas.microsoft.com/office/drawing/2014/main" id="{139ADDD6-6BAF-0757-3736-516A20794509}"/>
              </a:ext>
            </a:extLst>
          </p:cNvPr>
          <p:cNvSpPr>
            <a:spLocks noGrp="1"/>
          </p:cNvSpPr>
          <p:nvPr>
            <p:ph idx="1"/>
          </p:nvPr>
        </p:nvSpPr>
        <p:spPr>
          <a:xfrm>
            <a:off x="838200" y="4409967"/>
            <a:ext cx="11214100" cy="2448035"/>
          </a:xfrm>
        </p:spPr>
        <p:txBody>
          <a:bodyPr>
            <a:normAutofit lnSpcReduction="10000"/>
          </a:bodyPr>
          <a:lstStyle/>
          <a:p>
            <a:r>
              <a:rPr lang="pt-BR" dirty="0"/>
              <a:t>Observem as figuras.</a:t>
            </a:r>
          </a:p>
          <a:p>
            <a:r>
              <a:rPr lang="pt-BR" b="1" i="1" dirty="0">
                <a:solidFill>
                  <a:srgbClr val="00B050"/>
                </a:solidFill>
              </a:rPr>
              <a:t>Qual grau devemos escolher quando os erros (</a:t>
            </a:r>
            <a:r>
              <a:rPr lang="pt-BR" b="1" i="1" dirty="0" err="1">
                <a:solidFill>
                  <a:srgbClr val="00B050"/>
                </a:solidFill>
              </a:rPr>
              <a:t>holdout</a:t>
            </a:r>
            <a:r>
              <a:rPr lang="pt-BR" b="1" i="1" dirty="0">
                <a:solidFill>
                  <a:srgbClr val="00B050"/>
                </a:solidFill>
              </a:rPr>
              <a:t>) ou a média e o desvio padrão dos erros (k-</a:t>
            </a:r>
            <a:r>
              <a:rPr lang="pt-BR" b="1" i="1" dirty="0" err="1">
                <a:solidFill>
                  <a:srgbClr val="00B050"/>
                </a:solidFill>
              </a:rPr>
              <a:t>fold</a:t>
            </a:r>
            <a:r>
              <a:rPr lang="pt-BR" b="1" i="1" dirty="0">
                <a:solidFill>
                  <a:srgbClr val="00B050"/>
                </a:solidFill>
              </a:rPr>
              <a:t>) são mínimos e praticamente constantes para vários graus de polinômio?</a:t>
            </a:r>
          </a:p>
          <a:p>
            <a:pPr lvl="1">
              <a:buFont typeface="Wingdings" panose="05000000000000000000" pitchFamily="2" charset="2"/>
              <a:buChar char="§"/>
            </a:pPr>
            <a:r>
              <a:rPr lang="pt-BR" dirty="0"/>
              <a:t>Isso ocorre quando o número de exemplos é muito maior do que a flexibilidade (i.e., grau) dos modelos testados.</a:t>
            </a:r>
          </a:p>
        </p:txBody>
      </p:sp>
      <p:pic>
        <p:nvPicPr>
          <p:cNvPr id="4" name="Picture 2">
            <a:extLst>
              <a:ext uri="{FF2B5EF4-FFF2-40B4-BE49-F238E27FC236}">
                <a16:creationId xmlns:a16="http://schemas.microsoft.com/office/drawing/2014/main" id="{F1523848-867A-3698-482D-51E11972A82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59956" y="1533634"/>
            <a:ext cx="7692344" cy="282553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006A038-21C6-0345-55DE-A2A30CC10D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700" y="1533634"/>
            <a:ext cx="3861359" cy="2825534"/>
          </a:xfrm>
          <a:prstGeom prst="rect">
            <a:avLst/>
          </a:prstGeom>
          <a:noFill/>
          <a:extLst>
            <a:ext uri="{909E8E84-426E-40DD-AFC4-6F175D3DCCD1}">
              <a14:hiddenFill xmlns:a14="http://schemas.microsoft.com/office/drawing/2010/main">
                <a:solidFill>
                  <a:srgbClr val="FFFFFF"/>
                </a:solidFill>
              </a14:hiddenFill>
            </a:ext>
          </a:extLst>
        </p:spPr>
      </p:pic>
      <p:sp>
        <p:nvSpPr>
          <p:cNvPr id="6" name="CaixaDeTexto 5">
            <a:extLst>
              <a:ext uri="{FF2B5EF4-FFF2-40B4-BE49-F238E27FC236}">
                <a16:creationId xmlns:a16="http://schemas.microsoft.com/office/drawing/2014/main" id="{7CF069DD-EDFC-CC3F-DD56-59C668E7E782}"/>
              </a:ext>
            </a:extLst>
          </p:cNvPr>
          <p:cNvSpPr txBox="1"/>
          <p:nvPr/>
        </p:nvSpPr>
        <p:spPr>
          <a:xfrm>
            <a:off x="1685565" y="3059668"/>
            <a:ext cx="2083324" cy="738664"/>
          </a:xfrm>
          <a:prstGeom prst="rect">
            <a:avLst/>
          </a:prstGeom>
          <a:noFill/>
        </p:spPr>
        <p:txBody>
          <a:bodyPr wrap="square">
            <a:spAutoFit/>
          </a:bodyPr>
          <a:lstStyle/>
          <a:p>
            <a:pPr algn="ctr"/>
            <a:r>
              <a:rPr lang="pt-BR" sz="1400" b="1" dirty="0">
                <a:solidFill>
                  <a:srgbClr val="7030A0"/>
                </a:solidFill>
              </a:rPr>
              <a:t>Teoricamente, qualquer grau maior ou igual a 2 já seria uma boa escolha.</a:t>
            </a:r>
          </a:p>
        </p:txBody>
      </p:sp>
      <p:sp>
        <p:nvSpPr>
          <p:cNvPr id="7" name="CaixaDeTexto 6">
            <a:extLst>
              <a:ext uri="{FF2B5EF4-FFF2-40B4-BE49-F238E27FC236}">
                <a16:creationId xmlns:a16="http://schemas.microsoft.com/office/drawing/2014/main" id="{3160817B-5023-F2AE-B878-2F4AD2764249}"/>
              </a:ext>
            </a:extLst>
          </p:cNvPr>
          <p:cNvSpPr txBox="1"/>
          <p:nvPr/>
        </p:nvSpPr>
        <p:spPr>
          <a:xfrm>
            <a:off x="5970404" y="3071336"/>
            <a:ext cx="2083324" cy="738664"/>
          </a:xfrm>
          <a:prstGeom prst="rect">
            <a:avLst/>
          </a:prstGeom>
          <a:noFill/>
        </p:spPr>
        <p:txBody>
          <a:bodyPr wrap="square">
            <a:spAutoFit/>
          </a:bodyPr>
          <a:lstStyle/>
          <a:p>
            <a:pPr algn="ctr"/>
            <a:r>
              <a:rPr lang="pt-BR" sz="1400" b="1" dirty="0">
                <a:solidFill>
                  <a:srgbClr val="7030A0"/>
                </a:solidFill>
              </a:rPr>
              <a:t>Teoricamente, qualquer grau maior ou igual a 2 já seria uma boa escolha.</a:t>
            </a:r>
          </a:p>
        </p:txBody>
      </p:sp>
      <p:cxnSp>
        <p:nvCxnSpPr>
          <p:cNvPr id="9" name="Conector de Seta Reta 8">
            <a:extLst>
              <a:ext uri="{FF2B5EF4-FFF2-40B4-BE49-F238E27FC236}">
                <a16:creationId xmlns:a16="http://schemas.microsoft.com/office/drawing/2014/main" id="{433D01AC-78E3-F26E-A91D-5BDB058412D4}"/>
              </a:ext>
            </a:extLst>
          </p:cNvPr>
          <p:cNvCxnSpPr>
            <a:stCxn id="7" idx="3"/>
          </p:cNvCxnSpPr>
          <p:nvPr/>
        </p:nvCxnSpPr>
        <p:spPr>
          <a:xfrm>
            <a:off x="8053728" y="3440668"/>
            <a:ext cx="925172" cy="357664"/>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9868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1B1586-529A-A679-60A3-A0D83AC9CEB5}"/>
              </a:ext>
            </a:extLst>
          </p:cNvPr>
          <p:cNvSpPr>
            <a:spLocks noGrp="1"/>
          </p:cNvSpPr>
          <p:nvPr>
            <p:ph type="title"/>
          </p:nvPr>
        </p:nvSpPr>
        <p:spPr>
          <a:xfrm>
            <a:off x="838200" y="365125"/>
            <a:ext cx="10985500" cy="1325563"/>
          </a:xfrm>
        </p:spPr>
        <p:txBody>
          <a:bodyPr/>
          <a:lstStyle/>
          <a:p>
            <a:r>
              <a:rPr lang="pt-BR" dirty="0"/>
              <a:t>Qual grau escolher quando vários são possíveis?</a:t>
            </a:r>
          </a:p>
        </p:txBody>
      </p:sp>
      <p:sp>
        <p:nvSpPr>
          <p:cNvPr id="3" name="Espaço Reservado para Conteúdo 2">
            <a:extLst>
              <a:ext uri="{FF2B5EF4-FFF2-40B4-BE49-F238E27FC236}">
                <a16:creationId xmlns:a16="http://schemas.microsoft.com/office/drawing/2014/main" id="{39A11C6A-E0FA-69E8-0E7C-434857DB5D45}"/>
              </a:ext>
            </a:extLst>
          </p:cNvPr>
          <p:cNvSpPr>
            <a:spLocks noGrp="1"/>
          </p:cNvSpPr>
          <p:nvPr>
            <p:ph idx="1"/>
          </p:nvPr>
        </p:nvSpPr>
        <p:spPr>
          <a:xfrm>
            <a:off x="838200" y="1825624"/>
            <a:ext cx="11264900" cy="5032375"/>
          </a:xfrm>
        </p:spPr>
        <p:txBody>
          <a:bodyPr>
            <a:normAutofit/>
          </a:bodyPr>
          <a:lstStyle/>
          <a:p>
            <a:r>
              <a:rPr lang="pt-BR" dirty="0"/>
              <a:t>A resposta é aplicar a </a:t>
            </a:r>
            <a:r>
              <a:rPr lang="pt-BR" b="1" i="1" dirty="0"/>
              <a:t>navalha de </a:t>
            </a:r>
            <a:r>
              <a:rPr lang="pt-BR" b="1" i="1" dirty="0" err="1"/>
              <a:t>Occam</a:t>
            </a:r>
            <a:r>
              <a:rPr lang="pt-BR" i="1" dirty="0"/>
              <a:t>.</a:t>
            </a:r>
            <a:endParaRPr lang="pt-BR" dirty="0"/>
          </a:p>
          <a:p>
            <a:r>
              <a:rPr lang="pt-BR" dirty="0"/>
              <a:t>A </a:t>
            </a:r>
            <a:r>
              <a:rPr lang="pt-BR" b="1" i="1" dirty="0"/>
              <a:t>navalha de </a:t>
            </a:r>
            <a:r>
              <a:rPr lang="pt-BR" b="1" i="1" dirty="0" err="1"/>
              <a:t>Occam</a:t>
            </a:r>
            <a:r>
              <a:rPr lang="pt-BR" b="1" i="1" dirty="0"/>
              <a:t> </a:t>
            </a:r>
            <a:r>
              <a:rPr lang="pt-BR" dirty="0"/>
              <a:t>é um princípio lógico que sugere que, </a:t>
            </a:r>
            <a:r>
              <a:rPr lang="pt-BR" b="1" i="1" dirty="0">
                <a:solidFill>
                  <a:srgbClr val="7030A0"/>
                </a:solidFill>
                <a:effectLst/>
                <a:latin typeface="Söhne"/>
              </a:rPr>
              <a:t>entre várias explicações igualmente plausíveis</a:t>
            </a:r>
            <a:r>
              <a:rPr lang="pt-BR" b="0" i="0" dirty="0">
                <a:solidFill>
                  <a:srgbClr val="0F0F0F"/>
                </a:solidFill>
                <a:effectLst/>
                <a:latin typeface="Söhne"/>
              </a:rPr>
              <a:t> para um conjunto de observações, a </a:t>
            </a:r>
            <a:r>
              <a:rPr lang="pt-BR" b="1" i="1" dirty="0">
                <a:solidFill>
                  <a:srgbClr val="7030A0"/>
                </a:solidFill>
                <a:effectLst/>
                <a:latin typeface="Söhne"/>
              </a:rPr>
              <a:t>mais simples deve ser preferida</a:t>
            </a:r>
            <a:r>
              <a:rPr lang="pt-BR" b="0" i="0" dirty="0">
                <a:solidFill>
                  <a:srgbClr val="0F0F0F"/>
                </a:solidFill>
                <a:effectLst/>
                <a:latin typeface="Söhne"/>
              </a:rPr>
              <a:t>.</a:t>
            </a:r>
            <a:endParaRPr lang="pt-BR" dirty="0"/>
          </a:p>
          <a:p>
            <a:pPr lvl="1">
              <a:buFont typeface="Wingdings" panose="05000000000000000000" pitchFamily="2" charset="2"/>
              <a:buChar char="§"/>
            </a:pPr>
            <a:r>
              <a:rPr lang="pt-BR" dirty="0"/>
              <a:t>Ou seja, deve-se </a:t>
            </a:r>
            <a:r>
              <a:rPr lang="pt-BR" b="1" i="1" dirty="0">
                <a:solidFill>
                  <a:srgbClr val="0070C0"/>
                </a:solidFill>
              </a:rPr>
              <a:t>preferir explicações mais simples às mais complexas</a:t>
            </a:r>
            <a:r>
              <a:rPr lang="pt-BR" dirty="0"/>
              <a:t>.</a:t>
            </a:r>
          </a:p>
          <a:p>
            <a:r>
              <a:rPr lang="pt-BR" dirty="0"/>
              <a:t>Portanto, usando a </a:t>
            </a:r>
            <a:r>
              <a:rPr lang="pt-BR" b="1" i="1" dirty="0"/>
              <a:t>navalha de </a:t>
            </a:r>
            <a:r>
              <a:rPr lang="pt-BR" b="1" i="1" dirty="0" err="1"/>
              <a:t>Occam</a:t>
            </a:r>
            <a:r>
              <a:rPr lang="pt-BR" i="1" dirty="0"/>
              <a:t> </a:t>
            </a:r>
            <a:r>
              <a:rPr lang="pt-BR" dirty="0"/>
              <a:t>escolhemos a </a:t>
            </a:r>
            <a:r>
              <a:rPr lang="pt-BR" b="1" i="1" dirty="0">
                <a:solidFill>
                  <a:srgbClr val="002060"/>
                </a:solidFill>
              </a:rPr>
              <a:t>função hipótese polinomial</a:t>
            </a:r>
            <a:r>
              <a:rPr lang="pt-BR" b="1" i="1" dirty="0">
                <a:solidFill>
                  <a:srgbClr val="00B050"/>
                </a:solidFill>
              </a:rPr>
              <a:t> com menor grau</a:t>
            </a:r>
            <a:r>
              <a:rPr lang="pt-BR" dirty="0"/>
              <a:t> (i.e., menos complexa), </a:t>
            </a:r>
            <a:r>
              <a:rPr lang="pt-BR" b="1" i="1" dirty="0">
                <a:solidFill>
                  <a:srgbClr val="00B050"/>
                </a:solidFill>
              </a:rPr>
              <a:t>mas que se ajusta bem ao comportamento geral dos dados</a:t>
            </a:r>
            <a:r>
              <a:rPr lang="pt-BR" dirty="0"/>
              <a:t>.</a:t>
            </a:r>
          </a:p>
          <a:p>
            <a:pPr lvl="1">
              <a:buFont typeface="Wingdings" panose="05000000000000000000" pitchFamily="2" charset="2"/>
              <a:buChar char="§"/>
            </a:pPr>
            <a:r>
              <a:rPr lang="pt-BR" dirty="0"/>
              <a:t>Ou seja, escolhemos o modelo mais simples em termos de quantidade de cálculos, mas que possua uma boa capacidade de generalização.</a:t>
            </a:r>
          </a:p>
        </p:txBody>
      </p:sp>
    </p:spTree>
    <p:extLst>
      <p:ext uri="{BB962C8B-B14F-4D97-AF65-F5344CB8AC3E}">
        <p14:creationId xmlns:p14="http://schemas.microsoft.com/office/powerpoint/2010/main" val="37862249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Tarefas</a:t>
            </a:r>
          </a:p>
        </p:txBody>
      </p:sp>
      <p:sp>
        <p:nvSpPr>
          <p:cNvPr id="3" name="Content Placeholder 2"/>
          <p:cNvSpPr>
            <a:spLocks noGrp="1"/>
          </p:cNvSpPr>
          <p:nvPr>
            <p:ph idx="1"/>
          </p:nvPr>
        </p:nvSpPr>
        <p:spPr>
          <a:xfrm>
            <a:off x="838199" y="1690688"/>
            <a:ext cx="11212629" cy="5167312"/>
          </a:xfrm>
        </p:spPr>
        <p:txBody>
          <a:bodyPr>
            <a:normAutofit/>
          </a:bodyPr>
          <a:lstStyle/>
          <a:p>
            <a:r>
              <a:rPr lang="pt-BR" b="1" dirty="0"/>
              <a:t>Quiz</a:t>
            </a:r>
            <a:r>
              <a:rPr lang="pt-BR" dirty="0"/>
              <a:t>: “</a:t>
            </a:r>
            <a:r>
              <a:rPr lang="pt-BR" i="1" dirty="0"/>
              <a:t>T319 - Quiz - Regressão: Parte V</a:t>
            </a:r>
            <a:r>
              <a:rPr lang="pt-BR" dirty="0"/>
              <a:t>” que se encontra no MS Teams.</a:t>
            </a:r>
          </a:p>
          <a:p>
            <a:r>
              <a:rPr lang="pt-BR" b="1" dirty="0"/>
              <a:t>Projeto Final</a:t>
            </a:r>
          </a:p>
          <a:p>
            <a:pPr lvl="1"/>
            <a:r>
              <a:rPr lang="pt-BR" dirty="0"/>
              <a:t>Projeto pode ser feito em grupos de no máximo 3 alunos.</a:t>
            </a:r>
          </a:p>
          <a:p>
            <a:pPr lvl="1"/>
            <a:r>
              <a:rPr lang="pt-BR" b="1" dirty="0">
                <a:solidFill>
                  <a:srgbClr val="00B050"/>
                </a:solidFill>
              </a:rPr>
              <a:t>Entrega: 20/06/2025 até às 23:59.</a:t>
            </a:r>
          </a:p>
          <a:p>
            <a:pPr lvl="1"/>
            <a:r>
              <a:rPr lang="pt-BR" dirty="0"/>
              <a:t>Leiam os enunciados do trabalho atentamente.</a:t>
            </a:r>
          </a:p>
        </p:txBody>
      </p:sp>
    </p:spTree>
    <p:extLst>
      <p:ext uri="{BB962C8B-B14F-4D97-AF65-F5344CB8AC3E}">
        <p14:creationId xmlns:p14="http://schemas.microsoft.com/office/powerpoint/2010/main" val="15018663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309872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Recapitulando</a:t>
            </a:r>
          </a:p>
        </p:txBody>
      </p:sp>
      <p:sp>
        <p:nvSpPr>
          <p:cNvPr id="3" name="Content Placeholder 2"/>
          <p:cNvSpPr>
            <a:spLocks noGrp="1"/>
          </p:cNvSpPr>
          <p:nvPr>
            <p:ph idx="1"/>
          </p:nvPr>
        </p:nvSpPr>
        <p:spPr>
          <a:xfrm>
            <a:off x="838199" y="1825624"/>
            <a:ext cx="11162123" cy="5032376"/>
          </a:xfrm>
        </p:spPr>
        <p:txBody>
          <a:bodyPr>
            <a:normAutofit/>
          </a:bodyPr>
          <a:lstStyle/>
          <a:p>
            <a:r>
              <a:rPr lang="pt-BR" dirty="0"/>
              <a:t>Vimos que o </a:t>
            </a:r>
            <a:r>
              <a:rPr lang="pt-BR" b="1" i="1" dirty="0">
                <a:solidFill>
                  <a:srgbClr val="7030A0"/>
                </a:solidFill>
              </a:rPr>
              <a:t>escalonamento de atributos</a:t>
            </a:r>
            <a:r>
              <a:rPr lang="pt-BR" dirty="0"/>
              <a:t> </a:t>
            </a:r>
            <a:r>
              <a:rPr lang="pt-BR" b="1" i="1" dirty="0">
                <a:solidFill>
                  <a:srgbClr val="00B050"/>
                </a:solidFill>
              </a:rPr>
              <a:t>acelerara o aprendizado do GD </a:t>
            </a:r>
            <a:r>
              <a:rPr lang="pt-BR" dirty="0"/>
              <a:t>quando os atributos têm intervalos de variação muito diferentes.</a:t>
            </a:r>
          </a:p>
          <a:p>
            <a:r>
              <a:rPr lang="pt-BR" dirty="0"/>
              <a:t>Aprendemos que </a:t>
            </a:r>
            <a:r>
              <a:rPr lang="pt-BR" b="1" i="1" dirty="0">
                <a:solidFill>
                  <a:srgbClr val="7030A0"/>
                </a:solidFill>
              </a:rPr>
              <a:t>funções hipótese polinomiais</a:t>
            </a:r>
            <a:r>
              <a:rPr lang="pt-BR" b="1" i="1" dirty="0"/>
              <a:t> </a:t>
            </a:r>
            <a:r>
              <a:rPr lang="pt-BR" dirty="0"/>
              <a:t>podem ser utilizadas para </a:t>
            </a:r>
            <a:r>
              <a:rPr lang="pt-BR" b="1" i="1" dirty="0">
                <a:solidFill>
                  <a:srgbClr val="00B050"/>
                </a:solidFill>
              </a:rPr>
              <a:t>aproximar comportamentos não-lineares, além de lineares</a:t>
            </a:r>
            <a:r>
              <a:rPr lang="pt-BR" dirty="0"/>
              <a:t>.</a:t>
            </a:r>
          </a:p>
          <a:p>
            <a:r>
              <a:rPr lang="pt-BR" dirty="0"/>
              <a:t>Porém, precisamos </a:t>
            </a:r>
            <a:r>
              <a:rPr lang="pt-BR" b="1" i="1" dirty="0">
                <a:solidFill>
                  <a:srgbClr val="002060"/>
                </a:solidFill>
              </a:rPr>
              <a:t>encontrar o </a:t>
            </a:r>
            <a:r>
              <a:rPr lang="pt-BR" b="1" i="1" dirty="0">
                <a:solidFill>
                  <a:srgbClr val="00B0F0"/>
                </a:solidFill>
              </a:rPr>
              <a:t>grau ideal </a:t>
            </a:r>
            <a:r>
              <a:rPr lang="pt-BR" b="1" i="1" dirty="0">
                <a:solidFill>
                  <a:srgbClr val="002060"/>
                </a:solidFill>
              </a:rPr>
              <a:t>da função hipótese polinomial</a:t>
            </a:r>
            <a:r>
              <a:rPr lang="pt-BR" dirty="0"/>
              <a:t>.</a:t>
            </a:r>
          </a:p>
          <a:p>
            <a:pPr lvl="1">
              <a:buFont typeface="Wingdings" panose="05000000000000000000" pitchFamily="2" charset="2"/>
              <a:buChar char="§"/>
            </a:pPr>
            <a:r>
              <a:rPr lang="pt-BR" dirty="0"/>
              <a:t>Polinômios com </a:t>
            </a:r>
            <a:r>
              <a:rPr lang="pt-BR" b="1" i="1" dirty="0">
                <a:solidFill>
                  <a:srgbClr val="7030A0"/>
                </a:solidFill>
              </a:rPr>
              <a:t>grau muito baixo</a:t>
            </a:r>
            <a:r>
              <a:rPr lang="pt-BR" dirty="0"/>
              <a:t> podem não ter flexibilidade o suficiente para aproximar os dados, causando </a:t>
            </a:r>
            <a:r>
              <a:rPr lang="pt-BR" b="1" i="1" dirty="0"/>
              <a:t>subajuste</a:t>
            </a:r>
            <a:r>
              <a:rPr lang="pt-BR" dirty="0"/>
              <a:t>.</a:t>
            </a:r>
          </a:p>
          <a:p>
            <a:pPr lvl="1">
              <a:buFont typeface="Wingdings" panose="05000000000000000000" pitchFamily="2" charset="2"/>
              <a:buChar char="§"/>
            </a:pPr>
            <a:r>
              <a:rPr lang="pt-BR" dirty="0"/>
              <a:t>Polinômios com </a:t>
            </a:r>
            <a:r>
              <a:rPr lang="pt-BR" b="1" i="1" dirty="0">
                <a:solidFill>
                  <a:srgbClr val="7030A0"/>
                </a:solidFill>
              </a:rPr>
              <a:t>grau muito alto</a:t>
            </a:r>
            <a:r>
              <a:rPr lang="pt-BR" dirty="0"/>
              <a:t> podem ser tão flexíveis que acabam memorizando os dados de treinamento, causando </a:t>
            </a:r>
            <a:r>
              <a:rPr lang="pt-BR" b="1" i="1" dirty="0"/>
              <a:t>sobreajuste</a:t>
            </a:r>
            <a:r>
              <a:rPr lang="pt-BR" dirty="0"/>
              <a:t>.</a:t>
            </a:r>
          </a:p>
          <a:p>
            <a:r>
              <a:rPr lang="pt-BR" dirty="0"/>
              <a:t>Na sequência, veremos como </a:t>
            </a:r>
            <a:r>
              <a:rPr lang="pt-BR" b="1" i="1" dirty="0">
                <a:solidFill>
                  <a:srgbClr val="7030A0"/>
                </a:solidFill>
              </a:rPr>
              <a:t>escolher o grau ideal</a:t>
            </a:r>
            <a:r>
              <a:rPr lang="pt-BR" b="1" dirty="0">
                <a:solidFill>
                  <a:srgbClr val="7030A0"/>
                </a:solidFill>
              </a:rPr>
              <a:t> </a:t>
            </a:r>
            <a:r>
              <a:rPr lang="pt-BR" dirty="0"/>
              <a:t>da </a:t>
            </a:r>
            <a:r>
              <a:rPr lang="pt-BR" b="1" i="1" dirty="0"/>
              <a:t>função hipótese polinomial</a:t>
            </a:r>
            <a:r>
              <a:rPr lang="pt-BR" b="1" dirty="0"/>
              <a:t> </a:t>
            </a:r>
            <a:r>
              <a:rPr lang="pt-BR" dirty="0"/>
              <a:t>de</a:t>
            </a:r>
            <a:r>
              <a:rPr lang="pt-BR" b="1" i="1" dirty="0">
                <a:solidFill>
                  <a:srgbClr val="00B050"/>
                </a:solidFill>
              </a:rPr>
              <a:t> forma quantitativa</a:t>
            </a:r>
            <a:r>
              <a:rPr lang="pt-BR" dirty="0"/>
              <a:t>, mesmo não conhecendo ou existindo uma função objetivo por trás da geração dos dados coletados.</a:t>
            </a:r>
          </a:p>
          <a:p>
            <a:endParaRPr lang="pt-BR" dirty="0"/>
          </a:p>
          <a:p>
            <a:pPr lvl="1">
              <a:buFont typeface="Wingdings" panose="05000000000000000000" pitchFamily="2" charset="2"/>
              <a:buChar char="§"/>
            </a:pPr>
            <a:endParaRPr lang="pt-BR" dirty="0"/>
          </a:p>
        </p:txBody>
      </p:sp>
    </p:spTree>
    <p:extLst>
      <p:ext uri="{BB962C8B-B14F-4D97-AF65-F5344CB8AC3E}">
        <p14:creationId xmlns:p14="http://schemas.microsoft.com/office/powerpoint/2010/main" val="21534374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25 fun questions for a machine learning interview | by Tirthajyoti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515942"/>
            <a:ext cx="2451100" cy="29003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rve-fitting methods - funny :) | Data science learning, Data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11994" y="515942"/>
            <a:ext cx="2458605" cy="38989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25 fun questions for a machine learning interview | by Tirthajyoti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2393" y="515942"/>
            <a:ext cx="3460750" cy="211263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s “Artificial Intelligence” Dead? Long Live Deep Learni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975" y="3603184"/>
            <a:ext cx="2689225" cy="162331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whoa I know linear regression - Neo - Whoa, I know kung fu | Meme ..."/>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69728" y="2881324"/>
            <a:ext cx="2397566" cy="239756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Linear regression: Modeling and Assumptions | by Kumar Rohit ..."/>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34261" y="3115358"/>
            <a:ext cx="2598966" cy="259896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Machine Learning Primer for Clinicians–Part 7 | HIStalk"/>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91616" y="4584248"/>
            <a:ext cx="3311145" cy="1815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5795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569" y="2494549"/>
            <a:ext cx="10515600" cy="1325563"/>
          </a:xfrm>
        </p:spPr>
        <p:txBody>
          <a:bodyPr/>
          <a:lstStyle/>
          <a:p>
            <a:pPr algn="ctr"/>
            <a:r>
              <a:rPr lang="pt-BR" dirty="0"/>
              <a:t>FIGURAS</a:t>
            </a:r>
          </a:p>
        </p:txBody>
      </p:sp>
    </p:spTree>
    <p:extLst>
      <p:ext uri="{BB962C8B-B14F-4D97-AF65-F5344CB8AC3E}">
        <p14:creationId xmlns:p14="http://schemas.microsoft.com/office/powerpoint/2010/main" val="17487803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644598" y="2508413"/>
            <a:ext cx="7436203" cy="2468870"/>
            <a:chOff x="2569028" y="2669941"/>
            <a:chExt cx="7436203" cy="2468870"/>
          </a:xfrm>
        </p:grpSpPr>
        <p:sp>
          <p:nvSpPr>
            <p:cNvPr id="5" name="Rectangle 4"/>
            <p:cNvSpPr/>
            <p:nvPr/>
          </p:nvSpPr>
          <p:spPr>
            <a:xfrm>
              <a:off x="4818744" y="313139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2</a:t>
              </a:r>
            </a:p>
          </p:txBody>
        </p:sp>
        <p:sp>
          <p:nvSpPr>
            <p:cNvPr id="6" name="Rectangle 5"/>
            <p:cNvSpPr/>
            <p:nvPr/>
          </p:nvSpPr>
          <p:spPr>
            <a:xfrm>
              <a:off x="4108042" y="3131394"/>
              <a:ext cx="710702"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1</a:t>
              </a:r>
            </a:p>
          </p:txBody>
        </p:sp>
        <p:sp>
          <p:nvSpPr>
            <p:cNvPr id="7" name="TextBox 6"/>
            <p:cNvSpPr txBox="1"/>
            <p:nvPr/>
          </p:nvSpPr>
          <p:spPr>
            <a:xfrm>
              <a:off x="8698945" y="4426233"/>
              <a:ext cx="1306286" cy="338554"/>
            </a:xfrm>
            <a:prstGeom prst="rect">
              <a:avLst/>
            </a:prstGeom>
            <a:noFill/>
          </p:spPr>
          <p:txBody>
            <a:bodyPr wrap="square" rtlCol="0">
              <a:spAutoFit/>
            </a:bodyPr>
            <a:lstStyle/>
            <a:p>
              <a:r>
                <a:rPr lang="pt-BR" sz="1600" dirty="0"/>
                <a:t>Treinamento</a:t>
              </a:r>
            </a:p>
          </p:txBody>
        </p:sp>
        <p:sp>
          <p:nvSpPr>
            <p:cNvPr id="8" name="TextBox 7"/>
            <p:cNvSpPr txBox="1"/>
            <p:nvPr/>
          </p:nvSpPr>
          <p:spPr>
            <a:xfrm>
              <a:off x="8698945" y="4798322"/>
              <a:ext cx="987425" cy="338554"/>
            </a:xfrm>
            <a:prstGeom prst="rect">
              <a:avLst/>
            </a:prstGeom>
            <a:noFill/>
          </p:spPr>
          <p:txBody>
            <a:bodyPr wrap="square" rtlCol="0">
              <a:spAutoFit/>
            </a:bodyPr>
            <a:lstStyle/>
            <a:p>
              <a:r>
                <a:rPr lang="pt-BR" sz="1600" dirty="0"/>
                <a:t>Validação</a:t>
              </a:r>
            </a:p>
          </p:txBody>
        </p:sp>
        <p:sp>
          <p:nvSpPr>
            <p:cNvPr id="9" name="Rectangle 8"/>
            <p:cNvSpPr/>
            <p:nvPr/>
          </p:nvSpPr>
          <p:spPr>
            <a:xfrm>
              <a:off x="5529442" y="3127326"/>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3</a:t>
              </a:r>
            </a:p>
          </p:txBody>
        </p:sp>
        <p:sp>
          <p:nvSpPr>
            <p:cNvPr id="10" name="Rectangle 9"/>
            <p:cNvSpPr/>
            <p:nvPr/>
          </p:nvSpPr>
          <p:spPr>
            <a:xfrm>
              <a:off x="6240140" y="313251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4</a:t>
              </a:r>
            </a:p>
          </p:txBody>
        </p:sp>
        <p:sp>
          <p:nvSpPr>
            <p:cNvPr id="11" name="Rectangle 10"/>
            <p:cNvSpPr/>
            <p:nvPr/>
          </p:nvSpPr>
          <p:spPr>
            <a:xfrm>
              <a:off x="6950838" y="313085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5</a:t>
              </a:r>
            </a:p>
          </p:txBody>
        </p:sp>
        <p:sp>
          <p:nvSpPr>
            <p:cNvPr id="12" name="Rectangle 11"/>
            <p:cNvSpPr/>
            <p:nvPr/>
          </p:nvSpPr>
          <p:spPr>
            <a:xfrm>
              <a:off x="4108042"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1</a:t>
              </a:r>
            </a:p>
          </p:txBody>
        </p:sp>
        <p:sp>
          <p:nvSpPr>
            <p:cNvPr id="13" name="Rectangle 12"/>
            <p:cNvSpPr/>
            <p:nvPr/>
          </p:nvSpPr>
          <p:spPr>
            <a:xfrm>
              <a:off x="4818740" y="3530411"/>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2</a:t>
              </a:r>
            </a:p>
          </p:txBody>
        </p:sp>
        <p:sp>
          <p:nvSpPr>
            <p:cNvPr id="14" name="Rectangle 13"/>
            <p:cNvSpPr/>
            <p:nvPr/>
          </p:nvSpPr>
          <p:spPr>
            <a:xfrm>
              <a:off x="6950834"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5</a:t>
              </a:r>
            </a:p>
          </p:txBody>
        </p:sp>
        <p:sp>
          <p:nvSpPr>
            <p:cNvPr id="15" name="Rectangle 14"/>
            <p:cNvSpPr/>
            <p:nvPr/>
          </p:nvSpPr>
          <p:spPr>
            <a:xfrm>
              <a:off x="5529438"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3</a:t>
              </a:r>
              <a:endParaRPr lang="pt-BR" sz="1600" dirty="0">
                <a:solidFill>
                  <a:schemeClr val="tx1"/>
                </a:solidFill>
              </a:endParaRPr>
            </a:p>
          </p:txBody>
        </p:sp>
        <p:sp>
          <p:nvSpPr>
            <p:cNvPr id="16" name="Rectangle 15"/>
            <p:cNvSpPr/>
            <p:nvPr/>
          </p:nvSpPr>
          <p:spPr>
            <a:xfrm>
              <a:off x="6240136"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17" name="Rectangle 16"/>
            <p:cNvSpPr/>
            <p:nvPr/>
          </p:nvSpPr>
          <p:spPr>
            <a:xfrm>
              <a:off x="4108042"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1</a:t>
              </a:r>
              <a:endParaRPr lang="pt-BR" sz="1600" dirty="0">
                <a:solidFill>
                  <a:schemeClr val="tx1"/>
                </a:solidFill>
              </a:endParaRPr>
            </a:p>
          </p:txBody>
        </p:sp>
        <p:sp>
          <p:nvSpPr>
            <p:cNvPr id="18" name="Rectangle 17"/>
            <p:cNvSpPr/>
            <p:nvPr/>
          </p:nvSpPr>
          <p:spPr>
            <a:xfrm>
              <a:off x="4818740"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2</a:t>
              </a:r>
              <a:endParaRPr lang="pt-BR" sz="1600" dirty="0">
                <a:solidFill>
                  <a:schemeClr val="tx1"/>
                </a:solidFill>
              </a:endParaRPr>
            </a:p>
          </p:txBody>
        </p:sp>
        <p:sp>
          <p:nvSpPr>
            <p:cNvPr id="19" name="Rectangle 18"/>
            <p:cNvSpPr/>
            <p:nvPr/>
          </p:nvSpPr>
          <p:spPr>
            <a:xfrm>
              <a:off x="6950834"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5</a:t>
              </a:r>
              <a:endParaRPr lang="pt-BR" sz="1600" dirty="0">
                <a:solidFill>
                  <a:schemeClr val="tx1"/>
                </a:solidFill>
              </a:endParaRPr>
            </a:p>
          </p:txBody>
        </p:sp>
        <p:sp>
          <p:nvSpPr>
            <p:cNvPr id="20" name="Rectangle 19"/>
            <p:cNvSpPr/>
            <p:nvPr/>
          </p:nvSpPr>
          <p:spPr>
            <a:xfrm>
              <a:off x="5529438" y="3929184"/>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3</a:t>
              </a:r>
              <a:endParaRPr lang="pt-BR" sz="1600" dirty="0">
                <a:solidFill>
                  <a:schemeClr val="tx1"/>
                </a:solidFill>
              </a:endParaRPr>
            </a:p>
          </p:txBody>
        </p:sp>
        <p:sp>
          <p:nvSpPr>
            <p:cNvPr id="21" name="Rectangle 20"/>
            <p:cNvSpPr/>
            <p:nvPr/>
          </p:nvSpPr>
          <p:spPr>
            <a:xfrm>
              <a:off x="6240136"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22" name="Rectangle 21"/>
            <p:cNvSpPr/>
            <p:nvPr/>
          </p:nvSpPr>
          <p:spPr>
            <a:xfrm>
              <a:off x="4108042"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1</a:t>
              </a:r>
              <a:endParaRPr lang="pt-BR" sz="1600" dirty="0">
                <a:solidFill>
                  <a:schemeClr val="tx1"/>
                </a:solidFill>
              </a:endParaRPr>
            </a:p>
          </p:txBody>
        </p:sp>
        <p:sp>
          <p:nvSpPr>
            <p:cNvPr id="23" name="Rectangle 22"/>
            <p:cNvSpPr/>
            <p:nvPr/>
          </p:nvSpPr>
          <p:spPr>
            <a:xfrm>
              <a:off x="4818740"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2</a:t>
              </a:r>
              <a:endParaRPr lang="pt-BR" sz="1600" dirty="0">
                <a:solidFill>
                  <a:schemeClr val="tx1"/>
                </a:solidFill>
              </a:endParaRPr>
            </a:p>
          </p:txBody>
        </p:sp>
        <p:sp>
          <p:nvSpPr>
            <p:cNvPr id="24" name="Rectangle 23"/>
            <p:cNvSpPr/>
            <p:nvPr/>
          </p:nvSpPr>
          <p:spPr>
            <a:xfrm>
              <a:off x="6950834"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5</a:t>
              </a:r>
              <a:endParaRPr lang="pt-BR" sz="1600" dirty="0">
                <a:solidFill>
                  <a:schemeClr val="tx1"/>
                </a:solidFill>
              </a:endParaRPr>
            </a:p>
          </p:txBody>
        </p:sp>
        <p:sp>
          <p:nvSpPr>
            <p:cNvPr id="25" name="Rectangle 24"/>
            <p:cNvSpPr/>
            <p:nvPr/>
          </p:nvSpPr>
          <p:spPr>
            <a:xfrm>
              <a:off x="5529438"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3</a:t>
              </a:r>
            </a:p>
          </p:txBody>
        </p:sp>
        <p:sp>
          <p:nvSpPr>
            <p:cNvPr id="26" name="Rectangle 25"/>
            <p:cNvSpPr/>
            <p:nvPr/>
          </p:nvSpPr>
          <p:spPr>
            <a:xfrm>
              <a:off x="6240136" y="4337482"/>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27" name="Rectangle 26"/>
            <p:cNvSpPr/>
            <p:nvPr/>
          </p:nvSpPr>
          <p:spPr>
            <a:xfrm>
              <a:off x="4108042"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1</a:t>
              </a:r>
              <a:endParaRPr lang="pt-BR" sz="1600" dirty="0">
                <a:solidFill>
                  <a:schemeClr val="tx1"/>
                </a:solidFill>
              </a:endParaRPr>
            </a:p>
          </p:txBody>
        </p:sp>
        <p:sp>
          <p:nvSpPr>
            <p:cNvPr id="28" name="Rectangle 27"/>
            <p:cNvSpPr/>
            <p:nvPr/>
          </p:nvSpPr>
          <p:spPr>
            <a:xfrm>
              <a:off x="4818740"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2</a:t>
              </a:r>
              <a:endParaRPr lang="pt-BR" sz="1600" dirty="0">
                <a:solidFill>
                  <a:schemeClr val="tx1"/>
                </a:solidFill>
              </a:endParaRPr>
            </a:p>
          </p:txBody>
        </p:sp>
        <p:sp>
          <p:nvSpPr>
            <p:cNvPr id="29" name="Rectangle 28"/>
            <p:cNvSpPr/>
            <p:nvPr/>
          </p:nvSpPr>
          <p:spPr>
            <a:xfrm>
              <a:off x="6950834" y="4745780"/>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5</a:t>
              </a:r>
              <a:endParaRPr lang="pt-BR" sz="1600" dirty="0">
                <a:solidFill>
                  <a:schemeClr val="tx1"/>
                </a:solidFill>
              </a:endParaRPr>
            </a:p>
          </p:txBody>
        </p:sp>
        <p:sp>
          <p:nvSpPr>
            <p:cNvPr id="30" name="Rectangle 29"/>
            <p:cNvSpPr/>
            <p:nvPr/>
          </p:nvSpPr>
          <p:spPr>
            <a:xfrm>
              <a:off x="5529438"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3</a:t>
              </a:r>
              <a:endParaRPr lang="pt-BR" sz="1600" dirty="0">
                <a:solidFill>
                  <a:schemeClr val="tx1"/>
                </a:solidFill>
              </a:endParaRPr>
            </a:p>
          </p:txBody>
        </p:sp>
        <p:sp>
          <p:nvSpPr>
            <p:cNvPr id="31" name="Rectangle 30"/>
            <p:cNvSpPr/>
            <p:nvPr/>
          </p:nvSpPr>
          <p:spPr>
            <a:xfrm>
              <a:off x="6240136"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32" name="TextBox 31"/>
            <p:cNvSpPr txBox="1"/>
            <p:nvPr/>
          </p:nvSpPr>
          <p:spPr>
            <a:xfrm>
              <a:off x="4108042" y="2669941"/>
              <a:ext cx="3553490" cy="369332"/>
            </a:xfrm>
            <a:prstGeom prst="rect">
              <a:avLst/>
            </a:prstGeom>
            <a:noFill/>
          </p:spPr>
          <p:txBody>
            <a:bodyPr wrap="square" rtlCol="0">
              <a:spAutoFit/>
            </a:bodyPr>
            <a:lstStyle/>
            <a:p>
              <a:pPr algn="ctr"/>
              <a:r>
                <a:rPr lang="pt-BR" dirty="0"/>
                <a:t>Total de dados</a:t>
              </a:r>
            </a:p>
          </p:txBody>
        </p:sp>
        <p:cxnSp>
          <p:nvCxnSpPr>
            <p:cNvPr id="33" name="Straight Arrow Connector 32"/>
            <p:cNvCxnSpPr/>
            <p:nvPr/>
          </p:nvCxnSpPr>
          <p:spPr>
            <a:xfrm>
              <a:off x="4108042" y="2995001"/>
              <a:ext cx="355349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8372230" y="4798322"/>
              <a:ext cx="326715" cy="30164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schemeClr val="tx1"/>
                </a:solidFill>
              </a:endParaRPr>
            </a:p>
          </p:txBody>
        </p:sp>
        <p:sp>
          <p:nvSpPr>
            <p:cNvPr id="35" name="Rectangle 34"/>
            <p:cNvSpPr/>
            <p:nvPr/>
          </p:nvSpPr>
          <p:spPr>
            <a:xfrm>
              <a:off x="8372230" y="4428871"/>
              <a:ext cx="328339" cy="30164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schemeClr val="tx1"/>
                </a:solidFill>
              </a:endParaRPr>
            </a:p>
          </p:txBody>
        </p:sp>
        <p:sp>
          <p:nvSpPr>
            <p:cNvPr id="36" name="Rectangle 35"/>
            <p:cNvSpPr/>
            <p:nvPr/>
          </p:nvSpPr>
          <p:spPr>
            <a:xfrm>
              <a:off x="2569029" y="3127208"/>
              <a:ext cx="1539013" cy="369332"/>
            </a:xfrm>
            <a:prstGeom prst="rect">
              <a:avLst/>
            </a:prstGeom>
          </p:spPr>
          <p:txBody>
            <a:bodyPr wrap="square">
              <a:spAutoFit/>
            </a:bodyPr>
            <a:lstStyle/>
            <a:p>
              <a:r>
                <a:rPr lang="pt-BR" dirty="0"/>
                <a:t>Treinamento 1</a:t>
              </a:r>
            </a:p>
          </p:txBody>
        </p:sp>
        <p:sp>
          <p:nvSpPr>
            <p:cNvPr id="37" name="Rectangle 36"/>
            <p:cNvSpPr/>
            <p:nvPr/>
          </p:nvSpPr>
          <p:spPr>
            <a:xfrm>
              <a:off x="2569028" y="4730513"/>
              <a:ext cx="1539013" cy="369332"/>
            </a:xfrm>
            <a:prstGeom prst="rect">
              <a:avLst/>
            </a:prstGeom>
          </p:spPr>
          <p:txBody>
            <a:bodyPr wrap="square">
              <a:spAutoFit/>
            </a:bodyPr>
            <a:lstStyle/>
            <a:p>
              <a:pPr algn="r"/>
              <a:r>
                <a:rPr lang="pt-BR" dirty="0"/>
                <a:t>Treinamento 5</a:t>
              </a:r>
            </a:p>
          </p:txBody>
        </p:sp>
        <p:sp>
          <p:nvSpPr>
            <p:cNvPr id="38" name="Rectangle 37"/>
            <p:cNvSpPr/>
            <p:nvPr/>
          </p:nvSpPr>
          <p:spPr>
            <a:xfrm>
              <a:off x="2572789" y="3555928"/>
              <a:ext cx="1539013" cy="369332"/>
            </a:xfrm>
            <a:prstGeom prst="rect">
              <a:avLst/>
            </a:prstGeom>
          </p:spPr>
          <p:txBody>
            <a:bodyPr wrap="square">
              <a:spAutoFit/>
            </a:bodyPr>
            <a:lstStyle/>
            <a:p>
              <a:pPr algn="r"/>
              <a:r>
                <a:rPr lang="pt-BR" dirty="0"/>
                <a:t>Treinamento 2</a:t>
              </a:r>
            </a:p>
          </p:txBody>
        </p:sp>
        <p:sp>
          <p:nvSpPr>
            <p:cNvPr id="39" name="Rectangle 38"/>
            <p:cNvSpPr/>
            <p:nvPr/>
          </p:nvSpPr>
          <p:spPr>
            <a:xfrm>
              <a:off x="2569028" y="3964226"/>
              <a:ext cx="1539013" cy="369332"/>
            </a:xfrm>
            <a:prstGeom prst="rect">
              <a:avLst/>
            </a:prstGeom>
          </p:spPr>
          <p:txBody>
            <a:bodyPr wrap="square">
              <a:spAutoFit/>
            </a:bodyPr>
            <a:lstStyle/>
            <a:p>
              <a:pPr algn="r"/>
              <a:r>
                <a:rPr lang="pt-BR" dirty="0"/>
                <a:t>Treinamento 3</a:t>
              </a:r>
            </a:p>
          </p:txBody>
        </p:sp>
        <p:sp>
          <p:nvSpPr>
            <p:cNvPr id="40" name="Rectangle 39"/>
            <p:cNvSpPr/>
            <p:nvPr/>
          </p:nvSpPr>
          <p:spPr>
            <a:xfrm>
              <a:off x="2569028" y="4368815"/>
              <a:ext cx="1539013" cy="369332"/>
            </a:xfrm>
            <a:prstGeom prst="rect">
              <a:avLst/>
            </a:prstGeom>
          </p:spPr>
          <p:txBody>
            <a:bodyPr wrap="square">
              <a:spAutoFit/>
            </a:bodyPr>
            <a:lstStyle/>
            <a:p>
              <a:pPr algn="r"/>
              <a:r>
                <a:rPr lang="pt-BR" dirty="0"/>
                <a:t>Treinamento 4</a:t>
              </a:r>
            </a:p>
          </p:txBody>
        </p:sp>
      </p:grpSp>
    </p:spTree>
    <p:extLst>
      <p:ext uri="{BB962C8B-B14F-4D97-AF65-F5344CB8AC3E}">
        <p14:creationId xmlns:p14="http://schemas.microsoft.com/office/powerpoint/2010/main" val="12013608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Agrupar 54">
            <a:extLst>
              <a:ext uri="{FF2B5EF4-FFF2-40B4-BE49-F238E27FC236}">
                <a16:creationId xmlns:a16="http://schemas.microsoft.com/office/drawing/2014/main" id="{DA578016-49F4-7B5A-6434-137A7D90C33A}"/>
              </a:ext>
            </a:extLst>
          </p:cNvPr>
          <p:cNvGrpSpPr/>
          <p:nvPr/>
        </p:nvGrpSpPr>
        <p:grpSpPr>
          <a:xfrm>
            <a:off x="1112520" y="2108363"/>
            <a:ext cx="5928260" cy="3446833"/>
            <a:chOff x="1112520" y="2108363"/>
            <a:chExt cx="5928260" cy="3446833"/>
          </a:xfrm>
        </p:grpSpPr>
        <p:sp>
          <p:nvSpPr>
            <p:cNvPr id="5" name="Rectangle 4"/>
            <p:cNvSpPr/>
            <p:nvPr/>
          </p:nvSpPr>
          <p:spPr>
            <a:xfrm>
              <a:off x="2717839" y="2569816"/>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6" name="Rectangle 5"/>
            <p:cNvSpPr/>
            <p:nvPr/>
          </p:nvSpPr>
          <p:spPr>
            <a:xfrm>
              <a:off x="2354812" y="2569816"/>
              <a:ext cx="360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7" name="TextBox 6"/>
            <p:cNvSpPr txBox="1"/>
            <p:nvPr/>
          </p:nvSpPr>
          <p:spPr>
            <a:xfrm>
              <a:off x="2681522" y="4875330"/>
              <a:ext cx="1800000" cy="307777"/>
            </a:xfrm>
            <a:prstGeom prst="rect">
              <a:avLst/>
            </a:prstGeom>
            <a:noFill/>
          </p:spPr>
          <p:txBody>
            <a:bodyPr wrap="square" rtlCol="0">
              <a:spAutoFit/>
            </a:bodyPr>
            <a:lstStyle/>
            <a:p>
              <a:r>
                <a:rPr lang="pt-BR" sz="1400" i="1" dirty="0" err="1"/>
                <a:t>Fold</a:t>
              </a:r>
              <a:r>
                <a:rPr lang="pt-BR" sz="1400" dirty="0"/>
                <a:t> de treinamento</a:t>
              </a:r>
            </a:p>
          </p:txBody>
        </p:sp>
        <p:sp>
          <p:nvSpPr>
            <p:cNvPr id="8" name="TextBox 7"/>
            <p:cNvSpPr txBox="1"/>
            <p:nvPr/>
          </p:nvSpPr>
          <p:spPr>
            <a:xfrm>
              <a:off x="2681522" y="5247419"/>
              <a:ext cx="1473290" cy="307777"/>
            </a:xfrm>
            <a:prstGeom prst="rect">
              <a:avLst/>
            </a:prstGeom>
            <a:noFill/>
          </p:spPr>
          <p:txBody>
            <a:bodyPr wrap="square" rtlCol="0">
              <a:spAutoFit/>
            </a:bodyPr>
            <a:lstStyle/>
            <a:p>
              <a:r>
                <a:rPr lang="pt-BR" sz="1400" i="1" dirty="0" err="1"/>
                <a:t>Fold</a:t>
              </a:r>
              <a:r>
                <a:rPr lang="pt-BR" sz="1400" dirty="0"/>
                <a:t> de validação</a:t>
              </a:r>
            </a:p>
          </p:txBody>
        </p:sp>
        <p:sp>
          <p:nvSpPr>
            <p:cNvPr id="9" name="Rectangle 8"/>
            <p:cNvSpPr/>
            <p:nvPr/>
          </p:nvSpPr>
          <p:spPr>
            <a:xfrm>
              <a:off x="3076111" y="2570193"/>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10" name="Rectangle 9"/>
            <p:cNvSpPr/>
            <p:nvPr/>
          </p:nvSpPr>
          <p:spPr>
            <a:xfrm>
              <a:off x="3434371" y="2570934"/>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11" name="Rectangle 10"/>
            <p:cNvSpPr/>
            <p:nvPr/>
          </p:nvSpPr>
          <p:spPr>
            <a:xfrm>
              <a:off x="3797394" y="2572447"/>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12" name="Rectangle 11"/>
            <p:cNvSpPr/>
            <p:nvPr/>
          </p:nvSpPr>
          <p:spPr>
            <a:xfrm>
              <a:off x="2354807" y="2963228"/>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13" name="Rectangle 12"/>
            <p:cNvSpPr/>
            <p:nvPr/>
          </p:nvSpPr>
          <p:spPr>
            <a:xfrm>
              <a:off x="2717723" y="2968040"/>
              <a:ext cx="360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14" name="Rectangle 13"/>
            <p:cNvSpPr/>
            <p:nvPr/>
          </p:nvSpPr>
          <p:spPr>
            <a:xfrm>
              <a:off x="3797390" y="2962483"/>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15" name="Rectangle 14"/>
            <p:cNvSpPr/>
            <p:nvPr/>
          </p:nvSpPr>
          <p:spPr>
            <a:xfrm>
              <a:off x="3077583" y="2962483"/>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16" name="Rectangle 15"/>
            <p:cNvSpPr/>
            <p:nvPr/>
          </p:nvSpPr>
          <p:spPr>
            <a:xfrm>
              <a:off x="3434367" y="2962483"/>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17" name="Rectangle 16"/>
            <p:cNvSpPr/>
            <p:nvPr/>
          </p:nvSpPr>
          <p:spPr>
            <a:xfrm>
              <a:off x="2354701" y="3355701"/>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18" name="Rectangle 17"/>
            <p:cNvSpPr/>
            <p:nvPr/>
          </p:nvSpPr>
          <p:spPr>
            <a:xfrm>
              <a:off x="2717724" y="3355701"/>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19" name="Rectangle 18"/>
            <p:cNvSpPr/>
            <p:nvPr/>
          </p:nvSpPr>
          <p:spPr>
            <a:xfrm>
              <a:off x="3797390" y="3351731"/>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20" name="Rectangle 19"/>
            <p:cNvSpPr/>
            <p:nvPr/>
          </p:nvSpPr>
          <p:spPr>
            <a:xfrm>
              <a:off x="3077583" y="3351731"/>
              <a:ext cx="360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21" name="Rectangle 20"/>
            <p:cNvSpPr/>
            <p:nvPr/>
          </p:nvSpPr>
          <p:spPr>
            <a:xfrm>
              <a:off x="3435843" y="3351731"/>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22" name="Rectangle 21"/>
            <p:cNvSpPr/>
            <p:nvPr/>
          </p:nvSpPr>
          <p:spPr>
            <a:xfrm>
              <a:off x="2354812" y="3744949"/>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23" name="Rectangle 22"/>
            <p:cNvSpPr/>
            <p:nvPr/>
          </p:nvSpPr>
          <p:spPr>
            <a:xfrm>
              <a:off x="2715454" y="3744949"/>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24" name="Rectangle 23"/>
            <p:cNvSpPr/>
            <p:nvPr/>
          </p:nvSpPr>
          <p:spPr>
            <a:xfrm>
              <a:off x="3797390" y="3747329"/>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25" name="Rectangle 24"/>
            <p:cNvSpPr/>
            <p:nvPr/>
          </p:nvSpPr>
          <p:spPr>
            <a:xfrm>
              <a:off x="3076107" y="3747329"/>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26" name="Rectangle 25"/>
            <p:cNvSpPr/>
            <p:nvPr/>
          </p:nvSpPr>
          <p:spPr>
            <a:xfrm>
              <a:off x="3434367" y="3747329"/>
              <a:ext cx="360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27" name="Rectangle 26"/>
            <p:cNvSpPr/>
            <p:nvPr/>
          </p:nvSpPr>
          <p:spPr>
            <a:xfrm>
              <a:off x="2354812" y="4138959"/>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28" name="Rectangle 27"/>
            <p:cNvSpPr/>
            <p:nvPr/>
          </p:nvSpPr>
          <p:spPr>
            <a:xfrm>
              <a:off x="2715454" y="4139753"/>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29" name="Rectangle 28"/>
            <p:cNvSpPr/>
            <p:nvPr/>
          </p:nvSpPr>
          <p:spPr>
            <a:xfrm>
              <a:off x="3797390" y="4139751"/>
              <a:ext cx="360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30" name="Rectangle 29"/>
            <p:cNvSpPr/>
            <p:nvPr/>
          </p:nvSpPr>
          <p:spPr>
            <a:xfrm>
              <a:off x="3076107" y="4139751"/>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31" name="Rectangle 30"/>
            <p:cNvSpPr/>
            <p:nvPr/>
          </p:nvSpPr>
          <p:spPr>
            <a:xfrm>
              <a:off x="3434367" y="4139751"/>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32" name="TextBox 31"/>
            <p:cNvSpPr txBox="1"/>
            <p:nvPr/>
          </p:nvSpPr>
          <p:spPr>
            <a:xfrm>
              <a:off x="2354812" y="2108363"/>
              <a:ext cx="1800000" cy="307777"/>
            </a:xfrm>
            <a:prstGeom prst="rect">
              <a:avLst/>
            </a:prstGeom>
            <a:noFill/>
          </p:spPr>
          <p:txBody>
            <a:bodyPr wrap="square" rtlCol="0">
              <a:spAutoFit/>
            </a:bodyPr>
            <a:lstStyle/>
            <a:p>
              <a:pPr algn="ctr"/>
              <a:r>
                <a:rPr lang="pt-BR" sz="1400" dirty="0"/>
                <a:t>Total de dados</a:t>
              </a:r>
            </a:p>
          </p:txBody>
        </p:sp>
        <p:cxnSp>
          <p:nvCxnSpPr>
            <p:cNvPr id="33" name="Straight Arrow Connector 32"/>
            <p:cNvCxnSpPr/>
            <p:nvPr/>
          </p:nvCxnSpPr>
          <p:spPr>
            <a:xfrm>
              <a:off x="2354812" y="2433423"/>
              <a:ext cx="18000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2354807" y="5247419"/>
              <a:ext cx="326715" cy="30164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schemeClr val="tx1"/>
                </a:solidFill>
              </a:endParaRPr>
            </a:p>
          </p:txBody>
        </p:sp>
        <p:sp>
          <p:nvSpPr>
            <p:cNvPr id="35" name="Rectangle 34"/>
            <p:cNvSpPr/>
            <p:nvPr/>
          </p:nvSpPr>
          <p:spPr>
            <a:xfrm>
              <a:off x="2354807" y="4877968"/>
              <a:ext cx="328339" cy="30164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schemeClr val="tx1"/>
                </a:solidFill>
              </a:endParaRPr>
            </a:p>
          </p:txBody>
        </p:sp>
        <p:sp>
          <p:nvSpPr>
            <p:cNvPr id="36" name="Rectangle 35"/>
            <p:cNvSpPr/>
            <p:nvPr/>
          </p:nvSpPr>
          <p:spPr>
            <a:xfrm>
              <a:off x="1112520" y="2579400"/>
              <a:ext cx="1242287" cy="307777"/>
            </a:xfrm>
            <a:prstGeom prst="rect">
              <a:avLst/>
            </a:prstGeom>
          </p:spPr>
          <p:txBody>
            <a:bodyPr wrap="square">
              <a:spAutoFit/>
            </a:bodyPr>
            <a:lstStyle/>
            <a:p>
              <a:r>
                <a:rPr lang="pt-BR" sz="1400" dirty="0"/>
                <a:t>Treinamento 1</a:t>
              </a:r>
            </a:p>
          </p:txBody>
        </p:sp>
        <p:sp>
          <p:nvSpPr>
            <p:cNvPr id="37" name="Rectangle 36"/>
            <p:cNvSpPr/>
            <p:nvPr/>
          </p:nvSpPr>
          <p:spPr>
            <a:xfrm>
              <a:off x="1112520" y="4168935"/>
              <a:ext cx="1242291" cy="307777"/>
            </a:xfrm>
            <a:prstGeom prst="rect">
              <a:avLst/>
            </a:prstGeom>
          </p:spPr>
          <p:txBody>
            <a:bodyPr wrap="square">
              <a:spAutoFit/>
            </a:bodyPr>
            <a:lstStyle/>
            <a:p>
              <a:pPr algn="r"/>
              <a:r>
                <a:rPr lang="pt-BR" sz="1400" dirty="0"/>
                <a:t>Treinamento 5</a:t>
              </a:r>
            </a:p>
          </p:txBody>
        </p:sp>
        <p:sp>
          <p:nvSpPr>
            <p:cNvPr id="38" name="Rectangle 37"/>
            <p:cNvSpPr/>
            <p:nvPr/>
          </p:nvSpPr>
          <p:spPr>
            <a:xfrm>
              <a:off x="1112520" y="2978791"/>
              <a:ext cx="1242288" cy="307777"/>
            </a:xfrm>
            <a:prstGeom prst="rect">
              <a:avLst/>
            </a:prstGeom>
          </p:spPr>
          <p:txBody>
            <a:bodyPr wrap="square">
              <a:spAutoFit/>
            </a:bodyPr>
            <a:lstStyle/>
            <a:p>
              <a:pPr algn="r"/>
              <a:r>
                <a:rPr lang="pt-BR" sz="1400" dirty="0"/>
                <a:t>Treinamento 2</a:t>
              </a:r>
            </a:p>
          </p:txBody>
        </p:sp>
        <p:sp>
          <p:nvSpPr>
            <p:cNvPr id="39" name="Rectangle 38"/>
            <p:cNvSpPr/>
            <p:nvPr/>
          </p:nvSpPr>
          <p:spPr>
            <a:xfrm>
              <a:off x="1112520" y="3378130"/>
              <a:ext cx="1242290" cy="307777"/>
            </a:xfrm>
            <a:prstGeom prst="rect">
              <a:avLst/>
            </a:prstGeom>
          </p:spPr>
          <p:txBody>
            <a:bodyPr wrap="square">
              <a:spAutoFit/>
            </a:bodyPr>
            <a:lstStyle/>
            <a:p>
              <a:pPr algn="r"/>
              <a:r>
                <a:rPr lang="pt-BR" sz="1400" dirty="0"/>
                <a:t>Treinamento 3</a:t>
              </a:r>
            </a:p>
          </p:txBody>
        </p:sp>
        <p:sp>
          <p:nvSpPr>
            <p:cNvPr id="40" name="Rectangle 39"/>
            <p:cNvSpPr/>
            <p:nvPr/>
          </p:nvSpPr>
          <p:spPr>
            <a:xfrm>
              <a:off x="1112520" y="3776736"/>
              <a:ext cx="1242290" cy="307777"/>
            </a:xfrm>
            <a:prstGeom prst="rect">
              <a:avLst/>
            </a:prstGeom>
          </p:spPr>
          <p:txBody>
            <a:bodyPr wrap="square">
              <a:spAutoFit/>
            </a:bodyPr>
            <a:lstStyle/>
            <a:p>
              <a:pPr algn="r"/>
              <a:r>
                <a:rPr lang="pt-BR" sz="1400" dirty="0"/>
                <a:t>Treinamento 4</a:t>
              </a:r>
            </a:p>
          </p:txBody>
        </p:sp>
        <p:sp>
          <p:nvSpPr>
            <p:cNvPr id="3" name="TextBox 31">
              <a:extLst>
                <a:ext uri="{FF2B5EF4-FFF2-40B4-BE49-F238E27FC236}">
                  <a16:creationId xmlns:a16="http://schemas.microsoft.com/office/drawing/2014/main" id="{5B6C016C-C798-6D87-AC5D-9D3B3886D981}"/>
                </a:ext>
              </a:extLst>
            </p:cNvPr>
            <p:cNvSpPr txBox="1"/>
            <p:nvPr/>
          </p:nvSpPr>
          <p:spPr>
            <a:xfrm>
              <a:off x="4339958" y="2627947"/>
              <a:ext cx="1056907" cy="276999"/>
            </a:xfrm>
            <a:prstGeom prst="rect">
              <a:avLst/>
            </a:prstGeom>
            <a:noFill/>
          </p:spPr>
          <p:txBody>
            <a:bodyPr wrap="square" rtlCol="0">
              <a:spAutoFit/>
            </a:bodyPr>
            <a:lstStyle/>
            <a:p>
              <a:pPr algn="ctr"/>
              <a:r>
                <a:rPr lang="pt-BR" sz="1200" dirty="0"/>
                <a:t>EQM de val. 1</a:t>
              </a:r>
            </a:p>
          </p:txBody>
        </p:sp>
        <p:sp>
          <p:nvSpPr>
            <p:cNvPr id="41" name="TextBox 31">
              <a:extLst>
                <a:ext uri="{FF2B5EF4-FFF2-40B4-BE49-F238E27FC236}">
                  <a16:creationId xmlns:a16="http://schemas.microsoft.com/office/drawing/2014/main" id="{7D40CE25-BC43-5CA8-F6DE-581220ED26DE}"/>
                </a:ext>
              </a:extLst>
            </p:cNvPr>
            <p:cNvSpPr txBox="1"/>
            <p:nvPr/>
          </p:nvSpPr>
          <p:spPr>
            <a:xfrm>
              <a:off x="4339957" y="3033125"/>
              <a:ext cx="1056907" cy="276999"/>
            </a:xfrm>
            <a:prstGeom prst="rect">
              <a:avLst/>
            </a:prstGeom>
            <a:noFill/>
          </p:spPr>
          <p:txBody>
            <a:bodyPr wrap="square" rtlCol="0">
              <a:spAutoFit/>
            </a:bodyPr>
            <a:lstStyle/>
            <a:p>
              <a:pPr algn="ctr"/>
              <a:r>
                <a:rPr lang="pt-BR" sz="1200" dirty="0"/>
                <a:t>EQM de val. 2</a:t>
              </a:r>
            </a:p>
          </p:txBody>
        </p:sp>
        <p:sp>
          <p:nvSpPr>
            <p:cNvPr id="42" name="TextBox 31">
              <a:extLst>
                <a:ext uri="{FF2B5EF4-FFF2-40B4-BE49-F238E27FC236}">
                  <a16:creationId xmlns:a16="http://schemas.microsoft.com/office/drawing/2014/main" id="{E3171720-F162-1786-39B6-1FA6EB97B9AD}"/>
                </a:ext>
              </a:extLst>
            </p:cNvPr>
            <p:cNvSpPr txBox="1"/>
            <p:nvPr/>
          </p:nvSpPr>
          <p:spPr>
            <a:xfrm>
              <a:off x="4339961" y="3420384"/>
              <a:ext cx="1056904" cy="276999"/>
            </a:xfrm>
            <a:prstGeom prst="rect">
              <a:avLst/>
            </a:prstGeom>
            <a:noFill/>
          </p:spPr>
          <p:txBody>
            <a:bodyPr wrap="square" rtlCol="0">
              <a:spAutoFit/>
            </a:bodyPr>
            <a:lstStyle/>
            <a:p>
              <a:pPr algn="ctr"/>
              <a:r>
                <a:rPr lang="pt-BR" sz="1200" dirty="0"/>
                <a:t>EQM de val. 3</a:t>
              </a:r>
            </a:p>
          </p:txBody>
        </p:sp>
        <p:sp>
          <p:nvSpPr>
            <p:cNvPr id="43" name="TextBox 31">
              <a:extLst>
                <a:ext uri="{FF2B5EF4-FFF2-40B4-BE49-F238E27FC236}">
                  <a16:creationId xmlns:a16="http://schemas.microsoft.com/office/drawing/2014/main" id="{37B3F8CE-B6B5-EA4F-A7AB-6605DF581A28}"/>
                </a:ext>
              </a:extLst>
            </p:cNvPr>
            <p:cNvSpPr txBox="1"/>
            <p:nvPr/>
          </p:nvSpPr>
          <p:spPr>
            <a:xfrm>
              <a:off x="4339957" y="3824875"/>
              <a:ext cx="1056904" cy="276999"/>
            </a:xfrm>
            <a:prstGeom prst="rect">
              <a:avLst/>
            </a:prstGeom>
            <a:noFill/>
          </p:spPr>
          <p:txBody>
            <a:bodyPr wrap="square" rtlCol="0">
              <a:spAutoFit/>
            </a:bodyPr>
            <a:lstStyle/>
            <a:p>
              <a:pPr algn="ctr"/>
              <a:r>
                <a:rPr lang="pt-BR" sz="1200" dirty="0"/>
                <a:t>EQM de val. 4</a:t>
              </a:r>
            </a:p>
          </p:txBody>
        </p:sp>
        <p:sp>
          <p:nvSpPr>
            <p:cNvPr id="44" name="TextBox 31">
              <a:extLst>
                <a:ext uri="{FF2B5EF4-FFF2-40B4-BE49-F238E27FC236}">
                  <a16:creationId xmlns:a16="http://schemas.microsoft.com/office/drawing/2014/main" id="{C723F0F7-5049-3645-E693-B0AE7BE2A592}"/>
                </a:ext>
              </a:extLst>
            </p:cNvPr>
            <p:cNvSpPr txBox="1"/>
            <p:nvPr/>
          </p:nvSpPr>
          <p:spPr>
            <a:xfrm>
              <a:off x="4339958" y="4215101"/>
              <a:ext cx="1056904" cy="276999"/>
            </a:xfrm>
            <a:prstGeom prst="rect">
              <a:avLst/>
            </a:prstGeom>
            <a:noFill/>
          </p:spPr>
          <p:txBody>
            <a:bodyPr wrap="square" rtlCol="0">
              <a:spAutoFit/>
            </a:bodyPr>
            <a:lstStyle/>
            <a:p>
              <a:pPr algn="ctr"/>
              <a:r>
                <a:rPr lang="pt-BR" sz="1200" dirty="0"/>
                <a:t>EQM de val. 5</a:t>
              </a:r>
            </a:p>
          </p:txBody>
        </p:sp>
        <p:cxnSp>
          <p:nvCxnSpPr>
            <p:cNvPr id="46" name="Conector de Seta Reta 45">
              <a:extLst>
                <a:ext uri="{FF2B5EF4-FFF2-40B4-BE49-F238E27FC236}">
                  <a16:creationId xmlns:a16="http://schemas.microsoft.com/office/drawing/2014/main" id="{EA7EB0A1-839F-04EC-9BFD-B346635B7B47}"/>
                </a:ext>
              </a:extLst>
            </p:cNvPr>
            <p:cNvCxnSpPr>
              <a:cxnSpLocks/>
            </p:cNvCxnSpPr>
            <p:nvPr/>
          </p:nvCxnSpPr>
          <p:spPr>
            <a:xfrm>
              <a:off x="4170942" y="2773937"/>
              <a:ext cx="252000" cy="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ector de Seta Reta 47">
              <a:extLst>
                <a:ext uri="{FF2B5EF4-FFF2-40B4-BE49-F238E27FC236}">
                  <a16:creationId xmlns:a16="http://schemas.microsoft.com/office/drawing/2014/main" id="{6B741BC6-2721-A5FE-9482-6E8D1E5CEE59}"/>
                </a:ext>
              </a:extLst>
            </p:cNvPr>
            <p:cNvCxnSpPr>
              <a:cxnSpLocks/>
            </p:cNvCxnSpPr>
            <p:nvPr/>
          </p:nvCxnSpPr>
          <p:spPr>
            <a:xfrm>
              <a:off x="4170942" y="3168809"/>
              <a:ext cx="252000" cy="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onector de Seta Reta 48">
              <a:extLst>
                <a:ext uri="{FF2B5EF4-FFF2-40B4-BE49-F238E27FC236}">
                  <a16:creationId xmlns:a16="http://schemas.microsoft.com/office/drawing/2014/main" id="{D06DAFBD-5149-EBB5-EF50-D447B6907E67}"/>
                </a:ext>
              </a:extLst>
            </p:cNvPr>
            <p:cNvCxnSpPr>
              <a:cxnSpLocks/>
            </p:cNvCxnSpPr>
            <p:nvPr/>
          </p:nvCxnSpPr>
          <p:spPr>
            <a:xfrm>
              <a:off x="4170942" y="3565028"/>
              <a:ext cx="252000" cy="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ector de Seta Reta 49">
              <a:extLst>
                <a:ext uri="{FF2B5EF4-FFF2-40B4-BE49-F238E27FC236}">
                  <a16:creationId xmlns:a16="http://schemas.microsoft.com/office/drawing/2014/main" id="{6A0920E9-176A-C6E9-AD59-ED153B3468A2}"/>
                </a:ext>
              </a:extLst>
            </p:cNvPr>
            <p:cNvCxnSpPr>
              <a:cxnSpLocks/>
            </p:cNvCxnSpPr>
            <p:nvPr/>
          </p:nvCxnSpPr>
          <p:spPr>
            <a:xfrm>
              <a:off x="4170942" y="3962047"/>
              <a:ext cx="252000" cy="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ector de Seta Reta 50">
              <a:extLst>
                <a:ext uri="{FF2B5EF4-FFF2-40B4-BE49-F238E27FC236}">
                  <a16:creationId xmlns:a16="http://schemas.microsoft.com/office/drawing/2014/main" id="{3CADDC92-40BF-7BD1-731D-177383B48F71}"/>
                </a:ext>
              </a:extLst>
            </p:cNvPr>
            <p:cNvCxnSpPr>
              <a:cxnSpLocks/>
            </p:cNvCxnSpPr>
            <p:nvPr/>
          </p:nvCxnSpPr>
          <p:spPr>
            <a:xfrm>
              <a:off x="4170942" y="4364908"/>
              <a:ext cx="252000" cy="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Chave Direita 51">
              <a:extLst>
                <a:ext uri="{FF2B5EF4-FFF2-40B4-BE49-F238E27FC236}">
                  <a16:creationId xmlns:a16="http://schemas.microsoft.com/office/drawing/2014/main" id="{C04B98C8-50FC-33B3-81AF-705DDBDD9C1A}"/>
                </a:ext>
              </a:extLst>
            </p:cNvPr>
            <p:cNvSpPr/>
            <p:nvPr/>
          </p:nvSpPr>
          <p:spPr>
            <a:xfrm>
              <a:off x="5342890" y="2633280"/>
              <a:ext cx="185944" cy="1864153"/>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53" name="CaixaDeTexto 52">
                  <a:extLst>
                    <a:ext uri="{FF2B5EF4-FFF2-40B4-BE49-F238E27FC236}">
                      <a16:creationId xmlns:a16="http://schemas.microsoft.com/office/drawing/2014/main" id="{BB930755-BFBC-9044-A7B4-99BDA581FF72}"/>
                    </a:ext>
                  </a:extLst>
                </p:cNvPr>
                <p:cNvSpPr txBox="1"/>
                <p:nvPr/>
              </p:nvSpPr>
              <p:spPr>
                <a:xfrm>
                  <a:off x="5565283" y="3258701"/>
                  <a:ext cx="1475497" cy="613309"/>
                </a:xfrm>
                <a:prstGeom prst="rect">
                  <a:avLst/>
                </a:prstGeom>
                <a:noFill/>
              </p:spPr>
              <p:txBody>
                <a:bodyPr wrap="square" rtlCol="0">
                  <a:spAutoFit/>
                </a:bodyPr>
                <a:lstStyle/>
                <a:p>
                  <a:pPr algn="ctr"/>
                  <a:r>
                    <a:rPr lang="pt-BR" sz="1400" dirty="0"/>
                    <a:t>Desempenho = </a:t>
                  </a:r>
                  <a14:m>
                    <m:oMath xmlns:m="http://schemas.openxmlformats.org/officeDocument/2006/math">
                      <m:f>
                        <m:fPr>
                          <m:ctrlPr>
                            <a:rPr lang="pt-BR" sz="1400" i="1" smtClean="0">
                              <a:latin typeface="Cambria Math" panose="02040503050406030204" pitchFamily="18" charset="0"/>
                            </a:rPr>
                          </m:ctrlPr>
                        </m:fPr>
                        <m:num>
                          <m:r>
                            <a:rPr lang="pt-BR" sz="1400" b="0" i="1" smtClean="0">
                              <a:latin typeface="Cambria Math" panose="02040503050406030204" pitchFamily="18" charset="0"/>
                            </a:rPr>
                            <m:t>1</m:t>
                          </m:r>
                        </m:num>
                        <m:den>
                          <m:r>
                            <a:rPr lang="pt-BR" sz="1400" b="0" i="1" smtClean="0">
                              <a:latin typeface="Cambria Math" panose="02040503050406030204" pitchFamily="18" charset="0"/>
                            </a:rPr>
                            <m:t>5</m:t>
                          </m:r>
                        </m:den>
                      </m:f>
                      <m:nary>
                        <m:naryPr>
                          <m:chr m:val="∑"/>
                          <m:ctrlPr>
                            <a:rPr lang="pt-BR" sz="1400" i="1" smtClean="0">
                              <a:latin typeface="Cambria Math" panose="02040503050406030204" pitchFamily="18" charset="0"/>
                            </a:rPr>
                          </m:ctrlPr>
                        </m:naryPr>
                        <m:sub>
                          <m:r>
                            <m:rPr>
                              <m:brk m:alnAt="23"/>
                            </m:rPr>
                            <a:rPr lang="pt-BR" sz="1400" b="0" i="1" smtClean="0">
                              <a:latin typeface="Cambria Math" panose="02040503050406030204" pitchFamily="18" charset="0"/>
                            </a:rPr>
                            <m:t>𝑖</m:t>
                          </m:r>
                          <m:r>
                            <a:rPr lang="pt-BR" sz="1400" b="0" i="1" smtClean="0">
                              <a:latin typeface="Cambria Math" panose="02040503050406030204" pitchFamily="18" charset="0"/>
                            </a:rPr>
                            <m:t>=1</m:t>
                          </m:r>
                        </m:sub>
                        <m:sup>
                          <m:r>
                            <a:rPr lang="pt-BR" sz="1400" b="0" i="1" smtClean="0">
                              <a:latin typeface="Cambria Math" panose="02040503050406030204" pitchFamily="18" charset="0"/>
                            </a:rPr>
                            <m:t>5</m:t>
                          </m:r>
                        </m:sup>
                        <m:e>
                          <m:r>
                            <m:rPr>
                              <m:sty m:val="p"/>
                            </m:rPr>
                            <a:rPr lang="pt-BR" sz="1400" b="0" i="0" smtClean="0">
                              <a:latin typeface="Cambria Math" panose="02040503050406030204" pitchFamily="18" charset="0"/>
                            </a:rPr>
                            <m:t>EQM</m:t>
                          </m:r>
                          <m:r>
                            <a:rPr lang="pt-BR" sz="1400" b="0" i="0" smtClean="0">
                              <a:latin typeface="Cambria Math" panose="02040503050406030204" pitchFamily="18" charset="0"/>
                            </a:rPr>
                            <m:t> </m:t>
                          </m:r>
                          <m:r>
                            <m:rPr>
                              <m:sty m:val="p"/>
                            </m:rPr>
                            <a:rPr lang="pt-BR" sz="1400" b="0" i="0" smtClean="0">
                              <a:latin typeface="Cambria Math" panose="02040503050406030204" pitchFamily="18" charset="0"/>
                            </a:rPr>
                            <m:t>de</m:t>
                          </m:r>
                          <m:r>
                            <a:rPr lang="pt-BR" sz="1400" b="0" i="0" smtClean="0">
                              <a:latin typeface="Cambria Math" panose="02040503050406030204" pitchFamily="18" charset="0"/>
                            </a:rPr>
                            <m:t> </m:t>
                          </m:r>
                          <m:r>
                            <m:rPr>
                              <m:sty m:val="p"/>
                            </m:rPr>
                            <a:rPr lang="pt-BR" sz="1400" b="0" i="0" smtClean="0">
                              <a:latin typeface="Cambria Math" panose="02040503050406030204" pitchFamily="18" charset="0"/>
                            </a:rPr>
                            <m:t>val</m:t>
                          </m:r>
                          <m:r>
                            <a:rPr lang="pt-BR" sz="1400" b="0" i="1" smtClean="0">
                              <a:latin typeface="Cambria Math" panose="02040503050406030204" pitchFamily="18" charset="0"/>
                            </a:rPr>
                            <m:t> </m:t>
                          </m:r>
                          <m:r>
                            <a:rPr lang="pt-BR" sz="1400" b="0" i="1" smtClean="0">
                              <a:latin typeface="Cambria Math" panose="02040503050406030204" pitchFamily="18" charset="0"/>
                            </a:rPr>
                            <m:t>𝑖</m:t>
                          </m:r>
                        </m:e>
                      </m:nary>
                    </m:oMath>
                  </a14:m>
                  <a:endParaRPr lang="pt-BR" sz="1400" dirty="0"/>
                </a:p>
              </p:txBody>
            </p:sp>
          </mc:Choice>
          <mc:Fallback xmlns="">
            <p:sp>
              <p:nvSpPr>
                <p:cNvPr id="53" name="CaixaDeTexto 52">
                  <a:extLst>
                    <a:ext uri="{FF2B5EF4-FFF2-40B4-BE49-F238E27FC236}">
                      <a16:creationId xmlns:a16="http://schemas.microsoft.com/office/drawing/2014/main" id="{BB930755-BFBC-9044-A7B4-99BDA581FF72}"/>
                    </a:ext>
                  </a:extLst>
                </p:cNvPr>
                <p:cNvSpPr txBox="1">
                  <a:spLocks noRot="1" noChangeAspect="1" noMove="1" noResize="1" noEditPoints="1" noAdjustHandles="1" noChangeArrowheads="1" noChangeShapeType="1" noTextEdit="1"/>
                </p:cNvSpPr>
                <p:nvPr/>
              </p:nvSpPr>
              <p:spPr>
                <a:xfrm>
                  <a:off x="5565283" y="3258701"/>
                  <a:ext cx="1475497" cy="613309"/>
                </a:xfrm>
                <a:prstGeom prst="rect">
                  <a:avLst/>
                </a:prstGeom>
                <a:blipFill>
                  <a:blip r:embed="rId3"/>
                  <a:stretch>
                    <a:fillRect l="-13223" t="-9000" r="-2479" b="-74000"/>
                  </a:stretch>
                </a:blipFill>
              </p:spPr>
              <p:txBody>
                <a:bodyPr/>
                <a:lstStyle/>
                <a:p>
                  <a:r>
                    <a:rPr lang="pt-BR">
                      <a:noFill/>
                    </a:rPr>
                    <a:t> </a:t>
                  </a:r>
                </a:p>
              </p:txBody>
            </p:sp>
          </mc:Fallback>
        </mc:AlternateContent>
      </p:grpSp>
    </p:spTree>
    <p:extLst>
      <p:ext uri="{BB962C8B-B14F-4D97-AF65-F5344CB8AC3E}">
        <p14:creationId xmlns:p14="http://schemas.microsoft.com/office/powerpoint/2010/main" val="24516957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1" name="Agrupar 170">
            <a:extLst>
              <a:ext uri="{FF2B5EF4-FFF2-40B4-BE49-F238E27FC236}">
                <a16:creationId xmlns:a16="http://schemas.microsoft.com/office/drawing/2014/main" id="{FB2690F4-D40A-BD60-BD86-E3AF65A6DE84}"/>
              </a:ext>
            </a:extLst>
          </p:cNvPr>
          <p:cNvGrpSpPr/>
          <p:nvPr/>
        </p:nvGrpSpPr>
        <p:grpSpPr>
          <a:xfrm>
            <a:off x="1011382" y="519993"/>
            <a:ext cx="5635910" cy="5449828"/>
            <a:chOff x="1011382" y="519993"/>
            <a:chExt cx="5635910" cy="5449828"/>
          </a:xfrm>
        </p:grpSpPr>
        <p:sp>
          <p:nvSpPr>
            <p:cNvPr id="5" name="Rectangle 4"/>
            <p:cNvSpPr/>
            <p:nvPr/>
          </p:nvSpPr>
          <p:spPr>
            <a:xfrm>
              <a:off x="2785106" y="962396"/>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6" name="Rectangle 5"/>
            <p:cNvSpPr/>
            <p:nvPr/>
          </p:nvSpPr>
          <p:spPr>
            <a:xfrm>
              <a:off x="2354812" y="962396"/>
              <a:ext cx="432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7" name="TextBox 6"/>
            <p:cNvSpPr txBox="1"/>
            <p:nvPr/>
          </p:nvSpPr>
          <p:spPr>
            <a:xfrm>
              <a:off x="2675350" y="5289955"/>
              <a:ext cx="1800000" cy="307777"/>
            </a:xfrm>
            <a:prstGeom prst="rect">
              <a:avLst/>
            </a:prstGeom>
            <a:noFill/>
          </p:spPr>
          <p:txBody>
            <a:bodyPr wrap="square" rtlCol="0">
              <a:spAutoFit/>
            </a:bodyPr>
            <a:lstStyle/>
            <a:p>
              <a:r>
                <a:rPr lang="pt-BR" sz="1400" i="1" dirty="0" err="1"/>
                <a:t>Fold</a:t>
              </a:r>
              <a:r>
                <a:rPr lang="pt-BR" sz="1400" dirty="0"/>
                <a:t> de treinamento</a:t>
              </a:r>
            </a:p>
          </p:txBody>
        </p:sp>
        <p:sp>
          <p:nvSpPr>
            <p:cNvPr id="8" name="TextBox 7"/>
            <p:cNvSpPr txBox="1"/>
            <p:nvPr/>
          </p:nvSpPr>
          <p:spPr>
            <a:xfrm>
              <a:off x="2675350" y="5662044"/>
              <a:ext cx="1473290" cy="307777"/>
            </a:xfrm>
            <a:prstGeom prst="rect">
              <a:avLst/>
            </a:prstGeom>
            <a:noFill/>
          </p:spPr>
          <p:txBody>
            <a:bodyPr wrap="square" rtlCol="0">
              <a:spAutoFit/>
            </a:bodyPr>
            <a:lstStyle/>
            <a:p>
              <a:r>
                <a:rPr lang="pt-BR" sz="1400" i="1" dirty="0" err="1"/>
                <a:t>Fold</a:t>
              </a:r>
              <a:r>
                <a:rPr lang="pt-BR" sz="1400" dirty="0"/>
                <a:t> de validação</a:t>
              </a:r>
            </a:p>
          </p:txBody>
        </p:sp>
        <p:sp>
          <p:nvSpPr>
            <p:cNvPr id="9" name="Rectangle 8"/>
            <p:cNvSpPr/>
            <p:nvPr/>
          </p:nvSpPr>
          <p:spPr>
            <a:xfrm>
              <a:off x="3213056" y="962001"/>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10" name="Rectangle 9"/>
            <p:cNvSpPr/>
            <p:nvPr/>
          </p:nvSpPr>
          <p:spPr>
            <a:xfrm>
              <a:off x="3643350" y="962001"/>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11" name="Rectangle 10"/>
            <p:cNvSpPr/>
            <p:nvPr/>
          </p:nvSpPr>
          <p:spPr>
            <a:xfrm>
              <a:off x="4071930" y="962001"/>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32" name="TextBox 31"/>
            <p:cNvSpPr txBox="1"/>
            <p:nvPr/>
          </p:nvSpPr>
          <p:spPr>
            <a:xfrm>
              <a:off x="2354812" y="519993"/>
              <a:ext cx="4292480" cy="307777"/>
            </a:xfrm>
            <a:prstGeom prst="rect">
              <a:avLst/>
            </a:prstGeom>
            <a:noFill/>
          </p:spPr>
          <p:txBody>
            <a:bodyPr wrap="square" rtlCol="0">
              <a:spAutoFit/>
            </a:bodyPr>
            <a:lstStyle/>
            <a:p>
              <a:pPr algn="ctr"/>
              <a:r>
                <a:rPr lang="pt-BR" sz="1400" dirty="0"/>
                <a:t>Total de dados</a:t>
              </a:r>
            </a:p>
          </p:txBody>
        </p:sp>
        <p:cxnSp>
          <p:nvCxnSpPr>
            <p:cNvPr id="33" name="Straight Arrow Connector 32"/>
            <p:cNvCxnSpPr/>
            <p:nvPr/>
          </p:nvCxnSpPr>
          <p:spPr>
            <a:xfrm>
              <a:off x="2354812" y="826003"/>
              <a:ext cx="42840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2348635" y="5662044"/>
              <a:ext cx="326715" cy="30164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schemeClr val="tx1"/>
                </a:solidFill>
              </a:endParaRPr>
            </a:p>
          </p:txBody>
        </p:sp>
        <p:sp>
          <p:nvSpPr>
            <p:cNvPr id="35" name="Rectangle 34"/>
            <p:cNvSpPr/>
            <p:nvPr/>
          </p:nvSpPr>
          <p:spPr>
            <a:xfrm>
              <a:off x="2348635" y="5292593"/>
              <a:ext cx="328339" cy="30164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schemeClr val="tx1"/>
                </a:solidFill>
              </a:endParaRPr>
            </a:p>
          </p:txBody>
        </p:sp>
        <p:sp>
          <p:nvSpPr>
            <p:cNvPr id="36" name="Rectangle 35"/>
            <p:cNvSpPr/>
            <p:nvPr/>
          </p:nvSpPr>
          <p:spPr>
            <a:xfrm>
              <a:off x="1011382" y="994840"/>
              <a:ext cx="1343425" cy="307777"/>
            </a:xfrm>
            <a:prstGeom prst="rect">
              <a:avLst/>
            </a:prstGeom>
          </p:spPr>
          <p:txBody>
            <a:bodyPr wrap="square">
              <a:spAutoFit/>
            </a:bodyPr>
            <a:lstStyle/>
            <a:p>
              <a:r>
                <a:rPr lang="pt-BR" sz="1400" dirty="0"/>
                <a:t>Treinamento 1</a:t>
              </a:r>
            </a:p>
          </p:txBody>
        </p:sp>
        <p:sp>
          <p:nvSpPr>
            <p:cNvPr id="37" name="Rectangle 36"/>
            <p:cNvSpPr/>
            <p:nvPr/>
          </p:nvSpPr>
          <p:spPr>
            <a:xfrm>
              <a:off x="1011386" y="2569135"/>
              <a:ext cx="1343426" cy="307777"/>
            </a:xfrm>
            <a:prstGeom prst="rect">
              <a:avLst/>
            </a:prstGeom>
          </p:spPr>
          <p:txBody>
            <a:bodyPr wrap="square">
              <a:spAutoFit/>
            </a:bodyPr>
            <a:lstStyle/>
            <a:p>
              <a:r>
                <a:rPr lang="pt-BR" sz="1400" dirty="0"/>
                <a:t>Treinamento 5</a:t>
              </a:r>
            </a:p>
          </p:txBody>
        </p:sp>
        <p:sp>
          <p:nvSpPr>
            <p:cNvPr id="38" name="Rectangle 37"/>
            <p:cNvSpPr/>
            <p:nvPr/>
          </p:nvSpPr>
          <p:spPr>
            <a:xfrm>
              <a:off x="1011382" y="1386611"/>
              <a:ext cx="1343426" cy="307777"/>
            </a:xfrm>
            <a:prstGeom prst="rect">
              <a:avLst/>
            </a:prstGeom>
          </p:spPr>
          <p:txBody>
            <a:bodyPr wrap="square">
              <a:spAutoFit/>
            </a:bodyPr>
            <a:lstStyle/>
            <a:p>
              <a:r>
                <a:rPr lang="pt-BR" sz="1400" dirty="0"/>
                <a:t>Treinamento 2</a:t>
              </a:r>
            </a:p>
          </p:txBody>
        </p:sp>
        <p:sp>
          <p:nvSpPr>
            <p:cNvPr id="39" name="Rectangle 38"/>
            <p:cNvSpPr/>
            <p:nvPr/>
          </p:nvSpPr>
          <p:spPr>
            <a:xfrm>
              <a:off x="1011382" y="1778330"/>
              <a:ext cx="1343428" cy="307777"/>
            </a:xfrm>
            <a:prstGeom prst="rect">
              <a:avLst/>
            </a:prstGeom>
          </p:spPr>
          <p:txBody>
            <a:bodyPr wrap="square">
              <a:spAutoFit/>
            </a:bodyPr>
            <a:lstStyle/>
            <a:p>
              <a:r>
                <a:rPr lang="pt-BR" sz="1400" dirty="0"/>
                <a:t>Treinamento 3</a:t>
              </a:r>
            </a:p>
          </p:txBody>
        </p:sp>
        <p:sp>
          <p:nvSpPr>
            <p:cNvPr id="40" name="Rectangle 39"/>
            <p:cNvSpPr/>
            <p:nvPr/>
          </p:nvSpPr>
          <p:spPr>
            <a:xfrm>
              <a:off x="1011384" y="2176936"/>
              <a:ext cx="1343426" cy="307777"/>
            </a:xfrm>
            <a:prstGeom prst="rect">
              <a:avLst/>
            </a:prstGeom>
          </p:spPr>
          <p:txBody>
            <a:bodyPr wrap="square">
              <a:spAutoFit/>
            </a:bodyPr>
            <a:lstStyle/>
            <a:p>
              <a:r>
                <a:rPr lang="pt-BR" sz="1400" dirty="0"/>
                <a:t>Treinamento 4</a:t>
              </a:r>
            </a:p>
          </p:txBody>
        </p:sp>
        <p:sp>
          <p:nvSpPr>
            <p:cNvPr id="2" name="Rectangle 4">
              <a:extLst>
                <a:ext uri="{FF2B5EF4-FFF2-40B4-BE49-F238E27FC236}">
                  <a16:creationId xmlns:a16="http://schemas.microsoft.com/office/drawing/2014/main" id="{3E0C8815-87A1-97C0-4BD9-7808E5FC2E5E}"/>
                </a:ext>
              </a:extLst>
            </p:cNvPr>
            <p:cNvSpPr/>
            <p:nvPr/>
          </p:nvSpPr>
          <p:spPr>
            <a:xfrm>
              <a:off x="4926754" y="96199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7</a:t>
              </a:r>
            </a:p>
          </p:txBody>
        </p:sp>
        <p:sp>
          <p:nvSpPr>
            <p:cNvPr id="4" name="Rectangle 5">
              <a:extLst>
                <a:ext uri="{FF2B5EF4-FFF2-40B4-BE49-F238E27FC236}">
                  <a16:creationId xmlns:a16="http://schemas.microsoft.com/office/drawing/2014/main" id="{07B7A964-8E17-B906-DE14-C8AD2035950B}"/>
                </a:ext>
              </a:extLst>
            </p:cNvPr>
            <p:cNvSpPr/>
            <p:nvPr/>
          </p:nvSpPr>
          <p:spPr>
            <a:xfrm>
              <a:off x="4498804" y="962000"/>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6</a:t>
              </a:r>
            </a:p>
          </p:txBody>
        </p:sp>
        <p:sp>
          <p:nvSpPr>
            <p:cNvPr id="45" name="Rectangle 8">
              <a:extLst>
                <a:ext uri="{FF2B5EF4-FFF2-40B4-BE49-F238E27FC236}">
                  <a16:creationId xmlns:a16="http://schemas.microsoft.com/office/drawing/2014/main" id="{70038EE2-687E-6AAD-D0A0-70D414463074}"/>
                </a:ext>
              </a:extLst>
            </p:cNvPr>
            <p:cNvSpPr/>
            <p:nvPr/>
          </p:nvSpPr>
          <p:spPr>
            <a:xfrm>
              <a:off x="5353628" y="961998"/>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8</a:t>
              </a:r>
            </a:p>
          </p:txBody>
        </p:sp>
        <p:sp>
          <p:nvSpPr>
            <p:cNvPr id="47" name="Rectangle 9">
              <a:extLst>
                <a:ext uri="{FF2B5EF4-FFF2-40B4-BE49-F238E27FC236}">
                  <a16:creationId xmlns:a16="http://schemas.microsoft.com/office/drawing/2014/main" id="{FCE54C16-1489-F0D8-5BA0-FC50E977B4DF}"/>
                </a:ext>
              </a:extLst>
            </p:cNvPr>
            <p:cNvSpPr/>
            <p:nvPr/>
          </p:nvSpPr>
          <p:spPr>
            <a:xfrm>
              <a:off x="5787342" y="961997"/>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9</a:t>
              </a:r>
            </a:p>
          </p:txBody>
        </p:sp>
        <p:sp>
          <p:nvSpPr>
            <p:cNvPr id="54" name="Rectangle 10">
              <a:extLst>
                <a:ext uri="{FF2B5EF4-FFF2-40B4-BE49-F238E27FC236}">
                  <a16:creationId xmlns:a16="http://schemas.microsoft.com/office/drawing/2014/main" id="{4F422D72-8F54-0137-1BE9-4091B85E94AD}"/>
                </a:ext>
              </a:extLst>
            </p:cNvPr>
            <p:cNvSpPr/>
            <p:nvPr/>
          </p:nvSpPr>
          <p:spPr>
            <a:xfrm>
              <a:off x="6215292" y="961997"/>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10</a:t>
              </a:r>
            </a:p>
          </p:txBody>
        </p:sp>
        <p:sp>
          <p:nvSpPr>
            <p:cNvPr id="76" name="Rectangle 4">
              <a:extLst>
                <a:ext uri="{FF2B5EF4-FFF2-40B4-BE49-F238E27FC236}">
                  <a16:creationId xmlns:a16="http://schemas.microsoft.com/office/drawing/2014/main" id="{2283FE89-7433-51C6-5735-084A0DF0D4DB}"/>
                </a:ext>
              </a:extLst>
            </p:cNvPr>
            <p:cNvSpPr/>
            <p:nvPr/>
          </p:nvSpPr>
          <p:spPr>
            <a:xfrm>
              <a:off x="2785101" y="1355427"/>
              <a:ext cx="432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77" name="Rectangle 5">
              <a:extLst>
                <a:ext uri="{FF2B5EF4-FFF2-40B4-BE49-F238E27FC236}">
                  <a16:creationId xmlns:a16="http://schemas.microsoft.com/office/drawing/2014/main" id="{051DBCF5-B432-C13E-A11C-540FE1CE7858}"/>
                </a:ext>
              </a:extLst>
            </p:cNvPr>
            <p:cNvSpPr/>
            <p:nvPr/>
          </p:nvSpPr>
          <p:spPr>
            <a:xfrm>
              <a:off x="2354807" y="1355427"/>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78" name="Rectangle 8">
              <a:extLst>
                <a:ext uri="{FF2B5EF4-FFF2-40B4-BE49-F238E27FC236}">
                  <a16:creationId xmlns:a16="http://schemas.microsoft.com/office/drawing/2014/main" id="{761054CF-8645-8575-0494-73C7EB91FEFA}"/>
                </a:ext>
              </a:extLst>
            </p:cNvPr>
            <p:cNvSpPr/>
            <p:nvPr/>
          </p:nvSpPr>
          <p:spPr>
            <a:xfrm>
              <a:off x="3213051" y="1355032"/>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79" name="Rectangle 9">
              <a:extLst>
                <a:ext uri="{FF2B5EF4-FFF2-40B4-BE49-F238E27FC236}">
                  <a16:creationId xmlns:a16="http://schemas.microsoft.com/office/drawing/2014/main" id="{6039AFAE-6C30-8DBA-B654-E8199E13783F}"/>
                </a:ext>
              </a:extLst>
            </p:cNvPr>
            <p:cNvSpPr/>
            <p:nvPr/>
          </p:nvSpPr>
          <p:spPr>
            <a:xfrm>
              <a:off x="3643345" y="1355032"/>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80" name="Rectangle 10">
              <a:extLst>
                <a:ext uri="{FF2B5EF4-FFF2-40B4-BE49-F238E27FC236}">
                  <a16:creationId xmlns:a16="http://schemas.microsoft.com/office/drawing/2014/main" id="{788BCF8B-6879-C98E-522D-E046966AD0B9}"/>
                </a:ext>
              </a:extLst>
            </p:cNvPr>
            <p:cNvSpPr/>
            <p:nvPr/>
          </p:nvSpPr>
          <p:spPr>
            <a:xfrm>
              <a:off x="4071925" y="1355032"/>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81" name="Rectangle 4">
              <a:extLst>
                <a:ext uri="{FF2B5EF4-FFF2-40B4-BE49-F238E27FC236}">
                  <a16:creationId xmlns:a16="http://schemas.microsoft.com/office/drawing/2014/main" id="{C07613FC-1BCE-1C31-7521-C4AD16E89534}"/>
                </a:ext>
              </a:extLst>
            </p:cNvPr>
            <p:cNvSpPr/>
            <p:nvPr/>
          </p:nvSpPr>
          <p:spPr>
            <a:xfrm>
              <a:off x="4926749" y="1355030"/>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7</a:t>
              </a:r>
            </a:p>
          </p:txBody>
        </p:sp>
        <p:sp>
          <p:nvSpPr>
            <p:cNvPr id="82" name="Rectangle 5">
              <a:extLst>
                <a:ext uri="{FF2B5EF4-FFF2-40B4-BE49-F238E27FC236}">
                  <a16:creationId xmlns:a16="http://schemas.microsoft.com/office/drawing/2014/main" id="{3FA9A90C-A974-75EC-C0FB-4582FD57F573}"/>
                </a:ext>
              </a:extLst>
            </p:cNvPr>
            <p:cNvSpPr/>
            <p:nvPr/>
          </p:nvSpPr>
          <p:spPr>
            <a:xfrm>
              <a:off x="4498799" y="1355031"/>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6</a:t>
              </a:r>
            </a:p>
          </p:txBody>
        </p:sp>
        <p:sp>
          <p:nvSpPr>
            <p:cNvPr id="83" name="Rectangle 8">
              <a:extLst>
                <a:ext uri="{FF2B5EF4-FFF2-40B4-BE49-F238E27FC236}">
                  <a16:creationId xmlns:a16="http://schemas.microsoft.com/office/drawing/2014/main" id="{8B939714-6F90-C043-90A8-4114E676CE91}"/>
                </a:ext>
              </a:extLst>
            </p:cNvPr>
            <p:cNvSpPr/>
            <p:nvPr/>
          </p:nvSpPr>
          <p:spPr>
            <a:xfrm>
              <a:off x="5353623" y="135502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8</a:t>
              </a:r>
            </a:p>
          </p:txBody>
        </p:sp>
        <p:sp>
          <p:nvSpPr>
            <p:cNvPr id="84" name="Rectangle 9">
              <a:extLst>
                <a:ext uri="{FF2B5EF4-FFF2-40B4-BE49-F238E27FC236}">
                  <a16:creationId xmlns:a16="http://schemas.microsoft.com/office/drawing/2014/main" id="{00C4E9F4-C083-FC2A-2572-06612126790E}"/>
                </a:ext>
              </a:extLst>
            </p:cNvPr>
            <p:cNvSpPr/>
            <p:nvPr/>
          </p:nvSpPr>
          <p:spPr>
            <a:xfrm>
              <a:off x="5787337" y="1355028"/>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9</a:t>
              </a:r>
            </a:p>
          </p:txBody>
        </p:sp>
        <p:sp>
          <p:nvSpPr>
            <p:cNvPr id="85" name="Rectangle 10">
              <a:extLst>
                <a:ext uri="{FF2B5EF4-FFF2-40B4-BE49-F238E27FC236}">
                  <a16:creationId xmlns:a16="http://schemas.microsoft.com/office/drawing/2014/main" id="{2F5C2137-ACC7-E80B-27F3-22F179A293F1}"/>
                </a:ext>
              </a:extLst>
            </p:cNvPr>
            <p:cNvSpPr/>
            <p:nvPr/>
          </p:nvSpPr>
          <p:spPr>
            <a:xfrm>
              <a:off x="6215287" y="1355028"/>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10</a:t>
              </a:r>
            </a:p>
          </p:txBody>
        </p:sp>
        <p:sp>
          <p:nvSpPr>
            <p:cNvPr id="86" name="Rectangle 4">
              <a:extLst>
                <a:ext uri="{FF2B5EF4-FFF2-40B4-BE49-F238E27FC236}">
                  <a16:creationId xmlns:a16="http://schemas.microsoft.com/office/drawing/2014/main" id="{B48457E1-AC7F-C61B-5AA6-8BF3B60689C9}"/>
                </a:ext>
              </a:extLst>
            </p:cNvPr>
            <p:cNvSpPr/>
            <p:nvPr/>
          </p:nvSpPr>
          <p:spPr>
            <a:xfrm>
              <a:off x="2785101" y="1747214"/>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87" name="Rectangle 5">
              <a:extLst>
                <a:ext uri="{FF2B5EF4-FFF2-40B4-BE49-F238E27FC236}">
                  <a16:creationId xmlns:a16="http://schemas.microsoft.com/office/drawing/2014/main" id="{5DDAA7AC-D2B5-1BE8-0A74-A50004F601A1}"/>
                </a:ext>
              </a:extLst>
            </p:cNvPr>
            <p:cNvSpPr/>
            <p:nvPr/>
          </p:nvSpPr>
          <p:spPr>
            <a:xfrm>
              <a:off x="2354807" y="1747214"/>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88" name="Rectangle 8">
              <a:extLst>
                <a:ext uri="{FF2B5EF4-FFF2-40B4-BE49-F238E27FC236}">
                  <a16:creationId xmlns:a16="http://schemas.microsoft.com/office/drawing/2014/main" id="{272CD568-3FFE-1F7A-7481-8A64DDD94835}"/>
                </a:ext>
              </a:extLst>
            </p:cNvPr>
            <p:cNvSpPr/>
            <p:nvPr/>
          </p:nvSpPr>
          <p:spPr>
            <a:xfrm>
              <a:off x="3213051" y="1746819"/>
              <a:ext cx="432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89" name="Rectangle 9">
              <a:extLst>
                <a:ext uri="{FF2B5EF4-FFF2-40B4-BE49-F238E27FC236}">
                  <a16:creationId xmlns:a16="http://schemas.microsoft.com/office/drawing/2014/main" id="{3CA9A11F-DEA5-87B4-3B32-F0A2D358B916}"/>
                </a:ext>
              </a:extLst>
            </p:cNvPr>
            <p:cNvSpPr/>
            <p:nvPr/>
          </p:nvSpPr>
          <p:spPr>
            <a:xfrm>
              <a:off x="3643345" y="174681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90" name="Rectangle 10">
              <a:extLst>
                <a:ext uri="{FF2B5EF4-FFF2-40B4-BE49-F238E27FC236}">
                  <a16:creationId xmlns:a16="http://schemas.microsoft.com/office/drawing/2014/main" id="{D6DE5989-DA87-9CAE-6175-4E16FE0A7129}"/>
                </a:ext>
              </a:extLst>
            </p:cNvPr>
            <p:cNvSpPr/>
            <p:nvPr/>
          </p:nvSpPr>
          <p:spPr>
            <a:xfrm>
              <a:off x="4071925" y="174681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91" name="Rectangle 4">
              <a:extLst>
                <a:ext uri="{FF2B5EF4-FFF2-40B4-BE49-F238E27FC236}">
                  <a16:creationId xmlns:a16="http://schemas.microsoft.com/office/drawing/2014/main" id="{409D1E0D-2047-3C23-DFB8-69936F43195E}"/>
                </a:ext>
              </a:extLst>
            </p:cNvPr>
            <p:cNvSpPr/>
            <p:nvPr/>
          </p:nvSpPr>
          <p:spPr>
            <a:xfrm>
              <a:off x="4926749" y="1746817"/>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7</a:t>
              </a:r>
            </a:p>
          </p:txBody>
        </p:sp>
        <p:sp>
          <p:nvSpPr>
            <p:cNvPr id="92" name="Rectangle 5">
              <a:extLst>
                <a:ext uri="{FF2B5EF4-FFF2-40B4-BE49-F238E27FC236}">
                  <a16:creationId xmlns:a16="http://schemas.microsoft.com/office/drawing/2014/main" id="{0B727EDB-49E8-FBE2-9107-8DA684CFFA0A}"/>
                </a:ext>
              </a:extLst>
            </p:cNvPr>
            <p:cNvSpPr/>
            <p:nvPr/>
          </p:nvSpPr>
          <p:spPr>
            <a:xfrm>
              <a:off x="4498799" y="1746818"/>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6</a:t>
              </a:r>
            </a:p>
          </p:txBody>
        </p:sp>
        <p:sp>
          <p:nvSpPr>
            <p:cNvPr id="93" name="Rectangle 8">
              <a:extLst>
                <a:ext uri="{FF2B5EF4-FFF2-40B4-BE49-F238E27FC236}">
                  <a16:creationId xmlns:a16="http://schemas.microsoft.com/office/drawing/2014/main" id="{4203E2E6-38D9-A443-6D30-807E3ACB401F}"/>
                </a:ext>
              </a:extLst>
            </p:cNvPr>
            <p:cNvSpPr/>
            <p:nvPr/>
          </p:nvSpPr>
          <p:spPr>
            <a:xfrm>
              <a:off x="5353623" y="1746816"/>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8</a:t>
              </a:r>
            </a:p>
          </p:txBody>
        </p:sp>
        <p:sp>
          <p:nvSpPr>
            <p:cNvPr id="94" name="Rectangle 9">
              <a:extLst>
                <a:ext uri="{FF2B5EF4-FFF2-40B4-BE49-F238E27FC236}">
                  <a16:creationId xmlns:a16="http://schemas.microsoft.com/office/drawing/2014/main" id="{863B09E3-9846-5790-F0D4-312F01A9EE1C}"/>
                </a:ext>
              </a:extLst>
            </p:cNvPr>
            <p:cNvSpPr/>
            <p:nvPr/>
          </p:nvSpPr>
          <p:spPr>
            <a:xfrm>
              <a:off x="5787337" y="1746815"/>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9</a:t>
              </a:r>
            </a:p>
          </p:txBody>
        </p:sp>
        <p:sp>
          <p:nvSpPr>
            <p:cNvPr id="95" name="Rectangle 10">
              <a:extLst>
                <a:ext uri="{FF2B5EF4-FFF2-40B4-BE49-F238E27FC236}">
                  <a16:creationId xmlns:a16="http://schemas.microsoft.com/office/drawing/2014/main" id="{05B3F3F5-B285-ADD0-5CD4-BC3FE7AB2BCF}"/>
                </a:ext>
              </a:extLst>
            </p:cNvPr>
            <p:cNvSpPr/>
            <p:nvPr/>
          </p:nvSpPr>
          <p:spPr>
            <a:xfrm>
              <a:off x="6215287" y="1746815"/>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10</a:t>
              </a:r>
            </a:p>
          </p:txBody>
        </p:sp>
        <p:sp>
          <p:nvSpPr>
            <p:cNvPr id="96" name="Rectangle 4">
              <a:extLst>
                <a:ext uri="{FF2B5EF4-FFF2-40B4-BE49-F238E27FC236}">
                  <a16:creationId xmlns:a16="http://schemas.microsoft.com/office/drawing/2014/main" id="{9849878E-0A96-AE96-89F7-E05D48549983}"/>
                </a:ext>
              </a:extLst>
            </p:cNvPr>
            <p:cNvSpPr/>
            <p:nvPr/>
          </p:nvSpPr>
          <p:spPr>
            <a:xfrm>
              <a:off x="2785101" y="2143205"/>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97" name="Rectangle 5">
              <a:extLst>
                <a:ext uri="{FF2B5EF4-FFF2-40B4-BE49-F238E27FC236}">
                  <a16:creationId xmlns:a16="http://schemas.microsoft.com/office/drawing/2014/main" id="{398E24AA-E1A6-E633-0E9F-C9E541DF5DF6}"/>
                </a:ext>
              </a:extLst>
            </p:cNvPr>
            <p:cNvSpPr/>
            <p:nvPr/>
          </p:nvSpPr>
          <p:spPr>
            <a:xfrm>
              <a:off x="2354807" y="2143205"/>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98" name="Rectangle 8">
              <a:extLst>
                <a:ext uri="{FF2B5EF4-FFF2-40B4-BE49-F238E27FC236}">
                  <a16:creationId xmlns:a16="http://schemas.microsoft.com/office/drawing/2014/main" id="{0232F202-6AA5-8E3E-7B05-4D8C7193B239}"/>
                </a:ext>
              </a:extLst>
            </p:cNvPr>
            <p:cNvSpPr/>
            <p:nvPr/>
          </p:nvSpPr>
          <p:spPr>
            <a:xfrm>
              <a:off x="3213051" y="2142810"/>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99" name="Rectangle 9">
              <a:extLst>
                <a:ext uri="{FF2B5EF4-FFF2-40B4-BE49-F238E27FC236}">
                  <a16:creationId xmlns:a16="http://schemas.microsoft.com/office/drawing/2014/main" id="{A8F3C8CB-EC4A-7B9B-2B89-54C3B5E11948}"/>
                </a:ext>
              </a:extLst>
            </p:cNvPr>
            <p:cNvSpPr/>
            <p:nvPr/>
          </p:nvSpPr>
          <p:spPr>
            <a:xfrm>
              <a:off x="3643345" y="2142810"/>
              <a:ext cx="432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100" name="Rectangle 10">
              <a:extLst>
                <a:ext uri="{FF2B5EF4-FFF2-40B4-BE49-F238E27FC236}">
                  <a16:creationId xmlns:a16="http://schemas.microsoft.com/office/drawing/2014/main" id="{2696F711-8260-2112-90D0-26DD4112C8F9}"/>
                </a:ext>
              </a:extLst>
            </p:cNvPr>
            <p:cNvSpPr/>
            <p:nvPr/>
          </p:nvSpPr>
          <p:spPr>
            <a:xfrm>
              <a:off x="4071925" y="2142810"/>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101" name="Rectangle 4">
              <a:extLst>
                <a:ext uri="{FF2B5EF4-FFF2-40B4-BE49-F238E27FC236}">
                  <a16:creationId xmlns:a16="http://schemas.microsoft.com/office/drawing/2014/main" id="{F3838DC9-5128-18D0-5929-399D637340F9}"/>
                </a:ext>
              </a:extLst>
            </p:cNvPr>
            <p:cNvSpPr/>
            <p:nvPr/>
          </p:nvSpPr>
          <p:spPr>
            <a:xfrm>
              <a:off x="4926749" y="2142808"/>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7</a:t>
              </a:r>
            </a:p>
          </p:txBody>
        </p:sp>
        <p:sp>
          <p:nvSpPr>
            <p:cNvPr id="102" name="Rectangle 5">
              <a:extLst>
                <a:ext uri="{FF2B5EF4-FFF2-40B4-BE49-F238E27FC236}">
                  <a16:creationId xmlns:a16="http://schemas.microsoft.com/office/drawing/2014/main" id="{5691A143-E500-6CD8-CD0A-C75B807D6155}"/>
                </a:ext>
              </a:extLst>
            </p:cNvPr>
            <p:cNvSpPr/>
            <p:nvPr/>
          </p:nvSpPr>
          <p:spPr>
            <a:xfrm>
              <a:off x="4498799" y="214280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6</a:t>
              </a:r>
            </a:p>
          </p:txBody>
        </p:sp>
        <p:sp>
          <p:nvSpPr>
            <p:cNvPr id="103" name="Rectangle 8">
              <a:extLst>
                <a:ext uri="{FF2B5EF4-FFF2-40B4-BE49-F238E27FC236}">
                  <a16:creationId xmlns:a16="http://schemas.microsoft.com/office/drawing/2014/main" id="{0510AE94-694E-2D36-6F1C-C5FD66AA6DE5}"/>
                </a:ext>
              </a:extLst>
            </p:cNvPr>
            <p:cNvSpPr/>
            <p:nvPr/>
          </p:nvSpPr>
          <p:spPr>
            <a:xfrm>
              <a:off x="5353623" y="2142807"/>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8</a:t>
              </a:r>
            </a:p>
          </p:txBody>
        </p:sp>
        <p:sp>
          <p:nvSpPr>
            <p:cNvPr id="104" name="Rectangle 9">
              <a:extLst>
                <a:ext uri="{FF2B5EF4-FFF2-40B4-BE49-F238E27FC236}">
                  <a16:creationId xmlns:a16="http://schemas.microsoft.com/office/drawing/2014/main" id="{08CF86E4-4BCC-852B-9D55-0A26F146D48C}"/>
                </a:ext>
              </a:extLst>
            </p:cNvPr>
            <p:cNvSpPr/>
            <p:nvPr/>
          </p:nvSpPr>
          <p:spPr>
            <a:xfrm>
              <a:off x="5787337" y="2142806"/>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9</a:t>
              </a:r>
            </a:p>
          </p:txBody>
        </p:sp>
        <p:sp>
          <p:nvSpPr>
            <p:cNvPr id="105" name="Rectangle 10">
              <a:extLst>
                <a:ext uri="{FF2B5EF4-FFF2-40B4-BE49-F238E27FC236}">
                  <a16:creationId xmlns:a16="http://schemas.microsoft.com/office/drawing/2014/main" id="{A3304B0F-DEB9-C387-769D-6C1D21F54C57}"/>
                </a:ext>
              </a:extLst>
            </p:cNvPr>
            <p:cNvSpPr/>
            <p:nvPr/>
          </p:nvSpPr>
          <p:spPr>
            <a:xfrm>
              <a:off x="6215287" y="2142806"/>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10</a:t>
              </a:r>
            </a:p>
          </p:txBody>
        </p:sp>
        <p:sp>
          <p:nvSpPr>
            <p:cNvPr id="106" name="Rectangle 4">
              <a:extLst>
                <a:ext uri="{FF2B5EF4-FFF2-40B4-BE49-F238E27FC236}">
                  <a16:creationId xmlns:a16="http://schemas.microsoft.com/office/drawing/2014/main" id="{F7F2BA7F-4B49-EF50-1DFF-102BBE388693}"/>
                </a:ext>
              </a:extLst>
            </p:cNvPr>
            <p:cNvSpPr/>
            <p:nvPr/>
          </p:nvSpPr>
          <p:spPr>
            <a:xfrm>
              <a:off x="2785101" y="2538402"/>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107" name="Rectangle 5">
              <a:extLst>
                <a:ext uri="{FF2B5EF4-FFF2-40B4-BE49-F238E27FC236}">
                  <a16:creationId xmlns:a16="http://schemas.microsoft.com/office/drawing/2014/main" id="{8590B6BB-EF8A-DA7F-2F0E-C0CFB6C81261}"/>
                </a:ext>
              </a:extLst>
            </p:cNvPr>
            <p:cNvSpPr/>
            <p:nvPr/>
          </p:nvSpPr>
          <p:spPr>
            <a:xfrm>
              <a:off x="2354807" y="2538402"/>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108" name="Rectangle 8">
              <a:extLst>
                <a:ext uri="{FF2B5EF4-FFF2-40B4-BE49-F238E27FC236}">
                  <a16:creationId xmlns:a16="http://schemas.microsoft.com/office/drawing/2014/main" id="{DCF659FD-5AB1-9ADF-EBDE-8CA98D3EF290}"/>
                </a:ext>
              </a:extLst>
            </p:cNvPr>
            <p:cNvSpPr/>
            <p:nvPr/>
          </p:nvSpPr>
          <p:spPr>
            <a:xfrm>
              <a:off x="3213051" y="2538007"/>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109" name="Rectangle 9">
              <a:extLst>
                <a:ext uri="{FF2B5EF4-FFF2-40B4-BE49-F238E27FC236}">
                  <a16:creationId xmlns:a16="http://schemas.microsoft.com/office/drawing/2014/main" id="{3CF016BC-FBFC-9F10-79C7-329D906A55D3}"/>
                </a:ext>
              </a:extLst>
            </p:cNvPr>
            <p:cNvSpPr/>
            <p:nvPr/>
          </p:nvSpPr>
          <p:spPr>
            <a:xfrm>
              <a:off x="3643345" y="2538007"/>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110" name="Rectangle 10">
              <a:extLst>
                <a:ext uri="{FF2B5EF4-FFF2-40B4-BE49-F238E27FC236}">
                  <a16:creationId xmlns:a16="http://schemas.microsoft.com/office/drawing/2014/main" id="{A31B46DD-8A6C-9A15-807B-82773BC08873}"/>
                </a:ext>
              </a:extLst>
            </p:cNvPr>
            <p:cNvSpPr/>
            <p:nvPr/>
          </p:nvSpPr>
          <p:spPr>
            <a:xfrm>
              <a:off x="4071925" y="2538007"/>
              <a:ext cx="432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111" name="Rectangle 4">
              <a:extLst>
                <a:ext uri="{FF2B5EF4-FFF2-40B4-BE49-F238E27FC236}">
                  <a16:creationId xmlns:a16="http://schemas.microsoft.com/office/drawing/2014/main" id="{6CB8A52D-6368-ADA6-8753-B29B7D0771E8}"/>
                </a:ext>
              </a:extLst>
            </p:cNvPr>
            <p:cNvSpPr/>
            <p:nvPr/>
          </p:nvSpPr>
          <p:spPr>
            <a:xfrm>
              <a:off x="4926749" y="2538005"/>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7</a:t>
              </a:r>
            </a:p>
          </p:txBody>
        </p:sp>
        <p:sp>
          <p:nvSpPr>
            <p:cNvPr id="112" name="Rectangle 5">
              <a:extLst>
                <a:ext uri="{FF2B5EF4-FFF2-40B4-BE49-F238E27FC236}">
                  <a16:creationId xmlns:a16="http://schemas.microsoft.com/office/drawing/2014/main" id="{CB8230C6-EA19-FE01-FD55-257850CF60AC}"/>
                </a:ext>
              </a:extLst>
            </p:cNvPr>
            <p:cNvSpPr/>
            <p:nvPr/>
          </p:nvSpPr>
          <p:spPr>
            <a:xfrm>
              <a:off x="4498799" y="2538006"/>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6</a:t>
              </a:r>
            </a:p>
          </p:txBody>
        </p:sp>
        <p:sp>
          <p:nvSpPr>
            <p:cNvPr id="113" name="Rectangle 8">
              <a:extLst>
                <a:ext uri="{FF2B5EF4-FFF2-40B4-BE49-F238E27FC236}">
                  <a16:creationId xmlns:a16="http://schemas.microsoft.com/office/drawing/2014/main" id="{848AC2C9-074E-0153-F820-541D44FDAD67}"/>
                </a:ext>
              </a:extLst>
            </p:cNvPr>
            <p:cNvSpPr/>
            <p:nvPr/>
          </p:nvSpPr>
          <p:spPr>
            <a:xfrm>
              <a:off x="5353623" y="2538004"/>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8</a:t>
              </a:r>
            </a:p>
          </p:txBody>
        </p:sp>
        <p:sp>
          <p:nvSpPr>
            <p:cNvPr id="114" name="Rectangle 9">
              <a:extLst>
                <a:ext uri="{FF2B5EF4-FFF2-40B4-BE49-F238E27FC236}">
                  <a16:creationId xmlns:a16="http://schemas.microsoft.com/office/drawing/2014/main" id="{09E406FC-BF6E-233D-D75A-2A75428EA9C5}"/>
                </a:ext>
              </a:extLst>
            </p:cNvPr>
            <p:cNvSpPr/>
            <p:nvPr/>
          </p:nvSpPr>
          <p:spPr>
            <a:xfrm>
              <a:off x="5787337" y="2538003"/>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9</a:t>
              </a:r>
            </a:p>
          </p:txBody>
        </p:sp>
        <p:sp>
          <p:nvSpPr>
            <p:cNvPr id="115" name="Rectangle 10">
              <a:extLst>
                <a:ext uri="{FF2B5EF4-FFF2-40B4-BE49-F238E27FC236}">
                  <a16:creationId xmlns:a16="http://schemas.microsoft.com/office/drawing/2014/main" id="{C0382306-AFD8-C1AA-0B19-537FEBF9426C}"/>
                </a:ext>
              </a:extLst>
            </p:cNvPr>
            <p:cNvSpPr/>
            <p:nvPr/>
          </p:nvSpPr>
          <p:spPr>
            <a:xfrm>
              <a:off x="6215287" y="2538003"/>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10</a:t>
              </a:r>
            </a:p>
          </p:txBody>
        </p:sp>
        <p:sp>
          <p:nvSpPr>
            <p:cNvPr id="116" name="Rectangle 4">
              <a:extLst>
                <a:ext uri="{FF2B5EF4-FFF2-40B4-BE49-F238E27FC236}">
                  <a16:creationId xmlns:a16="http://schemas.microsoft.com/office/drawing/2014/main" id="{E34657F4-B723-034D-7D13-769984F51112}"/>
                </a:ext>
              </a:extLst>
            </p:cNvPr>
            <p:cNvSpPr/>
            <p:nvPr/>
          </p:nvSpPr>
          <p:spPr>
            <a:xfrm>
              <a:off x="2785101" y="2921544"/>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117" name="Rectangle 5">
              <a:extLst>
                <a:ext uri="{FF2B5EF4-FFF2-40B4-BE49-F238E27FC236}">
                  <a16:creationId xmlns:a16="http://schemas.microsoft.com/office/drawing/2014/main" id="{A691B82E-3F82-01BC-5F9C-E1CB73EB6138}"/>
                </a:ext>
              </a:extLst>
            </p:cNvPr>
            <p:cNvSpPr/>
            <p:nvPr/>
          </p:nvSpPr>
          <p:spPr>
            <a:xfrm>
              <a:off x="2354807" y="2921544"/>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118" name="Rectangle 8">
              <a:extLst>
                <a:ext uri="{FF2B5EF4-FFF2-40B4-BE49-F238E27FC236}">
                  <a16:creationId xmlns:a16="http://schemas.microsoft.com/office/drawing/2014/main" id="{89458F61-2C10-C1F5-FD03-593C64A3592E}"/>
                </a:ext>
              </a:extLst>
            </p:cNvPr>
            <p:cNvSpPr/>
            <p:nvPr/>
          </p:nvSpPr>
          <p:spPr>
            <a:xfrm>
              <a:off x="3213051" y="292114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119" name="Rectangle 9">
              <a:extLst>
                <a:ext uri="{FF2B5EF4-FFF2-40B4-BE49-F238E27FC236}">
                  <a16:creationId xmlns:a16="http://schemas.microsoft.com/office/drawing/2014/main" id="{C0E3A58A-B8F4-7AB5-1AC8-1DE144FF8239}"/>
                </a:ext>
              </a:extLst>
            </p:cNvPr>
            <p:cNvSpPr/>
            <p:nvPr/>
          </p:nvSpPr>
          <p:spPr>
            <a:xfrm>
              <a:off x="3643345" y="292114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120" name="Rectangle 10">
              <a:extLst>
                <a:ext uri="{FF2B5EF4-FFF2-40B4-BE49-F238E27FC236}">
                  <a16:creationId xmlns:a16="http://schemas.microsoft.com/office/drawing/2014/main" id="{90EBC5F5-94D6-2923-BA57-6C40C112089F}"/>
                </a:ext>
              </a:extLst>
            </p:cNvPr>
            <p:cNvSpPr/>
            <p:nvPr/>
          </p:nvSpPr>
          <p:spPr>
            <a:xfrm>
              <a:off x="4071925" y="292114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121" name="Rectangle 4">
              <a:extLst>
                <a:ext uri="{FF2B5EF4-FFF2-40B4-BE49-F238E27FC236}">
                  <a16:creationId xmlns:a16="http://schemas.microsoft.com/office/drawing/2014/main" id="{D5FF1B52-A1F2-6E41-CE8C-230CB0458A73}"/>
                </a:ext>
              </a:extLst>
            </p:cNvPr>
            <p:cNvSpPr/>
            <p:nvPr/>
          </p:nvSpPr>
          <p:spPr>
            <a:xfrm>
              <a:off x="4926749" y="2921147"/>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7</a:t>
              </a:r>
            </a:p>
          </p:txBody>
        </p:sp>
        <p:sp>
          <p:nvSpPr>
            <p:cNvPr id="122" name="Rectangle 5">
              <a:extLst>
                <a:ext uri="{FF2B5EF4-FFF2-40B4-BE49-F238E27FC236}">
                  <a16:creationId xmlns:a16="http://schemas.microsoft.com/office/drawing/2014/main" id="{7B596C9D-8FF0-2BAF-6C5E-BC4E4AA5BF32}"/>
                </a:ext>
              </a:extLst>
            </p:cNvPr>
            <p:cNvSpPr/>
            <p:nvPr/>
          </p:nvSpPr>
          <p:spPr>
            <a:xfrm>
              <a:off x="4498799" y="2921148"/>
              <a:ext cx="432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6</a:t>
              </a:r>
            </a:p>
          </p:txBody>
        </p:sp>
        <p:sp>
          <p:nvSpPr>
            <p:cNvPr id="123" name="Rectangle 8">
              <a:extLst>
                <a:ext uri="{FF2B5EF4-FFF2-40B4-BE49-F238E27FC236}">
                  <a16:creationId xmlns:a16="http://schemas.microsoft.com/office/drawing/2014/main" id="{6A67D423-1040-7920-8AA4-5C3704D73ECA}"/>
                </a:ext>
              </a:extLst>
            </p:cNvPr>
            <p:cNvSpPr/>
            <p:nvPr/>
          </p:nvSpPr>
          <p:spPr>
            <a:xfrm>
              <a:off x="5353623" y="2921146"/>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8</a:t>
              </a:r>
            </a:p>
          </p:txBody>
        </p:sp>
        <p:sp>
          <p:nvSpPr>
            <p:cNvPr id="124" name="Rectangle 9">
              <a:extLst>
                <a:ext uri="{FF2B5EF4-FFF2-40B4-BE49-F238E27FC236}">
                  <a16:creationId xmlns:a16="http://schemas.microsoft.com/office/drawing/2014/main" id="{4FBF95DD-988A-B7C0-980F-7695A3B10707}"/>
                </a:ext>
              </a:extLst>
            </p:cNvPr>
            <p:cNvSpPr/>
            <p:nvPr/>
          </p:nvSpPr>
          <p:spPr>
            <a:xfrm>
              <a:off x="5787337" y="2921145"/>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9</a:t>
              </a:r>
            </a:p>
          </p:txBody>
        </p:sp>
        <p:sp>
          <p:nvSpPr>
            <p:cNvPr id="125" name="Rectangle 10">
              <a:extLst>
                <a:ext uri="{FF2B5EF4-FFF2-40B4-BE49-F238E27FC236}">
                  <a16:creationId xmlns:a16="http://schemas.microsoft.com/office/drawing/2014/main" id="{D44CF25F-2CA8-E46D-71BB-11CA83AA26ED}"/>
                </a:ext>
              </a:extLst>
            </p:cNvPr>
            <p:cNvSpPr/>
            <p:nvPr/>
          </p:nvSpPr>
          <p:spPr>
            <a:xfrm>
              <a:off x="6215287" y="2921145"/>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10</a:t>
              </a:r>
            </a:p>
          </p:txBody>
        </p:sp>
        <p:sp>
          <p:nvSpPr>
            <p:cNvPr id="126" name="Rectangle 4">
              <a:extLst>
                <a:ext uri="{FF2B5EF4-FFF2-40B4-BE49-F238E27FC236}">
                  <a16:creationId xmlns:a16="http://schemas.microsoft.com/office/drawing/2014/main" id="{F371D882-BAE5-5754-CF03-2EE77FAB6B36}"/>
                </a:ext>
              </a:extLst>
            </p:cNvPr>
            <p:cNvSpPr/>
            <p:nvPr/>
          </p:nvSpPr>
          <p:spPr>
            <a:xfrm>
              <a:off x="2785101" y="330920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127" name="Rectangle 5">
              <a:extLst>
                <a:ext uri="{FF2B5EF4-FFF2-40B4-BE49-F238E27FC236}">
                  <a16:creationId xmlns:a16="http://schemas.microsoft.com/office/drawing/2014/main" id="{21B3ED27-5C00-3039-8FBB-2378DF065F5D}"/>
                </a:ext>
              </a:extLst>
            </p:cNvPr>
            <p:cNvSpPr/>
            <p:nvPr/>
          </p:nvSpPr>
          <p:spPr>
            <a:xfrm>
              <a:off x="2354807" y="330920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128" name="Rectangle 8">
              <a:extLst>
                <a:ext uri="{FF2B5EF4-FFF2-40B4-BE49-F238E27FC236}">
                  <a16:creationId xmlns:a16="http://schemas.microsoft.com/office/drawing/2014/main" id="{FB627EC2-37F9-8E2D-84ED-827449B79EB0}"/>
                </a:ext>
              </a:extLst>
            </p:cNvPr>
            <p:cNvSpPr/>
            <p:nvPr/>
          </p:nvSpPr>
          <p:spPr>
            <a:xfrm>
              <a:off x="3213051" y="3308814"/>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129" name="Rectangle 9">
              <a:extLst>
                <a:ext uri="{FF2B5EF4-FFF2-40B4-BE49-F238E27FC236}">
                  <a16:creationId xmlns:a16="http://schemas.microsoft.com/office/drawing/2014/main" id="{66331C35-C7BA-9465-E834-E750025CCA6C}"/>
                </a:ext>
              </a:extLst>
            </p:cNvPr>
            <p:cNvSpPr/>
            <p:nvPr/>
          </p:nvSpPr>
          <p:spPr>
            <a:xfrm>
              <a:off x="3643345" y="3308814"/>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130" name="Rectangle 10">
              <a:extLst>
                <a:ext uri="{FF2B5EF4-FFF2-40B4-BE49-F238E27FC236}">
                  <a16:creationId xmlns:a16="http://schemas.microsoft.com/office/drawing/2014/main" id="{BDB07790-E921-42D6-6287-DD170A52FEA7}"/>
                </a:ext>
              </a:extLst>
            </p:cNvPr>
            <p:cNvSpPr/>
            <p:nvPr/>
          </p:nvSpPr>
          <p:spPr>
            <a:xfrm>
              <a:off x="4071925" y="3308814"/>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131" name="Rectangle 4">
              <a:extLst>
                <a:ext uri="{FF2B5EF4-FFF2-40B4-BE49-F238E27FC236}">
                  <a16:creationId xmlns:a16="http://schemas.microsoft.com/office/drawing/2014/main" id="{E4CE89B7-672C-10F1-9209-E2D8E36EA448}"/>
                </a:ext>
              </a:extLst>
            </p:cNvPr>
            <p:cNvSpPr/>
            <p:nvPr/>
          </p:nvSpPr>
          <p:spPr>
            <a:xfrm>
              <a:off x="4926749" y="3308812"/>
              <a:ext cx="432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7</a:t>
              </a:r>
            </a:p>
          </p:txBody>
        </p:sp>
        <p:sp>
          <p:nvSpPr>
            <p:cNvPr id="132" name="Rectangle 5">
              <a:extLst>
                <a:ext uri="{FF2B5EF4-FFF2-40B4-BE49-F238E27FC236}">
                  <a16:creationId xmlns:a16="http://schemas.microsoft.com/office/drawing/2014/main" id="{32EFEACD-1583-CAF2-69EE-23FDF28E5A41}"/>
                </a:ext>
              </a:extLst>
            </p:cNvPr>
            <p:cNvSpPr/>
            <p:nvPr/>
          </p:nvSpPr>
          <p:spPr>
            <a:xfrm>
              <a:off x="4498799" y="3308813"/>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6</a:t>
              </a:r>
            </a:p>
          </p:txBody>
        </p:sp>
        <p:sp>
          <p:nvSpPr>
            <p:cNvPr id="133" name="Rectangle 8">
              <a:extLst>
                <a:ext uri="{FF2B5EF4-FFF2-40B4-BE49-F238E27FC236}">
                  <a16:creationId xmlns:a16="http://schemas.microsoft.com/office/drawing/2014/main" id="{9CFE3827-D689-F333-6BE6-DC1F3B258FA0}"/>
                </a:ext>
              </a:extLst>
            </p:cNvPr>
            <p:cNvSpPr/>
            <p:nvPr/>
          </p:nvSpPr>
          <p:spPr>
            <a:xfrm>
              <a:off x="5353623" y="3308811"/>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8</a:t>
              </a:r>
            </a:p>
          </p:txBody>
        </p:sp>
        <p:sp>
          <p:nvSpPr>
            <p:cNvPr id="134" name="Rectangle 9">
              <a:extLst>
                <a:ext uri="{FF2B5EF4-FFF2-40B4-BE49-F238E27FC236}">
                  <a16:creationId xmlns:a16="http://schemas.microsoft.com/office/drawing/2014/main" id="{9BFFAB0F-615C-34B0-2470-742EB7CDE2DC}"/>
                </a:ext>
              </a:extLst>
            </p:cNvPr>
            <p:cNvSpPr/>
            <p:nvPr/>
          </p:nvSpPr>
          <p:spPr>
            <a:xfrm>
              <a:off x="5787337" y="3308810"/>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9</a:t>
              </a:r>
            </a:p>
          </p:txBody>
        </p:sp>
        <p:sp>
          <p:nvSpPr>
            <p:cNvPr id="135" name="Rectangle 10">
              <a:extLst>
                <a:ext uri="{FF2B5EF4-FFF2-40B4-BE49-F238E27FC236}">
                  <a16:creationId xmlns:a16="http://schemas.microsoft.com/office/drawing/2014/main" id="{147EFC36-E54A-4111-5D94-058B6277810D}"/>
                </a:ext>
              </a:extLst>
            </p:cNvPr>
            <p:cNvSpPr/>
            <p:nvPr/>
          </p:nvSpPr>
          <p:spPr>
            <a:xfrm>
              <a:off x="6215287" y="3308810"/>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10</a:t>
              </a:r>
            </a:p>
          </p:txBody>
        </p:sp>
        <p:sp>
          <p:nvSpPr>
            <p:cNvPr id="136" name="Rectangle 4">
              <a:extLst>
                <a:ext uri="{FF2B5EF4-FFF2-40B4-BE49-F238E27FC236}">
                  <a16:creationId xmlns:a16="http://schemas.microsoft.com/office/drawing/2014/main" id="{57980908-1B66-4125-4310-A35677123EF6}"/>
                </a:ext>
              </a:extLst>
            </p:cNvPr>
            <p:cNvSpPr/>
            <p:nvPr/>
          </p:nvSpPr>
          <p:spPr>
            <a:xfrm>
              <a:off x="2785101" y="3705512"/>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137" name="Rectangle 5">
              <a:extLst>
                <a:ext uri="{FF2B5EF4-FFF2-40B4-BE49-F238E27FC236}">
                  <a16:creationId xmlns:a16="http://schemas.microsoft.com/office/drawing/2014/main" id="{A4F7360C-BE80-68FC-CBCD-6C6EA3499568}"/>
                </a:ext>
              </a:extLst>
            </p:cNvPr>
            <p:cNvSpPr/>
            <p:nvPr/>
          </p:nvSpPr>
          <p:spPr>
            <a:xfrm>
              <a:off x="2354807" y="3705512"/>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138" name="Rectangle 8">
              <a:extLst>
                <a:ext uri="{FF2B5EF4-FFF2-40B4-BE49-F238E27FC236}">
                  <a16:creationId xmlns:a16="http://schemas.microsoft.com/office/drawing/2014/main" id="{3D7A565F-26D4-8F7A-DB39-DACCF7C301CB}"/>
                </a:ext>
              </a:extLst>
            </p:cNvPr>
            <p:cNvSpPr/>
            <p:nvPr/>
          </p:nvSpPr>
          <p:spPr>
            <a:xfrm>
              <a:off x="3213051" y="3705117"/>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139" name="Rectangle 9">
              <a:extLst>
                <a:ext uri="{FF2B5EF4-FFF2-40B4-BE49-F238E27FC236}">
                  <a16:creationId xmlns:a16="http://schemas.microsoft.com/office/drawing/2014/main" id="{FEF6B429-FA2B-4089-C432-A5D4EAA23A98}"/>
                </a:ext>
              </a:extLst>
            </p:cNvPr>
            <p:cNvSpPr/>
            <p:nvPr/>
          </p:nvSpPr>
          <p:spPr>
            <a:xfrm>
              <a:off x="3643345" y="3705117"/>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140" name="Rectangle 10">
              <a:extLst>
                <a:ext uri="{FF2B5EF4-FFF2-40B4-BE49-F238E27FC236}">
                  <a16:creationId xmlns:a16="http://schemas.microsoft.com/office/drawing/2014/main" id="{CB701250-BAFE-5260-A8DF-24B3BDCD9E5C}"/>
                </a:ext>
              </a:extLst>
            </p:cNvPr>
            <p:cNvSpPr/>
            <p:nvPr/>
          </p:nvSpPr>
          <p:spPr>
            <a:xfrm>
              <a:off x="4071925" y="3705117"/>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141" name="Rectangle 4">
              <a:extLst>
                <a:ext uri="{FF2B5EF4-FFF2-40B4-BE49-F238E27FC236}">
                  <a16:creationId xmlns:a16="http://schemas.microsoft.com/office/drawing/2014/main" id="{C010C686-F239-6F99-5B46-F499853F58CC}"/>
                </a:ext>
              </a:extLst>
            </p:cNvPr>
            <p:cNvSpPr/>
            <p:nvPr/>
          </p:nvSpPr>
          <p:spPr>
            <a:xfrm>
              <a:off x="4926749" y="3705115"/>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7</a:t>
              </a:r>
            </a:p>
          </p:txBody>
        </p:sp>
        <p:sp>
          <p:nvSpPr>
            <p:cNvPr id="142" name="Rectangle 5">
              <a:extLst>
                <a:ext uri="{FF2B5EF4-FFF2-40B4-BE49-F238E27FC236}">
                  <a16:creationId xmlns:a16="http://schemas.microsoft.com/office/drawing/2014/main" id="{A6FE1FC9-B91C-C2CC-5B4E-06A4D657D0BC}"/>
                </a:ext>
              </a:extLst>
            </p:cNvPr>
            <p:cNvSpPr/>
            <p:nvPr/>
          </p:nvSpPr>
          <p:spPr>
            <a:xfrm>
              <a:off x="4498799" y="3705116"/>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6</a:t>
              </a:r>
            </a:p>
          </p:txBody>
        </p:sp>
        <p:sp>
          <p:nvSpPr>
            <p:cNvPr id="143" name="Rectangle 8">
              <a:extLst>
                <a:ext uri="{FF2B5EF4-FFF2-40B4-BE49-F238E27FC236}">
                  <a16:creationId xmlns:a16="http://schemas.microsoft.com/office/drawing/2014/main" id="{58604601-12D5-F90E-32F7-F170315A17EA}"/>
                </a:ext>
              </a:extLst>
            </p:cNvPr>
            <p:cNvSpPr/>
            <p:nvPr/>
          </p:nvSpPr>
          <p:spPr>
            <a:xfrm>
              <a:off x="5353623" y="3705114"/>
              <a:ext cx="432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8</a:t>
              </a:r>
            </a:p>
          </p:txBody>
        </p:sp>
        <p:sp>
          <p:nvSpPr>
            <p:cNvPr id="144" name="Rectangle 9">
              <a:extLst>
                <a:ext uri="{FF2B5EF4-FFF2-40B4-BE49-F238E27FC236}">
                  <a16:creationId xmlns:a16="http://schemas.microsoft.com/office/drawing/2014/main" id="{1E4DB558-AF7E-B95E-D0AD-37B5BCCC323F}"/>
                </a:ext>
              </a:extLst>
            </p:cNvPr>
            <p:cNvSpPr/>
            <p:nvPr/>
          </p:nvSpPr>
          <p:spPr>
            <a:xfrm>
              <a:off x="5787337" y="3705113"/>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9</a:t>
              </a:r>
            </a:p>
          </p:txBody>
        </p:sp>
        <p:sp>
          <p:nvSpPr>
            <p:cNvPr id="145" name="Rectangle 10">
              <a:extLst>
                <a:ext uri="{FF2B5EF4-FFF2-40B4-BE49-F238E27FC236}">
                  <a16:creationId xmlns:a16="http://schemas.microsoft.com/office/drawing/2014/main" id="{A0666BA4-14CA-6E6A-A52E-F1D8E49A35A2}"/>
                </a:ext>
              </a:extLst>
            </p:cNvPr>
            <p:cNvSpPr/>
            <p:nvPr/>
          </p:nvSpPr>
          <p:spPr>
            <a:xfrm>
              <a:off x="6215287" y="3705113"/>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10</a:t>
              </a:r>
            </a:p>
          </p:txBody>
        </p:sp>
        <p:sp>
          <p:nvSpPr>
            <p:cNvPr id="146" name="Rectangle 4">
              <a:extLst>
                <a:ext uri="{FF2B5EF4-FFF2-40B4-BE49-F238E27FC236}">
                  <a16:creationId xmlns:a16="http://schemas.microsoft.com/office/drawing/2014/main" id="{09CC9A1C-0FF5-DA8D-9B81-D2E78337E476}"/>
                </a:ext>
              </a:extLst>
            </p:cNvPr>
            <p:cNvSpPr/>
            <p:nvPr/>
          </p:nvSpPr>
          <p:spPr>
            <a:xfrm>
              <a:off x="2785101" y="4093996"/>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147" name="Rectangle 5">
              <a:extLst>
                <a:ext uri="{FF2B5EF4-FFF2-40B4-BE49-F238E27FC236}">
                  <a16:creationId xmlns:a16="http://schemas.microsoft.com/office/drawing/2014/main" id="{3CF680CF-E2FC-EFFB-6AE7-F826C7856EB2}"/>
                </a:ext>
              </a:extLst>
            </p:cNvPr>
            <p:cNvSpPr/>
            <p:nvPr/>
          </p:nvSpPr>
          <p:spPr>
            <a:xfrm>
              <a:off x="2354807" y="4093996"/>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148" name="Rectangle 8">
              <a:extLst>
                <a:ext uri="{FF2B5EF4-FFF2-40B4-BE49-F238E27FC236}">
                  <a16:creationId xmlns:a16="http://schemas.microsoft.com/office/drawing/2014/main" id="{AD075D0B-8562-6A6D-01EC-69388594C105}"/>
                </a:ext>
              </a:extLst>
            </p:cNvPr>
            <p:cNvSpPr/>
            <p:nvPr/>
          </p:nvSpPr>
          <p:spPr>
            <a:xfrm>
              <a:off x="3213051" y="4093601"/>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149" name="Rectangle 9">
              <a:extLst>
                <a:ext uri="{FF2B5EF4-FFF2-40B4-BE49-F238E27FC236}">
                  <a16:creationId xmlns:a16="http://schemas.microsoft.com/office/drawing/2014/main" id="{CBC0E90D-5498-5DC2-A9E5-3206EE5E5824}"/>
                </a:ext>
              </a:extLst>
            </p:cNvPr>
            <p:cNvSpPr/>
            <p:nvPr/>
          </p:nvSpPr>
          <p:spPr>
            <a:xfrm>
              <a:off x="3643345" y="4093601"/>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150" name="Rectangle 10">
              <a:extLst>
                <a:ext uri="{FF2B5EF4-FFF2-40B4-BE49-F238E27FC236}">
                  <a16:creationId xmlns:a16="http://schemas.microsoft.com/office/drawing/2014/main" id="{43215DC0-4AF1-DBA1-C550-99928887A67E}"/>
                </a:ext>
              </a:extLst>
            </p:cNvPr>
            <p:cNvSpPr/>
            <p:nvPr/>
          </p:nvSpPr>
          <p:spPr>
            <a:xfrm>
              <a:off x="4071925" y="4093601"/>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151" name="Rectangle 4">
              <a:extLst>
                <a:ext uri="{FF2B5EF4-FFF2-40B4-BE49-F238E27FC236}">
                  <a16:creationId xmlns:a16="http://schemas.microsoft.com/office/drawing/2014/main" id="{93B8FC98-9E58-4015-63F9-1F72AEF57E26}"/>
                </a:ext>
              </a:extLst>
            </p:cNvPr>
            <p:cNvSpPr/>
            <p:nvPr/>
          </p:nvSpPr>
          <p:spPr>
            <a:xfrm>
              <a:off x="4926749" y="409359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7</a:t>
              </a:r>
            </a:p>
          </p:txBody>
        </p:sp>
        <p:sp>
          <p:nvSpPr>
            <p:cNvPr id="152" name="Rectangle 5">
              <a:extLst>
                <a:ext uri="{FF2B5EF4-FFF2-40B4-BE49-F238E27FC236}">
                  <a16:creationId xmlns:a16="http://schemas.microsoft.com/office/drawing/2014/main" id="{FB2F67C9-DE08-FDBD-0D2B-CCD63210458A}"/>
                </a:ext>
              </a:extLst>
            </p:cNvPr>
            <p:cNvSpPr/>
            <p:nvPr/>
          </p:nvSpPr>
          <p:spPr>
            <a:xfrm>
              <a:off x="4498799" y="4093600"/>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6</a:t>
              </a:r>
            </a:p>
          </p:txBody>
        </p:sp>
        <p:sp>
          <p:nvSpPr>
            <p:cNvPr id="153" name="Rectangle 8">
              <a:extLst>
                <a:ext uri="{FF2B5EF4-FFF2-40B4-BE49-F238E27FC236}">
                  <a16:creationId xmlns:a16="http://schemas.microsoft.com/office/drawing/2014/main" id="{74AAC2BF-15F1-691A-9D58-52609BA83861}"/>
                </a:ext>
              </a:extLst>
            </p:cNvPr>
            <p:cNvSpPr/>
            <p:nvPr/>
          </p:nvSpPr>
          <p:spPr>
            <a:xfrm>
              <a:off x="5353623" y="4093598"/>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8</a:t>
              </a:r>
            </a:p>
          </p:txBody>
        </p:sp>
        <p:sp>
          <p:nvSpPr>
            <p:cNvPr id="154" name="Rectangle 9">
              <a:extLst>
                <a:ext uri="{FF2B5EF4-FFF2-40B4-BE49-F238E27FC236}">
                  <a16:creationId xmlns:a16="http://schemas.microsoft.com/office/drawing/2014/main" id="{8897FBCD-3F6C-43A1-4614-CDEE83265059}"/>
                </a:ext>
              </a:extLst>
            </p:cNvPr>
            <p:cNvSpPr/>
            <p:nvPr/>
          </p:nvSpPr>
          <p:spPr>
            <a:xfrm>
              <a:off x="5787337" y="4093597"/>
              <a:ext cx="432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9</a:t>
              </a:r>
            </a:p>
          </p:txBody>
        </p:sp>
        <p:sp>
          <p:nvSpPr>
            <p:cNvPr id="155" name="Rectangle 10">
              <a:extLst>
                <a:ext uri="{FF2B5EF4-FFF2-40B4-BE49-F238E27FC236}">
                  <a16:creationId xmlns:a16="http://schemas.microsoft.com/office/drawing/2014/main" id="{14D61FDA-20D5-0C1B-FE63-2A7C17AF4442}"/>
                </a:ext>
              </a:extLst>
            </p:cNvPr>
            <p:cNvSpPr/>
            <p:nvPr/>
          </p:nvSpPr>
          <p:spPr>
            <a:xfrm>
              <a:off x="6215287" y="4093597"/>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10</a:t>
              </a:r>
            </a:p>
          </p:txBody>
        </p:sp>
        <p:sp>
          <p:nvSpPr>
            <p:cNvPr id="156" name="Rectangle 4">
              <a:extLst>
                <a:ext uri="{FF2B5EF4-FFF2-40B4-BE49-F238E27FC236}">
                  <a16:creationId xmlns:a16="http://schemas.microsoft.com/office/drawing/2014/main" id="{425ED12E-E242-9E42-D403-2F97F01FA793}"/>
                </a:ext>
              </a:extLst>
            </p:cNvPr>
            <p:cNvSpPr/>
            <p:nvPr/>
          </p:nvSpPr>
          <p:spPr>
            <a:xfrm>
              <a:off x="2785101" y="448723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157" name="Rectangle 5">
              <a:extLst>
                <a:ext uri="{FF2B5EF4-FFF2-40B4-BE49-F238E27FC236}">
                  <a16:creationId xmlns:a16="http://schemas.microsoft.com/office/drawing/2014/main" id="{1147CE01-6118-6260-1635-E900E5BDD920}"/>
                </a:ext>
              </a:extLst>
            </p:cNvPr>
            <p:cNvSpPr/>
            <p:nvPr/>
          </p:nvSpPr>
          <p:spPr>
            <a:xfrm>
              <a:off x="2354807" y="448723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158" name="Rectangle 8">
              <a:extLst>
                <a:ext uri="{FF2B5EF4-FFF2-40B4-BE49-F238E27FC236}">
                  <a16:creationId xmlns:a16="http://schemas.microsoft.com/office/drawing/2014/main" id="{2B8D66CE-FFB5-8460-A9AE-5AF2AC9B278C}"/>
                </a:ext>
              </a:extLst>
            </p:cNvPr>
            <p:cNvSpPr/>
            <p:nvPr/>
          </p:nvSpPr>
          <p:spPr>
            <a:xfrm>
              <a:off x="3213051" y="4486844"/>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159" name="Rectangle 9">
              <a:extLst>
                <a:ext uri="{FF2B5EF4-FFF2-40B4-BE49-F238E27FC236}">
                  <a16:creationId xmlns:a16="http://schemas.microsoft.com/office/drawing/2014/main" id="{9FA177D9-5022-298C-0450-D4173F6E5568}"/>
                </a:ext>
              </a:extLst>
            </p:cNvPr>
            <p:cNvSpPr/>
            <p:nvPr/>
          </p:nvSpPr>
          <p:spPr>
            <a:xfrm>
              <a:off x="3643345" y="4486844"/>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160" name="Rectangle 10">
              <a:extLst>
                <a:ext uri="{FF2B5EF4-FFF2-40B4-BE49-F238E27FC236}">
                  <a16:creationId xmlns:a16="http://schemas.microsoft.com/office/drawing/2014/main" id="{6C56D40A-F72F-9CBE-DEE3-03882D197490}"/>
                </a:ext>
              </a:extLst>
            </p:cNvPr>
            <p:cNvSpPr/>
            <p:nvPr/>
          </p:nvSpPr>
          <p:spPr>
            <a:xfrm>
              <a:off x="4071925" y="4486844"/>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161" name="Rectangle 4">
              <a:extLst>
                <a:ext uri="{FF2B5EF4-FFF2-40B4-BE49-F238E27FC236}">
                  <a16:creationId xmlns:a16="http://schemas.microsoft.com/office/drawing/2014/main" id="{A76252EB-725A-AA26-F74C-5F42BD8F37FC}"/>
                </a:ext>
              </a:extLst>
            </p:cNvPr>
            <p:cNvSpPr/>
            <p:nvPr/>
          </p:nvSpPr>
          <p:spPr>
            <a:xfrm>
              <a:off x="4926749" y="4486842"/>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7</a:t>
              </a:r>
            </a:p>
          </p:txBody>
        </p:sp>
        <p:sp>
          <p:nvSpPr>
            <p:cNvPr id="162" name="Rectangle 5">
              <a:extLst>
                <a:ext uri="{FF2B5EF4-FFF2-40B4-BE49-F238E27FC236}">
                  <a16:creationId xmlns:a16="http://schemas.microsoft.com/office/drawing/2014/main" id="{4139510D-32DB-BF06-F4DD-7FD20676BBB8}"/>
                </a:ext>
              </a:extLst>
            </p:cNvPr>
            <p:cNvSpPr/>
            <p:nvPr/>
          </p:nvSpPr>
          <p:spPr>
            <a:xfrm>
              <a:off x="4498799" y="4486843"/>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6</a:t>
              </a:r>
            </a:p>
          </p:txBody>
        </p:sp>
        <p:sp>
          <p:nvSpPr>
            <p:cNvPr id="163" name="Rectangle 8">
              <a:extLst>
                <a:ext uri="{FF2B5EF4-FFF2-40B4-BE49-F238E27FC236}">
                  <a16:creationId xmlns:a16="http://schemas.microsoft.com/office/drawing/2014/main" id="{77991953-00B7-8432-FE0F-B63DB489F1CC}"/>
                </a:ext>
              </a:extLst>
            </p:cNvPr>
            <p:cNvSpPr/>
            <p:nvPr/>
          </p:nvSpPr>
          <p:spPr>
            <a:xfrm>
              <a:off x="5353623" y="4486841"/>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8</a:t>
              </a:r>
            </a:p>
          </p:txBody>
        </p:sp>
        <p:sp>
          <p:nvSpPr>
            <p:cNvPr id="164" name="Rectangle 9">
              <a:extLst>
                <a:ext uri="{FF2B5EF4-FFF2-40B4-BE49-F238E27FC236}">
                  <a16:creationId xmlns:a16="http://schemas.microsoft.com/office/drawing/2014/main" id="{D4747C93-8FF4-2165-319B-2C8A1D28319C}"/>
                </a:ext>
              </a:extLst>
            </p:cNvPr>
            <p:cNvSpPr/>
            <p:nvPr/>
          </p:nvSpPr>
          <p:spPr>
            <a:xfrm>
              <a:off x="5787337" y="4486840"/>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9</a:t>
              </a:r>
            </a:p>
          </p:txBody>
        </p:sp>
        <p:sp>
          <p:nvSpPr>
            <p:cNvPr id="165" name="Rectangle 10">
              <a:extLst>
                <a:ext uri="{FF2B5EF4-FFF2-40B4-BE49-F238E27FC236}">
                  <a16:creationId xmlns:a16="http://schemas.microsoft.com/office/drawing/2014/main" id="{A9D6C350-586E-A8A8-8C3D-8E61F1F13782}"/>
                </a:ext>
              </a:extLst>
            </p:cNvPr>
            <p:cNvSpPr/>
            <p:nvPr/>
          </p:nvSpPr>
          <p:spPr>
            <a:xfrm>
              <a:off x="6215287" y="4486840"/>
              <a:ext cx="432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10</a:t>
              </a:r>
            </a:p>
          </p:txBody>
        </p:sp>
        <p:sp>
          <p:nvSpPr>
            <p:cNvPr id="166" name="Rectangle 36">
              <a:extLst>
                <a:ext uri="{FF2B5EF4-FFF2-40B4-BE49-F238E27FC236}">
                  <a16:creationId xmlns:a16="http://schemas.microsoft.com/office/drawing/2014/main" id="{DC72F554-684F-568F-381D-6136A58CC413}"/>
                </a:ext>
              </a:extLst>
            </p:cNvPr>
            <p:cNvSpPr/>
            <p:nvPr/>
          </p:nvSpPr>
          <p:spPr>
            <a:xfrm>
              <a:off x="1011386" y="2963027"/>
              <a:ext cx="1341708" cy="307777"/>
            </a:xfrm>
            <a:prstGeom prst="rect">
              <a:avLst/>
            </a:prstGeom>
          </p:spPr>
          <p:txBody>
            <a:bodyPr wrap="square">
              <a:spAutoFit/>
            </a:bodyPr>
            <a:lstStyle/>
            <a:p>
              <a:r>
                <a:rPr lang="pt-BR" sz="1400" dirty="0"/>
                <a:t>Treinamento 6</a:t>
              </a:r>
            </a:p>
          </p:txBody>
        </p:sp>
        <p:sp>
          <p:nvSpPr>
            <p:cNvPr id="167" name="Rectangle 36">
              <a:extLst>
                <a:ext uri="{FF2B5EF4-FFF2-40B4-BE49-F238E27FC236}">
                  <a16:creationId xmlns:a16="http://schemas.microsoft.com/office/drawing/2014/main" id="{9DD9DC18-3337-285E-E1E4-6D19CF59BD0A}"/>
                </a:ext>
              </a:extLst>
            </p:cNvPr>
            <p:cNvSpPr/>
            <p:nvPr/>
          </p:nvSpPr>
          <p:spPr>
            <a:xfrm>
              <a:off x="1011385" y="3351436"/>
              <a:ext cx="1341707" cy="307777"/>
            </a:xfrm>
            <a:prstGeom prst="rect">
              <a:avLst/>
            </a:prstGeom>
          </p:spPr>
          <p:txBody>
            <a:bodyPr wrap="square">
              <a:spAutoFit/>
            </a:bodyPr>
            <a:lstStyle/>
            <a:p>
              <a:r>
                <a:rPr lang="pt-BR" sz="1400" dirty="0"/>
                <a:t>Treinamento 7</a:t>
              </a:r>
            </a:p>
          </p:txBody>
        </p:sp>
        <p:sp>
          <p:nvSpPr>
            <p:cNvPr id="168" name="Rectangle 36">
              <a:extLst>
                <a:ext uri="{FF2B5EF4-FFF2-40B4-BE49-F238E27FC236}">
                  <a16:creationId xmlns:a16="http://schemas.microsoft.com/office/drawing/2014/main" id="{3DC36A96-8AF6-CFA0-CD37-9C2778EAD355}"/>
                </a:ext>
              </a:extLst>
            </p:cNvPr>
            <p:cNvSpPr/>
            <p:nvPr/>
          </p:nvSpPr>
          <p:spPr>
            <a:xfrm>
              <a:off x="1011385" y="3750042"/>
              <a:ext cx="1341707" cy="307777"/>
            </a:xfrm>
            <a:prstGeom prst="rect">
              <a:avLst/>
            </a:prstGeom>
          </p:spPr>
          <p:txBody>
            <a:bodyPr wrap="square">
              <a:spAutoFit/>
            </a:bodyPr>
            <a:lstStyle/>
            <a:p>
              <a:r>
                <a:rPr lang="pt-BR" sz="1400" dirty="0"/>
                <a:t>Treinamento 8</a:t>
              </a:r>
            </a:p>
          </p:txBody>
        </p:sp>
        <p:sp>
          <p:nvSpPr>
            <p:cNvPr id="169" name="Rectangle 36">
              <a:extLst>
                <a:ext uri="{FF2B5EF4-FFF2-40B4-BE49-F238E27FC236}">
                  <a16:creationId xmlns:a16="http://schemas.microsoft.com/office/drawing/2014/main" id="{02C99D41-A08C-CE6C-57A5-58FE911361CE}"/>
                </a:ext>
              </a:extLst>
            </p:cNvPr>
            <p:cNvSpPr/>
            <p:nvPr/>
          </p:nvSpPr>
          <p:spPr>
            <a:xfrm>
              <a:off x="1011385" y="4141357"/>
              <a:ext cx="1337250" cy="307777"/>
            </a:xfrm>
            <a:prstGeom prst="rect">
              <a:avLst/>
            </a:prstGeom>
          </p:spPr>
          <p:txBody>
            <a:bodyPr wrap="square">
              <a:spAutoFit/>
            </a:bodyPr>
            <a:lstStyle/>
            <a:p>
              <a:r>
                <a:rPr lang="pt-BR" sz="1400" dirty="0"/>
                <a:t>Treinamento 9</a:t>
              </a:r>
            </a:p>
          </p:txBody>
        </p:sp>
        <p:sp>
          <p:nvSpPr>
            <p:cNvPr id="170" name="Rectangle 36">
              <a:extLst>
                <a:ext uri="{FF2B5EF4-FFF2-40B4-BE49-F238E27FC236}">
                  <a16:creationId xmlns:a16="http://schemas.microsoft.com/office/drawing/2014/main" id="{8EF1154B-FF44-17A9-9E88-0B824CD664E7}"/>
                </a:ext>
              </a:extLst>
            </p:cNvPr>
            <p:cNvSpPr/>
            <p:nvPr/>
          </p:nvSpPr>
          <p:spPr>
            <a:xfrm>
              <a:off x="1013461" y="4514169"/>
              <a:ext cx="1337250" cy="307777"/>
            </a:xfrm>
            <a:prstGeom prst="rect">
              <a:avLst/>
            </a:prstGeom>
          </p:spPr>
          <p:txBody>
            <a:bodyPr wrap="square">
              <a:spAutoFit/>
            </a:bodyPr>
            <a:lstStyle/>
            <a:p>
              <a:r>
                <a:rPr lang="pt-BR" sz="1400" dirty="0"/>
                <a:t>Treinamento 10</a:t>
              </a:r>
            </a:p>
          </p:txBody>
        </p:sp>
      </p:grpSp>
    </p:spTree>
    <p:extLst>
      <p:ext uri="{BB962C8B-B14F-4D97-AF65-F5344CB8AC3E}">
        <p14:creationId xmlns:p14="http://schemas.microsoft.com/office/powerpoint/2010/main" val="4127296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541984" y="3104522"/>
            <a:ext cx="5108031" cy="1796447"/>
            <a:chOff x="3541984" y="3104522"/>
            <a:chExt cx="5108031" cy="1796447"/>
          </a:xfrm>
        </p:grpSpPr>
        <p:sp>
          <p:nvSpPr>
            <p:cNvPr id="5" name="Rectangle 4"/>
            <p:cNvSpPr/>
            <p:nvPr/>
          </p:nvSpPr>
          <p:spPr>
            <a:xfrm>
              <a:off x="3541987" y="3888684"/>
              <a:ext cx="3783725" cy="53602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80%</a:t>
              </a:r>
            </a:p>
          </p:txBody>
        </p:sp>
        <p:sp>
          <p:nvSpPr>
            <p:cNvPr id="6" name="Rectangle 5"/>
            <p:cNvSpPr/>
            <p:nvPr/>
          </p:nvSpPr>
          <p:spPr>
            <a:xfrm>
              <a:off x="7325712" y="3888684"/>
              <a:ext cx="1324303" cy="53602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20%</a:t>
              </a:r>
            </a:p>
          </p:txBody>
        </p:sp>
        <p:sp>
          <p:nvSpPr>
            <p:cNvPr id="7" name="Left Brace 6"/>
            <p:cNvSpPr/>
            <p:nvPr/>
          </p:nvSpPr>
          <p:spPr>
            <a:xfrm rot="5400000">
              <a:off x="5281906" y="1738859"/>
              <a:ext cx="303882" cy="3783725"/>
            </a:xfrm>
            <a:prstGeom prst="leftBrace">
              <a:avLst>
                <a:gd name="adj1" fmla="val 8333"/>
                <a:gd name="adj2" fmla="val 4958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8" name="TextBox 7"/>
            <p:cNvSpPr txBox="1"/>
            <p:nvPr/>
          </p:nvSpPr>
          <p:spPr>
            <a:xfrm>
              <a:off x="3541984" y="3104522"/>
              <a:ext cx="3783726" cy="369332"/>
            </a:xfrm>
            <a:prstGeom prst="rect">
              <a:avLst/>
            </a:prstGeom>
            <a:noFill/>
          </p:spPr>
          <p:txBody>
            <a:bodyPr wrap="square" rtlCol="0">
              <a:spAutoFit/>
            </a:bodyPr>
            <a:lstStyle/>
            <a:p>
              <a:pPr algn="ctr"/>
              <a:r>
                <a:rPr lang="pt-BR" dirty="0"/>
                <a:t>Treinamento</a:t>
              </a:r>
            </a:p>
          </p:txBody>
        </p:sp>
        <p:sp>
          <p:nvSpPr>
            <p:cNvPr id="9" name="Left Brace 8"/>
            <p:cNvSpPr/>
            <p:nvPr/>
          </p:nvSpPr>
          <p:spPr>
            <a:xfrm rot="5400000">
              <a:off x="7835922" y="2968571"/>
              <a:ext cx="303882" cy="1324304"/>
            </a:xfrm>
            <a:prstGeom prst="leftBrace">
              <a:avLst>
                <a:gd name="adj1" fmla="val 8333"/>
                <a:gd name="adj2" fmla="val 4958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0" name="TextBox 9"/>
            <p:cNvSpPr txBox="1"/>
            <p:nvPr/>
          </p:nvSpPr>
          <p:spPr>
            <a:xfrm>
              <a:off x="7325710" y="3109447"/>
              <a:ext cx="1324305" cy="369332"/>
            </a:xfrm>
            <a:prstGeom prst="rect">
              <a:avLst/>
            </a:prstGeom>
            <a:noFill/>
          </p:spPr>
          <p:txBody>
            <a:bodyPr wrap="square" rtlCol="0">
              <a:spAutoFit/>
            </a:bodyPr>
            <a:lstStyle/>
            <a:p>
              <a:pPr algn="ctr"/>
              <a:r>
                <a:rPr lang="pt-BR" dirty="0"/>
                <a:t>Validação</a:t>
              </a:r>
            </a:p>
          </p:txBody>
        </p:sp>
        <p:cxnSp>
          <p:nvCxnSpPr>
            <p:cNvPr id="11" name="Straight Arrow Connector 10"/>
            <p:cNvCxnSpPr/>
            <p:nvPr/>
          </p:nvCxnSpPr>
          <p:spPr>
            <a:xfrm>
              <a:off x="3541987" y="4592128"/>
              <a:ext cx="5108028"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541985" y="4531637"/>
              <a:ext cx="5108030" cy="369332"/>
            </a:xfrm>
            <a:prstGeom prst="rect">
              <a:avLst/>
            </a:prstGeom>
            <a:noFill/>
          </p:spPr>
          <p:txBody>
            <a:bodyPr wrap="square" rtlCol="0">
              <a:spAutoFit/>
            </a:bodyPr>
            <a:lstStyle/>
            <a:p>
              <a:pPr algn="ctr"/>
              <a:r>
                <a:rPr lang="pt-BR" dirty="0"/>
                <a:t>Total de dados</a:t>
              </a:r>
            </a:p>
          </p:txBody>
        </p:sp>
      </p:grpSp>
    </p:spTree>
    <p:extLst>
      <p:ext uri="{BB962C8B-B14F-4D97-AF65-F5344CB8AC3E}">
        <p14:creationId xmlns:p14="http://schemas.microsoft.com/office/powerpoint/2010/main" val="62455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8B2949-AA2A-78BE-831B-67A7AE5AB555}"/>
              </a:ext>
            </a:extLst>
          </p:cNvPr>
          <p:cNvSpPr>
            <a:spLocks noGrp="1"/>
          </p:cNvSpPr>
          <p:nvPr>
            <p:ph type="title"/>
          </p:nvPr>
        </p:nvSpPr>
        <p:spPr/>
        <p:txBody>
          <a:bodyPr/>
          <a:lstStyle/>
          <a:p>
            <a:r>
              <a:rPr lang="pt-BR" dirty="0"/>
              <a:t>Validação cruzada</a:t>
            </a:r>
          </a:p>
        </p:txBody>
      </p:sp>
      <p:sp>
        <p:nvSpPr>
          <p:cNvPr id="3" name="Espaço Reservado para Conteúdo 2">
            <a:extLst>
              <a:ext uri="{FF2B5EF4-FFF2-40B4-BE49-F238E27FC236}">
                <a16:creationId xmlns:a16="http://schemas.microsoft.com/office/drawing/2014/main" id="{945F73D8-097B-0F49-0490-91BBF0A6A45E}"/>
              </a:ext>
            </a:extLst>
          </p:cNvPr>
          <p:cNvSpPr>
            <a:spLocks noGrp="1"/>
          </p:cNvSpPr>
          <p:nvPr>
            <p:ph idx="1"/>
          </p:nvPr>
        </p:nvSpPr>
        <p:spPr>
          <a:xfrm>
            <a:off x="838200" y="1825624"/>
            <a:ext cx="11152695" cy="5032375"/>
          </a:xfrm>
        </p:spPr>
        <p:txBody>
          <a:bodyPr/>
          <a:lstStyle/>
          <a:p>
            <a:r>
              <a:rPr lang="pt-BR" b="0" i="0" dirty="0">
                <a:solidFill>
                  <a:srgbClr val="0F0F0F"/>
                </a:solidFill>
                <a:effectLst/>
                <a:latin typeface="Söhne"/>
              </a:rPr>
              <a:t>A validação cruzada é uma técnica utilizada para </a:t>
            </a:r>
            <a:r>
              <a:rPr lang="pt-BR" b="1" i="1" dirty="0">
                <a:solidFill>
                  <a:srgbClr val="00B050"/>
                </a:solidFill>
                <a:effectLst/>
                <a:latin typeface="Söhne"/>
              </a:rPr>
              <a:t>avaliar quantitativamente o desempenho</a:t>
            </a:r>
            <a:r>
              <a:rPr lang="pt-BR" b="0" i="0" dirty="0">
                <a:solidFill>
                  <a:srgbClr val="0F0F0F"/>
                </a:solidFill>
                <a:effectLst/>
                <a:latin typeface="Söhne"/>
              </a:rPr>
              <a:t> de um </a:t>
            </a:r>
            <a:r>
              <a:rPr lang="pt-BR" b="1" i="1" dirty="0">
                <a:solidFill>
                  <a:srgbClr val="7030A0"/>
                </a:solidFill>
                <a:effectLst/>
                <a:latin typeface="Söhne"/>
              </a:rPr>
              <a:t>modelo</a:t>
            </a:r>
            <a:r>
              <a:rPr lang="pt-BR" b="0" i="0" dirty="0">
                <a:solidFill>
                  <a:srgbClr val="0F0F0F"/>
                </a:solidFill>
                <a:effectLst/>
                <a:latin typeface="Söhne"/>
              </a:rPr>
              <a:t> e </a:t>
            </a:r>
            <a:r>
              <a:rPr lang="pt-BR" b="1" i="1" dirty="0">
                <a:solidFill>
                  <a:srgbClr val="00B050"/>
                </a:solidFill>
                <a:effectLst/>
                <a:latin typeface="Söhne"/>
              </a:rPr>
              <a:t>garantir que ele generalize bem para dados inéditos</a:t>
            </a:r>
            <a:r>
              <a:rPr lang="pt-BR" b="0" i="0" dirty="0">
                <a:solidFill>
                  <a:srgbClr val="0F0F0F"/>
                </a:solidFill>
                <a:effectLst/>
                <a:latin typeface="Söhne"/>
              </a:rPr>
              <a:t>, evitando assim problemas de subajuste ou sobreajuste.</a:t>
            </a:r>
          </a:p>
          <a:p>
            <a:r>
              <a:rPr lang="pt-BR" b="0" i="0" dirty="0">
                <a:solidFill>
                  <a:srgbClr val="0F0F0F"/>
                </a:solidFill>
                <a:effectLst/>
                <a:latin typeface="Söhne"/>
              </a:rPr>
              <a:t>O processo de validação cruzada envolve </a:t>
            </a:r>
            <a:r>
              <a:rPr lang="pt-BR" b="1" i="1" dirty="0">
                <a:solidFill>
                  <a:srgbClr val="7030A0"/>
                </a:solidFill>
                <a:effectLst/>
                <a:latin typeface="Söhne"/>
              </a:rPr>
              <a:t>dividir o conjunto total de dados em subconjuntos</a:t>
            </a:r>
            <a:r>
              <a:rPr lang="pt-BR" b="0" i="0" dirty="0">
                <a:solidFill>
                  <a:srgbClr val="0F0F0F"/>
                </a:solidFill>
                <a:effectLst/>
                <a:latin typeface="Söhne"/>
              </a:rPr>
              <a:t> e realizar</a:t>
            </a:r>
            <a:r>
              <a:rPr lang="pt-BR" b="1" i="1" dirty="0">
                <a:solidFill>
                  <a:srgbClr val="7030A0"/>
                </a:solidFill>
                <a:effectLst/>
                <a:latin typeface="Söhne"/>
              </a:rPr>
              <a:t> uma ou mais rodadas de treinamento e validação </a:t>
            </a:r>
            <a:r>
              <a:rPr lang="pt-BR" b="0" i="0" dirty="0">
                <a:solidFill>
                  <a:srgbClr val="0F0F0F"/>
                </a:solidFill>
                <a:effectLst/>
                <a:latin typeface="Söhne"/>
              </a:rPr>
              <a:t>do modelo com </a:t>
            </a:r>
            <a:r>
              <a:rPr lang="pt-BR" b="1" i="1" dirty="0">
                <a:solidFill>
                  <a:srgbClr val="7030A0"/>
                </a:solidFill>
                <a:effectLst/>
                <a:latin typeface="Söhne"/>
              </a:rPr>
              <a:t>uma ou mais combinações desses subconjuntos</a:t>
            </a:r>
            <a:r>
              <a:rPr lang="pt-BR" dirty="0">
                <a:solidFill>
                  <a:srgbClr val="0F0F0F"/>
                </a:solidFill>
                <a:latin typeface="Söhne"/>
              </a:rPr>
              <a:t>.</a:t>
            </a:r>
            <a:endParaRPr lang="pt-BR" b="0" i="0" dirty="0">
              <a:solidFill>
                <a:srgbClr val="0F0F0F"/>
              </a:solidFill>
              <a:effectLst/>
              <a:latin typeface="Söhne"/>
            </a:endParaRPr>
          </a:p>
          <a:p>
            <a:r>
              <a:rPr lang="pt-BR" b="0" i="0" dirty="0">
                <a:solidFill>
                  <a:srgbClr val="0F0F0F"/>
                </a:solidFill>
                <a:effectLst/>
                <a:latin typeface="Söhne"/>
              </a:rPr>
              <a:t>A validação cruzada é uma ferramenta importante para </a:t>
            </a:r>
            <a:r>
              <a:rPr lang="pt-BR" b="1" i="1" dirty="0">
                <a:solidFill>
                  <a:srgbClr val="0070C0"/>
                </a:solidFill>
                <a:effectLst/>
                <a:latin typeface="Söhne"/>
              </a:rPr>
              <a:t>comparar e selecionar modelos</a:t>
            </a:r>
            <a:r>
              <a:rPr lang="pt-BR" b="0" i="0" dirty="0">
                <a:solidFill>
                  <a:srgbClr val="0F0F0F"/>
                </a:solidFill>
                <a:effectLst/>
                <a:latin typeface="Söhne"/>
              </a:rPr>
              <a:t> e para </a:t>
            </a:r>
            <a:r>
              <a:rPr lang="pt-BR" b="1" i="1" dirty="0">
                <a:solidFill>
                  <a:schemeClr val="accent2"/>
                </a:solidFill>
                <a:effectLst/>
                <a:latin typeface="Söhne"/>
              </a:rPr>
              <a:t>ajustar hiperparâmetros</a:t>
            </a:r>
            <a:r>
              <a:rPr lang="pt-BR" b="0" i="0" dirty="0">
                <a:solidFill>
                  <a:srgbClr val="0F0F0F"/>
                </a:solidFill>
                <a:effectLst/>
                <a:latin typeface="Söhne"/>
              </a:rPr>
              <a:t> como, por exemplo, o </a:t>
            </a:r>
            <a:r>
              <a:rPr lang="pt-BR" b="1" i="1" dirty="0">
                <a:solidFill>
                  <a:srgbClr val="0070C0"/>
                </a:solidFill>
                <a:effectLst/>
                <a:latin typeface="Söhne"/>
              </a:rPr>
              <a:t>passo de aprendizagem</a:t>
            </a:r>
            <a:r>
              <a:rPr lang="pt-BR" b="0" i="0" dirty="0">
                <a:solidFill>
                  <a:srgbClr val="0F0F0F"/>
                </a:solidFill>
                <a:effectLst/>
                <a:latin typeface="Söhne"/>
              </a:rPr>
              <a:t>, o </a:t>
            </a:r>
            <a:r>
              <a:rPr lang="pt-BR" b="1" i="1" dirty="0">
                <a:solidFill>
                  <a:srgbClr val="0070C0"/>
                </a:solidFill>
                <a:effectLst/>
                <a:latin typeface="Söhne"/>
              </a:rPr>
              <a:t>grau do polinômio</a:t>
            </a:r>
            <a:r>
              <a:rPr lang="pt-BR" b="0" i="0" dirty="0">
                <a:solidFill>
                  <a:srgbClr val="0F0F0F"/>
                </a:solidFill>
                <a:effectLst/>
                <a:latin typeface="Söhne"/>
              </a:rPr>
              <a:t> da função hipótese, etc.</a:t>
            </a:r>
          </a:p>
        </p:txBody>
      </p:sp>
    </p:spTree>
    <p:extLst>
      <p:ext uri="{BB962C8B-B14F-4D97-AF65-F5344CB8AC3E}">
        <p14:creationId xmlns:p14="http://schemas.microsoft.com/office/powerpoint/2010/main" val="1014614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053A0A-FF84-5176-6AB3-C461B7BCB8CA}"/>
              </a:ext>
            </a:extLst>
          </p:cNvPr>
          <p:cNvSpPr>
            <a:spLocks noGrp="1"/>
          </p:cNvSpPr>
          <p:nvPr>
            <p:ph type="title"/>
          </p:nvPr>
        </p:nvSpPr>
        <p:spPr/>
        <p:txBody>
          <a:bodyPr/>
          <a:lstStyle/>
          <a:p>
            <a:r>
              <a:rPr lang="pt-BR" dirty="0"/>
              <a:t>Validação cruzada</a:t>
            </a:r>
          </a:p>
        </p:txBody>
      </p:sp>
      <p:sp>
        <p:nvSpPr>
          <p:cNvPr id="3" name="Espaço Reservado para Conteúdo 2">
            <a:extLst>
              <a:ext uri="{FF2B5EF4-FFF2-40B4-BE49-F238E27FC236}">
                <a16:creationId xmlns:a16="http://schemas.microsoft.com/office/drawing/2014/main" id="{A191BF4C-9AB1-8D9D-C795-058F9A528591}"/>
              </a:ext>
            </a:extLst>
          </p:cNvPr>
          <p:cNvSpPr>
            <a:spLocks noGrp="1"/>
          </p:cNvSpPr>
          <p:nvPr>
            <p:ph idx="1"/>
          </p:nvPr>
        </p:nvSpPr>
        <p:spPr>
          <a:xfrm>
            <a:off x="838199" y="1825624"/>
            <a:ext cx="11133841" cy="5032375"/>
          </a:xfrm>
        </p:spPr>
        <p:txBody>
          <a:bodyPr>
            <a:normAutofit/>
          </a:bodyPr>
          <a:lstStyle/>
          <a:p>
            <a:r>
              <a:rPr lang="pt-BR" dirty="0"/>
              <a:t>O </a:t>
            </a:r>
            <a:r>
              <a:rPr lang="pt-BR" b="1" i="1" dirty="0">
                <a:solidFill>
                  <a:srgbClr val="0070C0"/>
                </a:solidFill>
              </a:rPr>
              <a:t>objetivo</a:t>
            </a:r>
            <a:r>
              <a:rPr lang="pt-BR" dirty="0"/>
              <a:t> da </a:t>
            </a:r>
            <a:r>
              <a:rPr lang="pt-BR" b="1" i="1" dirty="0"/>
              <a:t>validação cruzada </a:t>
            </a:r>
            <a:r>
              <a:rPr lang="pt-BR" dirty="0"/>
              <a:t>é encontrar um </a:t>
            </a:r>
            <a:r>
              <a:rPr lang="pt-BR" b="1" i="1" dirty="0">
                <a:solidFill>
                  <a:srgbClr val="0070C0"/>
                </a:solidFill>
              </a:rPr>
              <a:t>ponto de equilíbrio</a:t>
            </a:r>
            <a:r>
              <a:rPr lang="pt-BR" dirty="0"/>
              <a:t> entre a </a:t>
            </a:r>
            <a:r>
              <a:rPr lang="pt-BR" b="1" i="1" dirty="0">
                <a:solidFill>
                  <a:srgbClr val="7030A0"/>
                </a:solidFill>
              </a:rPr>
              <a:t>flexibilidade</a:t>
            </a:r>
            <a:r>
              <a:rPr lang="pt-BR" dirty="0"/>
              <a:t> e a </a:t>
            </a:r>
            <a:r>
              <a:rPr lang="pt-BR" b="1" i="1" dirty="0">
                <a:solidFill>
                  <a:srgbClr val="7030A0"/>
                </a:solidFill>
              </a:rPr>
              <a:t>capacidade de generalização</a:t>
            </a:r>
            <a:r>
              <a:rPr lang="pt-BR" dirty="0"/>
              <a:t> do modelo (e.g., polinômio).</a:t>
            </a:r>
          </a:p>
          <a:p>
            <a:r>
              <a:rPr lang="pt-BR" dirty="0"/>
              <a:t>Um </a:t>
            </a:r>
            <a:r>
              <a:rPr lang="pt-BR" b="1" i="1" dirty="0">
                <a:solidFill>
                  <a:srgbClr val="0070C0"/>
                </a:solidFill>
              </a:rPr>
              <a:t>modelo equilibrado</a:t>
            </a:r>
            <a:r>
              <a:rPr lang="pt-BR" dirty="0"/>
              <a:t> é </a:t>
            </a:r>
          </a:p>
          <a:p>
            <a:pPr lvl="1">
              <a:buFont typeface="Wingdings" panose="05000000000000000000" pitchFamily="2" charset="2"/>
              <a:buChar char="§"/>
            </a:pPr>
            <a:r>
              <a:rPr lang="pt-BR" dirty="0"/>
              <a:t>Flexível o suficiente para se ajustar ao </a:t>
            </a:r>
            <a:r>
              <a:rPr lang="pt-BR" b="1" i="1" dirty="0">
                <a:solidFill>
                  <a:schemeClr val="accent2"/>
                </a:solidFill>
              </a:rPr>
              <a:t>comportamento geral</a:t>
            </a:r>
            <a:r>
              <a:rPr lang="pt-BR" dirty="0"/>
              <a:t> dos dados.</a:t>
            </a:r>
          </a:p>
          <a:p>
            <a:pPr lvl="1">
              <a:buFont typeface="Wingdings" panose="05000000000000000000" pitchFamily="2" charset="2"/>
              <a:buChar char="§"/>
            </a:pPr>
            <a:r>
              <a:rPr lang="pt-BR" dirty="0"/>
              <a:t>Capaz de predizer saídas próximas às esperadas para exemplos não vistos durante seu treinamento.</a:t>
            </a:r>
          </a:p>
          <a:p>
            <a:r>
              <a:rPr lang="pt-BR" dirty="0"/>
              <a:t>A </a:t>
            </a:r>
            <a:r>
              <a:rPr lang="pt-BR" b="1" i="1" dirty="0">
                <a:solidFill>
                  <a:srgbClr val="7030A0"/>
                </a:solidFill>
              </a:rPr>
              <a:t>flexibilidade</a:t>
            </a:r>
            <a:r>
              <a:rPr lang="pt-BR" dirty="0"/>
              <a:t> de um modelo é </a:t>
            </a:r>
            <a:r>
              <a:rPr lang="pt-BR" b="1" i="1" dirty="0">
                <a:solidFill>
                  <a:srgbClr val="00B050"/>
                </a:solidFill>
              </a:rPr>
              <a:t>estimada</a:t>
            </a:r>
            <a:r>
              <a:rPr lang="pt-BR" dirty="0"/>
              <a:t> através do </a:t>
            </a:r>
            <a:r>
              <a:rPr lang="pt-BR" b="1" i="1" dirty="0">
                <a:solidFill>
                  <a:srgbClr val="00B050"/>
                </a:solidFill>
              </a:rPr>
              <a:t>erro de treinamento</a:t>
            </a:r>
            <a:r>
              <a:rPr lang="pt-BR" dirty="0"/>
              <a:t> e a </a:t>
            </a:r>
            <a:r>
              <a:rPr lang="pt-BR" b="1" i="1" dirty="0">
                <a:solidFill>
                  <a:srgbClr val="7030A0"/>
                </a:solidFill>
              </a:rPr>
              <a:t>capacidade de generalização</a:t>
            </a:r>
            <a:r>
              <a:rPr lang="pt-BR" dirty="0"/>
              <a:t> é </a:t>
            </a:r>
            <a:r>
              <a:rPr lang="pt-BR" b="1" i="1" dirty="0">
                <a:solidFill>
                  <a:srgbClr val="00B050"/>
                </a:solidFill>
              </a:rPr>
              <a:t>estimada</a:t>
            </a:r>
            <a:r>
              <a:rPr lang="pt-BR" dirty="0"/>
              <a:t> através do </a:t>
            </a:r>
            <a:r>
              <a:rPr lang="pt-BR" b="1" i="1" dirty="0">
                <a:solidFill>
                  <a:srgbClr val="00B050"/>
                </a:solidFill>
              </a:rPr>
              <a:t>erro de validação</a:t>
            </a:r>
            <a:r>
              <a:rPr lang="pt-BR" dirty="0"/>
              <a:t> ou </a:t>
            </a:r>
            <a:r>
              <a:rPr lang="pt-BR" b="1" i="1" dirty="0">
                <a:solidFill>
                  <a:srgbClr val="00B050"/>
                </a:solidFill>
              </a:rPr>
              <a:t>teste</a:t>
            </a:r>
            <a:r>
              <a:rPr lang="pt-BR" dirty="0"/>
              <a:t>.</a:t>
            </a:r>
          </a:p>
          <a:p>
            <a:pPr lvl="1">
              <a:buFont typeface="Wingdings" panose="05000000000000000000" pitchFamily="2" charset="2"/>
              <a:buChar char="§"/>
            </a:pPr>
            <a:r>
              <a:rPr lang="pt-BR" dirty="0"/>
              <a:t>Erro de treinamento é calculado com o conjunto usado para treinar o modelo.</a:t>
            </a:r>
          </a:p>
          <a:p>
            <a:pPr lvl="1">
              <a:buFont typeface="Wingdings" panose="05000000000000000000" pitchFamily="2" charset="2"/>
              <a:buChar char="§"/>
            </a:pPr>
            <a:r>
              <a:rPr lang="pt-BR" dirty="0"/>
              <a:t>Erro de validação ou teste é calculado com dados inéditos.</a:t>
            </a:r>
          </a:p>
        </p:txBody>
      </p:sp>
    </p:spTree>
    <p:extLst>
      <p:ext uri="{BB962C8B-B14F-4D97-AF65-F5344CB8AC3E}">
        <p14:creationId xmlns:p14="http://schemas.microsoft.com/office/powerpoint/2010/main" val="3864800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595774-B841-7E8F-A35A-BAB395D69A08}"/>
              </a:ext>
            </a:extLst>
          </p:cNvPr>
          <p:cNvSpPr>
            <a:spLocks noGrp="1"/>
          </p:cNvSpPr>
          <p:nvPr>
            <p:ph type="title"/>
          </p:nvPr>
        </p:nvSpPr>
        <p:spPr/>
        <p:txBody>
          <a:bodyPr/>
          <a:lstStyle/>
          <a:p>
            <a:r>
              <a:rPr lang="pt-BR" dirty="0"/>
              <a:t>Validação cruzada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A9594690-2CA5-0A2D-98E4-C4ACDD16B0DC}"/>
                  </a:ext>
                </a:extLst>
              </p:cNvPr>
              <p:cNvSpPr>
                <a:spLocks noGrp="1"/>
              </p:cNvSpPr>
              <p:nvPr>
                <p:ph idx="1"/>
              </p:nvPr>
            </p:nvSpPr>
            <p:spPr>
              <a:xfrm>
                <a:off x="838199" y="1825624"/>
                <a:ext cx="11218683" cy="5032375"/>
              </a:xfrm>
            </p:spPr>
            <p:txBody>
              <a:bodyPr/>
              <a:lstStyle/>
              <a:p>
                <a:r>
                  <a:rPr lang="pt-BR" dirty="0"/>
                  <a:t>No caso onde queremos usar a </a:t>
                </a:r>
                <a:r>
                  <a:rPr lang="pt-BR" b="1" i="1" dirty="0">
                    <a:solidFill>
                      <a:srgbClr val="00B050"/>
                    </a:solidFill>
                  </a:rPr>
                  <a:t>validação cruzada</a:t>
                </a:r>
                <a:r>
                  <a:rPr lang="pt-BR" dirty="0"/>
                  <a:t> para </a:t>
                </a:r>
                <a:r>
                  <a:rPr lang="pt-BR" b="1" i="1" dirty="0">
                    <a:solidFill>
                      <a:srgbClr val="00B050"/>
                    </a:solidFill>
                  </a:rPr>
                  <a:t>encontrar o grau ideal da função hipótese polinomial</a:t>
                </a:r>
                <a:r>
                  <a:rPr lang="pt-BR" dirty="0"/>
                  <a:t>, o </a:t>
                </a:r>
                <a:r>
                  <a:rPr lang="pt-BR" b="1" i="1" dirty="0">
                    <a:solidFill>
                      <a:srgbClr val="7030A0"/>
                    </a:solidFill>
                  </a:rPr>
                  <a:t>comportamento destes dois erros</a:t>
                </a:r>
                <a:r>
                  <a:rPr lang="pt-BR" dirty="0"/>
                  <a:t> vai nos ajudar a verificar </a:t>
                </a:r>
                <a:r>
                  <a:rPr lang="pt-BR" b="1" i="1" dirty="0">
                    <a:solidFill>
                      <a:srgbClr val="0070C0"/>
                    </a:solidFill>
                  </a:rPr>
                  <a:t>quais graus fazem o modelo se ajustar demais</a:t>
                </a:r>
                <a:r>
                  <a:rPr lang="pt-BR" dirty="0"/>
                  <a:t> </a:t>
                </a:r>
                <a:r>
                  <a:rPr lang="pt-BR" b="1" i="1" dirty="0">
                    <a:solidFill>
                      <a:srgbClr val="0070C0"/>
                    </a:solidFill>
                  </a:rPr>
                  <a:t>ou insuficientemente </a:t>
                </a:r>
                <a:r>
                  <a:rPr lang="pt-BR" dirty="0"/>
                  <a:t>aos dados de treinamento.</a:t>
                </a:r>
              </a:p>
              <a:p>
                <a:r>
                  <a:rPr lang="pt-BR" dirty="0"/>
                  <a:t>As estratégias de validação cruzada mais utilizadas e que veremos a seguir são:</a:t>
                </a:r>
              </a:p>
              <a:p>
                <a:pPr lvl="1">
                  <a:buFont typeface="Wingdings" panose="05000000000000000000" pitchFamily="2" charset="2"/>
                  <a:buChar char="§"/>
                </a:pPr>
                <a:r>
                  <a:rPr lang="pt-BR" sz="2800" i="1" dirty="0"/>
                  <a:t>Holdout</a:t>
                </a:r>
              </a:p>
              <a:p>
                <a:pPr lvl="1">
                  <a:buFont typeface="Wingdings" panose="05000000000000000000" pitchFamily="2" charset="2"/>
                  <a:buChar char="§"/>
                </a:pPr>
                <a14:m>
                  <m:oMath xmlns:m="http://schemas.openxmlformats.org/officeDocument/2006/math">
                    <m:r>
                      <a:rPr lang="pt-BR" sz="2800" b="0" i="1" smtClean="0">
                        <a:latin typeface="Cambria Math" panose="02040503050406030204" pitchFamily="18" charset="0"/>
                      </a:rPr>
                      <m:t>𝑘</m:t>
                    </m:r>
                  </m:oMath>
                </a14:m>
                <a:r>
                  <a:rPr lang="pt-BR" sz="2800" dirty="0"/>
                  <a:t>-</a:t>
                </a:r>
                <a:r>
                  <a:rPr lang="pt-BR" sz="2800" i="1" dirty="0" err="1"/>
                  <a:t>fold</a:t>
                </a:r>
                <a:endParaRPr lang="pt-BR" sz="2800" i="1" dirty="0"/>
              </a:p>
              <a:p>
                <a:endParaRPr lang="pt-BR" dirty="0"/>
              </a:p>
              <a:p>
                <a:endParaRPr lang="pt-BR" dirty="0"/>
              </a:p>
            </p:txBody>
          </p:sp>
        </mc:Choice>
        <mc:Fallback xmlns="">
          <p:sp>
            <p:nvSpPr>
              <p:cNvPr id="3" name="Espaço Reservado para Conteúdo 2">
                <a:extLst>
                  <a:ext uri="{FF2B5EF4-FFF2-40B4-BE49-F238E27FC236}">
                    <a16:creationId xmlns:a16="http://schemas.microsoft.com/office/drawing/2014/main" id="{A9594690-2CA5-0A2D-98E4-C4ACDD16B0DC}"/>
                  </a:ext>
                </a:extLst>
              </p:cNvPr>
              <p:cNvSpPr>
                <a:spLocks noGrp="1" noRot="1" noChangeAspect="1" noMove="1" noResize="1" noEditPoints="1" noAdjustHandles="1" noChangeArrowheads="1" noChangeShapeType="1" noTextEdit="1"/>
              </p:cNvSpPr>
              <p:nvPr>
                <p:ph idx="1"/>
              </p:nvPr>
            </p:nvSpPr>
            <p:spPr>
              <a:xfrm>
                <a:off x="838199" y="1825624"/>
                <a:ext cx="11218683" cy="5032375"/>
              </a:xfrm>
              <a:blipFill>
                <a:blip r:embed="rId3"/>
                <a:stretch>
                  <a:fillRect l="-923" t="-1937" r="-652"/>
                </a:stretch>
              </a:blipFill>
            </p:spPr>
            <p:txBody>
              <a:bodyPr/>
              <a:lstStyle/>
              <a:p>
                <a:r>
                  <a:rPr lang="pt-BR">
                    <a:noFill/>
                  </a:rPr>
                  <a:t> </a:t>
                </a:r>
              </a:p>
            </p:txBody>
          </p:sp>
        </mc:Fallback>
      </mc:AlternateContent>
    </p:spTree>
    <p:extLst>
      <p:ext uri="{BB962C8B-B14F-4D97-AF65-F5344CB8AC3E}">
        <p14:creationId xmlns:p14="http://schemas.microsoft.com/office/powerpoint/2010/main" val="1050992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8D5143-C411-ADCB-BAB7-E5B85E844096}"/>
              </a:ext>
            </a:extLst>
          </p:cNvPr>
          <p:cNvSpPr>
            <a:spLocks noGrp="1"/>
          </p:cNvSpPr>
          <p:nvPr>
            <p:ph type="title"/>
          </p:nvPr>
        </p:nvSpPr>
        <p:spPr/>
        <p:txBody>
          <a:bodyPr/>
          <a:lstStyle/>
          <a:p>
            <a:r>
              <a:rPr lang="pt-BR" dirty="0"/>
              <a:t>Holdout</a:t>
            </a:r>
          </a:p>
        </p:txBody>
      </p:sp>
      <p:sp>
        <p:nvSpPr>
          <p:cNvPr id="3" name="Espaço Reservado para Conteúdo 2">
            <a:extLst>
              <a:ext uri="{FF2B5EF4-FFF2-40B4-BE49-F238E27FC236}">
                <a16:creationId xmlns:a16="http://schemas.microsoft.com/office/drawing/2014/main" id="{CB85C345-8ED8-0184-A482-752AE4C0A4C6}"/>
              </a:ext>
            </a:extLst>
          </p:cNvPr>
          <p:cNvSpPr>
            <a:spLocks noGrp="1"/>
          </p:cNvSpPr>
          <p:nvPr>
            <p:ph idx="1"/>
          </p:nvPr>
        </p:nvSpPr>
        <p:spPr>
          <a:xfrm>
            <a:off x="6487427" y="1825624"/>
            <a:ext cx="5571822" cy="5032375"/>
          </a:xfrm>
        </p:spPr>
        <p:txBody>
          <a:bodyPr>
            <a:normAutofit/>
          </a:bodyPr>
          <a:lstStyle/>
          <a:p>
            <a:r>
              <a:rPr lang="pt-BR" dirty="0"/>
              <a:t>É a estratégia de validação cruzada </a:t>
            </a:r>
            <a:r>
              <a:rPr lang="pt-BR" b="1" i="1" dirty="0">
                <a:solidFill>
                  <a:srgbClr val="7030A0"/>
                </a:solidFill>
              </a:rPr>
              <a:t>mais simples e rápida</a:t>
            </a:r>
            <a:r>
              <a:rPr lang="pt-BR" dirty="0"/>
              <a:t>, pois ela </a:t>
            </a:r>
            <a:r>
              <a:rPr lang="pt-BR" b="1" i="1" dirty="0">
                <a:solidFill>
                  <a:schemeClr val="accent2"/>
                </a:solidFill>
              </a:rPr>
              <a:t>divide</a:t>
            </a:r>
            <a:r>
              <a:rPr lang="pt-BR" dirty="0"/>
              <a:t> o conjunto total de dados em </a:t>
            </a:r>
            <a:r>
              <a:rPr lang="pt-BR" b="1" i="1" dirty="0">
                <a:solidFill>
                  <a:schemeClr val="accent2"/>
                </a:solidFill>
              </a:rPr>
              <a:t>apenas dois subconjuntos</a:t>
            </a:r>
            <a:r>
              <a:rPr lang="pt-BR" dirty="0"/>
              <a:t>, um para </a:t>
            </a:r>
            <a:r>
              <a:rPr lang="pt-BR" b="1" i="1" dirty="0">
                <a:solidFill>
                  <a:srgbClr val="00B050"/>
                </a:solidFill>
              </a:rPr>
              <a:t>treinamento</a:t>
            </a:r>
            <a:r>
              <a:rPr lang="pt-BR" dirty="0"/>
              <a:t> e outro para </a:t>
            </a:r>
            <a:r>
              <a:rPr lang="pt-BR" b="1" i="1" dirty="0">
                <a:solidFill>
                  <a:srgbClr val="00B050"/>
                </a:solidFill>
              </a:rPr>
              <a:t>validação</a:t>
            </a:r>
            <a:r>
              <a:rPr lang="pt-BR" dirty="0"/>
              <a:t> (ou teste) do modelo.</a:t>
            </a:r>
          </a:p>
          <a:p>
            <a:r>
              <a:rPr lang="pt-BR" dirty="0"/>
              <a:t>Consequentemente, realiza-se </a:t>
            </a:r>
            <a:r>
              <a:rPr lang="pt-BR" b="1" i="1" dirty="0">
                <a:solidFill>
                  <a:srgbClr val="00B050"/>
                </a:solidFill>
              </a:rPr>
              <a:t>apenas um treinamento e uma validação do modelo</a:t>
            </a:r>
            <a:r>
              <a:rPr lang="pt-BR" dirty="0"/>
              <a:t>.</a:t>
            </a:r>
          </a:p>
        </p:txBody>
      </p:sp>
      <p:pic>
        <p:nvPicPr>
          <p:cNvPr id="4" name="Picture 3">
            <a:extLst>
              <a:ext uri="{FF2B5EF4-FFF2-40B4-BE49-F238E27FC236}">
                <a16:creationId xmlns:a16="http://schemas.microsoft.com/office/drawing/2014/main" id="{5E9F635D-DF29-C667-710E-2D22038C6B43}"/>
              </a:ext>
            </a:extLst>
          </p:cNvPr>
          <p:cNvPicPr>
            <a:picLocks noChangeAspect="1"/>
          </p:cNvPicPr>
          <p:nvPr/>
        </p:nvPicPr>
        <p:blipFill rotWithShape="1">
          <a:blip r:embed="rId3">
            <a:extLst>
              <a:ext uri="{28A0092B-C50C-407E-A947-70E740481C1C}">
                <a14:useLocalDpi xmlns:a14="http://schemas.microsoft.com/office/drawing/2010/main" val="0"/>
              </a:ext>
            </a:extLst>
          </a:blip>
          <a:srcRect t="4187" b="8669"/>
          <a:stretch/>
        </p:blipFill>
        <p:spPr>
          <a:xfrm>
            <a:off x="546975" y="2810494"/>
            <a:ext cx="5247434" cy="1665254"/>
          </a:xfrm>
          <a:prstGeom prst="rect">
            <a:avLst/>
          </a:prstGeom>
        </p:spPr>
      </p:pic>
    </p:spTree>
    <p:extLst>
      <p:ext uri="{BB962C8B-B14F-4D97-AF65-F5344CB8AC3E}">
        <p14:creationId xmlns:p14="http://schemas.microsoft.com/office/powerpoint/2010/main" val="4285049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8D5143-C411-ADCB-BAB7-E5B85E844096}"/>
              </a:ext>
            </a:extLst>
          </p:cNvPr>
          <p:cNvSpPr>
            <a:spLocks noGrp="1"/>
          </p:cNvSpPr>
          <p:nvPr>
            <p:ph type="title"/>
          </p:nvPr>
        </p:nvSpPr>
        <p:spPr/>
        <p:txBody>
          <a:bodyPr/>
          <a:lstStyle/>
          <a:p>
            <a:r>
              <a:rPr lang="pt-BR" dirty="0"/>
              <a:t>Holdout</a:t>
            </a:r>
          </a:p>
        </p:txBody>
      </p:sp>
      <p:sp>
        <p:nvSpPr>
          <p:cNvPr id="3" name="Espaço Reservado para Conteúdo 2">
            <a:extLst>
              <a:ext uri="{FF2B5EF4-FFF2-40B4-BE49-F238E27FC236}">
                <a16:creationId xmlns:a16="http://schemas.microsoft.com/office/drawing/2014/main" id="{CB85C345-8ED8-0184-A482-752AE4C0A4C6}"/>
              </a:ext>
            </a:extLst>
          </p:cNvPr>
          <p:cNvSpPr>
            <a:spLocks noGrp="1"/>
          </p:cNvSpPr>
          <p:nvPr>
            <p:ph idx="1"/>
          </p:nvPr>
        </p:nvSpPr>
        <p:spPr>
          <a:xfrm>
            <a:off x="6718434" y="1825624"/>
            <a:ext cx="5340815" cy="5032375"/>
          </a:xfrm>
        </p:spPr>
        <p:txBody>
          <a:bodyPr>
            <a:normAutofit/>
          </a:bodyPr>
          <a:lstStyle/>
          <a:p>
            <a:r>
              <a:rPr lang="pt-BR" dirty="0"/>
              <a:t>Em geral, mas é opcional, o conjunto total de dados é </a:t>
            </a:r>
            <a:r>
              <a:rPr lang="pt-BR" b="1" i="1" dirty="0">
                <a:solidFill>
                  <a:srgbClr val="00B050"/>
                </a:solidFill>
              </a:rPr>
              <a:t>embaralhado de forma aleatória antes da divisão</a:t>
            </a:r>
            <a:r>
              <a:rPr lang="pt-BR" dirty="0"/>
              <a:t>.</a:t>
            </a:r>
          </a:p>
          <a:p>
            <a:r>
              <a:rPr lang="pt-BR" dirty="0"/>
              <a:t>Normalmente, divide-se o conjunto total de dados em 70 a 80% para treinamento e 30 a 20% para validação.</a:t>
            </a:r>
          </a:p>
        </p:txBody>
      </p:sp>
      <p:pic>
        <p:nvPicPr>
          <p:cNvPr id="4" name="Picture 3">
            <a:extLst>
              <a:ext uri="{FF2B5EF4-FFF2-40B4-BE49-F238E27FC236}">
                <a16:creationId xmlns:a16="http://schemas.microsoft.com/office/drawing/2014/main" id="{5E9F635D-DF29-C667-710E-2D22038C6B43}"/>
              </a:ext>
            </a:extLst>
          </p:cNvPr>
          <p:cNvPicPr>
            <a:picLocks noChangeAspect="1"/>
          </p:cNvPicPr>
          <p:nvPr/>
        </p:nvPicPr>
        <p:blipFill rotWithShape="1">
          <a:blip r:embed="rId3">
            <a:extLst>
              <a:ext uri="{28A0092B-C50C-407E-A947-70E740481C1C}">
                <a14:useLocalDpi xmlns:a14="http://schemas.microsoft.com/office/drawing/2010/main" val="0"/>
              </a:ext>
            </a:extLst>
          </a:blip>
          <a:srcRect t="4187" b="8669"/>
          <a:stretch/>
        </p:blipFill>
        <p:spPr>
          <a:xfrm>
            <a:off x="672103" y="2676557"/>
            <a:ext cx="5247434" cy="1665254"/>
          </a:xfrm>
          <a:prstGeom prst="rect">
            <a:avLst/>
          </a:prstGeom>
        </p:spPr>
      </p:pic>
    </p:spTree>
    <p:extLst>
      <p:ext uri="{BB962C8B-B14F-4D97-AF65-F5344CB8AC3E}">
        <p14:creationId xmlns:p14="http://schemas.microsoft.com/office/powerpoint/2010/main" val="2913182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8D5143-C411-ADCB-BAB7-E5B85E844096}"/>
              </a:ext>
            </a:extLst>
          </p:cNvPr>
          <p:cNvSpPr>
            <a:spLocks noGrp="1"/>
          </p:cNvSpPr>
          <p:nvPr>
            <p:ph type="title"/>
          </p:nvPr>
        </p:nvSpPr>
        <p:spPr/>
        <p:txBody>
          <a:bodyPr/>
          <a:lstStyle/>
          <a:p>
            <a:r>
              <a:rPr lang="pt-BR" dirty="0"/>
              <a:t>Holdout</a:t>
            </a:r>
          </a:p>
        </p:txBody>
      </p:sp>
      <p:sp>
        <p:nvSpPr>
          <p:cNvPr id="3" name="Espaço Reservado para Conteúdo 2">
            <a:extLst>
              <a:ext uri="{FF2B5EF4-FFF2-40B4-BE49-F238E27FC236}">
                <a16:creationId xmlns:a16="http://schemas.microsoft.com/office/drawing/2014/main" id="{CB85C345-8ED8-0184-A482-752AE4C0A4C6}"/>
              </a:ext>
            </a:extLst>
          </p:cNvPr>
          <p:cNvSpPr>
            <a:spLocks noGrp="1"/>
          </p:cNvSpPr>
          <p:nvPr>
            <p:ph idx="1"/>
          </p:nvPr>
        </p:nvSpPr>
        <p:spPr>
          <a:xfrm>
            <a:off x="4856176" y="1825624"/>
            <a:ext cx="7220324" cy="5032375"/>
          </a:xfrm>
        </p:spPr>
        <p:txBody>
          <a:bodyPr>
            <a:normAutofit lnSpcReduction="10000"/>
          </a:bodyPr>
          <a:lstStyle/>
          <a:p>
            <a:r>
              <a:rPr lang="pt-BR" b="0" i="0" dirty="0">
                <a:solidFill>
                  <a:srgbClr val="0F0F0F"/>
                </a:solidFill>
                <a:effectLst/>
                <a:latin typeface="Söhne"/>
              </a:rPr>
              <a:t>Entretanto, o modelo treinado e validado com esta estratégia pode </a:t>
            </a:r>
            <a:r>
              <a:rPr lang="pt-BR" b="1" i="1" dirty="0">
                <a:solidFill>
                  <a:srgbClr val="7030A0"/>
                </a:solidFill>
                <a:effectLst/>
                <a:latin typeface="Söhne"/>
              </a:rPr>
              <a:t>apresentar desempenho ruim</a:t>
            </a:r>
            <a:r>
              <a:rPr lang="pt-BR" b="0" i="0" dirty="0">
                <a:solidFill>
                  <a:srgbClr val="0F0F0F"/>
                </a:solidFill>
                <a:effectLst/>
                <a:latin typeface="Söhne"/>
              </a:rPr>
              <a:t> </a:t>
            </a:r>
            <a:r>
              <a:rPr lang="pt-BR" b="1" i="1" dirty="0">
                <a:solidFill>
                  <a:srgbClr val="00B050"/>
                </a:solidFill>
                <a:effectLst/>
                <a:latin typeface="Söhne"/>
              </a:rPr>
              <a:t>se a divisão</a:t>
            </a:r>
            <a:r>
              <a:rPr lang="pt-BR" b="0" i="0" dirty="0">
                <a:solidFill>
                  <a:srgbClr val="0F0F0F"/>
                </a:solidFill>
                <a:effectLst/>
                <a:latin typeface="Söhne"/>
              </a:rPr>
              <a:t> dos dados </a:t>
            </a:r>
            <a:r>
              <a:rPr lang="pt-BR" b="1" i="1" dirty="0">
                <a:solidFill>
                  <a:srgbClr val="00B050"/>
                </a:solidFill>
                <a:effectLst/>
                <a:latin typeface="Söhne"/>
              </a:rPr>
              <a:t>não for representativa do padrão presente nos dados</a:t>
            </a:r>
            <a:r>
              <a:rPr lang="pt-BR" b="0" i="0" dirty="0">
                <a:solidFill>
                  <a:srgbClr val="0F0F0F"/>
                </a:solidFill>
                <a:effectLst/>
                <a:latin typeface="Söhne"/>
              </a:rPr>
              <a:t>.</a:t>
            </a:r>
          </a:p>
          <a:p>
            <a:pPr lvl="1">
              <a:buFont typeface="Wingdings" panose="05000000000000000000" pitchFamily="2" charset="2"/>
              <a:buChar char="§"/>
            </a:pPr>
            <a:r>
              <a:rPr lang="pt-BR" dirty="0">
                <a:solidFill>
                  <a:srgbClr val="0F0F0F"/>
                </a:solidFill>
                <a:latin typeface="Söhne"/>
              </a:rPr>
              <a:t>Problema conhecido como </a:t>
            </a:r>
            <a:r>
              <a:rPr lang="pt-BR" b="1" i="1" dirty="0">
                <a:solidFill>
                  <a:srgbClr val="7030A0"/>
                </a:solidFill>
                <a:latin typeface="Söhne"/>
              </a:rPr>
              <a:t>viés de seleção</a:t>
            </a:r>
            <a:r>
              <a:rPr lang="pt-BR" dirty="0">
                <a:solidFill>
                  <a:srgbClr val="0F0F0F"/>
                </a:solidFill>
                <a:latin typeface="Söhne"/>
              </a:rPr>
              <a:t>.</a:t>
            </a:r>
          </a:p>
          <a:p>
            <a:r>
              <a:rPr lang="pt-BR" dirty="0"/>
              <a:t>O desempenho do modelo pode variar muito dependendo da divisão dos dados.</a:t>
            </a:r>
          </a:p>
          <a:p>
            <a:r>
              <a:rPr lang="pt-BR" b="0" i="0" dirty="0">
                <a:solidFill>
                  <a:srgbClr val="0F0F0F"/>
                </a:solidFill>
                <a:effectLst/>
                <a:latin typeface="Söhne"/>
              </a:rPr>
              <a:t>Além disso, a </a:t>
            </a:r>
            <a:r>
              <a:rPr lang="pt-BR" b="1" i="1" dirty="0">
                <a:solidFill>
                  <a:srgbClr val="002060"/>
                </a:solidFill>
                <a:effectLst/>
                <a:latin typeface="Söhne"/>
              </a:rPr>
              <a:t>divisão única</a:t>
            </a:r>
            <a:r>
              <a:rPr lang="pt-BR" b="0" i="0" dirty="0">
                <a:solidFill>
                  <a:srgbClr val="0F0F0F"/>
                </a:solidFill>
                <a:effectLst/>
                <a:latin typeface="Söhne"/>
              </a:rPr>
              <a:t> pode </a:t>
            </a:r>
            <a:r>
              <a:rPr lang="pt-BR" b="1" i="1" dirty="0">
                <a:solidFill>
                  <a:srgbClr val="002060"/>
                </a:solidFill>
                <a:effectLst/>
                <a:latin typeface="Söhne"/>
              </a:rPr>
              <a:t>não fornecer</a:t>
            </a:r>
            <a:r>
              <a:rPr lang="pt-BR" b="0" i="0" dirty="0">
                <a:solidFill>
                  <a:srgbClr val="0F0F0F"/>
                </a:solidFill>
                <a:effectLst/>
                <a:latin typeface="Söhne"/>
              </a:rPr>
              <a:t> uma </a:t>
            </a:r>
            <a:r>
              <a:rPr lang="pt-BR" b="1" i="1" dirty="0">
                <a:solidFill>
                  <a:srgbClr val="002060"/>
                </a:solidFill>
                <a:effectLst/>
                <a:latin typeface="Söhne"/>
              </a:rPr>
              <a:t>estimativa robusta do desempenho</a:t>
            </a:r>
            <a:r>
              <a:rPr lang="pt-BR" b="0" i="0" dirty="0">
                <a:solidFill>
                  <a:srgbClr val="0F0F0F"/>
                </a:solidFill>
                <a:effectLst/>
                <a:latin typeface="Söhne"/>
              </a:rPr>
              <a:t> do modelo.</a:t>
            </a:r>
          </a:p>
          <a:p>
            <a:r>
              <a:rPr lang="pt-BR" dirty="0">
                <a:solidFill>
                  <a:srgbClr val="0F0F0F"/>
                </a:solidFill>
                <a:latin typeface="Söhne"/>
              </a:rPr>
              <a:t>Em geral, usa-se o </a:t>
            </a:r>
            <a:r>
              <a:rPr lang="pt-BR" i="1" dirty="0">
                <a:solidFill>
                  <a:srgbClr val="0F0F0F"/>
                </a:solidFill>
                <a:latin typeface="Söhne"/>
              </a:rPr>
              <a:t>holdout</a:t>
            </a:r>
            <a:r>
              <a:rPr lang="pt-BR" dirty="0">
                <a:solidFill>
                  <a:srgbClr val="0F0F0F"/>
                </a:solidFill>
                <a:latin typeface="Söhne"/>
              </a:rPr>
              <a:t> quando o </a:t>
            </a:r>
            <a:r>
              <a:rPr lang="pt-BR" b="1" i="1" dirty="0">
                <a:solidFill>
                  <a:srgbClr val="002060"/>
                </a:solidFill>
                <a:latin typeface="Söhne"/>
              </a:rPr>
              <a:t>conjunto de dados é </a:t>
            </a:r>
            <a:r>
              <a:rPr lang="pt-BR" b="1" i="1" dirty="0">
                <a:solidFill>
                  <a:schemeClr val="accent2"/>
                </a:solidFill>
                <a:latin typeface="Söhne"/>
              </a:rPr>
              <a:t>muito grande</a:t>
            </a:r>
            <a:r>
              <a:rPr lang="pt-BR" dirty="0">
                <a:solidFill>
                  <a:srgbClr val="0F0F0F"/>
                </a:solidFill>
                <a:latin typeface="Söhne"/>
              </a:rPr>
              <a:t>, o que </a:t>
            </a:r>
            <a:r>
              <a:rPr lang="pt-BR" b="1" i="1" dirty="0">
                <a:solidFill>
                  <a:srgbClr val="002060"/>
                </a:solidFill>
                <a:latin typeface="Söhne"/>
              </a:rPr>
              <a:t>minimiza estes problemas</a:t>
            </a:r>
            <a:r>
              <a:rPr lang="pt-BR" dirty="0">
                <a:solidFill>
                  <a:srgbClr val="0F0F0F"/>
                </a:solidFill>
                <a:latin typeface="Söhne"/>
              </a:rPr>
              <a:t>.</a:t>
            </a:r>
            <a:endParaRPr lang="pt-BR" b="0" i="0" dirty="0">
              <a:solidFill>
                <a:srgbClr val="0F0F0F"/>
              </a:solidFill>
              <a:effectLst/>
              <a:latin typeface="Söhne"/>
            </a:endParaRPr>
          </a:p>
        </p:txBody>
      </p:sp>
      <p:grpSp>
        <p:nvGrpSpPr>
          <p:cNvPr id="9" name="Agrupar 8">
            <a:extLst>
              <a:ext uri="{FF2B5EF4-FFF2-40B4-BE49-F238E27FC236}">
                <a16:creationId xmlns:a16="http://schemas.microsoft.com/office/drawing/2014/main" id="{8790114D-705D-A2FD-152D-BC7526271942}"/>
              </a:ext>
            </a:extLst>
          </p:cNvPr>
          <p:cNvGrpSpPr/>
          <p:nvPr/>
        </p:nvGrpSpPr>
        <p:grpSpPr>
          <a:xfrm>
            <a:off x="86630" y="2176298"/>
            <a:ext cx="4600876" cy="3598860"/>
            <a:chOff x="423511" y="2416929"/>
            <a:chExt cx="4381727" cy="3392554"/>
          </a:xfrm>
        </p:grpSpPr>
        <p:pic>
          <p:nvPicPr>
            <p:cNvPr id="1026" name="Picture 2">
              <a:extLst>
                <a:ext uri="{FF2B5EF4-FFF2-40B4-BE49-F238E27FC236}">
                  <a16:creationId xmlns:a16="http://schemas.microsoft.com/office/drawing/2014/main" id="{5236B481-9A31-4B6C-70DD-CFE793850D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511" y="2416929"/>
              <a:ext cx="4381727" cy="3392554"/>
            </a:xfrm>
            <a:prstGeom prst="rect">
              <a:avLst/>
            </a:prstGeom>
            <a:noFill/>
            <a:extLst>
              <a:ext uri="{909E8E84-426E-40DD-AFC4-6F175D3DCCD1}">
                <a14:hiddenFill xmlns:a14="http://schemas.microsoft.com/office/drawing/2010/main">
                  <a:solidFill>
                    <a:srgbClr val="FFFFFF"/>
                  </a:solidFill>
                </a14:hiddenFill>
              </a:ext>
            </a:extLst>
          </p:spPr>
        </p:pic>
        <p:sp>
          <p:nvSpPr>
            <p:cNvPr id="5" name="Retângulo 4">
              <a:extLst>
                <a:ext uri="{FF2B5EF4-FFF2-40B4-BE49-F238E27FC236}">
                  <a16:creationId xmlns:a16="http://schemas.microsoft.com/office/drawing/2014/main" id="{09135A67-3B39-D233-A370-BF0CA8B71DBD}"/>
                </a:ext>
              </a:extLst>
            </p:cNvPr>
            <p:cNvSpPr/>
            <p:nvPr/>
          </p:nvSpPr>
          <p:spPr>
            <a:xfrm>
              <a:off x="1013460" y="3337560"/>
              <a:ext cx="2743200" cy="196596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5">
              <a:extLst>
                <a:ext uri="{FF2B5EF4-FFF2-40B4-BE49-F238E27FC236}">
                  <a16:creationId xmlns:a16="http://schemas.microsoft.com/office/drawing/2014/main" id="{390B2A3A-3E0A-42C7-54A8-43B734BF131A}"/>
                </a:ext>
              </a:extLst>
            </p:cNvPr>
            <p:cNvSpPr/>
            <p:nvPr/>
          </p:nvSpPr>
          <p:spPr>
            <a:xfrm>
              <a:off x="3816351" y="2552700"/>
              <a:ext cx="812800" cy="1682416"/>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CaixaDeTexto 6">
              <a:extLst>
                <a:ext uri="{FF2B5EF4-FFF2-40B4-BE49-F238E27FC236}">
                  <a16:creationId xmlns:a16="http://schemas.microsoft.com/office/drawing/2014/main" id="{ED9F4D39-D8D4-9DED-3C4F-B943BACB648D}"/>
                </a:ext>
              </a:extLst>
            </p:cNvPr>
            <p:cNvSpPr txBox="1"/>
            <p:nvPr/>
          </p:nvSpPr>
          <p:spPr>
            <a:xfrm>
              <a:off x="1819136" y="3360571"/>
              <a:ext cx="1131848" cy="307777"/>
            </a:xfrm>
            <a:prstGeom prst="rect">
              <a:avLst/>
            </a:prstGeom>
            <a:noFill/>
          </p:spPr>
          <p:txBody>
            <a:bodyPr wrap="none" rtlCol="0">
              <a:spAutoFit/>
            </a:bodyPr>
            <a:lstStyle/>
            <a:p>
              <a:r>
                <a:rPr lang="pt-BR" sz="1400" b="1" dirty="0"/>
                <a:t>Treinamento</a:t>
              </a:r>
            </a:p>
          </p:txBody>
        </p:sp>
        <p:sp>
          <p:nvSpPr>
            <p:cNvPr id="8" name="CaixaDeTexto 7">
              <a:extLst>
                <a:ext uri="{FF2B5EF4-FFF2-40B4-BE49-F238E27FC236}">
                  <a16:creationId xmlns:a16="http://schemas.microsoft.com/office/drawing/2014/main" id="{2B2BE920-10D9-C217-7B9D-509A2E453543}"/>
                </a:ext>
              </a:extLst>
            </p:cNvPr>
            <p:cNvSpPr txBox="1"/>
            <p:nvPr/>
          </p:nvSpPr>
          <p:spPr>
            <a:xfrm>
              <a:off x="3791644" y="4235116"/>
              <a:ext cx="901529" cy="307777"/>
            </a:xfrm>
            <a:prstGeom prst="rect">
              <a:avLst/>
            </a:prstGeom>
            <a:noFill/>
          </p:spPr>
          <p:txBody>
            <a:bodyPr wrap="none" rtlCol="0">
              <a:spAutoFit/>
            </a:bodyPr>
            <a:lstStyle/>
            <a:p>
              <a:r>
                <a:rPr lang="pt-BR" sz="1400" b="1" dirty="0"/>
                <a:t>Validação</a:t>
              </a:r>
            </a:p>
          </p:txBody>
        </p:sp>
      </p:grpSp>
    </p:spTree>
    <p:extLst>
      <p:ext uri="{BB962C8B-B14F-4D97-AF65-F5344CB8AC3E}">
        <p14:creationId xmlns:p14="http://schemas.microsoft.com/office/powerpoint/2010/main" val="2221249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ítulo 1">
                <a:extLst>
                  <a:ext uri="{FF2B5EF4-FFF2-40B4-BE49-F238E27FC236}">
                    <a16:creationId xmlns:a16="http://schemas.microsoft.com/office/drawing/2014/main" id="{C5C2477C-2D2C-D4E3-DD60-2911128E0DD0}"/>
                  </a:ext>
                </a:extLst>
              </p:cNvPr>
              <p:cNvSpPr>
                <a:spLocks noGrp="1"/>
              </p:cNvSpPr>
              <p:nvPr>
                <p:ph type="title"/>
              </p:nvPr>
            </p:nvSpPr>
            <p:spPr/>
            <p:txBody>
              <a:bodyPr/>
              <a:lstStyle/>
              <a:p>
                <a14:m>
                  <m:oMath xmlns:m="http://schemas.openxmlformats.org/officeDocument/2006/math">
                    <m:r>
                      <a:rPr lang="pt-BR" b="0" i="1" smtClean="0">
                        <a:solidFill>
                          <a:srgbClr val="0F0F0F"/>
                        </a:solidFill>
                        <a:effectLst/>
                        <a:latin typeface="Cambria Math" panose="02040503050406030204" pitchFamily="18" charset="0"/>
                      </a:rPr>
                      <m:t>𝑘</m:t>
                    </m:r>
                  </m:oMath>
                </a14:m>
                <a:r>
                  <a:rPr lang="pt-BR" dirty="0"/>
                  <a:t>-</a:t>
                </a:r>
                <a:r>
                  <a:rPr lang="pt-BR" dirty="0" err="1"/>
                  <a:t>fold</a:t>
                </a:r>
                <a:endParaRPr lang="pt-BR" dirty="0"/>
              </a:p>
            </p:txBody>
          </p:sp>
        </mc:Choice>
        <mc:Fallback xmlns="">
          <p:sp>
            <p:nvSpPr>
              <p:cNvPr id="2" name="Título 1">
                <a:extLst>
                  <a:ext uri="{FF2B5EF4-FFF2-40B4-BE49-F238E27FC236}">
                    <a16:creationId xmlns:a16="http://schemas.microsoft.com/office/drawing/2014/main" id="{C5C2477C-2D2C-D4E3-DD60-2911128E0DD0}"/>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pt-BR">
                    <a:noFill/>
                  </a:rPr>
                  <a:t> </a:t>
                </a:r>
              </a:p>
            </p:txBody>
          </p:sp>
        </mc:Fallback>
      </mc:AlternateContent>
      <p:sp>
        <p:nvSpPr>
          <p:cNvPr id="3" name="Espaço Reservado para Conteúdo 2">
            <a:extLst>
              <a:ext uri="{FF2B5EF4-FFF2-40B4-BE49-F238E27FC236}">
                <a16:creationId xmlns:a16="http://schemas.microsoft.com/office/drawing/2014/main" id="{C81D5EE1-D440-6F4D-3F1E-ED8B0B4036BF}"/>
              </a:ext>
            </a:extLst>
          </p:cNvPr>
          <p:cNvSpPr>
            <a:spLocks noGrp="1"/>
          </p:cNvSpPr>
          <p:nvPr>
            <p:ph idx="1"/>
          </p:nvPr>
        </p:nvSpPr>
        <p:spPr>
          <a:xfrm>
            <a:off x="5854700" y="1825624"/>
            <a:ext cx="6197600" cy="5032375"/>
          </a:xfrm>
        </p:spPr>
        <p:txBody>
          <a:bodyPr>
            <a:normAutofit lnSpcReduction="10000"/>
          </a:bodyPr>
          <a:lstStyle/>
          <a:p>
            <a:r>
              <a:rPr lang="pt-BR" dirty="0"/>
              <a:t>É uma estratégia mais elaborada do que a do </a:t>
            </a:r>
            <a:r>
              <a:rPr lang="pt-BR" i="1" dirty="0" err="1"/>
              <a:t>holdout</a:t>
            </a:r>
            <a:r>
              <a:rPr lang="pt-BR" dirty="0"/>
              <a:t>.</a:t>
            </a:r>
          </a:p>
          <a:p>
            <a:r>
              <a:rPr lang="pt-BR" dirty="0">
                <a:solidFill>
                  <a:srgbClr val="0F0F0F"/>
                </a:solidFill>
                <a:latin typeface="Söhne"/>
              </a:rPr>
              <a:t>A estratégia consiste em embaralhar (opcional) e </a:t>
            </a:r>
            <a:r>
              <a:rPr lang="pt-BR" b="1" i="1" dirty="0">
                <a:solidFill>
                  <a:srgbClr val="00B050"/>
                </a:solidFill>
                <a:latin typeface="Söhne"/>
              </a:rPr>
              <a:t>dividir o </a:t>
            </a:r>
            <a:r>
              <a:rPr lang="pt-BR" b="1" i="1" dirty="0">
                <a:solidFill>
                  <a:srgbClr val="00B050"/>
                </a:solidFill>
                <a:effectLst/>
                <a:latin typeface="Söhne"/>
              </a:rPr>
              <a:t>conjunto total de dados em</a:t>
            </a:r>
            <a:r>
              <a:rPr lang="pt-BR" b="0" i="0" dirty="0">
                <a:solidFill>
                  <a:srgbClr val="0F0F0F"/>
                </a:solidFill>
                <a:effectLst/>
                <a:latin typeface="Söhne"/>
              </a:rPr>
              <a:t> 𝒌</a:t>
            </a:r>
            <a:r>
              <a:rPr lang="pt-BR" dirty="0">
                <a:solidFill>
                  <a:srgbClr val="0F0F0F"/>
                </a:solidFill>
                <a:latin typeface="Söhne"/>
              </a:rPr>
              <a:t> </a:t>
            </a:r>
            <a:r>
              <a:rPr lang="pt-BR" b="1" i="1" dirty="0">
                <a:solidFill>
                  <a:srgbClr val="00B050"/>
                </a:solidFill>
                <a:effectLst/>
                <a:latin typeface="Söhne"/>
              </a:rPr>
              <a:t>partes</a:t>
            </a:r>
            <a:r>
              <a:rPr lang="pt-BR" b="0" i="0" dirty="0">
                <a:solidFill>
                  <a:srgbClr val="0F0F0F"/>
                </a:solidFill>
                <a:effectLst/>
                <a:latin typeface="Söhne"/>
              </a:rPr>
              <a:t> (ou </a:t>
            </a:r>
            <a:r>
              <a:rPr lang="pt-BR" b="0" i="1" dirty="0">
                <a:solidFill>
                  <a:srgbClr val="0F0F0F"/>
                </a:solidFill>
                <a:effectLst/>
                <a:latin typeface="Söhne"/>
              </a:rPr>
              <a:t>folds</a:t>
            </a:r>
            <a:r>
              <a:rPr lang="pt-BR" b="0" i="0" dirty="0">
                <a:solidFill>
                  <a:srgbClr val="0F0F0F"/>
                </a:solidFill>
                <a:effectLst/>
                <a:latin typeface="Söhne"/>
              </a:rPr>
              <a:t>) </a:t>
            </a:r>
            <a:r>
              <a:rPr lang="pt-BR" b="1" i="1" dirty="0">
                <a:solidFill>
                  <a:srgbClr val="00B050"/>
                </a:solidFill>
                <a:effectLst/>
                <a:latin typeface="Söhne"/>
              </a:rPr>
              <a:t>iguais</a:t>
            </a:r>
            <a:r>
              <a:rPr lang="pt-BR" b="0" i="0" dirty="0">
                <a:solidFill>
                  <a:srgbClr val="0F0F0F"/>
                </a:solidFill>
                <a:effectLst/>
                <a:latin typeface="Söhne"/>
              </a:rPr>
              <a:t>. </a:t>
            </a:r>
          </a:p>
          <a:p>
            <a:r>
              <a:rPr lang="pt-BR" b="0" i="0" dirty="0">
                <a:solidFill>
                  <a:srgbClr val="0F0F0F"/>
                </a:solidFill>
                <a:effectLst/>
                <a:latin typeface="Söhne"/>
              </a:rPr>
              <a:t>O </a:t>
            </a:r>
            <a:r>
              <a:rPr lang="pt-BR" b="1" i="1" dirty="0">
                <a:solidFill>
                  <a:srgbClr val="7030A0"/>
                </a:solidFill>
                <a:effectLst/>
                <a:latin typeface="Söhne"/>
              </a:rPr>
              <a:t>modelo é treinado</a:t>
            </a:r>
            <a:r>
              <a:rPr lang="pt-BR" b="0" i="0" dirty="0">
                <a:solidFill>
                  <a:srgbClr val="0F0F0F"/>
                </a:solidFill>
                <a:effectLst/>
                <a:latin typeface="Söhne"/>
              </a:rPr>
              <a:t> 𝒌 </a:t>
            </a:r>
            <a:r>
              <a:rPr lang="pt-BR" b="1" i="1" dirty="0">
                <a:solidFill>
                  <a:srgbClr val="7030A0"/>
                </a:solidFill>
                <a:effectLst/>
                <a:latin typeface="Söhne"/>
              </a:rPr>
              <a:t>vezes</a:t>
            </a:r>
            <a:r>
              <a:rPr lang="pt-BR" b="0" i="0" dirty="0">
                <a:solidFill>
                  <a:srgbClr val="0F0F0F"/>
                </a:solidFill>
                <a:effectLst/>
                <a:latin typeface="Söhne"/>
              </a:rPr>
              <a:t>, cada vez usando 𝒌</a:t>
            </a:r>
            <a:r>
              <a:rPr lang="pt-BR" b="1" i="1" dirty="0">
                <a:solidFill>
                  <a:srgbClr val="0F0F0F"/>
                </a:solidFill>
                <a:effectLst/>
                <a:latin typeface="Söhne"/>
              </a:rPr>
              <a:t>-1</a:t>
            </a:r>
            <a:r>
              <a:rPr lang="pt-BR" b="0" i="0" dirty="0">
                <a:solidFill>
                  <a:srgbClr val="0F0F0F"/>
                </a:solidFill>
                <a:effectLst/>
                <a:latin typeface="Söhne"/>
              </a:rPr>
              <a:t> partes como conjunto de treinamento e a parte restante como conjunto de validação.</a:t>
            </a:r>
          </a:p>
          <a:p>
            <a:r>
              <a:rPr lang="pt-BR" dirty="0">
                <a:solidFill>
                  <a:srgbClr val="0F0F0F"/>
                </a:solidFill>
                <a:latin typeface="Söhne"/>
              </a:rPr>
              <a:t>O </a:t>
            </a:r>
            <a:r>
              <a:rPr lang="pt-BR" b="1" i="1" dirty="0">
                <a:solidFill>
                  <a:srgbClr val="0070C0"/>
                </a:solidFill>
                <a:latin typeface="Söhne"/>
              </a:rPr>
              <a:t>EQM com cada conjunto de validação</a:t>
            </a:r>
            <a:r>
              <a:rPr lang="pt-BR" dirty="0">
                <a:solidFill>
                  <a:srgbClr val="0F0F0F"/>
                </a:solidFill>
                <a:latin typeface="Söhne"/>
              </a:rPr>
              <a:t> é calculado </a:t>
            </a:r>
            <a:r>
              <a:rPr lang="pt-BR" b="1" i="1" dirty="0">
                <a:solidFill>
                  <a:srgbClr val="0070C0"/>
                </a:solidFill>
                <a:latin typeface="Söhne"/>
              </a:rPr>
              <a:t>ao final de cada treinamento</a:t>
            </a:r>
            <a:r>
              <a:rPr lang="pt-BR" dirty="0">
                <a:solidFill>
                  <a:srgbClr val="0F0F0F"/>
                </a:solidFill>
                <a:latin typeface="Söhne"/>
              </a:rPr>
              <a:t>.</a:t>
            </a:r>
            <a:endParaRPr lang="pt-BR" b="0" i="0" dirty="0">
              <a:solidFill>
                <a:srgbClr val="0F0F0F"/>
              </a:solidFill>
              <a:effectLst/>
              <a:latin typeface="Söhne"/>
            </a:endParaRPr>
          </a:p>
        </p:txBody>
      </p:sp>
      <mc:AlternateContent xmlns:mc="http://schemas.openxmlformats.org/markup-compatibility/2006" xmlns:a14="http://schemas.microsoft.com/office/drawing/2010/main">
        <mc:Choice Requires="a14">
          <p:sp>
            <p:nvSpPr>
              <p:cNvPr id="5" name="CaixaDeTexto 4">
                <a:extLst>
                  <a:ext uri="{FF2B5EF4-FFF2-40B4-BE49-F238E27FC236}">
                    <a16:creationId xmlns:a16="http://schemas.microsoft.com/office/drawing/2014/main" id="{3926FA82-F16F-7AE7-534B-5F7CB73CCD08}"/>
                  </a:ext>
                </a:extLst>
              </p:cNvPr>
              <p:cNvSpPr txBox="1"/>
              <p:nvPr/>
            </p:nvSpPr>
            <p:spPr>
              <a:xfrm>
                <a:off x="1442175" y="1953195"/>
                <a:ext cx="1360967" cy="584775"/>
              </a:xfrm>
              <a:prstGeom prst="rect">
                <a:avLst/>
              </a:prstGeom>
              <a:noFill/>
            </p:spPr>
            <p:txBody>
              <a:bodyPr wrap="square" rtlCol="0">
                <a:spAutoFit/>
              </a:bodyPr>
              <a:lstStyle/>
              <a:p>
                <a:pPr algn="ctr"/>
                <a14:m>
                  <m:oMath xmlns:m="http://schemas.openxmlformats.org/officeDocument/2006/math">
                    <m:r>
                      <a:rPr lang="pt-BR" sz="3200" b="1" i="1" smtClean="0">
                        <a:latin typeface="Cambria Math" panose="02040503050406030204" pitchFamily="18" charset="0"/>
                      </a:rPr>
                      <m:t>𝒌</m:t>
                    </m:r>
                  </m:oMath>
                </a14:m>
                <a:r>
                  <a:rPr lang="pt-BR" sz="3200" b="1" dirty="0"/>
                  <a:t> = 5</a:t>
                </a:r>
                <a:endParaRPr lang="en-US" sz="3200" b="1" dirty="0"/>
              </a:p>
            </p:txBody>
          </p:sp>
        </mc:Choice>
        <mc:Fallback xmlns="">
          <p:sp>
            <p:nvSpPr>
              <p:cNvPr id="5" name="CaixaDeTexto 4">
                <a:extLst>
                  <a:ext uri="{FF2B5EF4-FFF2-40B4-BE49-F238E27FC236}">
                    <a16:creationId xmlns:a16="http://schemas.microsoft.com/office/drawing/2014/main" id="{3926FA82-F16F-7AE7-534B-5F7CB73CCD08}"/>
                  </a:ext>
                </a:extLst>
              </p:cNvPr>
              <p:cNvSpPr txBox="1">
                <a:spLocks noRot="1" noChangeAspect="1" noMove="1" noResize="1" noEditPoints="1" noAdjustHandles="1" noChangeArrowheads="1" noChangeShapeType="1" noTextEdit="1"/>
              </p:cNvSpPr>
              <p:nvPr/>
            </p:nvSpPr>
            <p:spPr>
              <a:xfrm>
                <a:off x="1442175" y="1953195"/>
                <a:ext cx="1360967" cy="584775"/>
              </a:xfrm>
              <a:prstGeom prst="rect">
                <a:avLst/>
              </a:prstGeom>
              <a:blipFill>
                <a:blip r:embed="rId4"/>
                <a:stretch>
                  <a:fillRect t="-12500" b="-34375"/>
                </a:stretch>
              </a:blipFill>
            </p:spPr>
            <p:txBody>
              <a:bodyPr/>
              <a:lstStyle/>
              <a:p>
                <a:r>
                  <a:rPr lang="pt-BR">
                    <a:noFill/>
                  </a:rPr>
                  <a:t> </a:t>
                </a:r>
              </a:p>
            </p:txBody>
          </p:sp>
        </mc:Fallback>
      </mc:AlternateContent>
      <p:pic>
        <p:nvPicPr>
          <p:cNvPr id="10" name="Imagem 9">
            <a:extLst>
              <a:ext uri="{FF2B5EF4-FFF2-40B4-BE49-F238E27FC236}">
                <a16:creationId xmlns:a16="http://schemas.microsoft.com/office/drawing/2014/main" id="{DEF6A211-DAF7-2C02-45BC-D2089FA5D178}"/>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296" r="1"/>
          <a:stretch/>
        </p:blipFill>
        <p:spPr>
          <a:xfrm>
            <a:off x="139700" y="2545335"/>
            <a:ext cx="5613400" cy="3361882"/>
          </a:xfrm>
          <a:prstGeom prst="rect">
            <a:avLst/>
          </a:prstGeom>
        </p:spPr>
      </p:pic>
    </p:spTree>
    <p:extLst>
      <p:ext uri="{BB962C8B-B14F-4D97-AF65-F5344CB8AC3E}">
        <p14:creationId xmlns:p14="http://schemas.microsoft.com/office/powerpoint/2010/main" val="37825287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15184</TotalTime>
  <Words>5030</Words>
  <Application>Microsoft Office PowerPoint</Application>
  <PresentationFormat>Widescreen</PresentationFormat>
  <Paragraphs>448</Paragraphs>
  <Slides>25</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Cambria Math</vt:lpstr>
      <vt:lpstr>Söhne</vt:lpstr>
      <vt:lpstr>Wingdings</vt:lpstr>
      <vt:lpstr>Office Theme</vt:lpstr>
      <vt:lpstr>T319 - Introdução ao Aprendizado de Máquina: Regressão Linear (Parte V)</vt:lpstr>
      <vt:lpstr>Recapitulando</vt:lpstr>
      <vt:lpstr>Validação cruzada</vt:lpstr>
      <vt:lpstr>Validação cruzada</vt:lpstr>
      <vt:lpstr>Validação cruzada</vt:lpstr>
      <vt:lpstr>Holdout</vt:lpstr>
      <vt:lpstr>Holdout</vt:lpstr>
      <vt:lpstr>Holdout</vt:lpstr>
      <vt:lpstr>k-fold</vt:lpstr>
      <vt:lpstr>k-fold</vt:lpstr>
      <vt:lpstr>k-fold</vt:lpstr>
      <vt:lpstr>Validação cruzada para encontrar o grau do polinômio aproximador</vt:lpstr>
      <vt:lpstr>Usando holdout para encontrar o grau do polinômio aproximador</vt:lpstr>
      <vt:lpstr>Usando k-fold para encontrar o grau do polinômio aproximador</vt:lpstr>
      <vt:lpstr>Usando k-fold para encontrar o grau do polinômio aproximador</vt:lpstr>
      <vt:lpstr>Qual grau escolher quando vários são possíveis?</vt:lpstr>
      <vt:lpstr>Qual grau escolher quando vários são possíveis?</vt:lpstr>
      <vt:lpstr>Tarefas</vt:lpstr>
      <vt:lpstr>PowerPoint Presentation</vt:lpstr>
      <vt:lpstr>PowerPoint Presentation</vt:lpstr>
      <vt:lpstr>FIGURAS</vt:lpstr>
      <vt:lpstr>PowerPoint Presentation</vt:lpstr>
      <vt:lpstr>PowerPoint Presentation</vt:lpstr>
      <vt:lpstr>PowerPoint Presentation</vt:lpstr>
      <vt:lpstr>PowerPoint Presentation</vt:lpstr>
    </vt:vector>
  </TitlesOfParts>
  <Company>UGent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Felipe Augusto Pereira de Figueiredo (UGent-imec)</dc:creator>
  <cp:lastModifiedBy>Felipe Augusto Pereira de Figueiredo</cp:lastModifiedBy>
  <cp:revision>2160</cp:revision>
  <dcterms:created xsi:type="dcterms:W3CDTF">2020-02-17T11:18:32Z</dcterms:created>
  <dcterms:modified xsi:type="dcterms:W3CDTF">2025-05-30T20:03:27Z</dcterms:modified>
</cp:coreProperties>
</file>