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6"/>
  </p:notesMasterIdLst>
  <p:sldIdLst>
    <p:sldId id="259" r:id="rId2"/>
    <p:sldId id="463" r:id="rId3"/>
    <p:sldId id="485" r:id="rId4"/>
    <p:sldId id="487" r:id="rId5"/>
    <p:sldId id="489" r:id="rId6"/>
    <p:sldId id="488" r:id="rId7"/>
    <p:sldId id="491" r:id="rId8"/>
    <p:sldId id="486" r:id="rId9"/>
    <p:sldId id="492" r:id="rId10"/>
    <p:sldId id="493" r:id="rId11"/>
    <p:sldId id="494" r:id="rId12"/>
    <p:sldId id="490" r:id="rId13"/>
    <p:sldId id="466" r:id="rId14"/>
    <p:sldId id="467" r:id="rId15"/>
    <p:sldId id="291" r:id="rId16"/>
    <p:sldId id="412" r:id="rId17"/>
    <p:sldId id="472" r:id="rId18"/>
    <p:sldId id="479" r:id="rId19"/>
    <p:sldId id="480" r:id="rId20"/>
    <p:sldId id="482" r:id="rId21"/>
    <p:sldId id="317" r:id="rId22"/>
    <p:sldId id="332" r:id="rId23"/>
    <p:sldId id="299" r:id="rId24"/>
    <p:sldId id="285" r:id="rId25"/>
    <p:sldId id="415" r:id="rId26"/>
    <p:sldId id="283" r:id="rId27"/>
    <p:sldId id="274" r:id="rId28"/>
    <p:sldId id="278" r:id="rId29"/>
    <p:sldId id="292" r:id="rId30"/>
    <p:sldId id="295" r:id="rId31"/>
    <p:sldId id="396" r:id="rId32"/>
    <p:sldId id="484" r:id="rId33"/>
    <p:sldId id="421" r:id="rId34"/>
    <p:sldId id="423" r:id="rId35"/>
  </p:sldIdLst>
  <p:sldSz cx="12192000" cy="6858000"/>
  <p:notesSz cx="6858000" cy="9144000"/>
  <p:defaultTextStyle>
    <a:defPPr>
      <a:defRPr lang="nl-B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0CAF96C-3A3A-4667-836E-5D2043E55A0D}" v="89" dt="2020-02-17T16:29:36.671"/>
    <p1510:client id="{328F8323-A8B4-4BB5-8B29-141FF986EA24}" v="11" dt="2020-04-06T19:56:50.842"/>
    <p1510:client id="{58D05219-7C7B-4B91-A7AF-DC0AF21441D4}" v="8" dt="2020-03-15T18:19:04.037"/>
    <p1510:client id="{62FC7D01-7DC2-4ECC-8EE4-941CF425DBEE}" v="272" dt="2020-04-04T01:47:57.654"/>
    <p1510:client id="{7B93843C-DFF4-4B6D-9934-AB8C4C568E2D}" v="86" dt="2020-03-14T00:29:41.866"/>
    <p1510:client id="{B7CA8C48-7DAD-40D1-BA98-01463637147D}" v="67" dt="2020-03-14T21:04:21.668"/>
    <p1510:client id="{BAE3137E-5ED2-488F-90AA-67C3B75162E2}" v="4" dt="2020-04-06T18:41:56.77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577" autoAdjust="0"/>
    <p:restoredTop sz="67191" autoAdjust="0"/>
  </p:normalViewPr>
  <p:slideViewPr>
    <p:cSldViewPr snapToGrid="0">
      <p:cViewPr varScale="1">
        <p:scale>
          <a:sx n="74" d="100"/>
          <a:sy n="74" d="100"/>
        </p:scale>
        <p:origin x="2016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theme" Target="theme/theme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presProps" Target="presProps.xml"/><Relationship Id="rId40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viewProps" Target="view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7CA8C48-7DAD-40D1-BA98-01463637147D}"/>
    <pc:docChg chg="modSld">
      <pc:chgData name="Felipe Augusto Pereira de Figueiredo" userId="e1771b70d906f94b" providerId="Windows Live" clId="Web-{B7CA8C48-7DAD-40D1-BA98-01463637147D}" dt="2020-03-14T21:04:21.668" v="66" actId="20577"/>
      <pc:docMkLst>
        <pc:docMk/>
      </pc:docMkLst>
      <pc:sldChg chg="modSp">
        <pc:chgData name="Felipe Augusto Pereira de Figueiredo" userId="e1771b70d906f94b" providerId="Windows Live" clId="Web-{B7CA8C48-7DAD-40D1-BA98-01463637147D}" dt="2020-03-14T21:04:21.668" v="65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B7CA8C48-7DAD-40D1-BA98-01463637147D}" dt="2020-03-14T21:04:21.668" v="65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BAE3137E-5ED2-488F-90AA-67C3B75162E2}"/>
    <pc:docChg chg="delSld">
      <pc:chgData name="Felipe Augusto Pereira de Figueiredo" userId="e1771b70d906f94b" providerId="Windows Live" clId="Web-{BAE3137E-5ED2-488F-90AA-67C3B75162E2}" dt="2020-04-06T18:41:56.776" v="3"/>
      <pc:docMkLst>
        <pc:docMk/>
      </pc:docMkLst>
      <pc:sldChg chg="del">
        <pc:chgData name="Felipe Augusto Pereira de Figueiredo" userId="e1771b70d906f94b" providerId="Windows Live" clId="Web-{BAE3137E-5ED2-488F-90AA-67C3B75162E2}" dt="2020-04-06T18:41:36.120" v="0"/>
        <pc:sldMkLst>
          <pc:docMk/>
          <pc:sldMk cId="2987778591" sldId="361"/>
        </pc:sldMkLst>
      </pc:sldChg>
      <pc:sldChg chg="del">
        <pc:chgData name="Felipe Augusto Pereira de Figueiredo" userId="e1771b70d906f94b" providerId="Windows Live" clId="Web-{BAE3137E-5ED2-488F-90AA-67C3B75162E2}" dt="2020-04-06T18:41:56.698" v="2"/>
        <pc:sldMkLst>
          <pc:docMk/>
          <pc:sldMk cId="1383714521" sldId="385"/>
        </pc:sldMkLst>
      </pc:sldChg>
      <pc:sldChg chg="del">
        <pc:chgData name="Felipe Augusto Pereira de Figueiredo" userId="e1771b70d906f94b" providerId="Windows Live" clId="Web-{BAE3137E-5ED2-488F-90AA-67C3B75162E2}" dt="2020-04-06T18:41:56.776" v="3"/>
        <pc:sldMkLst>
          <pc:docMk/>
          <pc:sldMk cId="1326828379" sldId="386"/>
        </pc:sldMkLst>
      </pc:sldChg>
      <pc:sldChg chg="del">
        <pc:chgData name="Felipe Augusto Pereira de Figueiredo" userId="e1771b70d906f94b" providerId="Windows Live" clId="Web-{BAE3137E-5ED2-488F-90AA-67C3B75162E2}" dt="2020-04-06T18:41:48.901" v="1"/>
        <pc:sldMkLst>
          <pc:docMk/>
          <pc:sldMk cId="2260281898" sldId="387"/>
        </pc:sldMkLst>
      </pc:sldChg>
    </pc:docChg>
  </pc:docChgLst>
  <pc:docChgLst>
    <pc:chgData name="Felipe Augusto Pereira de Figueiredo" userId="e1771b70d906f94b" providerId="Windows Live" clId="Web-{20CAF96C-3A3A-4667-836E-5D2043E55A0D}"/>
    <pc:docChg chg="addSld modSld">
      <pc:chgData name="Felipe Augusto Pereira de Figueiredo" userId="e1771b70d906f94b" providerId="Windows Live" clId="Web-{20CAF96C-3A3A-4667-836E-5D2043E55A0D}" dt="2020-02-17T16:29:36.671" v="85"/>
      <pc:docMkLst>
        <pc:docMk/>
      </pc:docMkLst>
      <pc:sldChg chg="delSp modSp">
        <pc:chgData name="Felipe Augusto Pereira de Figueiredo" userId="e1771b70d906f94b" providerId="Windows Live" clId="Web-{20CAF96C-3A3A-4667-836E-5D2043E55A0D}" dt="2020-02-17T16:28:56.981" v="84"/>
        <pc:sldMkLst>
          <pc:docMk/>
          <pc:sldMk cId="2105159769" sldId="256"/>
        </pc:sldMkLst>
        <pc:spChg chg="mod">
          <ac:chgData name="Felipe Augusto Pereira de Figueiredo" userId="e1771b70d906f94b" providerId="Windows Live" clId="Web-{20CAF96C-3A3A-4667-836E-5D2043E55A0D}" dt="2020-02-17T16:28:51.715" v="81" actId="20577"/>
          <ac:spMkLst>
            <pc:docMk/>
            <pc:sldMk cId="2105159769" sldId="256"/>
            <ac:spMk id="2" creationId="{00000000-0000-0000-0000-000000000000}"/>
          </ac:spMkLst>
        </pc:spChg>
        <pc:spChg chg="del mod">
          <ac:chgData name="Felipe Augusto Pereira de Figueiredo" userId="e1771b70d906f94b" providerId="Windows Live" clId="Web-{20CAF96C-3A3A-4667-836E-5D2043E55A0D}" dt="2020-02-17T16:28:56.981" v="84"/>
          <ac:spMkLst>
            <pc:docMk/>
            <pc:sldMk cId="2105159769" sldId="256"/>
            <ac:spMk id="3" creationId="{00000000-0000-0000-0000-000000000000}"/>
          </ac:spMkLst>
        </pc:spChg>
      </pc:sldChg>
      <pc:sldChg chg="new">
        <pc:chgData name="Felipe Augusto Pereira de Figueiredo" userId="e1771b70d906f94b" providerId="Windows Live" clId="Web-{20CAF96C-3A3A-4667-836E-5D2043E55A0D}" dt="2020-02-17T16:29:36.671" v="85"/>
        <pc:sldMkLst>
          <pc:docMk/>
          <pc:sldMk cId="2437199265" sldId="257"/>
        </pc:sldMkLst>
      </pc:sldChg>
    </pc:docChg>
  </pc:docChgLst>
  <pc:docChgLst>
    <pc:chgData name="Felipe Augusto Pereira de Figueiredo" userId="e1771b70d906f94b" providerId="Windows Live" clId="Web-{08E38356-0DC9-4DD7-A6CF-E66A8B5B2F0A}"/>
    <pc:docChg chg="modSld">
      <pc:chgData name="Felipe Augusto Pereira de Figueiredo" userId="e1771b70d906f94b" providerId="Windows Live" clId="Web-{08E38356-0DC9-4DD7-A6CF-E66A8B5B2F0A}" dt="2020-03-18T17:39:02.661" v="87"/>
      <pc:docMkLst>
        <pc:docMk/>
      </pc:docMkLst>
      <pc:sldChg chg="modNotes">
        <pc:chgData name="Felipe Augusto Pereira de Figueiredo" userId="e1771b70d906f94b" providerId="Windows Live" clId="Web-{08E38356-0DC9-4DD7-A6CF-E66A8B5B2F0A}" dt="2020-03-18T17:39:02.661" v="87"/>
        <pc:sldMkLst>
          <pc:docMk/>
          <pc:sldMk cId="1706263506" sldId="312"/>
        </pc:sldMkLst>
      </pc:sldChg>
    </pc:docChg>
  </pc:docChgLst>
  <pc:docChgLst>
    <pc:chgData name="Felipe Augusto Pereira de Figueiredo" userId="e1771b70d906f94b" providerId="Windows Live" clId="Web-{7B93843C-DFF4-4B6D-9934-AB8C4C568E2D}"/>
    <pc:docChg chg="modSld">
      <pc:chgData name="Felipe Augusto Pereira de Figueiredo" userId="e1771b70d906f94b" providerId="Windows Live" clId="Web-{7B93843C-DFF4-4B6D-9934-AB8C4C568E2D}" dt="2020-03-14T00:29:41.866" v="84" actId="20577"/>
      <pc:docMkLst>
        <pc:docMk/>
      </pc:docMkLst>
      <pc:sldChg chg="modSp">
        <pc:chgData name="Felipe Augusto Pereira de Figueiredo" userId="e1771b70d906f94b" providerId="Windows Live" clId="Web-{7B93843C-DFF4-4B6D-9934-AB8C4C568E2D}" dt="2020-03-14T00:29:41.866" v="83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7B93843C-DFF4-4B6D-9934-AB8C4C568E2D}" dt="2020-03-14T00:29:41.866" v="83" actId="20577"/>
          <ac:spMkLst>
            <pc:docMk/>
            <pc:sldMk cId="63867976" sldId="310"/>
            <ac:spMk id="2" creationId="{00000000-0000-0000-0000-000000000000}"/>
          </ac:spMkLst>
        </pc:spChg>
        <pc:spChg chg="mod">
          <ac:chgData name="Felipe Augusto Pereira de Figueiredo" userId="e1771b70d906f94b" providerId="Windows Live" clId="Web-{7B93843C-DFF4-4B6D-9934-AB8C4C568E2D}" dt="2020-03-14T00:29:05.036" v="71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62FC7D01-7DC2-4ECC-8EE4-941CF425DBEE}"/>
    <pc:docChg chg="addSld delSld modSld">
      <pc:chgData name="Felipe Augusto Pereira de Figueiredo" userId="e1771b70d906f94b" providerId="Windows Live" clId="Web-{62FC7D01-7DC2-4ECC-8EE4-941CF425DBEE}" dt="2020-04-04T01:47:57.654" v="273" actId="1076"/>
      <pc:docMkLst>
        <pc:docMk/>
      </pc:docMkLst>
      <pc:sldChg chg="del">
        <pc:chgData name="Felipe Augusto Pereira de Figueiredo" userId="e1771b70d906f94b" providerId="Windows Live" clId="Web-{62FC7D01-7DC2-4ECC-8EE4-941CF425DBEE}" dt="2020-04-04T01:13:21.236" v="1"/>
        <pc:sldMkLst>
          <pc:docMk/>
          <pc:sldMk cId="883606865" sldId="300"/>
        </pc:sldMkLst>
      </pc:sldChg>
      <pc:sldChg chg="addSp modSp">
        <pc:chgData name="Felipe Augusto Pereira de Figueiredo" userId="e1771b70d906f94b" providerId="Windows Live" clId="Web-{62FC7D01-7DC2-4ECC-8EE4-941CF425DBEE}" dt="2020-04-04T01:47:57.654" v="273" actId="1076"/>
        <pc:sldMkLst>
          <pc:docMk/>
          <pc:sldMk cId="1037579582" sldId="332"/>
        </pc:sldMkLst>
        <pc:picChg chg="add mod">
          <ac:chgData name="Felipe Augusto Pereira de Figueiredo" userId="e1771b70d906f94b" providerId="Windows Live" clId="Web-{62FC7D01-7DC2-4ECC-8EE4-941CF425DBEE}" dt="2020-04-04T01:47:57.654" v="273" actId="1076"/>
          <ac:picMkLst>
            <pc:docMk/>
            <pc:sldMk cId="1037579582" sldId="332"/>
            <ac:picMk id="3" creationId="{2A0DF154-7178-4F01-A59C-CD7D1EB3AD92}"/>
          </ac:picMkLst>
        </pc:picChg>
      </pc:sldChg>
      <pc:sldChg chg="modSp">
        <pc:chgData name="Felipe Augusto Pereira de Figueiredo" userId="e1771b70d906f94b" providerId="Windows Live" clId="Web-{62FC7D01-7DC2-4ECC-8EE4-941CF425DBEE}" dt="2020-04-04T01:25:24.877" v="195" actId="20577"/>
        <pc:sldMkLst>
          <pc:docMk/>
          <pc:sldMk cId="2987778591" sldId="361"/>
        </pc:sldMkLst>
        <pc:spChg chg="mod">
          <ac:chgData name="Felipe Augusto Pereira de Figueiredo" userId="e1771b70d906f94b" providerId="Windows Live" clId="Web-{62FC7D01-7DC2-4ECC-8EE4-941CF425DBEE}" dt="2020-04-04T01:25:24.877" v="195" actId="20577"/>
          <ac:spMkLst>
            <pc:docMk/>
            <pc:sldMk cId="2987778591" sldId="361"/>
            <ac:spMk id="3" creationId="{00000000-0000-0000-0000-000000000000}"/>
          </ac:spMkLst>
        </pc:spChg>
      </pc:sldChg>
      <pc:sldChg chg="modSp modNotes">
        <pc:chgData name="Felipe Augusto Pereira de Figueiredo" userId="e1771b70d906f94b" providerId="Windows Live" clId="Web-{62FC7D01-7DC2-4ECC-8EE4-941CF425DBEE}" dt="2020-04-04T01:22:38.663" v="142" actId="14100"/>
        <pc:sldMkLst>
          <pc:docMk/>
          <pc:sldMk cId="3813385247" sldId="378"/>
        </pc:sldMkLst>
        <pc:spChg chg="mod">
          <ac:chgData name="Felipe Augusto Pereira de Figueiredo" userId="e1771b70d906f94b" providerId="Windows Live" clId="Web-{62FC7D01-7DC2-4ECC-8EE4-941CF425DBEE}" dt="2020-04-04T01:22:38.663" v="142" actId="14100"/>
          <ac:spMkLst>
            <pc:docMk/>
            <pc:sldMk cId="3813385247" sldId="378"/>
            <ac:spMk id="3" creationId="{00000000-0000-0000-0000-000000000000}"/>
          </ac:spMkLst>
        </pc:spChg>
      </pc:sldChg>
      <pc:sldChg chg="del">
        <pc:chgData name="Felipe Augusto Pereira de Figueiredo" userId="e1771b70d906f94b" providerId="Windows Live" clId="Web-{62FC7D01-7DC2-4ECC-8EE4-941CF425DBEE}" dt="2020-04-04T01:24:50.391" v="175"/>
        <pc:sldMkLst>
          <pc:docMk/>
          <pc:sldMk cId="2636909579" sldId="379"/>
        </pc:sldMkLst>
      </pc:sldChg>
      <pc:sldChg chg="del">
        <pc:chgData name="Felipe Augusto Pereira de Figueiredo" userId="e1771b70d906f94b" providerId="Windows Live" clId="Web-{62FC7D01-7DC2-4ECC-8EE4-941CF425DBEE}" dt="2020-04-04T01:24:50.406" v="176"/>
        <pc:sldMkLst>
          <pc:docMk/>
          <pc:sldMk cId="3307251767" sldId="380"/>
        </pc:sldMkLst>
      </pc:sldChg>
      <pc:sldChg chg="del">
        <pc:chgData name="Felipe Augusto Pereira de Figueiredo" userId="e1771b70d906f94b" providerId="Windows Live" clId="Web-{62FC7D01-7DC2-4ECC-8EE4-941CF425DBEE}" dt="2020-04-04T01:28:01.669" v="197"/>
        <pc:sldMkLst>
          <pc:docMk/>
          <pc:sldMk cId="1498450978" sldId="381"/>
        </pc:sldMkLst>
      </pc:sldChg>
      <pc:sldChg chg="add replId">
        <pc:chgData name="Felipe Augusto Pereira de Figueiredo" userId="e1771b70d906f94b" providerId="Windows Live" clId="Web-{62FC7D01-7DC2-4ECC-8EE4-941CF425DBEE}" dt="2020-04-04T01:13:12.219" v="0"/>
        <pc:sldMkLst>
          <pc:docMk/>
          <pc:sldMk cId="1168747188" sldId="398"/>
        </pc:sldMkLst>
      </pc:sldChg>
      <pc:sldChg chg="modSp new modNotes">
        <pc:chgData name="Felipe Augusto Pereira de Figueiredo" userId="e1771b70d906f94b" providerId="Windows Live" clId="Web-{62FC7D01-7DC2-4ECC-8EE4-941CF425DBEE}" dt="2020-04-04T01:33:54.380" v="268" actId="20577"/>
        <pc:sldMkLst>
          <pc:docMk/>
          <pc:sldMk cId="2414479644" sldId="399"/>
        </pc:sldMkLst>
        <pc:spChg chg="mod">
          <ac:chgData name="Felipe Augusto Pereira de Figueiredo" userId="e1771b70d906f94b" providerId="Windows Live" clId="Web-{62FC7D01-7DC2-4ECC-8EE4-941CF425DBEE}" dt="2020-04-04T01:19:47.214" v="68" actId="20577"/>
          <ac:spMkLst>
            <pc:docMk/>
            <pc:sldMk cId="2414479644" sldId="399"/>
            <ac:spMk id="2" creationId="{F4227E34-0D58-4F7C-A44C-874904CC31AB}"/>
          </ac:spMkLst>
        </pc:spChg>
        <pc:spChg chg="mod">
          <ac:chgData name="Felipe Augusto Pereira de Figueiredo" userId="e1771b70d906f94b" providerId="Windows Live" clId="Web-{62FC7D01-7DC2-4ECC-8EE4-941CF425DBEE}" dt="2020-04-04T01:33:54.380" v="268" actId="20577"/>
          <ac:spMkLst>
            <pc:docMk/>
            <pc:sldMk cId="2414479644" sldId="399"/>
            <ac:spMk id="3" creationId="{96005A71-5862-4C74-B1AF-2AAB990B557F}"/>
          </ac:spMkLst>
        </pc:spChg>
      </pc:sldChg>
    </pc:docChg>
  </pc:docChgLst>
  <pc:docChgLst>
    <pc:chgData name="Felipe Augusto Pereira de Figueiredo" userId="e1771b70d906f94b" providerId="Windows Live" clId="Web-{58D05219-7C7B-4B91-A7AF-DC0AF21441D4}"/>
    <pc:docChg chg="modSld">
      <pc:chgData name="Felipe Augusto Pereira de Figueiredo" userId="e1771b70d906f94b" providerId="Windows Live" clId="Web-{58D05219-7C7B-4B91-A7AF-DC0AF21441D4}" dt="2020-03-15T18:19:02.459" v="6" actId="20577"/>
      <pc:docMkLst>
        <pc:docMk/>
      </pc:docMkLst>
      <pc:sldChg chg="modSp">
        <pc:chgData name="Felipe Augusto Pereira de Figueiredo" userId="e1771b70d906f94b" providerId="Windows Live" clId="Web-{58D05219-7C7B-4B91-A7AF-DC0AF21441D4}" dt="2020-03-15T18:18:57.443" v="4" actId="20577"/>
        <pc:sldMkLst>
          <pc:docMk/>
          <pc:sldMk cId="63867976" sldId="310"/>
        </pc:sldMkLst>
        <pc:spChg chg="mod">
          <ac:chgData name="Felipe Augusto Pereira de Figueiredo" userId="e1771b70d906f94b" providerId="Windows Live" clId="Web-{58D05219-7C7B-4B91-A7AF-DC0AF21441D4}" dt="2020-03-15T18:18:57.443" v="4" actId="20577"/>
          <ac:spMkLst>
            <pc:docMk/>
            <pc:sldMk cId="63867976" sldId="310"/>
            <ac:spMk id="3" creationId="{00000000-0000-0000-0000-000000000000}"/>
          </ac:spMkLst>
        </pc:spChg>
      </pc:sldChg>
    </pc:docChg>
  </pc:docChgLst>
  <pc:docChgLst>
    <pc:chgData name="Felipe Augusto Pereira de Figueiredo" userId="e1771b70d906f94b" providerId="Windows Live" clId="Web-{328F8323-A8B4-4BB5-8B29-141FF986EA24}"/>
    <pc:docChg chg="modSld">
      <pc:chgData name="Felipe Augusto Pereira de Figueiredo" userId="e1771b70d906f94b" providerId="Windows Live" clId="Web-{328F8323-A8B4-4BB5-8B29-141FF986EA24}" dt="2020-04-06T19:56:50.780" v="9" actId="20577"/>
      <pc:docMkLst>
        <pc:docMk/>
      </pc:docMkLst>
      <pc:sldChg chg="modSp">
        <pc:chgData name="Felipe Augusto Pereira de Figueiredo" userId="e1771b70d906f94b" providerId="Windows Live" clId="Web-{328F8323-A8B4-4BB5-8B29-141FF986EA24}" dt="2020-04-06T19:56:50.780" v="8" actId="20577"/>
        <pc:sldMkLst>
          <pc:docMk/>
          <pc:sldMk cId="4289465553" sldId="388"/>
        </pc:sldMkLst>
        <pc:spChg chg="mod">
          <ac:chgData name="Felipe Augusto Pereira de Figueiredo" userId="e1771b70d906f94b" providerId="Windows Live" clId="Web-{328F8323-A8B4-4BB5-8B29-141FF986EA24}" dt="2020-04-06T19:56:50.780" v="8" actId="20577"/>
          <ac:spMkLst>
            <pc:docMk/>
            <pc:sldMk cId="4289465553" sldId="388"/>
            <ac:spMk id="3" creationId="{00000000-0000-0000-0000-000000000000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AF0AF11-6A8A-4E64-94F5-26D4FBA2A01D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nl-BE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A8B99DF-01BC-492A-8CEF-4FD88D18DD9D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8059442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260814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 valor muito pequeno pode resultar em um longo processo de treinamento que pode ficar preso.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 valor muito alto pode resultar na aprendizagem de um conjunto subótimo de pesos rápido demais ou em um processo de treinamento instável.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 maneira pela qual a taxa de aprendizado muda com o tempo (iteração/época) é chamada de cronograma/programa da taxa de aprendizado ou decaimento da taxa de aprendizado.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e^(-kt), onde α0, k são hiperparâmetros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kt), onde a0, k são hiperparâmetros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Modificação Adaptativa:</a:t>
            </a:r>
          </a:p>
          <a:p>
            <a:pPr marL="0" indent="0">
              <a:buFont typeface="Arial" panose="020B0604020202020204" pitchFamily="34" charset="0"/>
              <a:buNone/>
            </a:pPr>
            <a:r>
              <a:rPr lang="pt-BR" dirty="0"/>
              <a:t>As abordagens anteriores manipulam a taxa de aprendizado global e igualmente para todos os parâmetros. Ajustar a taxa de aprendizado é um processo caro, muito trabalho foi desenvolvido para a criação de métodos que possam ajustar adaptativamente as taxas de aprendizado, e até fazê-lo por parâmetro. Muitos desses métodos ainda podem exigir outras configurações de hiperparâmetro, mas o argumento é que eles são bem-comportados para uma faixa mais ampla de valores de hiperparâmetro do que o ajuste do passo de aprendizado.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r>
              <a:rPr lang="nl-BE" b="1" u="none" dirty="0"/>
              <a:t>Referências:</a:t>
            </a:r>
          </a:p>
          <a:p>
            <a:r>
              <a:rPr lang="nl-BE" u="sng" dirty="0"/>
              <a:t>[1] https://machinelearningmastery.com/learning-rate-for-deep-learning-neural-networks/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17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6185819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https://mybinder.org/v2/gh/zz4fap/t319_aprendizado_de_maquina/main?filepath=notebooks%2Fregression%2Fgd_versions%2Fstocastic_gradient_descent_with_learning_schedule_and_with_figures.ipynb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https://colab.research.google.com/github/zz4fap/t319_aprendizado_de_maquina/blob/main/notebooks/regression/gd_versions/stocastic_gradient_descent_with_learning_schedule_and_with_figures.ipynb</a:t>
            </a:r>
          </a:p>
          <a:p>
            <a:endParaRPr lang="pt-BR" sz="1200" baseline="0" dirty="0"/>
          </a:p>
          <a:p>
            <a:r>
              <a:rPr lang="pt-BR" sz="1200" baseline="0" dirty="0"/>
              <a:t>Os passos começam com grandes valores (o que ajuda a progredir rapidamente e a escapar de mínimos locais, casos em que a superfície de erro seja bastante irregular) e depois diminuem cada vez mais, permitindo que o algoritmo se estabilize no mínimo global.</a:t>
            </a:r>
          </a:p>
          <a:p>
            <a:endParaRPr lang="pt-BR" sz="1200" baseline="0" dirty="0"/>
          </a:p>
          <a:p>
            <a:r>
              <a:rPr lang="pt-BR" dirty="0"/>
              <a:t>Se a taxa de aprendizagem for reduzida muito rapidamente, o algoritmo poderá ficar preso no mínimo local ou até ficar</a:t>
            </a:r>
            <a:r>
              <a:rPr lang="pt-BR" baseline="0" dirty="0"/>
              <a:t> travado antes de chegar ao mínimo</a:t>
            </a:r>
            <a:r>
              <a:rPr lang="pt-BR" dirty="0"/>
              <a:t>. Se a taxa de aprendizado for reduzida muito lentamente, o algoritmo poderá oscilar ao</a:t>
            </a:r>
            <a:r>
              <a:rPr lang="pt-BR" baseline="0" dirty="0"/>
              <a:t> redor do</a:t>
            </a:r>
            <a:r>
              <a:rPr lang="pt-BR" dirty="0"/>
              <a:t> mínimo por um longo tempo e acabar com uma solução não ótima (</a:t>
            </a:r>
            <a:r>
              <a:rPr lang="pt-BR" dirty="0" err="1"/>
              <a:t>sub-ótima</a:t>
            </a:r>
            <a:r>
              <a:rPr lang="pt-BR" dirty="0"/>
              <a:t>) caso o treinamento se encerre muito cedo.</a:t>
            </a:r>
          </a:p>
          <a:p>
            <a:endParaRPr lang="pt-BR" dirty="0"/>
          </a:p>
          <a:p>
            <a:r>
              <a:rPr lang="pt-BR" b="1" dirty="0"/>
              <a:t>Alguns tipos de esquema para ajuste do passo de aprendizagem são: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por etapas ou degraus</a:t>
            </a:r>
            <a:r>
              <a:rPr lang="pt-BR" dirty="0"/>
              <a:t>: reduz a taxa de aprendizado de algum fator a cada número pré-definido de iterações ou épocas. Os valores típicos são utilizados para reduzir a taxa de aprendizado pela metade a cada número pré-definido de épocas. Esses números dependem muito do tipo de problema e do modelo. Uma heurística que você pode ver na prática é observar o erro de validação durante o treinamento com uma taxa de aprendizado fixa e reduzir a taxa de aprendizado em uma constante (por exemplo, 0,5) sempre que o erro de validação parar de decrescer.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exponencial</a:t>
            </a:r>
            <a:r>
              <a:rPr lang="pt-BR" dirty="0"/>
              <a:t>: tem a forma matemática α = α0 e^(-</a:t>
            </a:r>
            <a:r>
              <a:rPr lang="pt-BR" dirty="0" err="1"/>
              <a:t>kt</a:t>
            </a:r>
            <a:r>
              <a:rPr lang="pt-BR" dirty="0"/>
              <a:t>), onde α0,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 (mas você também pode usar o número de épocas).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b="1" dirty="0"/>
              <a:t>Decaimento temporal</a:t>
            </a:r>
            <a:r>
              <a:rPr lang="pt-BR" dirty="0"/>
              <a:t>: tem a forma matemática α = α0 / (1 + </a:t>
            </a:r>
            <a:r>
              <a:rPr lang="pt-BR" dirty="0" err="1"/>
              <a:t>kt</a:t>
            </a:r>
            <a:r>
              <a:rPr lang="pt-BR" dirty="0"/>
              <a:t>), onde a0, k são </a:t>
            </a:r>
            <a:r>
              <a:rPr lang="pt-BR" dirty="0" err="1"/>
              <a:t>hiperparâmetros</a:t>
            </a:r>
            <a:r>
              <a:rPr lang="pt-BR" dirty="0"/>
              <a:t> e t é o número da iteração.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endParaRPr lang="pt-BR" dirty="0"/>
          </a:p>
          <a:p>
            <a:pPr marL="0" indent="0">
              <a:buFont typeface="Arial" panose="020B0604020202020204" pitchFamily="34" charset="0"/>
              <a:buNone/>
            </a:pPr>
            <a:r>
              <a:rPr lang="pt-BR" b="1" dirty="0"/>
              <a:t>Exemplo</a:t>
            </a:r>
            <a:r>
              <a:rPr lang="pt-BR" dirty="0"/>
              <a:t>: stocastic_gradient_descent_with_learning_schedule_and_with_figures.ipynb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5140057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COLAB:</a:t>
            </a:r>
            <a:r>
              <a:rPr lang="pt-BR" baseline="0" dirty="0"/>
              <a:t> </a:t>
            </a:r>
            <a:r>
              <a:rPr lang="pt-BR" dirty="0"/>
              <a:t>https://colab.research.google.com/github/zz4fap/t319_aprendizado_de_maquina/blob/main/labs/Laboratorio4.ipynb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119925003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474938315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2747194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29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3510988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O termo momentum aumenta para dimensões cujos gradientes apontam nas mesmas direções e reduz atualizações para dimensões cujos gradientes mudam de direção. Como resultado, temos convergência mais rápida e oscilação reduzida.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34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88667462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dirty="0"/>
              <a:t>Exemplo</a:t>
            </a:r>
            <a:r>
              <a:rPr lang="pt-BR" dirty="0"/>
              <a:t>: https://colab.research.google.com/github/zz4fap/t319_aprendizado_de_maquina/blob/main/notebooks/regression/selecionando_o_passo_de_aprendizagem.ipynb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Hiperparâmetro</a:t>
            </a:r>
            <a:r>
              <a:rPr lang="pt-BR" dirty="0"/>
              <a:t>: parâmetro que influencia no aprendizado do algoritmo,</a:t>
            </a:r>
            <a:r>
              <a:rPr lang="pt-BR" baseline="0" dirty="0"/>
              <a:t> ou seja, dita seu aprendizado. Não é um parâmetro aprendido pelo modelo como no caso dos pesos de um modelo de regressão linear.</a:t>
            </a:r>
            <a:endParaRPr lang="pt-BR" dirty="0"/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para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8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59568969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9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93088979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10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5206965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11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919986911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Enquanto </a:t>
            </a:r>
            <a:r>
              <a:rPr lang="pt-BR" baseline="0" dirty="0"/>
              <a:t>a </a:t>
            </a:r>
            <a:r>
              <a:rPr lang="pt-BR" dirty="0"/>
              <a:t>direção é determinada pelo</a:t>
            </a:r>
            <a:r>
              <a:rPr lang="pt-BR" baseline="0" dirty="0"/>
              <a:t> vetor</a:t>
            </a:r>
            <a:r>
              <a:rPr lang="pt-BR" dirty="0"/>
              <a:t> gradiente da função de erro, a taxa de aprendizado determina o quão grande um passo é dado nessa direção.</a:t>
            </a:r>
          </a:p>
          <a:p>
            <a:endParaRPr lang="pt-BR" dirty="0"/>
          </a:p>
          <a:p>
            <a:r>
              <a:rPr lang="pt-BR" dirty="0"/>
              <a:t>Se o</a:t>
            </a:r>
            <a:r>
              <a:rPr lang="pt-BR" baseline="0" dirty="0"/>
              <a:t> passo</a:t>
            </a:r>
            <a:r>
              <a:rPr lang="pt-BR" dirty="0"/>
              <a:t> de aprendizagem for muito pequeno, o algoritmo precisará passar por muitas iterações até convergir, o que levará muito tempo.</a:t>
            </a:r>
          </a:p>
          <a:p>
            <a:endParaRPr lang="pt-BR" dirty="0"/>
          </a:p>
          <a:p>
            <a:r>
              <a:rPr lang="pt-BR" dirty="0"/>
              <a:t>Por outro lado, se ele</a:t>
            </a:r>
            <a:r>
              <a:rPr lang="pt-BR" baseline="0" dirty="0"/>
              <a:t> </a:t>
            </a:r>
            <a:r>
              <a:rPr lang="pt-BR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dirty="0"/>
          </a:p>
          <a:p>
            <a:r>
              <a:rPr lang="pt-BR" dirty="0"/>
              <a:t>Assim, o</a:t>
            </a:r>
            <a:r>
              <a:rPr lang="pt-BR" baseline="0" dirty="0"/>
              <a:t> passo </a:t>
            </a:r>
            <a:r>
              <a:rPr lang="pt-BR" dirty="0"/>
              <a:t>de aprendizagem deve ser experimentado/explorado para encontrar o melhor valor que acelere a descida do gradiente.</a:t>
            </a:r>
          </a:p>
          <a:p>
            <a:endParaRPr lang="pt-BR" dirty="0"/>
          </a:p>
          <a:p>
            <a:r>
              <a:rPr lang="pt-BR" dirty="0"/>
              <a:t>Ao usar grandes valores para o passo de aprendizagem, é possível encontrar um ciclo de feedback positivo no qual grandes valores induzem grandes gradientes que, então, induzem uma grande atualização dos pesos. Se essas atualizações aumentarem consistentemente o tamanho dos pesos, então [os pesos] se afastam rapidamente do</a:t>
            </a:r>
            <a:r>
              <a:rPr lang="pt-BR" baseline="0" dirty="0"/>
              <a:t> ponto de mínimo </a:t>
            </a:r>
            <a:r>
              <a:rPr lang="pt-BR" dirty="0"/>
              <a:t>até que ocorra o estouro da precisão numérica.</a:t>
            </a:r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Uma boa intuição para se ter em mente é que, com uma alta taxa de aprendizado o vetor de pesos “oscila” ou “pula” caoticamente, incapaz de convergir para áreas mais profundas, porém mais estreitas, da superfície de erro. </a:t>
            </a:r>
          </a:p>
          <a:p>
            <a:endParaRPr lang="nl-BE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13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565931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dirty="0"/>
              <a:t>Se o</a:t>
            </a:r>
            <a:r>
              <a:rPr lang="pt-BR" sz="1200" baseline="0" dirty="0"/>
              <a:t> passo</a:t>
            </a:r>
            <a:r>
              <a:rPr lang="pt-BR" sz="1200" dirty="0"/>
              <a:t> de aprendizagem for muito pequeno, o algoritmo precisará passar por muitas iterações para convergir, o que levará muito tempo.</a:t>
            </a:r>
          </a:p>
          <a:p>
            <a:endParaRPr lang="pt-BR" sz="1200" dirty="0"/>
          </a:p>
          <a:p>
            <a:r>
              <a:rPr lang="pt-BR" sz="1200" dirty="0"/>
              <a:t>Por outro lado, se ele</a:t>
            </a:r>
            <a:r>
              <a:rPr lang="pt-BR" sz="1200" baseline="0" dirty="0"/>
              <a:t> </a:t>
            </a:r>
            <a:r>
              <a:rPr lang="pt-BR" sz="1200" dirty="0"/>
              <a:t>for muito grande, você pode pular o vale e acabar do outro lado, possivelmente até mais alto do que antes. Isso pode fazer o algoritmo divergir, com valores cada vez maiores, falhando em encontrar uma boa solução.</a:t>
            </a:r>
          </a:p>
          <a:p>
            <a:endParaRPr lang="pt-BR" sz="1200" dirty="0"/>
          </a:p>
          <a:p>
            <a:r>
              <a:rPr lang="pt-BR" sz="1200" dirty="0"/>
              <a:t>Assim, o</a:t>
            </a:r>
            <a:r>
              <a:rPr lang="pt-BR" sz="1200" baseline="0" dirty="0"/>
              <a:t> passo </a:t>
            </a:r>
            <a:r>
              <a:rPr lang="pt-BR" sz="1200" dirty="0"/>
              <a:t>de aprendizagem deve ser experimentado/explorado para encontrar o melhor valor que acelere a descida do gradiente.</a:t>
            </a:r>
          </a:p>
          <a:p>
            <a:endParaRPr lang="pt-BR" sz="1200" dirty="0"/>
          </a:p>
          <a:p>
            <a:r>
              <a:rPr lang="pt-BR" sz="1200" dirty="0"/>
              <a:t>O momentum adiciona uma fração da atualização de peso anterior a atual. Quando o gradiente continua apontando na mesma direção por atualizações consecutivas, isso aumentará o tamanho dos passos dados em direção ao mínimo.</a:t>
            </a:r>
            <a:r>
              <a:rPr lang="pt-BR" sz="1200" baseline="0" dirty="0"/>
              <a:t> </a:t>
            </a:r>
            <a:r>
              <a:rPr lang="pt-BR" sz="1200" dirty="0"/>
              <a:t>Por outro lado, quando o gradiente continua mudando de direção, o momentum suaviza as variações, ou seja, as atualizações.</a:t>
            </a:r>
          </a:p>
          <a:p>
            <a:endParaRPr lang="pt-BR" sz="1200" dirty="0"/>
          </a:p>
          <a:p>
            <a:r>
              <a:rPr lang="pt-BR" sz="1200" b="1" dirty="0"/>
              <a:t>OBS</a:t>
            </a:r>
            <a:r>
              <a:rPr lang="pt-BR" sz="1200" dirty="0"/>
              <a:t>.: Passos largos durante as iterações iniciais e curtos conforme o algoritmo se aproxima do mínimo podem acelerar a convergência.</a:t>
            </a:r>
            <a:r>
              <a:rPr lang="pt-BR" sz="1200" baseline="0" dirty="0"/>
              <a:t> </a:t>
            </a:r>
            <a:r>
              <a:rPr lang="pt-BR" sz="1200" dirty="0"/>
              <a:t>Este tipo de abordagem é implementada por </a:t>
            </a:r>
            <a:r>
              <a:rPr lang="pt-BR" sz="1200" b="1" i="1" dirty="0"/>
              <a:t>esquemas de variação programada</a:t>
            </a:r>
            <a:r>
              <a:rPr lang="pt-BR" sz="1200" dirty="0"/>
              <a:t> do passo de aprendizagem 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pt-BR" sz="1200" dirty="0"/>
              <a:t>Por exemplo: momentum, anelamento, algoritmos de otimização com ajuste adaptativo do passo de aprendizagem (RMSProp, AdaGrad, Adam, etc.).</a:t>
            </a:r>
            <a:endParaRPr lang="nl-BE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14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2588302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dirty="0"/>
              <a:t>Como sabemos se o gradiente</a:t>
            </a:r>
            <a:r>
              <a:rPr lang="pt-BR" baseline="0" dirty="0"/>
              <a:t> descendente está funcionando corretamente em relação ao aprendizado?</a:t>
            </a:r>
            <a:endParaRPr lang="pt-BR" dirty="0"/>
          </a:p>
          <a:p>
            <a:endParaRPr lang="pt-BR" dirty="0"/>
          </a:p>
          <a:p>
            <a:r>
              <a:rPr lang="pt-BR" dirty="0"/>
              <a:t>Como</a:t>
            </a:r>
            <a:r>
              <a:rPr lang="pt-BR" baseline="0" dirty="0"/>
              <a:t> você consegue debugar/depurar o algoritmo do gradiente descendente quando não é possível se plotar o gráfico de contorno e verificar o caminho seguido pelo algoritmo?</a:t>
            </a:r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15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537345172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DA8B99DF-01BC-492A-8CEF-4FD88D18DD9D}" type="slidenum">
              <a:rPr lang="nl-BE" smtClean="0"/>
              <a:t>16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87472026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174613730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84959824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814732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63918371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62696845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408521391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7826826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5166620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76710986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22260023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nl-BE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8429035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nl-BE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nl-BE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80E15A5-E95B-43EB-9AC7-9A96397448C0}" type="datetimeFigureOut">
              <a:rPr lang="nl-BE" smtClean="0"/>
              <a:t>28/09/2023</a:t>
            </a:fld>
            <a:endParaRPr lang="nl-B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nl-B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7C3C120-4544-49C4-A71C-C78FE5187513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98678293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nl-B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8.png"/><Relationship Id="rId4" Type="http://schemas.openxmlformats.org/officeDocument/2006/relationships/image" Target="../media/image27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.png"/><Relationship Id="rId5" Type="http://schemas.openxmlformats.org/officeDocument/2006/relationships/image" Target="../media/image31.png"/><Relationship Id="rId4" Type="http://schemas.openxmlformats.org/officeDocument/2006/relationships/image" Target="../media/image30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0.png"/><Relationship Id="rId3" Type="http://schemas.openxmlformats.org/officeDocument/2006/relationships/image" Target="../media/image90.png"/><Relationship Id="rId7" Type="http://schemas.openxmlformats.org/officeDocument/2006/relationships/image" Target="../media/image2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2.png"/><Relationship Id="rId11" Type="http://schemas.openxmlformats.org/officeDocument/2006/relationships/image" Target="../media/image170.png"/><Relationship Id="rId5" Type="http://schemas.openxmlformats.org/officeDocument/2006/relationships/image" Target="../media/image21.png"/><Relationship Id="rId10" Type="http://schemas.openxmlformats.org/officeDocument/2006/relationships/image" Target="../media/image160.png"/><Relationship Id="rId4" Type="http://schemas.openxmlformats.org/officeDocument/2006/relationships/image" Target="../media/image27.png"/><Relationship Id="rId9" Type="http://schemas.openxmlformats.org/officeDocument/2006/relationships/image" Target="../media/image150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220.png"/><Relationship Id="rId13" Type="http://schemas.openxmlformats.org/officeDocument/2006/relationships/image" Target="../media/image270.png"/><Relationship Id="rId3" Type="http://schemas.openxmlformats.org/officeDocument/2006/relationships/image" Target="../media/image180.png"/><Relationship Id="rId7" Type="http://schemas.openxmlformats.org/officeDocument/2006/relationships/image" Target="../media/image210.png"/><Relationship Id="rId12" Type="http://schemas.openxmlformats.org/officeDocument/2006/relationships/image" Target="../media/image260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1.png"/><Relationship Id="rId11" Type="http://schemas.openxmlformats.org/officeDocument/2006/relationships/image" Target="../media/image250.png"/><Relationship Id="rId5" Type="http://schemas.openxmlformats.org/officeDocument/2006/relationships/image" Target="../media/image30.png"/><Relationship Id="rId10" Type="http://schemas.openxmlformats.org/officeDocument/2006/relationships/image" Target="../media/image240.png"/><Relationship Id="rId4" Type="http://schemas.openxmlformats.org/officeDocument/2006/relationships/image" Target="../media/image29.png"/><Relationship Id="rId9" Type="http://schemas.openxmlformats.org/officeDocument/2006/relationships/image" Target="../media/image230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0.png"/><Relationship Id="rId7" Type="http://schemas.openxmlformats.org/officeDocument/2006/relationships/image" Target="../media/image36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5.png"/><Relationship Id="rId5" Type="http://schemas.openxmlformats.org/officeDocument/2006/relationships/image" Target="../media/image34.png"/><Relationship Id="rId4" Type="http://schemas.openxmlformats.org/officeDocument/2006/relationships/image" Target="../media/image33.png"/></Relationships>
</file>

<file path=ppt/slides/_rels/slide1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.png"/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10" Type="http://schemas.openxmlformats.org/officeDocument/2006/relationships/image" Target="../media/image40.png"/><Relationship Id="rId4" Type="http://schemas.openxmlformats.org/officeDocument/2006/relationships/image" Target="../media/image34.png"/><Relationship Id="rId9" Type="http://schemas.openxmlformats.org/officeDocument/2006/relationships/image" Target="../media/image39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8" Type="http://schemas.openxmlformats.org/officeDocument/2006/relationships/image" Target="../media/image43.png"/><Relationship Id="rId3" Type="http://schemas.openxmlformats.org/officeDocument/2006/relationships/image" Target="../media/image392.png"/><Relationship Id="rId7" Type="http://schemas.openxmlformats.org/officeDocument/2006/relationships/image" Target="../media/image42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1.png"/><Relationship Id="rId5" Type="http://schemas.openxmlformats.org/officeDocument/2006/relationships/hyperlink" Target="https://colab.research.google.com/github/zz4fap/t319_aprendizado_de_maquina/blob/main/notebooks/regression/gd_versions/stocastic_gradient_descent_with_learning_schedule_and_with_figures.ipynb" TargetMode="External"/><Relationship Id="rId10" Type="http://schemas.openxmlformats.org/officeDocument/2006/relationships/image" Target="../media/image45.png"/><Relationship Id="rId4" Type="http://schemas.openxmlformats.org/officeDocument/2006/relationships/image" Target="../media/image403.png"/><Relationship Id="rId9" Type="http://schemas.openxmlformats.org/officeDocument/2006/relationships/image" Target="../media/image44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19_aprendizado_de_maquina/blob/main/labs/Laboratorio4.ipynb" TargetMode="External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7.png"/><Relationship Id="rId7" Type="http://schemas.openxmlformats.org/officeDocument/2006/relationships/image" Target="../media/image51.jpeg"/><Relationship Id="rId2" Type="http://schemas.openxmlformats.org/officeDocument/2006/relationships/image" Target="../media/image46.jpe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50.png"/><Relationship Id="rId5" Type="http://schemas.openxmlformats.org/officeDocument/2006/relationships/image" Target="../media/image49.jpeg"/><Relationship Id="rId4" Type="http://schemas.openxmlformats.org/officeDocument/2006/relationships/image" Target="../media/image48.jpe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1.png"/><Relationship Id="rId2" Type="http://schemas.openxmlformats.org/officeDocument/2006/relationships/image" Target="../media/image402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00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130.png"/><Relationship Id="rId5" Type="http://schemas.openxmlformats.org/officeDocument/2006/relationships/image" Target="../media/image1120.png"/><Relationship Id="rId4" Type="http://schemas.openxmlformats.org/officeDocument/2006/relationships/image" Target="../media/image1110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8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01.png"/><Relationship Id="rId4" Type="http://schemas.openxmlformats.org/officeDocument/2006/relationships/image" Target="../media/image391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1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00.png"/><Relationship Id="rId5" Type="http://schemas.openxmlformats.org/officeDocument/2006/relationships/image" Target="../media/image390.png"/><Relationship Id="rId4" Type="http://schemas.openxmlformats.org/officeDocument/2006/relationships/image" Target="../media/image380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0.png"/><Relationship Id="rId7" Type="http://schemas.openxmlformats.org/officeDocument/2006/relationships/image" Target="../media/image440.png"/><Relationship Id="rId2" Type="http://schemas.openxmlformats.org/officeDocument/2006/relationships/image" Target="../media/image3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30.png"/><Relationship Id="rId5" Type="http://schemas.openxmlformats.org/officeDocument/2006/relationships/image" Target="../media/image390.png"/><Relationship Id="rId4" Type="http://schemas.openxmlformats.org/officeDocument/2006/relationships/image" Target="../media/image420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0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61.png"/><Relationship Id="rId5" Type="http://schemas.openxmlformats.org/officeDocument/2006/relationships/image" Target="../media/image500.png"/><Relationship Id="rId4" Type="http://schemas.openxmlformats.org/officeDocument/2006/relationships/image" Target="../media/image49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460.png"/><Relationship Id="rId2" Type="http://schemas.openxmlformats.org/officeDocument/2006/relationships/image" Target="../media/image450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510.png"/><Relationship Id="rId4" Type="http://schemas.openxmlformats.org/officeDocument/2006/relationships/image" Target="../media/image470.png"/></Relationships>
</file>

<file path=ppt/slides/_rels/slide31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20.png"/><Relationship Id="rId3" Type="http://schemas.openxmlformats.org/officeDocument/2006/relationships/image" Target="../media/image1270.png"/><Relationship Id="rId7" Type="http://schemas.openxmlformats.org/officeDocument/2006/relationships/image" Target="../media/image1310.png"/><Relationship Id="rId2" Type="http://schemas.openxmlformats.org/officeDocument/2006/relationships/image" Target="../media/image126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00.png"/><Relationship Id="rId5" Type="http://schemas.openxmlformats.org/officeDocument/2006/relationships/image" Target="../media/image1290.png"/><Relationship Id="rId4" Type="http://schemas.openxmlformats.org/officeDocument/2006/relationships/image" Target="../media/image1280.png"/><Relationship Id="rId9" Type="http://schemas.openxmlformats.org/officeDocument/2006/relationships/image" Target="../media/image1330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5.png"/><Relationship Id="rId2" Type="http://schemas.openxmlformats.org/officeDocument/2006/relationships/image" Target="../media/image13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7.png"/><Relationship Id="rId4" Type="http://schemas.openxmlformats.org/officeDocument/2006/relationships/image" Target="../media/image136.png"/></Relationships>
</file>

<file path=ppt/slides/_rels/slide3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3.jpe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14.png"/><Relationship Id="rId3" Type="http://schemas.openxmlformats.org/officeDocument/2006/relationships/image" Target="../media/image9.png"/><Relationship Id="rId7" Type="http://schemas.openxmlformats.org/officeDocument/2006/relationships/image" Target="../media/image13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1.png"/><Relationship Id="rId4" Type="http://schemas.openxmlformats.org/officeDocument/2006/relationships/image" Target="../media/image10.png"/><Relationship Id="rId9" Type="http://schemas.openxmlformats.org/officeDocument/2006/relationships/hyperlink" Target="https://colab.research.google.com/github/zz4fap/t319_aprendizado_de_maquina/blob/main/notebooks/regression/selecionando_o_passo_de_aprendizagem.ipynb" TargetMode="Externa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25.png"/><Relationship Id="rId3" Type="http://schemas.openxmlformats.org/officeDocument/2006/relationships/image" Target="../media/image20.png"/><Relationship Id="rId7" Type="http://schemas.openxmlformats.org/officeDocument/2006/relationships/image" Target="../media/image24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3.png"/><Relationship Id="rId5" Type="http://schemas.openxmlformats.org/officeDocument/2006/relationships/image" Target="../media/image22.png"/><Relationship Id="rId4" Type="http://schemas.openxmlformats.org/officeDocument/2006/relationships/image" Target="../media/image2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T319 - Introdução ao Aprendizado de Máquina:</a:t>
            </a:r>
            <a:br>
              <a:rPr lang="pt-BR" dirty="0"/>
            </a:br>
            <a:r>
              <a:rPr lang="pt-BR" b="1" i="1" dirty="0"/>
              <a:t>Regressão Linear (Parte III)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323350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6400800" y="1825625"/>
                <a:ext cx="4953000" cy="4351338"/>
              </a:xfrm>
            </p:spPr>
            <p:txBody>
              <a:bodyPr/>
              <a:lstStyle/>
              <a:p>
                <a:r>
                  <a:rPr lang="pt-BR" dirty="0"/>
                  <a:t>Em outros casos, 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muito grande, a cada iteração o algoritmo “pula” para um valor mais alto que antes, e assim, divergindo.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AD6B1EE1-E6EE-4E0B-FB14-A459C708485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400800" y="1825625"/>
                <a:ext cx="4953000" cy="4351338"/>
              </a:xfrm>
              <a:blipFill>
                <a:blip r:embed="rId3"/>
                <a:stretch>
                  <a:fillRect l="-2214" t="-224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4">
            <a:extLst>
              <a:ext uri="{FF2B5EF4-FFF2-40B4-BE49-F238E27FC236}">
                <a16:creationId xmlns:a16="http://schemas.microsoft.com/office/drawing/2014/main" id="{5A818B0E-3846-85AC-CA3B-8E7732D8537B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1583780" y="2451844"/>
            <a:ext cx="3548545" cy="231168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85F634B8-E175-3AAC-9CEE-E3119B65ED10}"/>
                  </a:ext>
                </a:extLst>
              </p:cNvPr>
              <p:cNvSpPr/>
              <p:nvPr/>
            </p:nvSpPr>
            <p:spPr>
              <a:xfrm>
                <a:off x="2652927" y="2310328"/>
                <a:ext cx="22187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feedback positivo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400" dirty="0"/>
                  <a:t>estouro da precisão numérica.</a:t>
                </a:r>
              </a:p>
            </p:txBody>
          </p:sp>
        </mc:Choice>
        <mc:Fallback>
          <p:sp>
            <p:nvSpPr>
              <p:cNvPr id="5" name="Rectangle 5">
                <a:extLst>
                  <a:ext uri="{FF2B5EF4-FFF2-40B4-BE49-F238E27FC236}">
                    <a16:creationId xmlns:a16="http://schemas.microsoft.com/office/drawing/2014/main" id="{85F634B8-E175-3AAC-9CEE-E3119B65ED10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2927" y="2310328"/>
                <a:ext cx="2218788" cy="523220"/>
              </a:xfrm>
              <a:prstGeom prst="rect">
                <a:avLst/>
              </a:prstGeom>
              <a:blipFill>
                <a:blip r:embed="rId5"/>
                <a:stretch>
                  <a:fillRect t="-2326" r="-1374" b="-104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1337325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A86A124-E47D-3417-36BC-8BEE00BC46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ideal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D6B1EE1-E6EE-4E0B-FB14-A459C708485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1" y="1825624"/>
            <a:ext cx="11179628" cy="5032375"/>
          </a:xfrm>
        </p:spPr>
        <p:txBody>
          <a:bodyPr/>
          <a:lstStyle/>
          <a:p>
            <a:r>
              <a:rPr lang="pt-BR" dirty="0"/>
              <a:t>Portanto, o valor do </a:t>
            </a:r>
            <a:r>
              <a:rPr lang="pt-BR" b="1" i="1" dirty="0"/>
              <a:t>passo de aprendizagem </a:t>
            </a:r>
            <a:r>
              <a:rPr lang="pt-BR" dirty="0"/>
              <a:t>deve ser </a:t>
            </a:r>
            <a:r>
              <a:rPr lang="pt-BR" b="1" i="1" dirty="0"/>
              <a:t>explorado</a:t>
            </a:r>
            <a:r>
              <a:rPr lang="pt-BR" dirty="0"/>
              <a:t> para se encontrar um </a:t>
            </a:r>
            <a:r>
              <a:rPr lang="pt-BR" b="1" i="1" dirty="0"/>
              <a:t>valor ideal </a:t>
            </a:r>
            <a:r>
              <a:rPr lang="pt-BR" dirty="0"/>
              <a:t>que </a:t>
            </a:r>
            <a:r>
              <a:rPr lang="pt-BR" b="1" i="1" dirty="0">
                <a:solidFill>
                  <a:srgbClr val="00B050"/>
                </a:solidFill>
              </a:rPr>
              <a:t>acelere</a:t>
            </a:r>
            <a:r>
              <a:rPr lang="pt-BR" dirty="0"/>
              <a:t> a </a:t>
            </a:r>
            <a:r>
              <a:rPr lang="pt-BR" b="1" i="1" dirty="0"/>
              <a:t>descida do gradiente </a:t>
            </a:r>
            <a:r>
              <a:rPr lang="pt-BR" dirty="0"/>
              <a:t>de forma </a:t>
            </a:r>
            <a:r>
              <a:rPr lang="pt-BR" b="1" i="1" dirty="0"/>
              <a:t>estável</a:t>
            </a:r>
            <a:r>
              <a:rPr lang="pt-BR" dirty="0"/>
              <a:t> (ou seja, acelere a convergência).</a:t>
            </a:r>
          </a:p>
          <a:p>
            <a:r>
              <a:rPr lang="pt-BR" dirty="0"/>
              <a:t>O exemplo ao lado, converge para o </a:t>
            </a:r>
            <a:r>
              <a:rPr lang="pt-BR" b="1" i="1" dirty="0"/>
              <a:t>mínimo global </a:t>
            </a:r>
            <a:r>
              <a:rPr lang="pt-BR" dirty="0"/>
              <a:t>em apenas 2 iterações.</a:t>
            </a:r>
          </a:p>
        </p:txBody>
      </p:sp>
      <p:pic>
        <p:nvPicPr>
          <p:cNvPr id="6" name="Picture 7">
            <a:extLst>
              <a:ext uri="{FF2B5EF4-FFF2-40B4-BE49-F238E27FC236}">
                <a16:creationId xmlns:a16="http://schemas.microsoft.com/office/drawing/2014/main" id="{29582EC0-E28F-B3E1-4D3A-BFB180B4320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69481"/>
            <a:ext cx="2874467" cy="2187131"/>
          </a:xfrm>
          <a:prstGeom prst="rect">
            <a:avLst/>
          </a:prstGeom>
        </p:spPr>
      </p:pic>
      <p:pic>
        <p:nvPicPr>
          <p:cNvPr id="7" name="Picture 5">
            <a:extLst>
              <a:ext uri="{FF2B5EF4-FFF2-40B4-BE49-F238E27FC236}">
                <a16:creationId xmlns:a16="http://schemas.microsoft.com/office/drawing/2014/main" id="{070A2BD3-D0B6-B61F-E496-0B0E7C544D63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4675645" y="4473508"/>
            <a:ext cx="2532017" cy="2183104"/>
          </a:xfrm>
          <a:prstGeom prst="rect">
            <a:avLst/>
          </a:prstGeom>
        </p:spPr>
      </p:pic>
      <p:pic>
        <p:nvPicPr>
          <p:cNvPr id="8" name="Picture 8">
            <a:extLst>
              <a:ext uri="{FF2B5EF4-FFF2-40B4-BE49-F238E27FC236}">
                <a16:creationId xmlns:a16="http://schemas.microsoft.com/office/drawing/2014/main" id="{E1297CD3-E9C0-D6C5-B101-244C00D2CDC2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213294" y="4469480"/>
            <a:ext cx="2636627" cy="2187131"/>
          </a:xfrm>
          <a:prstGeom prst="rect">
            <a:avLst/>
          </a:prstGeom>
        </p:spPr>
      </p:pic>
      <p:cxnSp>
        <p:nvCxnSpPr>
          <p:cNvPr id="9" name="Straight Arrow Connector 23">
            <a:extLst>
              <a:ext uri="{FF2B5EF4-FFF2-40B4-BE49-F238E27FC236}">
                <a16:creationId xmlns:a16="http://schemas.microsoft.com/office/drawing/2014/main" id="{FCFA597F-5193-525D-A4F3-5192D411BA64}"/>
              </a:ext>
            </a:extLst>
          </p:cNvPr>
          <p:cNvCxnSpPr>
            <a:cxnSpLocks/>
            <a:stCxn id="10" idx="3"/>
          </p:cNvCxnSpPr>
          <p:nvPr/>
        </p:nvCxnSpPr>
        <p:spPr>
          <a:xfrm flipV="1">
            <a:off x="4675644" y="6492875"/>
            <a:ext cx="231207" cy="72737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/>
              <p:nvPr/>
            </p:nvSpPr>
            <p:spPr>
              <a:xfrm>
                <a:off x="4005329" y="6273224"/>
                <a:ext cx="670315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>
          <p:sp>
            <p:nvSpPr>
              <p:cNvPr id="10" name="TextBox 24">
                <a:extLst>
                  <a:ext uri="{FF2B5EF4-FFF2-40B4-BE49-F238E27FC236}">
                    <a16:creationId xmlns:a16="http://schemas.microsoft.com/office/drawing/2014/main" id="{E5B364EB-3E10-6499-FB8E-A0CF2D06936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05329" y="6273224"/>
                <a:ext cx="670315" cy="584775"/>
              </a:xfrm>
              <a:prstGeom prst="rect">
                <a:avLst/>
              </a:prstGeom>
              <a:blipFill>
                <a:blip r:embed="rId6"/>
                <a:stretch>
                  <a:fillRect l="-4545" r="-4545"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756253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A5A032-6954-55F0-305E-6B33F6A7148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8412B770-C618-DF43-C765-CC948AA99CA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8382169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112895"/>
            <a:ext cx="10515600" cy="1325563"/>
          </a:xfrm>
        </p:spPr>
        <p:txBody>
          <a:bodyPr/>
          <a:lstStyle/>
          <a:p>
            <a:r>
              <a:rPr lang="en-US" dirty="0" err="1"/>
              <a:t>Escolha</a:t>
            </a:r>
            <a:r>
              <a:rPr lang="en-US" dirty="0"/>
              <a:t> do </a:t>
            </a:r>
            <a:r>
              <a:rPr lang="en-US" dirty="0" err="1"/>
              <a:t>Passo</a:t>
            </a:r>
            <a:r>
              <a:rPr lang="en-US" dirty="0"/>
              <a:t> de </a:t>
            </a:r>
            <a:r>
              <a:rPr lang="en-US" dirty="0" err="1"/>
              <a:t>Aprendizagem</a:t>
            </a:r>
            <a:endParaRPr lang="nl-B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</p:spPr>
            <p:txBody>
              <a:bodyPr>
                <a:normAutofit fontScale="92500" lnSpcReduction="20000"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muito grande, o algoritmo pode nunca convergir.</a:t>
                </a:r>
              </a:p>
              <a:p>
                <a:r>
                  <a:rPr lang="pt-BR" dirty="0"/>
                  <a:t>Se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mas não tão grande assim, o algoritmo fica “pulando” ou “oscilando” de um lado para o outro da superfície de erro até que ele converge, por sorte (veja exemplo #1).</a:t>
                </a:r>
              </a:p>
              <a:p>
                <a:r>
                  <a:rPr lang="pt-BR" dirty="0"/>
                  <a:t>Em outros casos, quado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muito grande, a cada iteração o algoritmo “pula” para um valor mais alto que antes, e assim, divergindo (veja exemplo #2).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554208"/>
                <a:ext cx="11102788" cy="2337551"/>
              </a:xfrm>
              <a:blipFill rotWithShape="0">
                <a:blip r:embed="rId3"/>
                <a:stretch>
                  <a:fillRect l="-879" t="-6527" r="-1208" b="-548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053" r="2828" b="2316"/>
          <a:stretch/>
        </p:blipFill>
        <p:spPr>
          <a:xfrm>
            <a:off x="8579666" y="4062929"/>
            <a:ext cx="3548545" cy="2311685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2637" y="3878723"/>
            <a:ext cx="3041715" cy="2690748"/>
          </a:xfrm>
          <a:prstGeom prst="rect">
            <a:avLst/>
          </a:prstGeom>
        </p:spPr>
      </p:pic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3104407" y="3876281"/>
            <a:ext cx="2691942" cy="2695633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5816383" y="3876281"/>
            <a:ext cx="2763283" cy="2693190"/>
          </a:xfrm>
          <a:prstGeom prst="rect">
            <a:avLst/>
          </a:prstGeom>
        </p:spPr>
      </p:pic>
      <p:cxnSp>
        <p:nvCxnSpPr>
          <p:cNvPr id="8" name="Straight Arrow Connector 7"/>
          <p:cNvCxnSpPr/>
          <p:nvPr/>
        </p:nvCxnSpPr>
        <p:spPr>
          <a:xfrm flipV="1">
            <a:off x="3251200" y="6271260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TextBox 10"/>
              <p:cNvSpPr txBox="1"/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11" name="TextBox 10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57561" y="6485354"/>
                <a:ext cx="1263477" cy="338554"/>
              </a:xfrm>
              <a:prstGeom prst="rect">
                <a:avLst/>
              </a:prstGeom>
              <a:blipFill rotWithShape="0">
                <a:blip r:embed="rId8"/>
                <a:stretch>
                  <a:fillRect t="-5455" b="-2363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TextBox 11"/>
              <p:cNvSpPr txBox="1"/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2" name="TextBox 1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37886" y="6516131"/>
                <a:ext cx="1263477" cy="307777"/>
              </a:xfrm>
              <a:prstGeom prst="rect">
                <a:avLst/>
              </a:prstGeom>
              <a:blipFill rotWithShape="0">
                <a:blip r:embed="rId9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4" name="TextBox 13"/>
              <p:cNvSpPr txBox="1"/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#2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 xmlns="">
          <p:sp>
            <p:nvSpPr>
              <p:cNvPr id="14" name="TextBox 1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22200" y="6516130"/>
                <a:ext cx="1263477" cy="307777"/>
              </a:xfrm>
              <a:prstGeom prst="rect">
                <a:avLst/>
              </a:prstGeom>
              <a:blipFill rotWithShape="0">
                <a:blip r:embed="rId10"/>
                <a:stretch>
                  <a:fillRect b="-80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Rectangle 5"/>
              <p:cNvSpPr/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400" dirty="0"/>
                  <a:t>feedback positivo</a:t>
                </a:r>
                <a14:m>
                  <m:oMath xmlns:m="http://schemas.openxmlformats.org/officeDocument/2006/math">
                    <m:r>
                      <a:rPr lang="pt-BR" sz="140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</m:oMath>
                </a14:m>
                <a:r>
                  <a:rPr lang="pt-BR" sz="1400" dirty="0"/>
                  <a:t>estouro da precisão numérica.</a:t>
                </a:r>
              </a:p>
            </p:txBody>
          </p:sp>
        </mc:Choice>
        <mc:Fallback xmlns="">
          <p:sp>
            <p:nvSpPr>
              <p:cNvPr id="6" name="Rectangle 5"/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48813" y="3921413"/>
                <a:ext cx="2218788" cy="523220"/>
              </a:xfrm>
              <a:prstGeom prst="rect">
                <a:avLst/>
              </a:prstGeom>
              <a:blipFill rotWithShape="0">
                <a:blip r:embed="rId11"/>
                <a:stretch>
                  <a:fillRect t="-1163" r="-1374" b="-1162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7" name="Seta para a direita 6"/>
          <p:cNvSpPr/>
          <p:nvPr/>
        </p:nvSpPr>
        <p:spPr>
          <a:xfrm>
            <a:off x="2752388" y="4575291"/>
            <a:ext cx="381964" cy="335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5936049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92166"/>
            <a:ext cx="10515600" cy="1081314"/>
          </a:xfrm>
        </p:spPr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o valor do </a:t>
                </a:r>
                <a:r>
                  <a:rPr lang="pt-BR" b="1" i="1" dirty="0"/>
                  <a:t>passo de aprendizagem </a:t>
                </a:r>
                <a:r>
                  <a:rPr lang="pt-BR" dirty="0"/>
                  <a:t>deve ser </a:t>
                </a:r>
                <a:r>
                  <a:rPr lang="pt-BR" b="1" i="1" dirty="0"/>
                  <a:t>explorado</a:t>
                </a:r>
                <a:r>
                  <a:rPr lang="pt-BR" dirty="0"/>
                  <a:t> para se encontrar um </a:t>
                </a:r>
                <a:r>
                  <a:rPr lang="pt-BR" b="1" i="1" dirty="0"/>
                  <a:t>valor ideal </a:t>
                </a:r>
                <a:r>
                  <a:rPr lang="pt-BR" dirty="0"/>
                  <a:t>que acelere a </a:t>
                </a:r>
                <a:r>
                  <a:rPr lang="pt-BR" b="1" i="1" dirty="0"/>
                  <a:t>descida do gradiente </a:t>
                </a:r>
                <a:r>
                  <a:rPr lang="pt-BR" dirty="0"/>
                  <a:t>de forma </a:t>
                </a:r>
                <a:r>
                  <a:rPr lang="pt-BR" b="1" i="1" dirty="0"/>
                  <a:t>estável</a:t>
                </a:r>
                <a:r>
                  <a:rPr lang="pt-BR" dirty="0"/>
                  <a:t> (ou seja, acelere a convergência).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exemplo ao lado, converge para o </a:t>
                </a:r>
                <a:r>
                  <a:rPr lang="pt-BR" b="1" i="1" dirty="0"/>
                  <a:t>mínimo global </a:t>
                </a:r>
                <a:r>
                  <a:rPr lang="pt-BR" dirty="0"/>
                  <a:t>em apenas 2 iterações.</a:t>
                </a:r>
              </a:p>
              <a:p>
                <a:r>
                  <a:rPr lang="pt-BR" dirty="0"/>
                  <a:t>Portanto, a escolha do </a:t>
                </a:r>
                <a:r>
                  <a:rPr lang="pt-BR" b="1" i="1" dirty="0"/>
                  <a:t>passo de aprendizagem</a:t>
                </a:r>
                <a:r>
                  <a:rPr lang="pt-BR" dirty="0"/>
                  <a:t> pode ser bastante demorada.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:endParaRPr lang="pt-BR" sz="14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465092"/>
                <a:ext cx="8654144" cy="5180999"/>
              </a:xfrm>
              <a:blipFill rotWithShape="0">
                <a:blip r:embed="rId3"/>
                <a:stretch>
                  <a:fillRect l="-1268" t="-2588" r="-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9472518" y="169946"/>
            <a:ext cx="2673762" cy="2034418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1" r="9667" b="2678"/>
          <a:stretch/>
        </p:blipFill>
        <p:spPr>
          <a:xfrm>
            <a:off x="9492344" y="2338444"/>
            <a:ext cx="2532017" cy="2183104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85" r="6334" b="2682"/>
          <a:stretch/>
        </p:blipFill>
        <p:spPr>
          <a:xfrm>
            <a:off x="9477712" y="4655628"/>
            <a:ext cx="2636627" cy="2187131"/>
          </a:xfrm>
          <a:prstGeom prst="rect">
            <a:avLst/>
          </a:prstGeom>
        </p:spPr>
      </p:pic>
      <p:sp>
        <p:nvSpPr>
          <p:cNvPr id="17" name="Arc 16"/>
          <p:cNvSpPr/>
          <p:nvPr/>
        </p:nvSpPr>
        <p:spPr>
          <a:xfrm rot="7589185">
            <a:off x="2965808" y="513797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8" name="TextBox 17"/>
              <p:cNvSpPr txBox="1"/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18" name="TextBox 1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062395" y="6423768"/>
                <a:ext cx="1059543" cy="369332"/>
              </a:xfrm>
              <a:prstGeom prst="rect">
                <a:avLst/>
              </a:prstGeom>
              <a:blipFill rotWithShape="0"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9" name="Arc 18"/>
          <p:cNvSpPr/>
          <p:nvPr/>
        </p:nvSpPr>
        <p:spPr>
          <a:xfrm rot="7589185">
            <a:off x="3942337" y="5164344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0" name="TextBox 19"/>
              <p:cNvSpPr txBox="1"/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0" name="TextBox 1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90104" y="6443283"/>
                <a:ext cx="1059543" cy="369332"/>
              </a:xfrm>
              <a:prstGeom prst="rect">
                <a:avLst/>
              </a:prstGeom>
              <a:blipFill rotWithShape="0"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1" name="Arc 20"/>
          <p:cNvSpPr/>
          <p:nvPr/>
        </p:nvSpPr>
        <p:spPr>
          <a:xfrm rot="7381844">
            <a:off x="4907718" y="5373166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2" name="TextBox 21"/>
              <p:cNvSpPr txBox="1"/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2" name="TextBox 21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69056" y="6423023"/>
                <a:ext cx="1059543" cy="369332"/>
              </a:xfrm>
              <a:prstGeom prst="rect">
                <a:avLst/>
              </a:prstGeom>
              <a:blipFill rotWithShape="0">
                <a:blip r:embed="rId9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3" name="Arc 22"/>
          <p:cNvSpPr/>
          <p:nvPr/>
        </p:nvSpPr>
        <p:spPr>
          <a:xfrm rot="7285154">
            <a:off x="5711297" y="5436294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cxnSp>
        <p:nvCxnSpPr>
          <p:cNvPr id="24" name="Straight Arrow Connector 23"/>
          <p:cNvCxnSpPr/>
          <p:nvPr/>
        </p:nvCxnSpPr>
        <p:spPr>
          <a:xfrm flipV="1">
            <a:off x="9442261" y="4392622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TextBox 24"/>
              <p:cNvSpPr txBox="1"/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 xmlns="">
          <p:sp>
            <p:nvSpPr>
              <p:cNvPr id="25" name="TextBox 24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880981" y="4438720"/>
                <a:ext cx="801812" cy="584775"/>
              </a:xfrm>
              <a:prstGeom prst="rect">
                <a:avLst/>
              </a:prstGeom>
              <a:blipFill rotWithShape="0">
                <a:blip r:embed="rId10"/>
                <a:stretch>
                  <a:fillRect b="-1250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6" name="Arc 25"/>
          <p:cNvSpPr/>
          <p:nvPr/>
        </p:nvSpPr>
        <p:spPr>
          <a:xfrm rot="7043539">
            <a:off x="6427954" y="5590098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27" name="Arc 26"/>
          <p:cNvSpPr/>
          <p:nvPr/>
        </p:nvSpPr>
        <p:spPr>
          <a:xfrm rot="7439932">
            <a:off x="7023781" y="5669136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TextBox 27"/>
              <p:cNvSpPr txBox="1"/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8" name="TextBox 27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680626" y="6440340"/>
                <a:ext cx="1059543" cy="369332"/>
              </a:xfrm>
              <a:prstGeom prst="rect">
                <a:avLst/>
              </a:prstGeom>
              <a:blipFill rotWithShape="0">
                <a:blip r:embed="rId11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9" name="TextBox 28"/>
              <p:cNvSpPr txBox="1"/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29" name="TextBox 28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325945" y="6425700"/>
                <a:ext cx="1059543" cy="369332"/>
              </a:xfrm>
              <a:prstGeom prst="rect">
                <a:avLst/>
              </a:prstGeom>
              <a:blipFill rotWithShape="0">
                <a:blip r:embed="rId1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0" name="TextBox 29"/>
              <p:cNvSpPr txBox="1"/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0" name="TextBox 29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962824" y="6446659"/>
                <a:ext cx="1059543" cy="369332"/>
              </a:xfrm>
              <a:prstGeom prst="rect">
                <a:avLst/>
              </a:prstGeom>
              <a:blipFill rotWithShape="0">
                <a:blip r:embed="rId1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85767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51221"/>
            <a:ext cx="10515600" cy="1325563"/>
          </a:xfrm>
        </p:spPr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</p:spPr>
            <p:txBody>
              <a:bodyPr>
                <a:normAutofit fontScale="92500"/>
              </a:bodyPr>
              <a:lstStyle/>
              <a:p>
                <a:r>
                  <a:rPr lang="pt-BR" dirty="0"/>
                  <a:t>Uma maneira de se </a:t>
                </a:r>
                <a:r>
                  <a:rPr lang="pt-BR" b="1" i="1" dirty="0"/>
                  <a:t>depurar</a:t>
                </a:r>
                <a:r>
                  <a:rPr lang="pt-BR" dirty="0"/>
                  <a:t> o algoritmo do </a:t>
                </a:r>
                <a:r>
                  <a:rPr lang="pt-BR" b="1" i="1" dirty="0"/>
                  <a:t>gradiente descendente</a:t>
                </a:r>
                <a:r>
                  <a:rPr lang="pt-BR" i="1" dirty="0"/>
                  <a:t>, </a:t>
                </a:r>
                <a:r>
                  <a:rPr lang="pt-BR" dirty="0"/>
                  <a:t>principalmente quando não é possível se plotar o gráfico da superfície de contorno, é plotar o gráfico do erro (EQM) em função do número de iterações.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A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⇒</m:t>
                    </m:r>
                  </m:oMath>
                </a14:m>
                <a:r>
                  <a:rPr lang="pt-BR" dirty="0"/>
                  <a:t> Passo ideal: convegência rápida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b="1" i="1" dirty="0"/>
                  <a:t>Erro diminui rapidamente nas primeiras épocas </a:t>
                </a:r>
                <a:r>
                  <a:rPr lang="pt-BR" dirty="0"/>
                  <a:t>e depois diminui quase que a uma </a:t>
                </a:r>
                <a:r>
                  <a:rPr lang="pt-BR" b="1" i="1" dirty="0"/>
                  <a:t>taxa constante</a:t>
                </a:r>
                <a:r>
                  <a:rPr lang="pt-BR" dirty="0"/>
                  <a:t>, pois os pesos não são mais praticamente atualizados (mínimo da função foi atingido).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Convergência pode ser declarada, por exemplo, quando o erro entre duas iterações subsequentes for menor do que um limiar pré-definido (e.g., 1e-3).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 B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pequeno demais: convergência lenta.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Figuras C e D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⇒ </m:t>
                    </m:r>
                  </m:oMath>
                </a14:m>
                <a:r>
                  <a:rPr lang="pt-BR" dirty="0"/>
                  <a:t>Passo grande demais: divergência (C) e oscilação (D).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269242"/>
                <a:ext cx="11180815" cy="3525168"/>
              </a:xfrm>
              <a:blipFill rotWithShape="0">
                <a:blip r:embed="rId3"/>
                <a:stretch>
                  <a:fillRect l="-872" t="-2595" b="-865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04800" y="4857883"/>
            <a:ext cx="2811351" cy="172768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257841" y="4866730"/>
            <a:ext cx="2811309" cy="172768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188627" y="4855271"/>
            <a:ext cx="2854230" cy="1727680"/>
          </a:xfrm>
          <a:prstGeom prst="rect">
            <a:avLst/>
          </a:prstGeom>
        </p:spPr>
      </p:pic>
      <p:sp>
        <p:nvSpPr>
          <p:cNvPr id="7" name="TextBox 6"/>
          <p:cNvSpPr txBox="1"/>
          <p:nvPr/>
        </p:nvSpPr>
        <p:spPr>
          <a:xfrm>
            <a:off x="161550" y="6472468"/>
            <a:ext cx="29546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A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3116150" y="6488696"/>
            <a:ext cx="2952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B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6069148" y="6479041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C</a:t>
            </a:r>
          </a:p>
        </p:txBody>
      </p:sp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162531" y="4801212"/>
            <a:ext cx="2858937" cy="1793198"/>
          </a:xfrm>
          <a:prstGeom prst="rect">
            <a:avLst/>
          </a:prstGeom>
        </p:spPr>
      </p:pic>
      <p:sp>
        <p:nvSpPr>
          <p:cNvPr id="11" name="TextBox 10"/>
          <p:cNvSpPr txBox="1"/>
          <p:nvPr/>
        </p:nvSpPr>
        <p:spPr>
          <a:xfrm>
            <a:off x="9045308" y="6469386"/>
            <a:ext cx="297370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dirty="0"/>
              <a:t>Figura D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1480456" y="5170232"/>
            <a:ext cx="1248229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b="1" dirty="0"/>
              <a:t>Comportamento esperado</a:t>
            </a:r>
          </a:p>
        </p:txBody>
      </p:sp>
      <p:cxnSp>
        <p:nvCxnSpPr>
          <p:cNvPr id="14" name="Straight Arrow Connector 13"/>
          <p:cNvCxnSpPr>
            <a:stCxn id="12" idx="1"/>
          </p:cNvCxnSpPr>
          <p:nvPr/>
        </p:nvCxnSpPr>
        <p:spPr>
          <a:xfrm flipH="1">
            <a:off x="1016000" y="5401065"/>
            <a:ext cx="464456" cy="433678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04661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depurar o algoritmo do GD?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43" t="1520" r="3315" b="6468"/>
          <a:stretch/>
        </p:blipFill>
        <p:spPr>
          <a:xfrm>
            <a:off x="357650" y="2178841"/>
            <a:ext cx="2929033" cy="1800000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851" r="3314" b="5807"/>
          <a:stretch/>
        </p:blipFill>
        <p:spPr>
          <a:xfrm>
            <a:off x="3310693" y="2187688"/>
            <a:ext cx="2928989" cy="180000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181" r="2890" b="6468"/>
          <a:stretch/>
        </p:blipFill>
        <p:spPr>
          <a:xfrm>
            <a:off x="6239682" y="2176229"/>
            <a:ext cx="2973707" cy="1800000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3101" b="5546"/>
          <a:stretch/>
        </p:blipFill>
        <p:spPr>
          <a:xfrm>
            <a:off x="9213389" y="2119427"/>
            <a:ext cx="2978611" cy="1868261"/>
          </a:xfrm>
          <a:prstGeom prst="rect">
            <a:avLst/>
          </a:prstGeom>
        </p:spPr>
      </p:pic>
      <p:pic>
        <p:nvPicPr>
          <p:cNvPr id="46" name="Picture 45"/>
          <p:cNvPicPr>
            <a:picLocks noChangeAspect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676" r="2118" b="6675"/>
          <a:stretch/>
        </p:blipFill>
        <p:spPr>
          <a:xfrm>
            <a:off x="353761" y="4692316"/>
            <a:ext cx="2932922" cy="1744579"/>
          </a:xfrm>
          <a:prstGeom prst="rect">
            <a:avLst/>
          </a:prstGeom>
        </p:spPr>
      </p:pic>
      <p:pic>
        <p:nvPicPr>
          <p:cNvPr id="47" name="Picture 46"/>
          <p:cNvPicPr>
            <a:picLocks noChangeAspect="1"/>
          </p:cNvPicPr>
          <p:nvPr/>
        </p:nvPicPr>
        <p:blipFill rotWithShape="1"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447" b="7099"/>
          <a:stretch/>
        </p:blipFill>
        <p:spPr>
          <a:xfrm>
            <a:off x="3316957" y="4740445"/>
            <a:ext cx="2922725" cy="1708484"/>
          </a:xfrm>
          <a:prstGeom prst="rect">
            <a:avLst/>
          </a:prstGeom>
        </p:spPr>
      </p:pic>
      <p:pic>
        <p:nvPicPr>
          <p:cNvPr id="48" name="Picture 47"/>
          <p:cNvPicPr>
            <a:picLocks noChangeAspect="1"/>
          </p:cNvPicPr>
          <p:nvPr/>
        </p:nvPicPr>
        <p:blipFill rotWithShape="1"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8192" r="2118" b="2470"/>
          <a:stretch/>
        </p:blipFill>
        <p:spPr>
          <a:xfrm>
            <a:off x="6204288" y="4720273"/>
            <a:ext cx="3009101" cy="1934540"/>
          </a:xfrm>
          <a:prstGeom prst="rect">
            <a:avLst/>
          </a:prstGeom>
        </p:spPr>
      </p:pic>
      <p:pic>
        <p:nvPicPr>
          <p:cNvPr id="49" name="Picture 48"/>
          <p:cNvPicPr>
            <a:picLocks noChangeAspect="1"/>
          </p:cNvPicPr>
          <p:nvPr/>
        </p:nvPicPr>
        <p:blipFill rotWithShape="1"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0" t="48707" r="2776" b="2150"/>
          <a:stretch/>
        </p:blipFill>
        <p:spPr>
          <a:xfrm>
            <a:off x="9213389" y="4826016"/>
            <a:ext cx="2829823" cy="1828797"/>
          </a:xfrm>
          <a:prstGeom prst="rect">
            <a:avLst/>
          </a:prstGeom>
        </p:spPr>
      </p:pic>
      <p:sp>
        <p:nvSpPr>
          <p:cNvPr id="50" name="Right Arrow 49"/>
          <p:cNvSpPr/>
          <p:nvPr/>
        </p:nvSpPr>
        <p:spPr>
          <a:xfrm rot="5400000">
            <a:off x="4575461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1" name="Right Arrow 50"/>
          <p:cNvSpPr/>
          <p:nvPr/>
        </p:nvSpPr>
        <p:spPr>
          <a:xfrm rot="5400000">
            <a:off x="1716951" y="427742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2" name="Right Arrow 51"/>
          <p:cNvSpPr/>
          <p:nvPr/>
        </p:nvSpPr>
        <p:spPr>
          <a:xfrm rot="5400000">
            <a:off x="7493066" y="4274137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53" name="Right Arrow 52"/>
          <p:cNvSpPr/>
          <p:nvPr/>
        </p:nvSpPr>
        <p:spPr>
          <a:xfrm rot="5400000">
            <a:off x="10410670" y="4274136"/>
            <a:ext cx="511340" cy="421105"/>
          </a:xfrm>
          <a:prstGeom prst="rightArrow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348754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006475"/>
          </a:xfrm>
        </p:spPr>
        <p:txBody>
          <a:bodyPr/>
          <a:lstStyle/>
          <a:p>
            <a:r>
              <a:rPr lang="pt-BR" dirty="0"/>
              <a:t>Como configurar o passo de aprendizagem?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8128"/>
                <a:ext cx="11211047" cy="5029872"/>
              </a:xfrm>
            </p:spPr>
            <p:txBody>
              <a:bodyPr>
                <a:normAutofit fontScale="92500" lnSpcReduction="20000"/>
              </a:bodyPr>
              <a:lstStyle/>
              <a:p>
                <a:pPr marL="0" indent="0">
                  <a:buNone/>
                </a:pPr>
                <a:r>
                  <a:rPr lang="pt-BR" dirty="0"/>
                  <a:t>Além do </a:t>
                </a:r>
                <a:r>
                  <a:rPr lang="pt-BR" b="1" i="1" dirty="0"/>
                  <a:t>ajuste manual</a:t>
                </a:r>
                <a:r>
                  <a:rPr lang="pt-BR" dirty="0"/>
                  <a:t> (escolha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por tentativa e erro), podemos também usar as seguintes abordagens para configurar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:</a:t>
                </a:r>
              </a:p>
              <a:p>
                <a:r>
                  <a:rPr lang="pt-BR" b="1" dirty="0"/>
                  <a:t>Redução programada</a:t>
                </a:r>
                <a:r>
                  <a:rPr lang="pt-BR" dirty="0"/>
                  <a:t>: redução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ao longo do processo de treinamento, ou seja, ao longo das iterações, de forma a garantir a convergência. </a:t>
                </a:r>
              </a:p>
              <a:p>
                <a:r>
                  <a:rPr lang="pt-BR" b="1" dirty="0"/>
                  <a:t>Termo momentum</a:t>
                </a:r>
                <a:r>
                  <a:rPr lang="pt-BR" dirty="0"/>
                  <a:t>: adiciona a </a:t>
                </a:r>
                <a:r>
                  <a:rPr lang="pt-BR" b="1" i="1" dirty="0"/>
                  <a:t>média do histórico de atualizações </a:t>
                </a:r>
                <a:r>
                  <a:rPr lang="pt-BR" dirty="0"/>
                  <a:t>à equação de atualização dos pesos, tornando as atualizações menos ruidosas, e, consequentemente, acelerando a convergência do algoritmo.</a:t>
                </a:r>
              </a:p>
              <a:p>
                <a:r>
                  <a:rPr lang="pt-BR" dirty="0"/>
                  <a:t>As duas últimas abordagens são usadas com GDE e </a:t>
                </a:r>
                <a:r>
                  <a:rPr lang="pt-BR" dirty="0" err="1"/>
                  <a:t>mini-batch</a:t>
                </a:r>
                <a:r>
                  <a:rPr lang="pt-BR" dirty="0"/>
                  <a:t> para garantir a convergência.</a:t>
                </a:r>
              </a:p>
              <a:p>
                <a:r>
                  <a:rPr lang="pt-BR" b="1" dirty="0"/>
                  <a:t>Variação adaptativa</a:t>
                </a:r>
                <a:r>
                  <a:rPr lang="pt-BR" dirty="0"/>
                  <a:t>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é adaptativamente ajustado de acordo com a inclinação da superfície, além disso, usa passos diferentes para cada peso do modelo, os atualizando de forma independente de acordo com a inclinação na direção destes pesos.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Vantagem</a:t>
                </a:r>
                <a:r>
                  <a:rPr lang="pt-BR" dirty="0"/>
                  <a:t>: na maioria dos casos, não é necessário se ajustar manualmente nenhum </a:t>
                </a:r>
                <a:r>
                  <a:rPr lang="pt-BR" b="1" i="1" dirty="0"/>
                  <a:t>hiperparâmetro</a:t>
                </a:r>
                <a:r>
                  <a:rPr lang="pt-BR" dirty="0"/>
                  <a:t> como no caso dos esquemas de redução programada.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8128"/>
                <a:ext cx="11211047" cy="5029872"/>
              </a:xfrm>
              <a:blipFill rotWithShape="0">
                <a:blip r:embed="rId3"/>
                <a:stretch>
                  <a:fillRect l="-924" t="-3030" r="-103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5456307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212725"/>
            <a:ext cx="11137900" cy="1118770"/>
          </a:xfrm>
        </p:spPr>
        <p:txBody>
          <a:bodyPr>
            <a:normAutofit/>
          </a:bodyPr>
          <a:lstStyle/>
          <a:p>
            <a:r>
              <a:rPr lang="pt-BR" dirty="0"/>
              <a:t>Redução Programada do Passo de Aprendizagem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Os três tipos mais comuns para a </a:t>
                </a:r>
                <a:r>
                  <a:rPr lang="pt-BR" b="1" i="1" dirty="0"/>
                  <a:t>redução programada</a:t>
                </a:r>
                <a:r>
                  <a:rPr lang="pt-BR" dirty="0"/>
                  <a:t>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 são: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gradual</a:t>
                </a:r>
                <a:r>
                  <a:rPr lang="pt-BR" dirty="0"/>
                  <a:t>: também conhecido como </a:t>
                </a:r>
                <a:r>
                  <a:rPr lang="pt-BR" b="1" i="1" dirty="0"/>
                  <a:t>decaimento por etapas </a:t>
                </a:r>
                <a:r>
                  <a:rPr lang="pt-BR" dirty="0"/>
                  <a:t>ou </a:t>
                </a:r>
                <a:r>
                  <a:rPr lang="pt-BR" b="1" i="1" dirty="0"/>
                  <a:t>por degraus</a:t>
                </a:r>
                <a:r>
                  <a:rPr lang="pt-BR" dirty="0"/>
                  <a:t>. Reduz a taxa de aprendizagem inicial,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, de um fator,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a cada número pré-definido de iterações,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. Um valor típico para reduzir a taxa de aprendizado é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0.5</m:t>
                    </m:r>
                  </m:oMath>
                </a14:m>
                <a:r>
                  <a:rPr lang="pt-BR" dirty="0"/>
                  <a:t> a cada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 de iterações.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exponencial</a:t>
                </a:r>
                <a:r>
                  <a:rPr lang="pt-BR" dirty="0"/>
                  <a:t>: 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𝑒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𝑘𝑡</m:t>
                        </m:r>
                      </m:sup>
                    </m:sSup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 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é o número da iteração corrente.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Decaimento temporal</a:t>
                </a:r>
                <a:r>
                  <a:rPr lang="pt-BR" dirty="0"/>
                  <a:t>: é expresso pela equação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f>
                      <m:fPr>
                        <m:type m:val="skw"/>
                        <m:ctrlP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fPr>
                      <m:num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𝛼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</m:num>
                      <m:den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1+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𝑘𝑡</m:t>
                            </m:r>
                          </m:e>
                        </m:d>
                      </m:den>
                    </m:f>
                  </m:oMath>
                </a14:m>
                <a:r>
                  <a:rPr lang="pt-BR" dirty="0"/>
                  <a:t>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𝛼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são hiperparâmetros 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𝑡</m:t>
                    </m:r>
                  </m:oMath>
                </a14:m>
                <a:r>
                  <a:rPr lang="pt-BR" dirty="0"/>
                  <a:t> é o número da iteração corrente.</a:t>
                </a:r>
              </a:p>
              <a:p>
                <a:r>
                  <a:rPr lang="pt-BR" dirty="0"/>
                  <a:t>Na prática, o </a:t>
                </a:r>
                <a:r>
                  <a:rPr lang="pt-BR" b="1" i="1" dirty="0"/>
                  <a:t>decaimento gradual </a:t>
                </a:r>
                <a:r>
                  <a:rPr lang="pt-BR" dirty="0"/>
                  <a:t>é o mais utilizado entre os 3, pois seus </a:t>
                </a:r>
                <a:r>
                  <a:rPr lang="pt-BR" b="1" i="1" dirty="0"/>
                  <a:t>hiperparâmetros</a:t>
                </a:r>
                <a:r>
                  <a:rPr lang="pt-BR" dirty="0"/>
                  <a:t> (a taxa de decaimento,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𝜏</m:t>
                    </m:r>
                  </m:oMath>
                </a14:m>
                <a:r>
                  <a:rPr lang="pt-BR" dirty="0"/>
                  <a:t>, e o intervalo para redução,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𝛽</m:t>
                    </m:r>
                  </m:oMath>
                </a14:m>
                <a:r>
                  <a:rPr lang="pt-BR" dirty="0"/>
                  <a:t>) são mais interpretáveis do que o hiperparâmetro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pt-BR" dirty="0"/>
                  <a:t>, que dita a taxa de decaimento do passo de aprendizagem.</a:t>
                </a:r>
              </a:p>
              <a:p>
                <a:r>
                  <a:rPr lang="pt-BR" dirty="0"/>
                  <a:t>Mas percebam que ainda temos que encontrar os </a:t>
                </a:r>
                <a:r>
                  <a:rPr lang="pt-BR" b="1" i="1" dirty="0" err="1"/>
                  <a:t>hiperparâmetros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620456"/>
                <a:ext cx="11137900" cy="5237544"/>
              </a:xfrm>
              <a:blipFill rotWithShape="0">
                <a:blip r:embed="rId2"/>
                <a:stretch>
                  <a:fillRect l="-985" t="-2678" r="-1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58022099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GDE com Redução Programada de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838199" y="48127"/>
                <a:ext cx="11024616" cy="927254"/>
              </a:xfrm>
              <a:blipFill rotWithShape="0">
                <a:blip r:embed="rId3"/>
                <a:stretch>
                  <a:fillRect l="-2211" t="-8553" b="-1907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</p:spPr>
            <p:txBody>
              <a:bodyPr>
                <a:noAutofit/>
              </a:bodyPr>
              <a:lstStyle/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Exemplo usando GDE com </a:t>
                </a:r>
                <a:r>
                  <a:rPr lang="pt-BR" sz="1800" b="1" i="1" dirty="0"/>
                  <a:t>decaimento gradual</a:t>
                </a:r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O caminho com </a:t>
                </a:r>
                <a:r>
                  <a:rPr lang="pt-BR" sz="1800" b="1" i="1" dirty="0"/>
                  <a:t>decaimento gradudal </a:t>
                </a:r>
                <a:r>
                  <a:rPr lang="pt-BR" sz="1800" dirty="0"/>
                  <a:t>também não é regular para o ponto de mínimo.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Apresenta </a:t>
                </a:r>
                <a:r>
                  <a:rPr lang="pt-BR" sz="1800" b="1" i="1" dirty="0"/>
                  <a:t>algumas mudanças de direção</a:t>
                </a:r>
                <a:r>
                  <a:rPr lang="pt-BR" sz="1800" dirty="0"/>
                  <a:t> ao longo do caminho.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Porém, a </a:t>
                </a:r>
                <a:r>
                  <a:rPr lang="pt-BR" sz="1800" b="1" i="1" dirty="0"/>
                  <a:t>oscilação em torno do mínimo é bastante reduzida </a:t>
                </a:r>
                <a:r>
                  <a:rPr lang="pt-BR" sz="1800" dirty="0"/>
                  <a:t>devido à </a:t>
                </a:r>
                <a:r>
                  <a:rPr lang="pt-BR" sz="1800" b="1" i="1" dirty="0"/>
                  <a:t>diminuição gradual </a:t>
                </a:r>
                <a:r>
                  <a:rPr lang="pt-BR" sz="1800" dirty="0"/>
                  <a:t>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/>
                  <a:t>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dirty="0"/>
                  <a:t>Conseguimos visualizar melhor o efeito da redução de </a:t>
                </a:r>
                <a14:m>
                  <m:oMath xmlns:m="http://schemas.openxmlformats.org/officeDocument/2006/math">
                    <m:r>
                      <a:rPr lang="pt-BR" sz="18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sz="1800" dirty="0"/>
                  <a:t> nas figuras que mostram o gradiente.</a:t>
                </a:r>
              </a:p>
              <a:p>
                <a:pPr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pt-BR" sz="1800" b="1" dirty="0"/>
                  <a:t>Conclusão</a:t>
                </a:r>
                <a:r>
                  <a:rPr lang="pt-BR" sz="1800" dirty="0"/>
                  <a:t>: um passo de aprendizagem que diminui ao longo das iterações permite que o algoritmo se estabilize próximo ao ponto de mínimo global.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001219" y="1244569"/>
                <a:ext cx="4190781" cy="5217763"/>
              </a:xfrm>
              <a:blipFill rotWithShape="0">
                <a:blip r:embed="rId4"/>
                <a:stretch>
                  <a:fillRect l="-1019" t="-584" r="-145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TextBox 7"/>
          <p:cNvSpPr txBox="1"/>
          <p:nvPr/>
        </p:nvSpPr>
        <p:spPr>
          <a:xfrm>
            <a:off x="4493804" y="6494815"/>
            <a:ext cx="7512882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1600" u="sng" dirty="0">
                <a:solidFill>
                  <a:srgbClr val="00B0F0"/>
                </a:solidFill>
                <a:hlinkClick r:id="rId5"/>
              </a:rPr>
              <a:t>Exemplo: stocastic_gradient_descent_with_learning_schedule_and_with_figures.ipynb</a:t>
            </a:r>
            <a:endParaRPr lang="pt-BR" sz="1600" u="sng" dirty="0">
              <a:solidFill>
                <a:srgbClr val="00B0F0"/>
              </a:solidFill>
            </a:endParaRPr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579" r="8947" b="2656"/>
          <a:stretch/>
        </p:blipFill>
        <p:spPr>
          <a:xfrm>
            <a:off x="5505107" y="1378281"/>
            <a:ext cx="2426907" cy="2419249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 rotWithShape="1">
          <a:blip r:embed="rId7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997" r="9413" b="4577"/>
          <a:stretch/>
        </p:blipFill>
        <p:spPr>
          <a:xfrm>
            <a:off x="2746959" y="1375067"/>
            <a:ext cx="2501738" cy="2414463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82" r="9437" b="2629"/>
          <a:stretch/>
        </p:blipFill>
        <p:spPr>
          <a:xfrm>
            <a:off x="55672" y="1357114"/>
            <a:ext cx="2447809" cy="2440416"/>
          </a:xfrm>
          <a:prstGeom prst="rect">
            <a:avLst/>
          </a:prstGeom>
        </p:spPr>
      </p:pic>
      <p:sp>
        <p:nvSpPr>
          <p:cNvPr id="6" name="Right Arrow 5"/>
          <p:cNvSpPr/>
          <p:nvPr/>
        </p:nvSpPr>
        <p:spPr>
          <a:xfrm>
            <a:off x="2516413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0" name="Right Arrow 9"/>
          <p:cNvSpPr/>
          <p:nvPr/>
        </p:nvSpPr>
        <p:spPr>
          <a:xfrm>
            <a:off x="5261629" y="2452657"/>
            <a:ext cx="230546" cy="249330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9" name="TextBox 8"/>
          <p:cNvSpPr txBox="1"/>
          <p:nvPr/>
        </p:nvSpPr>
        <p:spPr>
          <a:xfrm>
            <a:off x="183876" y="1008609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GDE sem redução programada</a:t>
            </a:r>
          </a:p>
        </p:txBody>
      </p:sp>
      <p:sp>
        <p:nvSpPr>
          <p:cNvPr id="12" name="TextBox 11"/>
          <p:cNvSpPr txBox="1"/>
          <p:nvPr/>
        </p:nvSpPr>
        <p:spPr>
          <a:xfrm>
            <a:off x="5632104" y="1049318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GDE com redução programada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2929092" y="1010377"/>
            <a:ext cx="2447810" cy="3077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400" b="1" dirty="0"/>
              <a:t>Redução programada</a:t>
            </a:r>
          </a:p>
        </p:txBody>
      </p:sp>
      <p:pic>
        <p:nvPicPr>
          <p:cNvPr id="14" name="Picture 13"/>
          <p:cNvPicPr>
            <a:picLocks noChangeAspect="1"/>
          </p:cNvPicPr>
          <p:nvPr/>
        </p:nvPicPr>
        <p:blipFill rotWithShape="1"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07" t="7344" r="9385" b="3733"/>
          <a:stretch/>
        </p:blipFill>
        <p:spPr>
          <a:xfrm>
            <a:off x="5495069" y="3881776"/>
            <a:ext cx="2436946" cy="2453928"/>
          </a:xfrm>
          <a:prstGeom prst="rect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 rotWithShape="1">
          <a:blip r:embed="rId10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779" r="9397" b="3612"/>
          <a:stretch/>
        </p:blipFill>
        <p:spPr>
          <a:xfrm>
            <a:off x="55671" y="3898235"/>
            <a:ext cx="2447810" cy="2421010"/>
          </a:xfrm>
          <a:prstGeom prst="rect">
            <a:avLst/>
          </a:prstGeom>
        </p:spPr>
      </p:pic>
      <p:sp>
        <p:nvSpPr>
          <p:cNvPr id="4" name="Retângulo 3"/>
          <p:cNvSpPr/>
          <p:nvPr/>
        </p:nvSpPr>
        <p:spPr>
          <a:xfrm>
            <a:off x="2631686" y="4632487"/>
            <a:ext cx="3128623" cy="70788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#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learning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 schedule: Gradual </a:t>
            </a:r>
            <a:r>
              <a:rPr lang="pt-BR" sz="800" dirty="0" err="1">
                <a:solidFill>
                  <a:srgbClr val="00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008000"/>
                </a:solidFill>
                <a:highlight>
                  <a:srgbClr val="FFFFFF"/>
                </a:highlight>
              </a:rPr>
              <a:t>.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def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FF00FF"/>
                </a:solidFill>
                <a:highlight>
                  <a:srgbClr val="FFFFFF"/>
                </a:highlight>
              </a:rPr>
              <a:t>stepDecay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8.0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0.5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):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'''Gradual </a:t>
            </a:r>
            <a:r>
              <a:rPr lang="pt-BR" sz="800" dirty="0" err="1">
                <a:solidFill>
                  <a:srgbClr val="FF8000"/>
                </a:solidFill>
                <a:highlight>
                  <a:srgbClr val="FFFFFF"/>
                </a:highlight>
              </a:rPr>
              <a:t>decay</a:t>
            </a:r>
            <a:r>
              <a:rPr lang="pt-BR" sz="800" dirty="0">
                <a:solidFill>
                  <a:srgbClr val="FF8000"/>
                </a:solidFill>
                <a:highlight>
                  <a:srgbClr val="FFFFFF"/>
                </a:highlight>
              </a:rPr>
              <a:t>.'''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alpha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=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alpha_init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*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b="1" dirty="0" err="1">
                <a:solidFill>
                  <a:srgbClr val="880088"/>
                </a:solidFill>
                <a:highlight>
                  <a:srgbClr val="FFFFFF"/>
                </a:highlight>
              </a:rPr>
              <a:t>pow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drop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,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math</a:t>
            </a:r>
            <a:r>
              <a:rPr lang="pt-BR" sz="800" b="1" dirty="0" err="1">
                <a:solidFill>
                  <a:srgbClr val="000080"/>
                </a:solidFill>
                <a:highlight>
                  <a:srgbClr val="FFFFFF"/>
                </a:highlight>
              </a:rPr>
              <a:t>.</a:t>
            </a:r>
            <a:r>
              <a:rPr lang="pt-BR" sz="800" dirty="0" err="1">
                <a:solidFill>
                  <a:srgbClr val="000000"/>
                </a:solidFill>
                <a:highlight>
                  <a:srgbClr val="FFFFFF"/>
                </a:highlight>
              </a:rPr>
              <a:t>floor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((</a:t>
            </a:r>
            <a:r>
              <a:rPr lang="pt-BR" sz="800" dirty="0">
                <a:solidFill>
                  <a:srgbClr val="FF0000"/>
                </a:solidFill>
                <a:highlight>
                  <a:srgbClr val="FFFFFF"/>
                </a:highlight>
              </a:rPr>
              <a:t>1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+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t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)/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beta</a:t>
            </a:r>
            <a:r>
              <a:rPr lang="pt-BR" sz="800" b="1" dirty="0">
                <a:solidFill>
                  <a:srgbClr val="000080"/>
                </a:solidFill>
                <a:highlight>
                  <a:srgbClr val="FFFFFF"/>
                </a:highlight>
              </a:rPr>
              <a:t>))</a:t>
            </a:r>
            <a:endParaRPr lang="pt-BR" sz="800" dirty="0">
              <a:solidFill>
                <a:srgbClr val="000000"/>
              </a:solidFill>
              <a:highlight>
                <a:srgbClr val="FFFFFF"/>
              </a:highlight>
            </a:endParaRPr>
          </a:p>
          <a:p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   </a:t>
            </a:r>
            <a:r>
              <a:rPr lang="pt-BR" sz="800" b="1" dirty="0" err="1">
                <a:solidFill>
                  <a:srgbClr val="0000FF"/>
                </a:solidFill>
                <a:highlight>
                  <a:srgbClr val="FFFFFF"/>
                </a:highlight>
              </a:rPr>
              <a:t>return</a:t>
            </a:r>
            <a:r>
              <a:rPr lang="pt-BR" sz="800" dirty="0">
                <a:solidFill>
                  <a:srgbClr val="000000"/>
                </a:solidFill>
                <a:highlight>
                  <a:srgbClr val="FFFFFF"/>
                </a:highlight>
              </a:rPr>
              <a:t> alpha</a:t>
            </a:r>
            <a:endParaRPr lang="pt-BR" sz="800" dirty="0"/>
          </a:p>
        </p:txBody>
      </p:sp>
    </p:spTree>
    <p:extLst>
      <p:ext uri="{BB962C8B-B14F-4D97-AF65-F5344CB8AC3E}">
        <p14:creationId xmlns:p14="http://schemas.microsoft.com/office/powerpoint/2010/main" val="240393212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Recapitulando</a:t>
            </a:r>
            <a:endParaRPr lang="pt-BR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No tópico anterior, discutimos o vetor gradiente.</a:t>
                </a:r>
              </a:p>
              <a:p>
                <a:r>
                  <a:rPr lang="pt-BR" dirty="0"/>
                  <a:t>Aprendemos dois algoritmos que usam o vetor gradiente para a resolução de problemas de otimização.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ascendente </a:t>
                </a:r>
                <a:r>
                  <a:rPr lang="pt-BR" dirty="0"/>
                  <a:t>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maximização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i="1" dirty="0"/>
                  <a:t>Gradiente descendente</a:t>
                </a:r>
                <a:r>
                  <a:rPr lang="pt-BR" dirty="0"/>
                  <a:t> para problemas de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minimização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Falamos sobre as três versões do gradiente descendente e as comparamos: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Batelada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Estocástico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Mini-batch</a:t>
                </a:r>
              </a:p>
              <a:p>
                <a:r>
                  <a:rPr lang="pt-BR" dirty="0"/>
                  <a:t>Neste tópico, discutiremos o quão importante é o ajuste do passo de aprendizagem,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077282" cy="5032376"/>
              </a:xfrm>
              <a:blipFill>
                <a:blip r:embed="rId2"/>
                <a:stretch>
                  <a:fillRect l="-935" t="-2663" r="-176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57771208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058428" cy="5032376"/>
          </a:xfrm>
        </p:spPr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T319 - Quiz - Regressão: Parte III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#4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Vídeo explicando o laboratório: Arquivos -&gt; Material de Aula -&gt; Laboratório #4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FF0000"/>
                </a:solidFill>
              </a:rPr>
              <a:t>Laboratórios podem ser resolvidos em grupo, mas as entregas devem ser individuais.</a:t>
            </a:r>
          </a:p>
        </p:txBody>
      </p:sp>
    </p:spTree>
    <p:extLst>
      <p:ext uri="{BB962C8B-B14F-4D97-AF65-F5344CB8AC3E}">
        <p14:creationId xmlns:p14="http://schemas.microsoft.com/office/powerpoint/2010/main" val="21490933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</a:p>
        </p:txBody>
      </p:sp>
    </p:spTree>
    <p:extLst>
      <p:ext uri="{BB962C8B-B14F-4D97-AF65-F5344CB8AC3E}">
        <p14:creationId xmlns:p14="http://schemas.microsoft.com/office/powerpoint/2010/main" val="309872539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2" name="Picture 8" descr="Nenhuma descrição de foto disponível.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8886" y="201872"/>
            <a:ext cx="2856519" cy="285651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4" name="Picture 10" descr="Eric Jang: Machine Learning Memes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93407" y="100064"/>
            <a:ext cx="3676745" cy="31744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6" name="Picture 12" descr="machine learning meme | Programmer humor, Silly memes, Original memes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210501" y="402472"/>
            <a:ext cx="2780309" cy="31361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8" name="Picture 14" descr="From Hello world to directly Machine Learning? : ProgrammerHumor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6777" y="3274522"/>
            <a:ext cx="2560736" cy="33805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0" name="Picture 16" descr="25+ Best Machine Learning Memes | Know Memes, Imgur Memes, Artificial  Intelligence Memes"/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70670" y="3792114"/>
            <a:ext cx="3377487" cy="27132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42" name="Picture 18" descr="The Role of Mathematics in Machine Learning | by Balaka Biswas | Level Up  Coding"/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170152" y="3538660"/>
            <a:ext cx="3329401" cy="32201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375795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5569" y="2494549"/>
            <a:ext cx="10515600" cy="1325563"/>
          </a:xfrm>
        </p:spPr>
        <p:txBody>
          <a:bodyPr/>
          <a:lstStyle/>
          <a:p>
            <a:pPr algn="ctr"/>
            <a:r>
              <a:rPr lang="pt-BR" dirty="0"/>
              <a:t>FIGURAS</a:t>
            </a:r>
          </a:p>
        </p:txBody>
      </p:sp>
    </p:spTree>
    <p:extLst>
      <p:ext uri="{BB962C8B-B14F-4D97-AF65-F5344CB8AC3E}">
        <p14:creationId xmlns:p14="http://schemas.microsoft.com/office/powerpoint/2010/main" val="174878030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nl-BE"/>
          </a:p>
        </p:txBody>
      </p:sp>
      <p:grpSp>
        <p:nvGrpSpPr>
          <p:cNvPr id="4" name="Group 3"/>
          <p:cNvGrpSpPr/>
          <p:nvPr/>
        </p:nvGrpSpPr>
        <p:grpSpPr>
          <a:xfrm>
            <a:off x="5034465" y="3089448"/>
            <a:ext cx="5180001" cy="3048149"/>
            <a:chOff x="5034465" y="3089448"/>
            <a:chExt cx="5180001" cy="3048149"/>
          </a:xfrm>
        </p:grpSpPr>
        <p:sp>
          <p:nvSpPr>
            <p:cNvPr id="5" name="Freeform 4"/>
            <p:cNvSpPr/>
            <p:nvPr/>
          </p:nvSpPr>
          <p:spPr>
            <a:xfrm>
              <a:off x="5178136" y="3647922"/>
              <a:ext cx="4343400" cy="1972366"/>
            </a:xfrm>
            <a:custGeom>
              <a:avLst/>
              <a:gdLst>
                <a:gd name="connsiteX0" fmla="*/ 0 w 4343400"/>
                <a:gd name="connsiteY0" fmla="*/ 0 h 1972366"/>
                <a:gd name="connsiteX1" fmla="*/ 561109 w 4343400"/>
                <a:gd name="connsiteY1" fmla="*/ 1600200 h 1972366"/>
                <a:gd name="connsiteX2" fmla="*/ 1132609 w 4343400"/>
                <a:gd name="connsiteY2" fmla="*/ 914400 h 1972366"/>
                <a:gd name="connsiteX3" fmla="*/ 1756063 w 4343400"/>
                <a:gd name="connsiteY3" fmla="*/ 1963882 h 1972366"/>
                <a:gd name="connsiteX4" fmla="*/ 2389909 w 4343400"/>
                <a:gd name="connsiteY4" fmla="*/ 1402773 h 1972366"/>
                <a:gd name="connsiteX5" fmla="*/ 3917373 w 4343400"/>
                <a:gd name="connsiteY5" fmla="*/ 1278082 h 1972366"/>
                <a:gd name="connsiteX6" fmla="*/ 4343400 w 4343400"/>
                <a:gd name="connsiteY6" fmla="*/ 955964 h 197236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</a:cxnLst>
              <a:rect l="l" t="t" r="r" b="b"/>
              <a:pathLst>
                <a:path w="4343400" h="1972366">
                  <a:moveTo>
                    <a:pt x="0" y="0"/>
                  </a:moveTo>
                  <a:cubicBezTo>
                    <a:pt x="186170" y="723900"/>
                    <a:pt x="372341" y="1447800"/>
                    <a:pt x="561109" y="1600200"/>
                  </a:cubicBezTo>
                  <a:cubicBezTo>
                    <a:pt x="749877" y="1752600"/>
                    <a:pt x="933450" y="853786"/>
                    <a:pt x="1132609" y="914400"/>
                  </a:cubicBezTo>
                  <a:cubicBezTo>
                    <a:pt x="1331768" y="975014"/>
                    <a:pt x="1546513" y="1882487"/>
                    <a:pt x="1756063" y="1963882"/>
                  </a:cubicBezTo>
                  <a:cubicBezTo>
                    <a:pt x="1965613" y="2045277"/>
                    <a:pt x="2029691" y="1517073"/>
                    <a:pt x="2389909" y="1402773"/>
                  </a:cubicBezTo>
                  <a:cubicBezTo>
                    <a:pt x="2750127" y="1288473"/>
                    <a:pt x="3591791" y="1352550"/>
                    <a:pt x="3917373" y="1278082"/>
                  </a:cubicBezTo>
                  <a:cubicBezTo>
                    <a:pt x="4242955" y="1203614"/>
                    <a:pt x="4158096" y="1046019"/>
                    <a:pt x="4343400" y="955964"/>
                  </a:cubicBezTo>
                </a:path>
              </a:pathLst>
            </a:custGeom>
            <a:noFill/>
            <a:ln w="285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6" name="Flowchart: Connector 5"/>
            <p:cNvSpPr/>
            <p:nvPr/>
          </p:nvSpPr>
          <p:spPr>
            <a:xfrm>
              <a:off x="5200996" y="382863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7" name="Flowchart: Connector 6"/>
            <p:cNvSpPr/>
            <p:nvPr/>
          </p:nvSpPr>
          <p:spPr>
            <a:xfrm>
              <a:off x="5271481" y="411086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8" name="Flowchart: Connector 7"/>
            <p:cNvSpPr/>
            <p:nvPr/>
          </p:nvSpPr>
          <p:spPr>
            <a:xfrm>
              <a:off x="5361016" y="44153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9" name="Flowchart: Connector 8"/>
            <p:cNvSpPr/>
            <p:nvPr/>
          </p:nvSpPr>
          <p:spPr>
            <a:xfrm>
              <a:off x="5452456" y="47125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0" name="Flowchart: Connector 9"/>
            <p:cNvSpPr/>
            <p:nvPr/>
          </p:nvSpPr>
          <p:spPr>
            <a:xfrm>
              <a:off x="5551516" y="497925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1" name="Curved Connector 10"/>
            <p:cNvCxnSpPr>
              <a:stCxn id="6" idx="6"/>
              <a:endCxn id="7" idx="7"/>
            </p:cNvCxnSpPr>
            <p:nvPr/>
          </p:nvCxnSpPr>
          <p:spPr>
            <a:xfrm>
              <a:off x="5286721" y="3879395"/>
              <a:ext cx="57931" cy="246340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" name="Curved Connector 11"/>
            <p:cNvCxnSpPr>
              <a:stCxn id="7" idx="6"/>
              <a:endCxn id="8" idx="7"/>
            </p:cNvCxnSpPr>
            <p:nvPr/>
          </p:nvCxnSpPr>
          <p:spPr>
            <a:xfrm>
              <a:off x="5357206" y="4161626"/>
              <a:ext cx="76981" cy="268618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Curved Connector 12"/>
            <p:cNvCxnSpPr>
              <a:stCxn id="8" idx="6"/>
              <a:endCxn id="9" idx="7"/>
            </p:cNvCxnSpPr>
            <p:nvPr/>
          </p:nvCxnSpPr>
          <p:spPr>
            <a:xfrm>
              <a:off x="5446741" y="4466135"/>
              <a:ext cx="78886" cy="26128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Curved Connector 13"/>
            <p:cNvCxnSpPr>
              <a:stCxn id="9" idx="6"/>
              <a:endCxn id="10" idx="7"/>
            </p:cNvCxnSpPr>
            <p:nvPr/>
          </p:nvCxnSpPr>
          <p:spPr>
            <a:xfrm>
              <a:off x="5538181" y="4763315"/>
              <a:ext cx="86506" cy="230809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Curved Connector 14"/>
            <p:cNvCxnSpPr>
              <a:stCxn id="10" idx="6"/>
              <a:endCxn id="35" idx="0"/>
            </p:cNvCxnSpPr>
            <p:nvPr/>
          </p:nvCxnSpPr>
          <p:spPr>
            <a:xfrm>
              <a:off x="5637241" y="5030015"/>
              <a:ext cx="147638" cy="185462"/>
            </a:xfrm>
            <a:prstGeom prst="curvedConnector2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Flowchart: Connector 15"/>
            <p:cNvSpPr/>
            <p:nvPr/>
          </p:nvSpPr>
          <p:spPr>
            <a:xfrm>
              <a:off x="9261504" y="4777203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7" name="Flowchart: Connector 16"/>
            <p:cNvSpPr/>
            <p:nvPr/>
          </p:nvSpPr>
          <p:spPr>
            <a:xfrm>
              <a:off x="9118623" y="484225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8" name="Flowchart: Connector 17"/>
            <p:cNvSpPr/>
            <p:nvPr/>
          </p:nvSpPr>
          <p:spPr>
            <a:xfrm>
              <a:off x="9001472" y="4878719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9" name="Flowchart: Connector 18"/>
            <p:cNvSpPr/>
            <p:nvPr/>
          </p:nvSpPr>
          <p:spPr>
            <a:xfrm>
              <a:off x="8892889" y="4893008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0" name="Flowchart: Connector 19"/>
            <p:cNvSpPr/>
            <p:nvPr/>
          </p:nvSpPr>
          <p:spPr>
            <a:xfrm>
              <a:off x="8793832" y="4897771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1" name="Flowchart: Connector 20"/>
            <p:cNvSpPr/>
            <p:nvPr/>
          </p:nvSpPr>
          <p:spPr>
            <a:xfrm>
              <a:off x="8693814" y="4910425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22" name="Flowchart: Connector 21"/>
            <p:cNvSpPr/>
            <p:nvPr/>
          </p:nvSpPr>
          <p:spPr>
            <a:xfrm>
              <a:off x="8589990" y="4914210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23" name="Curved Connector 22"/>
            <p:cNvCxnSpPr>
              <a:stCxn id="16" idx="0"/>
              <a:endCxn id="17" idx="0"/>
            </p:cNvCxnSpPr>
            <p:nvPr/>
          </p:nvCxnSpPr>
          <p:spPr>
            <a:xfrm rot="16200000" flipH="1" flipV="1">
              <a:off x="9200403" y="4738285"/>
              <a:ext cx="65047" cy="142881"/>
            </a:xfrm>
            <a:prstGeom prst="curvedConnector3">
              <a:avLst>
                <a:gd name="adj1" fmla="val -21964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Curved Connector 23"/>
            <p:cNvCxnSpPr>
              <a:stCxn id="17" idx="0"/>
              <a:endCxn id="18" idx="0"/>
            </p:cNvCxnSpPr>
            <p:nvPr/>
          </p:nvCxnSpPr>
          <p:spPr>
            <a:xfrm rot="16200000" flipH="1" flipV="1">
              <a:off x="9084676" y="4801908"/>
              <a:ext cx="36469" cy="117151"/>
            </a:xfrm>
            <a:prstGeom prst="curvedConnector3">
              <a:avLst>
                <a:gd name="adj1" fmla="val -40482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Curved Connector 24"/>
            <p:cNvCxnSpPr>
              <a:stCxn id="18" idx="0"/>
              <a:endCxn id="19" idx="0"/>
            </p:cNvCxnSpPr>
            <p:nvPr/>
          </p:nvCxnSpPr>
          <p:spPr>
            <a:xfrm rot="16200000" flipH="1" flipV="1">
              <a:off x="8982899" y="4831571"/>
              <a:ext cx="14289" cy="108583"/>
            </a:xfrm>
            <a:prstGeom prst="curvedConnector3">
              <a:avLst>
                <a:gd name="adj1" fmla="val -799916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Curved Connector 25"/>
            <p:cNvCxnSpPr>
              <a:stCxn id="19" idx="0"/>
              <a:endCxn id="20" idx="0"/>
            </p:cNvCxnSpPr>
            <p:nvPr/>
          </p:nvCxnSpPr>
          <p:spPr>
            <a:xfrm rot="16200000" flipH="1" flipV="1">
              <a:off x="8883842" y="4845860"/>
              <a:ext cx="4763" cy="99057"/>
            </a:xfrm>
            <a:prstGeom prst="curvedConnector3">
              <a:avLst>
                <a:gd name="adj1" fmla="val -2299769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Curved Connector 26"/>
            <p:cNvCxnSpPr>
              <a:stCxn id="20" idx="0"/>
              <a:endCxn id="21" idx="0"/>
            </p:cNvCxnSpPr>
            <p:nvPr/>
          </p:nvCxnSpPr>
          <p:spPr>
            <a:xfrm rot="16200000" flipH="1" flipV="1">
              <a:off x="8780359" y="4854089"/>
              <a:ext cx="12654" cy="100018"/>
            </a:xfrm>
            <a:prstGeom prst="curvedConnector3">
              <a:avLst>
                <a:gd name="adj1" fmla="val -828007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Curved Connector 27"/>
            <p:cNvCxnSpPr>
              <a:stCxn id="21" idx="0"/>
              <a:endCxn id="22" idx="0"/>
            </p:cNvCxnSpPr>
            <p:nvPr/>
          </p:nvCxnSpPr>
          <p:spPr>
            <a:xfrm rot="16200000" flipH="1" flipV="1">
              <a:off x="8682872" y="4860405"/>
              <a:ext cx="3785" cy="103824"/>
            </a:xfrm>
            <a:prstGeom prst="curvedConnector3">
              <a:avLst>
                <a:gd name="adj1" fmla="val -276819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048250" y="3181615"/>
              <a:ext cx="0" cy="2628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/>
            <p:cNvCxnSpPr/>
            <p:nvPr/>
          </p:nvCxnSpPr>
          <p:spPr>
            <a:xfrm rot="5400000">
              <a:off x="7464465" y="3379430"/>
              <a:ext cx="0" cy="4860000"/>
            </a:xfrm>
            <a:prstGeom prst="straightConnector1">
              <a:avLst/>
            </a:prstGeom>
            <a:ln w="28575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Rectangle 30"/>
                <p:cNvSpPr/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1" name="Rectangle 3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70131" y="3089448"/>
                  <a:ext cx="753220" cy="369332"/>
                </a:xfrm>
                <a:prstGeom prst="rect">
                  <a:avLst/>
                </a:prstGeom>
                <a:blipFill>
                  <a:blip r:embed="rId2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Rectangle 31"/>
                <p:cNvSpPr/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1" i="1" smtClean="0">
                            <a:latin typeface="Cambria Math" panose="02040503050406030204" pitchFamily="18" charset="0"/>
                          </a:rPr>
                          <m:t>𝒂</m:t>
                        </m:r>
                      </m:oMath>
                    </m:oMathPara>
                  </a14:m>
                  <a:endParaRPr lang="nl-BE" b="1" dirty="0"/>
                </a:p>
              </p:txBody>
            </p:sp>
          </mc:Choice>
          <mc:Fallback xmlns="">
            <p:sp>
              <p:nvSpPr>
                <p:cNvPr id="32" name="Rectangle 3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834234" y="5604557"/>
                  <a:ext cx="380232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Connector 32"/>
            <p:cNvCxnSpPr/>
            <p:nvPr/>
          </p:nvCxnSpPr>
          <p:spPr>
            <a:xfrm>
              <a:off x="5784878" y="5282575"/>
              <a:ext cx="0" cy="54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6985028" y="5620288"/>
              <a:ext cx="0" cy="18000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lowchart: Connector 34"/>
            <p:cNvSpPr/>
            <p:nvPr/>
          </p:nvSpPr>
          <p:spPr>
            <a:xfrm>
              <a:off x="5742016" y="5215477"/>
              <a:ext cx="85725" cy="101516"/>
            </a:xfrm>
            <a:prstGeom prst="flowChartConnector">
              <a:avLst/>
            </a:prstGeom>
            <a:solidFill>
              <a:srgbClr val="00B0F0"/>
            </a:solidFill>
            <a:ln>
              <a:solidFill>
                <a:srgbClr val="00B0F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5067300" y="5829820"/>
              <a:ext cx="1438882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local</a:t>
              </a:r>
              <a:endParaRPr lang="nl-BE" sz="1400" dirty="0"/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6031541" y="5812790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mínimo global</a:t>
              </a:r>
              <a:endParaRPr lang="nl-BE" sz="1400" dirty="0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6932641" y="555837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TextBox 38"/>
            <p:cNvSpPr txBox="1"/>
            <p:nvPr/>
          </p:nvSpPr>
          <p:spPr>
            <a:xfrm>
              <a:off x="8041560" y="4972605"/>
              <a:ext cx="193554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dirty="0"/>
                <a:t>platô</a:t>
              </a:r>
              <a:endParaRPr lang="nl-BE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89592372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5" name="Group 6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64" name="Group 63"/>
          <p:cNvGrpSpPr/>
          <p:nvPr/>
        </p:nvGrpSpPr>
        <p:grpSpPr>
          <a:xfrm>
            <a:off x="1226234" y="657185"/>
            <a:ext cx="3578724" cy="4587393"/>
            <a:chOff x="1226234" y="657185"/>
            <a:chExt cx="3578724" cy="4587393"/>
          </a:xfrm>
        </p:grpSpPr>
        <p:grpSp>
          <p:nvGrpSpPr>
            <p:cNvPr id="25" name="Group 24"/>
            <p:cNvGrpSpPr/>
            <p:nvPr/>
          </p:nvGrpSpPr>
          <p:grpSpPr>
            <a:xfrm rot="10800000">
              <a:off x="1569134" y="657185"/>
              <a:ext cx="2806700" cy="4067687"/>
              <a:chOff x="5943600" y="2032000"/>
              <a:chExt cx="2806700" cy="4067687"/>
            </a:xfrm>
          </p:grpSpPr>
          <p:sp>
            <p:nvSpPr>
              <p:cNvPr id="26" name="Oval 25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9" name="Rectangle 28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30" name="Flowchart: Connector 29"/>
            <p:cNvSpPr/>
            <p:nvPr/>
          </p:nvSpPr>
          <p:spPr>
            <a:xfrm>
              <a:off x="2915334" y="4682376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1" name="Straight Arrow Connector 30"/>
            <p:cNvCxnSpPr/>
            <p:nvPr/>
          </p:nvCxnSpPr>
          <p:spPr>
            <a:xfrm>
              <a:off x="1232584" y="293725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/>
            <p:cNvCxnSpPr/>
            <p:nvPr/>
          </p:nvCxnSpPr>
          <p:spPr>
            <a:xfrm flipH="1">
              <a:off x="1226234" y="4738488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Rectangle 32"/>
                <p:cNvSpPr/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3" name="Rectangle 3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98476" y="2851998"/>
                  <a:ext cx="75322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/>
                <p:cNvSpPr/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34" name="Rectangle 3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33510" y="4540206"/>
                  <a:ext cx="371448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5" name="Straight Connector 34"/>
            <p:cNvCxnSpPr/>
            <p:nvPr/>
          </p:nvCxnSpPr>
          <p:spPr>
            <a:xfrm rot="5400000">
              <a:off x="1234573" y="4193493"/>
              <a:ext cx="1080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Rectangle 35"/>
            <p:cNvSpPr/>
            <p:nvPr/>
          </p:nvSpPr>
          <p:spPr>
            <a:xfrm>
              <a:off x="1399362" y="4721358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37" name="Flowchart: Connector 36"/>
            <p:cNvSpPr/>
            <p:nvPr/>
          </p:nvSpPr>
          <p:spPr>
            <a:xfrm>
              <a:off x="2279398" y="4435292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5" name="Flowchart: Connector 44"/>
            <p:cNvSpPr/>
            <p:nvPr/>
          </p:nvSpPr>
          <p:spPr>
            <a:xfrm>
              <a:off x="4090837" y="370600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6" name="Flowchart: Connector 45"/>
            <p:cNvSpPr/>
            <p:nvPr/>
          </p:nvSpPr>
          <p:spPr>
            <a:xfrm>
              <a:off x="1736473" y="354822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3" name="Curved Connector 52"/>
            <p:cNvCxnSpPr>
              <a:stCxn id="46" idx="7"/>
              <a:endCxn id="37" idx="7"/>
            </p:cNvCxnSpPr>
            <p:nvPr/>
          </p:nvCxnSpPr>
          <p:spPr>
            <a:xfrm rot="16200000" flipH="1">
              <a:off x="1637571" y="3735162"/>
              <a:ext cx="887069" cy="542925"/>
            </a:xfrm>
            <a:prstGeom prst="curvedConnector3">
              <a:avLst>
                <a:gd name="adj1" fmla="val -27446"/>
              </a:avLst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Curved Connector 53"/>
            <p:cNvCxnSpPr>
              <a:stCxn id="37" idx="0"/>
            </p:cNvCxnSpPr>
            <p:nvPr/>
          </p:nvCxnSpPr>
          <p:spPr>
            <a:xfrm rot="5400000" flipH="1" flipV="1">
              <a:off x="2876235" y="3220688"/>
              <a:ext cx="660631" cy="176857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5" name="Flowchart: Connector 54"/>
            <p:cNvSpPr/>
            <p:nvPr/>
          </p:nvSpPr>
          <p:spPr>
            <a:xfrm>
              <a:off x="3498051" y="449719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56" name="Curved Connector 55"/>
            <p:cNvCxnSpPr>
              <a:stCxn id="45" idx="2"/>
            </p:cNvCxnSpPr>
            <p:nvPr/>
          </p:nvCxnSpPr>
          <p:spPr>
            <a:xfrm rot="10800000" flipV="1">
              <a:off x="3540913" y="3756767"/>
              <a:ext cx="549924" cy="726808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0" name="Flowchart: Connector 59"/>
            <p:cNvSpPr/>
            <p:nvPr/>
          </p:nvSpPr>
          <p:spPr>
            <a:xfrm>
              <a:off x="1849761" y="382072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61" name="Curved Connector 60"/>
            <p:cNvCxnSpPr>
              <a:stCxn id="55" idx="0"/>
            </p:cNvCxnSpPr>
            <p:nvPr/>
          </p:nvCxnSpPr>
          <p:spPr>
            <a:xfrm rot="16200000" flipV="1">
              <a:off x="2433788" y="3390064"/>
              <a:ext cx="625712" cy="1588540"/>
            </a:xfrm>
            <a:prstGeom prst="curvedConnector2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88537208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" name="Group 14"/>
          <p:cNvGrpSpPr/>
          <p:nvPr/>
        </p:nvGrpSpPr>
        <p:grpSpPr>
          <a:xfrm>
            <a:off x="6426200" y="644806"/>
            <a:ext cx="3578724" cy="4590907"/>
            <a:chOff x="6426200" y="644806"/>
            <a:chExt cx="3578724" cy="4590907"/>
          </a:xfrm>
        </p:grpSpPr>
        <p:grpSp>
          <p:nvGrpSpPr>
            <p:cNvPr id="12" name="Group 11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3" name="Oval 12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14" name="Rectangle 13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7" name="Flowchart: Connector 16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3168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Rectangle 20"/>
                <p:cNvSpPr/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𝑎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1" name="Rectangle 2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3476" y="4527827"/>
                  <a:ext cx="371448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rot="5400000">
              <a:off x="7396226" y="4599671"/>
              <a:ext cx="252000" cy="0"/>
            </a:xfrm>
            <a:prstGeom prst="line">
              <a:avLst/>
            </a:prstGeom>
            <a:ln w="19050"/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22"/>
                <p:cNvSpPr txBox="1"/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b>
                        </m:sSub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3" name="TextBox 2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712493"/>
                  <a:ext cx="1300446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8" name="Rectangle 27"/>
            <p:cNvSpPr/>
            <p:nvPr/>
          </p:nvSpPr>
          <p:spPr>
            <a:xfrm>
              <a:off x="7156540" y="4712493"/>
              <a:ext cx="731372" cy="523220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en-US" sz="1400" dirty="0"/>
                <a:t>valor </a:t>
              </a:r>
              <a:r>
                <a:rPr lang="en-US" sz="1400" dirty="0" err="1"/>
                <a:t>inicial</a:t>
              </a:r>
              <a:endParaRPr lang="en-US" sz="1400" dirty="0"/>
            </a:p>
          </p:txBody>
        </p:sp>
        <p:sp>
          <p:nvSpPr>
            <p:cNvPr id="16" name="Flowchart: Connector 15"/>
            <p:cNvSpPr/>
            <p:nvPr/>
          </p:nvSpPr>
          <p:spPr>
            <a:xfrm>
              <a:off x="7479364" y="4422913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8" name="Flowchart: Connector 37"/>
            <p:cNvSpPr/>
            <p:nvPr/>
          </p:nvSpPr>
          <p:spPr>
            <a:xfrm>
              <a:off x="8893031" y="4308697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39" name="Flowchart: Connector 38"/>
            <p:cNvSpPr/>
            <p:nvPr/>
          </p:nvSpPr>
          <p:spPr>
            <a:xfrm>
              <a:off x="7179327" y="4068106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0" name="Flowchart: Connector 39"/>
            <p:cNvSpPr/>
            <p:nvPr/>
          </p:nvSpPr>
          <p:spPr>
            <a:xfrm>
              <a:off x="9243870" y="3774659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1" name="Flowchart: Connector 40"/>
            <p:cNvSpPr/>
            <p:nvPr/>
          </p:nvSpPr>
          <p:spPr>
            <a:xfrm>
              <a:off x="6936439" y="3535844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42" name="Flowchart: Connector 41"/>
            <p:cNvSpPr/>
            <p:nvPr/>
          </p:nvSpPr>
          <p:spPr>
            <a:xfrm>
              <a:off x="9390551" y="334985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3" name="Straight Arrow Connector 2"/>
            <p:cNvCxnSpPr>
              <a:stCxn id="16" idx="6"/>
              <a:endCxn id="38" idx="2"/>
            </p:cNvCxnSpPr>
            <p:nvPr/>
          </p:nvCxnSpPr>
          <p:spPr>
            <a:xfrm flipV="1">
              <a:off x="7565089" y="4359455"/>
              <a:ext cx="1327942" cy="114216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>
              <a:stCxn id="38" idx="2"/>
              <a:endCxn id="39" idx="6"/>
            </p:cNvCxnSpPr>
            <p:nvPr/>
          </p:nvCxnSpPr>
          <p:spPr>
            <a:xfrm flipH="1" flipV="1">
              <a:off x="7265052" y="4118864"/>
              <a:ext cx="1627979" cy="240591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Straight Arrow Connector 6"/>
            <p:cNvCxnSpPr>
              <a:stCxn id="39" idx="6"/>
              <a:endCxn id="40" idx="2"/>
            </p:cNvCxnSpPr>
            <p:nvPr/>
          </p:nvCxnSpPr>
          <p:spPr>
            <a:xfrm flipV="1">
              <a:off x="7265052" y="3825417"/>
              <a:ext cx="1978818" cy="293447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>
              <a:stCxn id="40" idx="2"/>
              <a:endCxn id="41" idx="6"/>
            </p:cNvCxnSpPr>
            <p:nvPr/>
          </p:nvCxnSpPr>
          <p:spPr>
            <a:xfrm flipH="1" flipV="1">
              <a:off x="7022164" y="3586602"/>
              <a:ext cx="2221706" cy="238815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Straight Arrow Connector 10"/>
            <p:cNvCxnSpPr>
              <a:stCxn id="41" idx="6"/>
              <a:endCxn id="42" idx="2"/>
            </p:cNvCxnSpPr>
            <p:nvPr/>
          </p:nvCxnSpPr>
          <p:spPr>
            <a:xfrm flipV="1">
              <a:off x="7022164" y="3400608"/>
              <a:ext cx="2368387" cy="185994"/>
            </a:xfrm>
            <a:prstGeom prst="straightConnector1">
              <a:avLst/>
            </a:prstGeom>
            <a:ln>
              <a:solidFill>
                <a:schemeClr val="tx1"/>
              </a:solidFill>
              <a:prstDash val="dash"/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1368984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1" name="Group 20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cxnSp>
          <p:nvCxnSpPr>
            <p:cNvPr id="5" name="Straight Arrow Connector 4"/>
            <p:cNvCxnSpPr/>
            <p:nvPr/>
          </p:nvCxnSpPr>
          <p:spPr>
            <a:xfrm>
              <a:off x="6804722" y="3162300"/>
              <a:ext cx="358078" cy="971550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693861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antes do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62270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644147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>
              <a:stCxn id="2" idx="0"/>
            </p:cNvCxnSpPr>
            <p:nvPr/>
          </p:nvCxnSpPr>
          <p:spPr>
            <a:xfrm flipV="1">
              <a:off x="69862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negativo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</a:t>
                  </a:r>
                  <a:r>
                    <a:rPr lang="nl-BE" sz="1400" dirty="0" err="1"/>
                    <a:t>aumenta</a:t>
                  </a:r>
                  <a:r>
                    <a:rPr lang="nl-BE" sz="1400" dirty="0"/>
                    <a:t>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726704236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6498442" y="644806"/>
            <a:ext cx="3571938" cy="5234403"/>
            <a:chOff x="6498442" y="644806"/>
            <a:chExt cx="3571938" cy="5234403"/>
          </a:xfrm>
        </p:grpSpPr>
        <p:grpSp>
          <p:nvGrpSpPr>
            <p:cNvPr id="7" name="Group 6"/>
            <p:cNvGrpSpPr/>
            <p:nvPr/>
          </p:nvGrpSpPr>
          <p:grpSpPr>
            <a:xfrm rot="10800000">
              <a:off x="6769100" y="644806"/>
              <a:ext cx="2806700" cy="4067687"/>
              <a:chOff x="5943600" y="2032000"/>
              <a:chExt cx="2806700" cy="4067687"/>
            </a:xfrm>
          </p:grpSpPr>
          <p:sp>
            <p:nvSpPr>
              <p:cNvPr id="19" name="Oval 18"/>
              <p:cNvSpPr/>
              <p:nvPr/>
            </p:nvSpPr>
            <p:spPr>
              <a:xfrm>
                <a:off x="6012753" y="2032000"/>
                <a:ext cx="2661347" cy="39116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  <p:sp>
            <p:nvSpPr>
              <p:cNvPr id="20" name="Rectangle 19"/>
              <p:cNvSpPr/>
              <p:nvPr/>
            </p:nvSpPr>
            <p:spPr>
              <a:xfrm>
                <a:off x="5943600" y="3415504"/>
                <a:ext cx="2806700" cy="2684183"/>
              </a:xfrm>
              <a:prstGeom prst="rect">
                <a:avLst/>
              </a:prstGeom>
              <a:solidFill>
                <a:schemeClr val="bg1"/>
              </a:solidFill>
              <a:ln>
                <a:solidFill>
                  <a:schemeClr val="bg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nl-BE"/>
              </a:p>
            </p:txBody>
          </p:sp>
        </p:grpSp>
        <p:sp>
          <p:nvSpPr>
            <p:cNvPr id="11" name="Flowchart: Connector 10"/>
            <p:cNvSpPr/>
            <p:nvPr/>
          </p:nvSpPr>
          <p:spPr>
            <a:xfrm>
              <a:off x="8115300" y="4669997"/>
              <a:ext cx="85725" cy="101516"/>
            </a:xfrm>
            <a:prstGeom prst="flowChartConnector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6508750" y="2705797"/>
              <a:ext cx="0" cy="2016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Arrow Connector 12"/>
            <p:cNvCxnSpPr/>
            <p:nvPr/>
          </p:nvCxnSpPr>
          <p:spPr>
            <a:xfrm flipH="1">
              <a:off x="6502400" y="4726109"/>
              <a:ext cx="3204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Rectangle 13"/>
                <p:cNvSpPr/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nl-BE" sz="1600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4" name="Rectangle 1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534819"/>
                  <a:ext cx="766620" cy="338554"/>
                </a:xfrm>
                <a:prstGeom prst="rect">
                  <a:avLst/>
                </a:prstGeom>
                <a:blipFill>
                  <a:blip r:embed="rId2"/>
                  <a:stretch>
                    <a:fillRect b="-10909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5" name="Rectangle 14"/>
                <p:cNvSpPr/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nl-BE" sz="16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nl-BE" sz="1600" dirty="0"/>
                </a:p>
              </p:txBody>
            </p:sp>
          </mc:Choice>
          <mc:Fallback xmlns="">
            <p:sp>
              <p:nvSpPr>
                <p:cNvPr id="15" name="Rectangle 1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635069" y="4547158"/>
                  <a:ext cx="435311" cy="338554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TextBox 15"/>
                <p:cNvSpPr txBox="1"/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nl-BE" sz="1400" b="1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b>
                          <m:r>
                            <a:rPr lang="en-US" sz="1400" b="1" i="1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a14:m>
                  <a:r>
                    <a:rPr lang="en-US" sz="1400" b="1" dirty="0"/>
                    <a:t> inicializado </a:t>
                  </a:r>
                  <a:r>
                    <a:rPr lang="en-US" sz="1400" b="1" dirty="0" err="1"/>
                    <a:t>em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uma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posição</a:t>
                  </a:r>
                  <a:r>
                    <a:rPr lang="en-US" sz="1400" b="1" dirty="0"/>
                    <a:t> </a:t>
                  </a:r>
                  <a:r>
                    <a:rPr lang="en-US" sz="1400" b="1" dirty="0" err="1"/>
                    <a:t>após</a:t>
                  </a:r>
                  <a:r>
                    <a:rPr lang="en-US" sz="1400" b="1" dirty="0"/>
                    <a:t> o </a:t>
                  </a:r>
                  <a:r>
                    <a:rPr lang="en-US" sz="1400" b="1" dirty="0" err="1"/>
                    <a:t>mínimo</a:t>
                  </a:r>
                  <a:endParaRPr lang="en-US" sz="1400" b="1" dirty="0"/>
                </a:p>
              </p:txBody>
            </p:sp>
          </mc:Choice>
          <mc:Fallback xmlns="">
            <p:sp>
              <p:nvSpPr>
                <p:cNvPr id="16" name="TextBox 1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02450" y="2858827"/>
                  <a:ext cx="2463799" cy="523220"/>
                </a:xfrm>
                <a:prstGeom prst="rect">
                  <a:avLst/>
                </a:prstGeom>
                <a:blipFill>
                  <a:blip r:embed="rId4"/>
                  <a:stretch>
                    <a:fillRect t="-2326" b="-10465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TextBox 17"/>
                <p:cNvSpPr txBox="1"/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ó</m:t>
                            </m:r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timo</m:t>
                            </m:r>
                          </m:sup>
                        </m:sSubSup>
                      </m:oMath>
                    </m:oMathPara>
                  </a14:m>
                  <a:endParaRPr lang="en-US" sz="1400" dirty="0"/>
                </a:p>
                <a:p>
                  <a:pPr algn="ctr"/>
                  <a:r>
                    <a:rPr lang="en-US" sz="1400" dirty="0" err="1"/>
                    <a:t>mínimo</a:t>
                  </a:r>
                  <a:r>
                    <a:rPr lang="en-US" sz="1400" dirty="0"/>
                    <a:t> global</a:t>
                  </a:r>
                </a:p>
              </p:txBody>
            </p:sp>
          </mc:Choice>
          <mc:Fallback xmlns="">
            <p:sp>
              <p:nvSpPr>
                <p:cNvPr id="18" name="TextBox 17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22227" y="4807743"/>
                  <a:ext cx="1300446" cy="536172"/>
                </a:xfrm>
                <a:prstGeom prst="rect">
                  <a:avLst/>
                </a:prstGeom>
                <a:blipFill>
                  <a:blip r:embed="rId5"/>
                  <a:stretch>
                    <a:fillRect b="-10227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" name="Rectangle 1"/>
                <p:cNvSpPr/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Sup>
                          <m:sSubSupPr>
                            <m:ctrlPr>
                              <a:rPr lang="nl-BE" sz="140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en-US" sz="1400" i="1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  <m:sup>
                            <m:r>
                              <m:rPr>
                                <m:sty m:val="p"/>
                              </m:rPr>
                              <a:rPr lang="en-US" sz="1400" b="0" i="0" smtClean="0">
                                <a:latin typeface="Cambria Math" panose="02040503050406030204" pitchFamily="18" charset="0"/>
                              </a:rPr>
                              <m:t>inicial</m:t>
                            </m:r>
                          </m:sup>
                        </m:sSubSup>
                      </m:oMath>
                    </m:oMathPara>
                  </a14:m>
                  <a:endParaRPr lang="nl-BE" sz="1400" dirty="0"/>
                </a:p>
              </p:txBody>
            </p:sp>
          </mc:Choice>
          <mc:Fallback xmlns="">
            <p:sp>
              <p:nvSpPr>
                <p:cNvPr id="2" name="Rectangle 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003958" y="4810334"/>
                  <a:ext cx="727059" cy="321563"/>
                </a:xfrm>
                <a:prstGeom prst="rect">
                  <a:avLst/>
                </a:prstGeom>
                <a:blipFill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" name="Straight Connector 3"/>
            <p:cNvCxnSpPr/>
            <p:nvPr/>
          </p:nvCxnSpPr>
          <p:spPr>
            <a:xfrm rot="5400000">
              <a:off x="8822725" y="4188075"/>
              <a:ext cx="1080000" cy="0"/>
            </a:xfrm>
            <a:prstGeom prst="line">
              <a:avLst/>
            </a:prstGeom>
            <a:ln w="1905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" name="Straight Arrow Connector 9"/>
            <p:cNvCxnSpPr/>
            <p:nvPr/>
          </p:nvCxnSpPr>
          <p:spPr>
            <a:xfrm flipV="1">
              <a:off x="8205438" y="4807743"/>
              <a:ext cx="1148112" cy="2591"/>
            </a:xfrm>
            <a:prstGeom prst="straightConnector1">
              <a:avLst/>
            </a:prstGeom>
            <a:ln>
              <a:solidFill>
                <a:srgbClr val="FF0000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7" name="Rectangle 16"/>
                <p:cNvSpPr/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en-US" sz="1400" b="1" dirty="0"/>
                    <a:t>gradiente </a:t>
                  </a:r>
                  <a:r>
                    <a:rPr lang="en-US" sz="1400" b="1" dirty="0" err="1"/>
                    <a:t>positivo</a:t>
                  </a:r>
                  <a:r>
                    <a:rPr lang="en-US" sz="1400" dirty="0"/>
                    <a:t>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US" sz="1400" b="0" i="1" smtClean="0">
                          <a:latin typeface="Cambria Math" panose="02040503050406030204" pitchFamily="18" charset="0"/>
                        </a:rPr>
                        <m:t>=</m:t>
                      </m:r>
                      <m:sSubSup>
                        <m:sSubSupPr>
                          <m:ctrlPr>
                            <a:rPr lang="nl-BE" sz="1400" i="1" smtClean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  <m:sup>
                          <m:r>
                            <m:rPr>
                              <m:sty m:val="p"/>
                            </m:rPr>
                            <a:rPr lang="en-US" sz="1400">
                              <a:latin typeface="Cambria Math" panose="02040503050406030204" pitchFamily="18" charset="0"/>
                            </a:rPr>
                            <m:t>inicial</m:t>
                          </m:r>
                        </m:sup>
                      </m:sSubSup>
                      <m:r>
                        <a:rPr lang="en-US" sz="1400" b="0" i="0" smtClean="0">
                          <a:latin typeface="Cambria Math" panose="02040503050406030204" pitchFamily="18" charset="0"/>
                        </a:rPr>
                        <m:t>−</m:t>
                      </m:r>
                      <m:r>
                        <a:rPr lang="en-US" sz="1400" i="1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r>
                        <a:rPr lang="en-US" sz="14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𝛻</m:t>
                      </m:r>
                      <m:sSub>
                        <m:sSub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𝐽</m:t>
                          </m:r>
                        </m:e>
                        <m:sub>
                          <m: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𝑒</m:t>
                          </m:r>
                        </m:sub>
                      </m:sSub>
                      <m:d>
                        <m:dPr>
                          <m:ctrlPr>
                            <a:rPr lang="pt-BR" sz="1400" i="1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nl-BE" sz="1400" i="1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en-US" sz="1400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e>
                      </m:d>
                    </m:oMath>
                  </a14:m>
                  <a:endParaRPr lang="nl-BE" sz="1400" dirty="0"/>
                </a:p>
                <a:p>
                  <a:pPr algn="ctr"/>
                  <a14:m>
                    <m:oMath xmlns:m="http://schemas.openxmlformats.org/officeDocument/2006/math">
                      <m:sSub>
                        <m:sSubPr>
                          <m:ctrlPr>
                            <a:rPr lang="en-US" sz="1400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en-US" sz="1400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</m:oMath>
                  </a14:m>
                  <a:r>
                    <a:rPr lang="nl-BE" sz="1400" dirty="0"/>
                    <a:t> diminiu e se </a:t>
                  </a:r>
                  <a:r>
                    <a:rPr lang="nl-BE" sz="1400" dirty="0" err="1"/>
                    <a:t>aproxima</a:t>
                  </a:r>
                  <a:r>
                    <a:rPr lang="nl-BE" sz="1400" dirty="0"/>
                    <a:t> do </a:t>
                  </a:r>
                  <a:r>
                    <a:rPr lang="nl-BE" sz="1400" dirty="0" err="1"/>
                    <a:t>mínimo</a:t>
                  </a:r>
                  <a:endParaRPr lang="nl-BE" sz="1400" dirty="0"/>
                </a:p>
              </p:txBody>
            </p:sp>
          </mc:Choice>
          <mc:Fallback xmlns="">
            <p:sp>
              <p:nvSpPr>
                <p:cNvPr id="17" name="Rectangle 1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5342203"/>
                  <a:ext cx="3571938" cy="537006"/>
                </a:xfrm>
                <a:prstGeom prst="rect">
                  <a:avLst/>
                </a:prstGeom>
                <a:blipFill>
                  <a:blip r:embed="rId7"/>
                  <a:stretch>
                    <a:fillRect b="-12500"/>
                  </a:stretch>
                </a:blipFill>
              </p:spPr>
              <p:txBody>
                <a:bodyPr/>
                <a:lstStyle/>
                <a:p>
                  <a:r>
                    <a:rPr lang="nl-BE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4"/>
            <p:cNvCxnSpPr/>
            <p:nvPr/>
          </p:nvCxnSpPr>
          <p:spPr>
            <a:xfrm flipH="1">
              <a:off x="9179906" y="3209455"/>
              <a:ext cx="396591" cy="907881"/>
            </a:xfrm>
            <a:prstGeom prst="straightConnector1">
              <a:avLst/>
            </a:prstGeom>
            <a:ln w="28575">
              <a:headEnd type="non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Flowchart: Connector 7"/>
            <p:cNvSpPr/>
            <p:nvPr/>
          </p:nvSpPr>
          <p:spPr>
            <a:xfrm>
              <a:off x="9319863" y="3561880"/>
              <a:ext cx="85725" cy="101516"/>
            </a:xfrm>
            <a:prstGeom prst="flowChartConnector">
              <a:avLst/>
            </a:prstGeom>
            <a:solidFill>
              <a:schemeClr val="tx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nl-BE"/>
            </a:p>
          </p:txBody>
        </p:sp>
      </p:grpSp>
    </p:spTree>
    <p:extLst>
      <p:ext uri="{BB962C8B-B14F-4D97-AF65-F5344CB8AC3E}">
        <p14:creationId xmlns:p14="http://schemas.microsoft.com/office/powerpoint/2010/main" val="1130214560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497840" y="1894739"/>
            <a:ext cx="3469041" cy="2223658"/>
            <a:chOff x="6426200" y="2839619"/>
            <a:chExt cx="3469041" cy="2223658"/>
          </a:xfrm>
        </p:grpSpPr>
        <p:cxnSp>
          <p:nvCxnSpPr>
            <p:cNvPr id="18" name="Straight Arrow Connector 17"/>
            <p:cNvCxnSpPr/>
            <p:nvPr/>
          </p:nvCxnSpPr>
          <p:spPr>
            <a:xfrm>
              <a:off x="6432550" y="2924872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Arrow Connector 18"/>
            <p:cNvCxnSpPr/>
            <p:nvPr/>
          </p:nvCxnSpPr>
          <p:spPr>
            <a:xfrm flipH="1">
              <a:off x="6426200" y="4726109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98442" y="2839619"/>
                  <a:ext cx="753220" cy="369332"/>
                </a:xfrm>
                <a:prstGeom prst="rect">
                  <a:avLst/>
                </a:prstGeom>
                <a:blipFill>
                  <a:blip r:embed="rId3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" name="Rectangle 20"/>
            <p:cNvSpPr/>
            <p:nvPr/>
          </p:nvSpPr>
          <p:spPr>
            <a:xfrm>
              <a:off x="8867643" y="4416946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29" name="Freeform 28"/>
            <p:cNvSpPr/>
            <p:nvPr/>
          </p:nvSpPr>
          <p:spPr>
            <a:xfrm>
              <a:off x="6575413" y="3276600"/>
              <a:ext cx="2209800" cy="1387355"/>
            </a:xfrm>
            <a:custGeom>
              <a:avLst/>
              <a:gdLst>
                <a:gd name="connsiteX0" fmla="*/ 0 w 1699260"/>
                <a:gd name="connsiteY0" fmla="*/ 0 h 1575619"/>
                <a:gd name="connsiteX1" fmla="*/ 365760 w 1699260"/>
                <a:gd name="connsiteY1" fmla="*/ 1348740 h 1575619"/>
                <a:gd name="connsiteX2" fmla="*/ 1699260 w 1699260"/>
                <a:gd name="connsiteY2" fmla="*/ 1562100 h 157561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99260" h="1575619">
                  <a:moveTo>
                    <a:pt x="0" y="0"/>
                  </a:moveTo>
                  <a:cubicBezTo>
                    <a:pt x="41275" y="544195"/>
                    <a:pt x="82550" y="1088390"/>
                    <a:pt x="365760" y="1348740"/>
                  </a:cubicBezTo>
                  <a:cubicBezTo>
                    <a:pt x="648970" y="1609090"/>
                    <a:pt x="1174115" y="1585595"/>
                    <a:pt x="1699260" y="15621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2" name="Group 31"/>
          <p:cNvGrpSpPr/>
          <p:nvPr/>
        </p:nvGrpSpPr>
        <p:grpSpPr>
          <a:xfrm>
            <a:off x="4224020" y="1913568"/>
            <a:ext cx="3469041" cy="2223658"/>
            <a:chOff x="4224020" y="1913568"/>
            <a:chExt cx="3469041" cy="2223658"/>
          </a:xfrm>
        </p:grpSpPr>
        <p:cxnSp>
          <p:nvCxnSpPr>
            <p:cNvPr id="37" name="Straight Arrow Connector 36"/>
            <p:cNvCxnSpPr/>
            <p:nvPr/>
          </p:nvCxnSpPr>
          <p:spPr>
            <a:xfrm>
              <a:off x="4230370" y="1998821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Straight Arrow Connector 42"/>
            <p:cNvCxnSpPr/>
            <p:nvPr/>
          </p:nvCxnSpPr>
          <p:spPr>
            <a:xfrm flipH="1">
              <a:off x="4224020" y="3800058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Rectangle 43"/>
                <p:cNvSpPr/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44" name="Rectangle 43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96262" y="1913568"/>
                  <a:ext cx="753220" cy="369332"/>
                </a:xfrm>
                <a:prstGeom prst="rect">
                  <a:avLst/>
                </a:prstGeom>
                <a:blipFill>
                  <a:blip r:embed="rId4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5" name="Rectangle 44"/>
            <p:cNvSpPr/>
            <p:nvPr/>
          </p:nvSpPr>
          <p:spPr>
            <a:xfrm>
              <a:off x="6665463" y="3490895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1" name="Freeform 30"/>
            <p:cNvSpPr/>
            <p:nvPr/>
          </p:nvSpPr>
          <p:spPr>
            <a:xfrm>
              <a:off x="4419600" y="2415540"/>
              <a:ext cx="2209800" cy="1104900"/>
            </a:xfrm>
            <a:custGeom>
              <a:avLst/>
              <a:gdLst>
                <a:gd name="connsiteX0" fmla="*/ 0 w 2209800"/>
                <a:gd name="connsiteY0" fmla="*/ 0 h 1104900"/>
                <a:gd name="connsiteX1" fmla="*/ 800100 w 2209800"/>
                <a:gd name="connsiteY1" fmla="*/ 838200 h 1104900"/>
                <a:gd name="connsiteX2" fmla="*/ 2209800 w 2209800"/>
                <a:gd name="connsiteY2" fmla="*/ 1104900 h 110490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2209800" h="1104900">
                  <a:moveTo>
                    <a:pt x="0" y="0"/>
                  </a:moveTo>
                  <a:cubicBezTo>
                    <a:pt x="215900" y="327025"/>
                    <a:pt x="431800" y="654050"/>
                    <a:pt x="800100" y="838200"/>
                  </a:cubicBezTo>
                  <a:cubicBezTo>
                    <a:pt x="1168400" y="1022350"/>
                    <a:pt x="1902460" y="1054100"/>
                    <a:pt x="2209800" y="110490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4" name="Group 33"/>
          <p:cNvGrpSpPr/>
          <p:nvPr/>
        </p:nvGrpSpPr>
        <p:grpSpPr>
          <a:xfrm>
            <a:off x="8393632" y="1979992"/>
            <a:ext cx="3469041" cy="2223658"/>
            <a:chOff x="8393632" y="1979992"/>
            <a:chExt cx="3469041" cy="2223658"/>
          </a:xfrm>
        </p:grpSpPr>
        <p:cxnSp>
          <p:nvCxnSpPr>
            <p:cNvPr id="48" name="Straight Arrow Connector 47"/>
            <p:cNvCxnSpPr/>
            <p:nvPr/>
          </p:nvCxnSpPr>
          <p:spPr>
            <a:xfrm>
              <a:off x="8399982" y="2065245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Straight Arrow Connector 48"/>
            <p:cNvCxnSpPr/>
            <p:nvPr/>
          </p:nvCxnSpPr>
          <p:spPr>
            <a:xfrm flipH="1">
              <a:off x="8393632" y="3866482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0" name="Rectangle 49"/>
                <p:cNvSpPr/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50" name="Rectangle 4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465874" y="1979992"/>
                  <a:ext cx="75322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3333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1" name="Rectangle 50"/>
            <p:cNvSpPr/>
            <p:nvPr/>
          </p:nvSpPr>
          <p:spPr>
            <a:xfrm>
              <a:off x="10835075" y="3557319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sp>
          <p:nvSpPr>
            <p:cNvPr id="33" name="Freeform 32"/>
            <p:cNvSpPr/>
            <p:nvPr/>
          </p:nvSpPr>
          <p:spPr>
            <a:xfrm>
              <a:off x="8511540" y="2247900"/>
              <a:ext cx="1676400" cy="929640"/>
            </a:xfrm>
            <a:custGeom>
              <a:avLst/>
              <a:gdLst>
                <a:gd name="connsiteX0" fmla="*/ 0 w 1676400"/>
                <a:gd name="connsiteY0" fmla="*/ 929640 h 929640"/>
                <a:gd name="connsiteX1" fmla="*/ 1379220 w 1676400"/>
                <a:gd name="connsiteY1" fmla="*/ 746760 h 929640"/>
                <a:gd name="connsiteX2" fmla="*/ 1676400 w 1676400"/>
                <a:gd name="connsiteY2" fmla="*/ 0 h 92964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1676400" h="929640">
                  <a:moveTo>
                    <a:pt x="0" y="929640"/>
                  </a:moveTo>
                  <a:cubicBezTo>
                    <a:pt x="549910" y="915670"/>
                    <a:pt x="1099820" y="901700"/>
                    <a:pt x="1379220" y="746760"/>
                  </a:cubicBezTo>
                  <a:cubicBezTo>
                    <a:pt x="1658620" y="591820"/>
                    <a:pt x="1667510" y="295910"/>
                    <a:pt x="1676400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grpSp>
        <p:nvGrpSpPr>
          <p:cNvPr id="3" name="Group 2"/>
          <p:cNvGrpSpPr/>
          <p:nvPr/>
        </p:nvGrpSpPr>
        <p:grpSpPr>
          <a:xfrm>
            <a:off x="4230370" y="4542555"/>
            <a:ext cx="3469041" cy="2223658"/>
            <a:chOff x="4230370" y="4542555"/>
            <a:chExt cx="3469041" cy="2223658"/>
          </a:xfrm>
        </p:grpSpPr>
        <p:cxnSp>
          <p:nvCxnSpPr>
            <p:cNvPr id="23" name="Straight Arrow Connector 22"/>
            <p:cNvCxnSpPr/>
            <p:nvPr/>
          </p:nvCxnSpPr>
          <p:spPr>
            <a:xfrm>
              <a:off x="4236720" y="4627808"/>
              <a:ext cx="0" cy="180000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Straight Arrow Connector 23"/>
            <p:cNvCxnSpPr/>
            <p:nvPr/>
          </p:nvCxnSpPr>
          <p:spPr>
            <a:xfrm flipH="1">
              <a:off x="4230370" y="6429045"/>
              <a:ext cx="259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Rectangle 24"/>
                <p:cNvSpPr/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𝐽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𝑒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(</m:t>
                        </m:r>
                        <m:r>
                          <a:rPr lang="pt-BR" b="1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𝒂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nl-BE" dirty="0"/>
                </a:p>
              </p:txBody>
            </p:sp>
          </mc:Choice>
          <mc:Fallback xmlns="">
            <p:sp>
              <p:nvSpPr>
                <p:cNvPr id="25" name="Rectangle 24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2612" y="4542555"/>
                  <a:ext cx="75322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13115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6" name="Rectangle 25"/>
            <p:cNvSpPr/>
            <p:nvPr/>
          </p:nvSpPr>
          <p:spPr>
            <a:xfrm>
              <a:off x="6671813" y="6119882"/>
              <a:ext cx="1027598" cy="646331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pPr algn="ctr"/>
              <a:r>
                <a:rPr lang="nl-BE" dirty="0"/>
                <a:t># de </a:t>
              </a:r>
              <a:r>
                <a:rPr lang="nl-BE" dirty="0" err="1"/>
                <a:t>iterações</a:t>
              </a:r>
              <a:endParaRPr lang="nl-BE" dirty="0"/>
            </a:p>
          </p:txBody>
        </p:sp>
        <p:grpSp>
          <p:nvGrpSpPr>
            <p:cNvPr id="2" name="Group 1"/>
            <p:cNvGrpSpPr/>
            <p:nvPr/>
          </p:nvGrpSpPr>
          <p:grpSpPr>
            <a:xfrm>
              <a:off x="4296262" y="5421973"/>
              <a:ext cx="2422570" cy="464820"/>
              <a:chOff x="4856408" y="5438056"/>
              <a:chExt cx="2422570" cy="464820"/>
            </a:xfrm>
          </p:grpSpPr>
          <p:sp>
            <p:nvSpPr>
              <p:cNvPr id="27" name="Freeform 26"/>
              <p:cNvSpPr/>
              <p:nvPr/>
            </p:nvSpPr>
            <p:spPr>
              <a:xfrm>
                <a:off x="5256786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28" name="Freeform 27"/>
              <p:cNvSpPr/>
              <p:nvPr/>
            </p:nvSpPr>
            <p:spPr>
              <a:xfrm flipH="1">
                <a:off x="5658106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Freeform 34"/>
              <p:cNvSpPr/>
              <p:nvPr/>
            </p:nvSpPr>
            <p:spPr>
              <a:xfrm>
                <a:off x="6059424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Freeform 35"/>
              <p:cNvSpPr/>
              <p:nvPr/>
            </p:nvSpPr>
            <p:spPr>
              <a:xfrm flipH="1">
                <a:off x="6467601" y="5438056"/>
                <a:ext cx="403200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Freeform 37"/>
              <p:cNvSpPr/>
              <p:nvPr/>
            </p:nvSpPr>
            <p:spPr>
              <a:xfrm>
                <a:off x="6877660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Freeform 38"/>
              <p:cNvSpPr/>
              <p:nvPr/>
            </p:nvSpPr>
            <p:spPr>
              <a:xfrm flipH="1">
                <a:off x="4856408" y="5438056"/>
                <a:ext cx="401318" cy="464820"/>
              </a:xfrm>
              <a:custGeom>
                <a:avLst/>
                <a:gdLst>
                  <a:gd name="connsiteX0" fmla="*/ 0 w 1676400"/>
                  <a:gd name="connsiteY0" fmla="*/ 929640 h 929640"/>
                  <a:gd name="connsiteX1" fmla="*/ 1379220 w 1676400"/>
                  <a:gd name="connsiteY1" fmla="*/ 746760 h 929640"/>
                  <a:gd name="connsiteX2" fmla="*/ 1676400 w 1676400"/>
                  <a:gd name="connsiteY2" fmla="*/ 0 h 929640"/>
                </a:gdLst>
                <a:ahLst/>
                <a:cxnLst>
                  <a:cxn ang="0">
                    <a:pos x="connsiteX0" y="connsiteY0"/>
                  </a:cxn>
                  <a:cxn ang="0">
                    <a:pos x="connsiteX1" y="connsiteY1"/>
                  </a:cxn>
                  <a:cxn ang="0">
                    <a:pos x="connsiteX2" y="connsiteY2"/>
                  </a:cxn>
                </a:cxnLst>
                <a:rect l="l" t="t" r="r" b="b"/>
                <a:pathLst>
                  <a:path w="1676400" h="929640">
                    <a:moveTo>
                      <a:pt x="0" y="929640"/>
                    </a:moveTo>
                    <a:cubicBezTo>
                      <a:pt x="549910" y="915670"/>
                      <a:pt x="1099820" y="901700"/>
                      <a:pt x="1379220" y="746760"/>
                    </a:cubicBezTo>
                    <a:cubicBezTo>
                      <a:pt x="1658620" y="591820"/>
                      <a:pt x="1667510" y="295910"/>
                      <a:pt x="1676400" y="0"/>
                    </a:cubicBezTo>
                  </a:path>
                </a:pathLst>
              </a:custGeom>
              <a:noFill/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</p:grpSp>
    </p:spTree>
    <p:extLst>
      <p:ext uri="{BB962C8B-B14F-4D97-AF65-F5344CB8AC3E}">
        <p14:creationId xmlns:p14="http://schemas.microsoft.com/office/powerpoint/2010/main" val="215661287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Conforme nós vimos, no gradiente descendente, o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negativo</a:t>
                </a:r>
                <a:r>
                  <a:rPr lang="pt-BR" dirty="0"/>
                  <a:t> do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vetor gradiente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−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𝛻</m:t>
                    </m:r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</m:d>
                  </m:oMath>
                </a14:m>
                <a:r>
                  <a:rPr lang="pt-BR" dirty="0"/>
                  <a:t>, dá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direção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 decrescimento mais rápido de uma função</a:t>
                </a:r>
                <a:r>
                  <a:rPr lang="pt-BR" b="0" i="0" dirty="0">
                    <a:effectLst/>
                  </a:rPr>
                  <a:t> a partir de um ponto e sua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magnitude</a:t>
                </a:r>
                <a:r>
                  <a:rPr lang="pt-BR" b="0" i="0" dirty="0">
                    <a:effectLst/>
                  </a:rPr>
                  <a:t> indica a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taxa de variação da função</a:t>
                </a:r>
                <a:r>
                  <a:rPr lang="pt-BR" b="0" i="0" dirty="0">
                    <a:effectLst/>
                  </a:rPr>
                  <a:t> nessa direção.</a:t>
                </a:r>
                <a:endParaRPr lang="pt-BR" b="1" i="1" dirty="0">
                  <a:effectLst/>
                </a:endParaRPr>
              </a:p>
              <a:p>
                <a:r>
                  <a:rPr lang="pt-BR" dirty="0"/>
                  <a:t>Porém, ele não nos informa 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distância</a:t>
                </a:r>
                <a:r>
                  <a:rPr lang="pt-BR" dirty="0"/>
                  <a:t> até o ponto de máximo.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693790" y="1825624"/>
                <a:ext cx="6306533" cy="5032375"/>
              </a:xfrm>
              <a:blipFill>
                <a:blip r:embed="rId2"/>
                <a:stretch>
                  <a:fillRect l="-1739" t="-1937" r="-144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Imagem 3">
            <a:extLst>
              <a:ext uri="{FF2B5EF4-FFF2-40B4-BE49-F238E27FC236}">
                <a16:creationId xmlns:a16="http://schemas.microsoft.com/office/drawing/2014/main" id="{860F9137-10B0-2765-3CAF-0E8F4196E620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7746"/>
          <a:stretch/>
        </p:blipFill>
        <p:spPr>
          <a:xfrm>
            <a:off x="191677" y="2780906"/>
            <a:ext cx="5270984" cy="18883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8930072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67" name="Group 166"/>
          <p:cNvGrpSpPr/>
          <p:nvPr/>
        </p:nvGrpSpPr>
        <p:grpSpPr>
          <a:xfrm>
            <a:off x="6818898" y="2134388"/>
            <a:ext cx="3549478" cy="3157828"/>
            <a:chOff x="6818898" y="2134388"/>
            <a:chExt cx="3549478" cy="3157828"/>
          </a:xfrm>
        </p:grpSpPr>
        <p:sp>
          <p:nvSpPr>
            <p:cNvPr id="108" name="Oval 107"/>
            <p:cNvSpPr/>
            <p:nvPr/>
          </p:nvSpPr>
          <p:spPr>
            <a:xfrm>
              <a:off x="7353299" y="2749031"/>
              <a:ext cx="21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9" name="Oval 108"/>
            <p:cNvSpPr/>
            <p:nvPr/>
          </p:nvSpPr>
          <p:spPr>
            <a:xfrm>
              <a:off x="7533299" y="2929031"/>
              <a:ext cx="1800000" cy="18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0" name="Oval 109"/>
            <p:cNvSpPr/>
            <p:nvPr/>
          </p:nvSpPr>
          <p:spPr>
            <a:xfrm>
              <a:off x="7713299" y="3109031"/>
              <a:ext cx="1440000" cy="14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1" name="Oval 110"/>
            <p:cNvSpPr/>
            <p:nvPr/>
          </p:nvSpPr>
          <p:spPr>
            <a:xfrm>
              <a:off x="7893299" y="3289031"/>
              <a:ext cx="1080000" cy="10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2" name="Oval 111"/>
            <p:cNvSpPr/>
            <p:nvPr/>
          </p:nvSpPr>
          <p:spPr>
            <a:xfrm>
              <a:off x="8073299" y="3469031"/>
              <a:ext cx="720000" cy="7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3" name="Oval 112"/>
            <p:cNvSpPr/>
            <p:nvPr/>
          </p:nvSpPr>
          <p:spPr>
            <a:xfrm>
              <a:off x="8253299" y="3649031"/>
              <a:ext cx="360000" cy="3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4" name="Multiply 113"/>
            <p:cNvSpPr>
              <a:spLocks noChangeAspect="1"/>
            </p:cNvSpPr>
            <p:nvPr/>
          </p:nvSpPr>
          <p:spPr>
            <a:xfrm>
              <a:off x="8349614" y="3734666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9" name="Straight Connector 118"/>
            <p:cNvCxnSpPr/>
            <p:nvPr/>
          </p:nvCxnSpPr>
          <p:spPr>
            <a:xfrm flipH="1">
              <a:off x="7936368" y="4340403"/>
              <a:ext cx="136931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Straight Connector 120"/>
            <p:cNvCxnSpPr/>
            <p:nvPr/>
          </p:nvCxnSpPr>
          <p:spPr>
            <a:xfrm flipH="1">
              <a:off x="8074119" y="4165165"/>
              <a:ext cx="153100" cy="175266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Straight Connector 122"/>
            <p:cNvCxnSpPr/>
            <p:nvPr/>
          </p:nvCxnSpPr>
          <p:spPr>
            <a:xfrm flipH="1">
              <a:off x="8216880" y="4030041"/>
              <a:ext cx="86539" cy="1506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/>
            <p:cNvCxnSpPr/>
            <p:nvPr/>
          </p:nvCxnSpPr>
          <p:spPr>
            <a:xfrm flipH="1">
              <a:off x="8304826" y="3915692"/>
              <a:ext cx="65154" cy="11250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>
              <a:off x="8368145" y="3829031"/>
              <a:ext cx="65154" cy="92178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Multiply 130"/>
            <p:cNvSpPr>
              <a:spLocks noChangeAspect="1"/>
            </p:cNvSpPr>
            <p:nvPr/>
          </p:nvSpPr>
          <p:spPr>
            <a:xfrm>
              <a:off x="7733351" y="46349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15" name="Straight Connector 114"/>
            <p:cNvCxnSpPr/>
            <p:nvPr/>
          </p:nvCxnSpPr>
          <p:spPr>
            <a:xfrm flipH="1">
              <a:off x="7750018" y="4513680"/>
              <a:ext cx="193832" cy="18285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2" name="Multiply 131"/>
            <p:cNvSpPr>
              <a:spLocks noChangeAspect="1"/>
            </p:cNvSpPr>
            <p:nvPr/>
          </p:nvSpPr>
          <p:spPr>
            <a:xfrm>
              <a:off x="7907441" y="446995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3" name="Multiply 132"/>
            <p:cNvSpPr>
              <a:spLocks noChangeAspect="1"/>
            </p:cNvSpPr>
            <p:nvPr/>
          </p:nvSpPr>
          <p:spPr>
            <a:xfrm>
              <a:off x="7991128" y="435855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4" name="Multiply 133"/>
            <p:cNvSpPr>
              <a:spLocks noChangeAspect="1"/>
            </p:cNvSpPr>
            <p:nvPr/>
          </p:nvSpPr>
          <p:spPr>
            <a:xfrm>
              <a:off x="8073299" y="425760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5" name="Multiply 134"/>
            <p:cNvSpPr>
              <a:spLocks noChangeAspect="1"/>
            </p:cNvSpPr>
            <p:nvPr/>
          </p:nvSpPr>
          <p:spPr>
            <a:xfrm>
              <a:off x="8300077" y="3920332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4" name="Multiply 153"/>
            <p:cNvSpPr>
              <a:spLocks noChangeAspect="1"/>
            </p:cNvSpPr>
            <p:nvPr/>
          </p:nvSpPr>
          <p:spPr>
            <a:xfrm>
              <a:off x="8175312" y="4136565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5" name="Multiply 154"/>
            <p:cNvSpPr>
              <a:spLocks noChangeAspect="1"/>
            </p:cNvSpPr>
            <p:nvPr/>
          </p:nvSpPr>
          <p:spPr>
            <a:xfrm>
              <a:off x="8241507" y="4011444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60" name="Straight Arrow Connector 159"/>
            <p:cNvCxnSpPr/>
            <p:nvPr/>
          </p:nvCxnSpPr>
          <p:spPr>
            <a:xfrm>
              <a:off x="7038874" y="2534498"/>
              <a:ext cx="0" cy="2556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1" name="Straight Arrow Connector 160"/>
            <p:cNvCxnSpPr/>
            <p:nvPr/>
          </p:nvCxnSpPr>
          <p:spPr>
            <a:xfrm rot="5400000">
              <a:off x="8507912" y="3626810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2" name="TextBox 161"/>
                <p:cNvSpPr txBox="1"/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2" name="TextBox 161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42348" y="4892106"/>
                  <a:ext cx="426028" cy="400110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3" name="TextBox 162"/>
                <p:cNvSpPr txBox="1"/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3" name="TextBox 16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18898" y="2134388"/>
                  <a:ext cx="426028" cy="400110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66" name="Group 165"/>
          <p:cNvGrpSpPr/>
          <p:nvPr/>
        </p:nvGrpSpPr>
        <p:grpSpPr>
          <a:xfrm>
            <a:off x="2817120" y="895312"/>
            <a:ext cx="3539783" cy="4892060"/>
            <a:chOff x="2817120" y="895312"/>
            <a:chExt cx="3539783" cy="4892060"/>
          </a:xfrm>
        </p:grpSpPr>
        <p:sp>
          <p:nvSpPr>
            <p:cNvPr id="4" name="Oval 3"/>
            <p:cNvSpPr>
              <a:spLocks/>
            </p:cNvSpPr>
            <p:nvPr/>
          </p:nvSpPr>
          <p:spPr>
            <a:xfrm>
              <a:off x="3657598" y="1683325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" name="Oval 4"/>
            <p:cNvSpPr/>
            <p:nvPr/>
          </p:nvSpPr>
          <p:spPr>
            <a:xfrm>
              <a:off x="4017598" y="2042031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4377598" y="2402031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4197598" y="2222031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3837598" y="1862031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>
              <a:spLocks/>
            </p:cNvSpPr>
            <p:nvPr/>
          </p:nvSpPr>
          <p:spPr>
            <a:xfrm>
              <a:off x="3477598" y="1502031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3" name="Straight Connector 102"/>
            <p:cNvCxnSpPr/>
            <p:nvPr/>
          </p:nvCxnSpPr>
          <p:spPr>
            <a:xfrm flipH="1">
              <a:off x="4253250" y="5216278"/>
              <a:ext cx="386493" cy="15378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6" name="Multiply 135"/>
            <p:cNvSpPr>
              <a:spLocks/>
            </p:cNvSpPr>
            <p:nvPr/>
          </p:nvSpPr>
          <p:spPr>
            <a:xfrm>
              <a:off x="4216841" y="5338443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7" name="Multiply 136"/>
            <p:cNvSpPr>
              <a:spLocks/>
            </p:cNvSpPr>
            <p:nvPr/>
          </p:nvSpPr>
          <p:spPr>
            <a:xfrm>
              <a:off x="4598658" y="517060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9" name="Multiply 68"/>
            <p:cNvSpPr>
              <a:spLocks noChangeAspect="1"/>
            </p:cNvSpPr>
            <p:nvPr/>
          </p:nvSpPr>
          <p:spPr>
            <a:xfrm>
              <a:off x="4468132" y="3344554"/>
              <a:ext cx="158298" cy="180000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1" name="Straight Connector 70"/>
            <p:cNvCxnSpPr/>
            <p:nvPr/>
          </p:nvCxnSpPr>
          <p:spPr>
            <a:xfrm flipH="1" flipV="1">
              <a:off x="4516368" y="3611183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4" name="Straight Connector 73"/>
            <p:cNvCxnSpPr/>
            <p:nvPr/>
          </p:nvCxnSpPr>
          <p:spPr>
            <a:xfrm rot="5400000" flipH="1" flipV="1">
              <a:off x="4522774" y="366130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Connector 75"/>
            <p:cNvCxnSpPr/>
            <p:nvPr/>
          </p:nvCxnSpPr>
          <p:spPr>
            <a:xfrm rot="5400000" flipH="1" flipV="1">
              <a:off x="4540454" y="3778347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7" name="Straight Connector 76"/>
            <p:cNvCxnSpPr/>
            <p:nvPr/>
          </p:nvCxnSpPr>
          <p:spPr>
            <a:xfrm rot="10800000" flipH="1" flipV="1">
              <a:off x="4551995" y="3841032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8" name="Straight Connector 77"/>
            <p:cNvCxnSpPr/>
            <p:nvPr/>
          </p:nvCxnSpPr>
          <p:spPr>
            <a:xfrm rot="5400000" flipH="1" flipV="1">
              <a:off x="4557568" y="3898479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8" name="Multiply 137"/>
            <p:cNvSpPr>
              <a:spLocks noChangeAspect="1"/>
            </p:cNvSpPr>
            <p:nvPr/>
          </p:nvSpPr>
          <p:spPr>
            <a:xfrm>
              <a:off x="4396841" y="4994030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98" name="Straight Connector 97"/>
            <p:cNvCxnSpPr/>
            <p:nvPr/>
          </p:nvCxnSpPr>
          <p:spPr>
            <a:xfrm flipV="1">
              <a:off x="4433250" y="4936612"/>
              <a:ext cx="145222" cy="10177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0" name="Straight Connector 99"/>
            <p:cNvCxnSpPr/>
            <p:nvPr/>
          </p:nvCxnSpPr>
          <p:spPr>
            <a:xfrm>
              <a:off x="4433250" y="5036924"/>
              <a:ext cx="206493" cy="180000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9" name="Multiply 138"/>
            <p:cNvSpPr>
              <a:spLocks noChangeAspect="1"/>
            </p:cNvSpPr>
            <p:nvPr/>
          </p:nvSpPr>
          <p:spPr>
            <a:xfrm>
              <a:off x="4541256" y="489210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0" name="Multiply 139"/>
            <p:cNvSpPr>
              <a:spLocks noChangeAspect="1"/>
            </p:cNvSpPr>
            <p:nvPr/>
          </p:nvSpPr>
          <p:spPr>
            <a:xfrm>
              <a:off x="4416484" y="4782417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1" name="Multiply 140"/>
            <p:cNvSpPr>
              <a:spLocks noChangeAspect="1"/>
            </p:cNvSpPr>
            <p:nvPr/>
          </p:nvSpPr>
          <p:spPr>
            <a:xfrm>
              <a:off x="4527814" y="4665846"/>
              <a:ext cx="72817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2" name="Multiply 141"/>
            <p:cNvSpPr>
              <a:spLocks/>
            </p:cNvSpPr>
            <p:nvPr/>
          </p:nvSpPr>
          <p:spPr>
            <a:xfrm>
              <a:off x="4432482" y="449732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3" name="Multiply 142"/>
            <p:cNvSpPr>
              <a:spLocks/>
            </p:cNvSpPr>
            <p:nvPr/>
          </p:nvSpPr>
          <p:spPr>
            <a:xfrm>
              <a:off x="4586752" y="4430025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4" name="Multiply 143"/>
            <p:cNvSpPr>
              <a:spLocks/>
            </p:cNvSpPr>
            <p:nvPr/>
          </p:nvSpPr>
          <p:spPr>
            <a:xfrm>
              <a:off x="4489301" y="4254654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5" name="Multiply 144"/>
            <p:cNvSpPr>
              <a:spLocks/>
            </p:cNvSpPr>
            <p:nvPr/>
          </p:nvSpPr>
          <p:spPr>
            <a:xfrm>
              <a:off x="4647454" y="4169248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6" name="Multiply 145"/>
            <p:cNvSpPr>
              <a:spLocks/>
            </p:cNvSpPr>
            <p:nvPr/>
          </p:nvSpPr>
          <p:spPr>
            <a:xfrm>
              <a:off x="4515354" y="4085156"/>
              <a:ext cx="72000" cy="82800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7" name="Multiply 146"/>
            <p:cNvSpPr>
              <a:spLocks noChangeAspect="1"/>
            </p:cNvSpPr>
            <p:nvPr/>
          </p:nvSpPr>
          <p:spPr>
            <a:xfrm>
              <a:off x="4601229" y="3950902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8" name="Multiply 147"/>
            <p:cNvSpPr>
              <a:spLocks noChangeAspect="1"/>
            </p:cNvSpPr>
            <p:nvPr/>
          </p:nvSpPr>
          <p:spPr>
            <a:xfrm>
              <a:off x="4598029" y="3846380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9" name="Multiply 148"/>
            <p:cNvSpPr>
              <a:spLocks noChangeAspect="1"/>
            </p:cNvSpPr>
            <p:nvPr/>
          </p:nvSpPr>
          <p:spPr>
            <a:xfrm>
              <a:off x="4517694" y="3803997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0" name="Multiply 149"/>
            <p:cNvSpPr>
              <a:spLocks noChangeAspect="1"/>
            </p:cNvSpPr>
            <p:nvPr/>
          </p:nvSpPr>
          <p:spPr>
            <a:xfrm>
              <a:off x="4496498" y="3683246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1" name="Multiply 150"/>
            <p:cNvSpPr>
              <a:spLocks noChangeAspect="1"/>
            </p:cNvSpPr>
            <p:nvPr/>
          </p:nvSpPr>
          <p:spPr>
            <a:xfrm>
              <a:off x="4486717" y="3557718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0" name="Straight Connector 79"/>
            <p:cNvCxnSpPr/>
            <p:nvPr/>
          </p:nvCxnSpPr>
          <p:spPr>
            <a:xfrm rot="10800000" flipH="1" flipV="1">
              <a:off x="4569109" y="3960140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1" name="Straight Connector 80"/>
            <p:cNvCxnSpPr/>
            <p:nvPr/>
          </p:nvCxnSpPr>
          <p:spPr>
            <a:xfrm flipV="1">
              <a:off x="4551996" y="4006045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8" name="Straight Connector 87"/>
            <p:cNvCxnSpPr/>
            <p:nvPr/>
          </p:nvCxnSpPr>
          <p:spPr>
            <a:xfrm rot="5400000" flipV="1">
              <a:off x="4570316" y="4113719"/>
              <a:ext cx="87747" cy="124391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 flipH="1">
              <a:off x="4522717" y="4217178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1" name="Straight Connector 90"/>
            <p:cNvCxnSpPr/>
            <p:nvPr/>
          </p:nvCxnSpPr>
          <p:spPr>
            <a:xfrm rot="5400000" flipH="1">
              <a:off x="4490591" y="4331172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2" name="Straight Connector 91"/>
            <p:cNvCxnSpPr/>
            <p:nvPr/>
          </p:nvCxnSpPr>
          <p:spPr>
            <a:xfrm rot="10800000" flipH="1">
              <a:off x="4466582" y="4460600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3" name="Straight Connector 92"/>
            <p:cNvCxnSpPr/>
            <p:nvPr/>
          </p:nvCxnSpPr>
          <p:spPr>
            <a:xfrm rot="16200000" flipH="1">
              <a:off x="4438387" y="4578734"/>
              <a:ext cx="158615" cy="91964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Connector 94"/>
            <p:cNvCxnSpPr/>
            <p:nvPr/>
          </p:nvCxnSpPr>
          <p:spPr>
            <a:xfrm flipV="1">
              <a:off x="4460231" y="4699147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7" name="Straight Connector 96"/>
            <p:cNvCxnSpPr/>
            <p:nvPr/>
          </p:nvCxnSpPr>
          <p:spPr>
            <a:xfrm rot="5400000" flipV="1">
              <a:off x="4470137" y="4820883"/>
              <a:ext cx="105160" cy="126727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6" name="Straight Connector 65"/>
            <p:cNvCxnSpPr/>
            <p:nvPr/>
          </p:nvCxnSpPr>
          <p:spPr>
            <a:xfrm flipV="1">
              <a:off x="4513192" y="3490807"/>
              <a:ext cx="42247" cy="120375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5" name="Straight Connector 74"/>
            <p:cNvCxnSpPr/>
            <p:nvPr/>
          </p:nvCxnSpPr>
          <p:spPr>
            <a:xfrm rot="10800000" flipH="1" flipV="1">
              <a:off x="4527096" y="3725595"/>
              <a:ext cx="73202" cy="50119"/>
            </a:xfrm>
            <a:prstGeom prst="line">
              <a:avLst/>
            </a:prstGeom>
            <a:ln w="12700">
              <a:solidFill>
                <a:schemeClr val="tx1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52" name="Multiply 151"/>
            <p:cNvSpPr>
              <a:spLocks noChangeAspect="1"/>
            </p:cNvSpPr>
            <p:nvPr/>
          </p:nvSpPr>
          <p:spPr>
            <a:xfrm>
              <a:off x="4568482" y="3722621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3" name="Multiply 152"/>
            <p:cNvSpPr>
              <a:spLocks noChangeAspect="1"/>
            </p:cNvSpPr>
            <p:nvPr/>
          </p:nvSpPr>
          <p:spPr>
            <a:xfrm>
              <a:off x="4553694" y="3612134"/>
              <a:ext cx="72000" cy="81871"/>
            </a:xfrm>
            <a:prstGeom prst="mathMultiply">
              <a:avLst/>
            </a:prstGeom>
            <a:solidFill>
              <a:srgbClr val="00B0F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58" name="Straight Arrow Connector 157"/>
            <p:cNvCxnSpPr/>
            <p:nvPr/>
          </p:nvCxnSpPr>
          <p:spPr>
            <a:xfrm>
              <a:off x="3030134" y="1302987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9" name="Straight Arrow Connector 158"/>
            <p:cNvCxnSpPr/>
            <p:nvPr/>
          </p:nvCxnSpPr>
          <p:spPr>
            <a:xfrm rot="5400000">
              <a:off x="4496439" y="4118552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4" name="TextBox 163"/>
                <p:cNvSpPr txBox="1"/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4" name="TextBox 16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30875" y="5387262"/>
                  <a:ext cx="426028" cy="400110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5" name="TextBox 164"/>
                <p:cNvSpPr txBox="1"/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65" name="TextBox 16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7120" y="895312"/>
                  <a:ext cx="426028" cy="400110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3580847131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3" name="Group 72"/>
          <p:cNvGrpSpPr/>
          <p:nvPr/>
        </p:nvGrpSpPr>
        <p:grpSpPr>
          <a:xfrm>
            <a:off x="936633" y="2134388"/>
            <a:ext cx="3836177" cy="3649708"/>
            <a:chOff x="936633" y="2134388"/>
            <a:chExt cx="3836177" cy="3649708"/>
          </a:xfrm>
        </p:grpSpPr>
        <p:grpSp>
          <p:nvGrpSpPr>
            <p:cNvPr id="56" name="Group 55"/>
            <p:cNvGrpSpPr/>
            <p:nvPr/>
          </p:nvGrpSpPr>
          <p:grpSpPr>
            <a:xfrm>
              <a:off x="1705732" y="2134388"/>
              <a:ext cx="3067078" cy="3649708"/>
              <a:chOff x="1705732" y="2134388"/>
              <a:chExt cx="3067078" cy="3649708"/>
            </a:xfrm>
          </p:grpSpPr>
          <p:sp>
            <p:nvSpPr>
              <p:cNvPr id="29" name="Oval 28"/>
              <p:cNvSpPr/>
              <p:nvPr/>
            </p:nvSpPr>
            <p:spPr>
              <a:xfrm>
                <a:off x="1800709" y="25585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0" name="Oval 29"/>
              <p:cNvSpPr/>
              <p:nvPr/>
            </p:nvSpPr>
            <p:spPr>
              <a:xfrm>
                <a:off x="1980709" y="27385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Oval 30"/>
              <p:cNvSpPr/>
              <p:nvPr/>
            </p:nvSpPr>
            <p:spPr>
              <a:xfrm>
                <a:off x="2160709" y="29185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2340709" y="30985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2520709" y="32785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2700709" y="34585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Multiply 34"/>
              <p:cNvSpPr>
                <a:spLocks noChangeAspect="1"/>
              </p:cNvSpPr>
              <p:nvPr/>
            </p:nvSpPr>
            <p:spPr>
              <a:xfrm>
                <a:off x="2797024" y="3544166"/>
                <a:ext cx="158298" cy="180000"/>
              </a:xfrm>
              <a:prstGeom prst="mathMultiply">
                <a:avLst/>
              </a:prstGeom>
              <a:solidFill>
                <a:schemeClr val="accent6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8" name="TextBox 37"/>
                  <p:cNvSpPr txBox="1"/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8" name="TextBox 3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346782" y="4890443"/>
                    <a:ext cx="426028" cy="400110"/>
                  </a:xfrm>
                  <a:prstGeom prst="rect">
                    <a:avLst/>
                  </a:prstGeom>
                  <a:blipFill rotWithShape="0">
                    <a:blip r:embed="rId2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39" name="TextBox 38"/>
                  <p:cNvSpPr txBox="1"/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39" name="TextBox 38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99020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0" name="Rectangle 39"/>
              <p:cNvSpPr/>
              <p:nvPr/>
            </p:nvSpPr>
            <p:spPr>
              <a:xfrm rot="2700000">
                <a:off x="1772158" y="4675745"/>
                <a:ext cx="864000" cy="864000"/>
              </a:xfrm>
              <a:prstGeom prst="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1" name="TextBox 50"/>
                  <p:cNvSpPr txBox="1"/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1" name="TextBox 5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705732" y="446343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4"/>
                    <a:stretch>
                      <a:fillRect l="-8929" r="-3571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37" name="Straight Arrow Connector 36"/>
              <p:cNvCxnSpPr/>
              <p:nvPr/>
            </p:nvCxnSpPr>
            <p:spPr>
              <a:xfrm rot="5400000">
                <a:off x="3287827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36" name="Straight Arrow Connector 35"/>
              <p:cNvCxnSpPr/>
              <p:nvPr/>
            </p:nvCxnSpPr>
            <p:spPr>
              <a:xfrm>
                <a:off x="221018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0" name="Oval 49"/>
              <p:cNvSpPr/>
              <p:nvPr/>
            </p:nvSpPr>
            <p:spPr>
              <a:xfrm>
                <a:off x="2158585" y="4458583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3" name="Rectangle 52"/>
                  <p:cNvSpPr/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3" name="Rectangle 52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2661486" y="5414764"/>
                    <a:ext cx="726417" cy="369332"/>
                  </a:xfrm>
                  <a:prstGeom prst="rect">
                    <a:avLst/>
                  </a:prstGeom>
                  <a:blipFill rotWithShape="0">
                    <a:blip r:embed="rId5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57" name="TextBox 56"/>
            <p:cNvSpPr txBox="1"/>
            <p:nvPr/>
          </p:nvSpPr>
          <p:spPr>
            <a:xfrm>
              <a:off x="936633" y="4158937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59" name="Straight Arrow Connector 58"/>
            <p:cNvCxnSpPr>
              <a:endCxn id="50" idx="2"/>
            </p:cNvCxnSpPr>
            <p:nvPr/>
          </p:nvCxnSpPr>
          <p:spPr>
            <a:xfrm>
              <a:off x="1784106" y="4369151"/>
              <a:ext cx="374479" cy="140232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74" name="Group 73"/>
          <p:cNvGrpSpPr/>
          <p:nvPr/>
        </p:nvGrpSpPr>
        <p:grpSpPr>
          <a:xfrm>
            <a:off x="5921535" y="2134388"/>
            <a:ext cx="3675609" cy="3546185"/>
            <a:chOff x="5921535" y="2134388"/>
            <a:chExt cx="3675609" cy="3546185"/>
          </a:xfrm>
        </p:grpSpPr>
        <p:grpSp>
          <p:nvGrpSpPr>
            <p:cNvPr id="55" name="Group 54"/>
            <p:cNvGrpSpPr/>
            <p:nvPr/>
          </p:nvGrpSpPr>
          <p:grpSpPr>
            <a:xfrm>
              <a:off x="6542714" y="2134388"/>
              <a:ext cx="3054430" cy="3546185"/>
              <a:chOff x="6542714" y="2134388"/>
              <a:chExt cx="3054430" cy="3546185"/>
            </a:xfrm>
          </p:grpSpPr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7" name="TextBox 26"/>
                  <p:cNvSpPr txBox="1"/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7" name="TextBox 26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171116" y="4907412"/>
                    <a:ext cx="426028" cy="400110"/>
                  </a:xfrm>
                  <a:prstGeom prst="rect">
                    <a:avLst/>
                  </a:prstGeom>
                  <a:blipFill rotWithShape="0">
                    <a:blip r:embed="rId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28" name="TextBox 27"/>
                  <p:cNvSpPr txBox="1"/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28" name="TextBox 2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818898" y="2134388"/>
                    <a:ext cx="426028" cy="400110"/>
                  </a:xfrm>
                  <a:prstGeom prst="rect">
                    <a:avLst/>
                  </a:prstGeom>
                  <a:blipFill rotWithShape="0">
                    <a:blip r:embed="rId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1" name="Oval 40"/>
              <p:cNvSpPr/>
              <p:nvPr/>
            </p:nvSpPr>
            <p:spPr>
              <a:xfrm>
                <a:off x="6542714" y="4601785"/>
                <a:ext cx="1008000" cy="1008000"/>
              </a:xfrm>
              <a:prstGeom prst="ellipse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Oval 41"/>
              <p:cNvSpPr/>
              <p:nvPr/>
            </p:nvSpPr>
            <p:spPr>
              <a:xfrm>
                <a:off x="6626709" y="2571231"/>
                <a:ext cx="21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Oval 42"/>
              <p:cNvSpPr/>
              <p:nvPr/>
            </p:nvSpPr>
            <p:spPr>
              <a:xfrm>
                <a:off x="6806709" y="2751231"/>
                <a:ext cx="1800000" cy="18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Oval 43"/>
              <p:cNvSpPr/>
              <p:nvPr/>
            </p:nvSpPr>
            <p:spPr>
              <a:xfrm>
                <a:off x="6986709" y="2931231"/>
                <a:ext cx="1440000" cy="14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5" name="Oval 44"/>
              <p:cNvSpPr/>
              <p:nvPr/>
            </p:nvSpPr>
            <p:spPr>
              <a:xfrm>
                <a:off x="7166709" y="3111231"/>
                <a:ext cx="1080000" cy="10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6" name="Oval 45"/>
              <p:cNvSpPr/>
              <p:nvPr/>
            </p:nvSpPr>
            <p:spPr>
              <a:xfrm>
                <a:off x="7346709" y="3291231"/>
                <a:ext cx="720000" cy="7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7" name="Oval 46"/>
              <p:cNvSpPr/>
              <p:nvPr/>
            </p:nvSpPr>
            <p:spPr>
              <a:xfrm>
                <a:off x="7526709" y="3471231"/>
                <a:ext cx="360000" cy="3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8" name="Multiply 47"/>
              <p:cNvSpPr>
                <a:spLocks noChangeAspect="1"/>
              </p:cNvSpPr>
              <p:nvPr/>
            </p:nvSpPr>
            <p:spPr>
              <a:xfrm>
                <a:off x="7623024" y="3556866"/>
                <a:ext cx="158298" cy="180000"/>
              </a:xfrm>
              <a:prstGeom prst="mathMultiply">
                <a:avLst/>
              </a:prstGeom>
              <a:solidFill>
                <a:srgbClr val="00B05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9" name="Oval 48"/>
              <p:cNvSpPr/>
              <p:nvPr/>
            </p:nvSpPr>
            <p:spPr>
              <a:xfrm>
                <a:off x="7209452" y="4588707"/>
                <a:ext cx="98797" cy="101600"/>
              </a:xfrm>
              <a:prstGeom prst="ellips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noFill/>
                </p:spPr>
                <p:txBody>
                  <a:bodyPr wrap="none" lIns="0" tIns="0" rIns="0" bIns="0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𝒂</m:t>
                              </m:r>
                              <m:r>
                                <m:rPr>
                                  <m:nor/>
                                </m:rPr>
                                <a:rPr lang="pt-BR" b="1" dirty="0"/>
                                <m:t> </m:t>
                              </m:r>
                            </m:e>
                            <m:sup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∗</m:t>
                              </m:r>
                            </m:sup>
                          </m:sSup>
                        </m:oMath>
                      </m:oMathPara>
                    </a14:m>
                    <a:endParaRPr lang="pt-BR" b="1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075040" y="4694711"/>
                    <a:ext cx="339772" cy="276999"/>
                  </a:xfrm>
                  <a:prstGeom prst="rect">
                    <a:avLst/>
                  </a:prstGeom>
                  <a:blipFill rotWithShape="0">
                    <a:blip r:embed="rId8"/>
                    <a:stretch>
                      <a:fillRect l="-9091" r="-5455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26" name="Straight Arrow Connector 25"/>
              <p:cNvCxnSpPr/>
              <p:nvPr/>
            </p:nvCxnSpPr>
            <p:spPr>
              <a:xfrm rot="5400000">
                <a:off x="8121956" y="4016460"/>
                <a:ext cx="0" cy="2160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5" name="Straight Arrow Connector 24"/>
              <p:cNvCxnSpPr/>
              <p:nvPr/>
            </p:nvCxnSpPr>
            <p:spPr>
              <a:xfrm>
                <a:off x="7038874" y="2534498"/>
                <a:ext cx="0" cy="2556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4" name="Rectangle 53"/>
                  <p:cNvSpPr/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Sup>
                            <m:sSubSupPr>
                              <m:ctrlP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SupPr>
                            <m:e>
                              <m:d>
                                <m:dPr>
                                  <m:begChr m:val="‖"/>
                                  <m:endChr m:val="‖"/>
                                  <m:ctrlPr>
                                    <a:rPr lang="pt-BR" i="1"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𝒂</m:t>
                                  </m:r>
                                </m:e>
                              </m:d>
                            </m:e>
                            <m:sub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  <m:sup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p>
                          </m:sSubSup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4" name="Rectangle 53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616638" y="5307522"/>
                    <a:ext cx="731739" cy="373051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 b="-1639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67" name="TextBox 66"/>
            <p:cNvSpPr txBox="1"/>
            <p:nvPr/>
          </p:nvSpPr>
          <p:spPr>
            <a:xfrm>
              <a:off x="5921535" y="4379643"/>
              <a:ext cx="965067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pt-BR" dirty="0"/>
                <a:t>solução</a:t>
              </a:r>
            </a:p>
          </p:txBody>
        </p:sp>
        <p:cxnSp>
          <p:nvCxnSpPr>
            <p:cNvPr id="68" name="Straight Arrow Connector 67"/>
            <p:cNvCxnSpPr/>
            <p:nvPr/>
          </p:nvCxnSpPr>
          <p:spPr>
            <a:xfrm>
              <a:off x="6763186" y="4583136"/>
              <a:ext cx="446266" cy="45308"/>
            </a:xfrm>
            <a:prstGeom prst="straightConnector1">
              <a:avLst/>
            </a:prstGeom>
            <a:ln w="1905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329773658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825535" y="2360642"/>
            <a:ext cx="3217781" cy="2544915"/>
            <a:chOff x="8677971" y="3786094"/>
            <a:chExt cx="3514029" cy="2730463"/>
          </a:xfrm>
        </p:grpSpPr>
        <p:pic>
          <p:nvPicPr>
            <p:cNvPr id="5" name="Picture 4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8677971" y="4063458"/>
              <a:ext cx="3514029" cy="2453099"/>
            </a:xfrm>
            <a:prstGeom prst="rect">
              <a:avLst/>
            </a:prstGeom>
          </p:spPr>
        </p:pic>
        <p:sp>
          <p:nvSpPr>
            <p:cNvPr id="6" name="TextBox 5"/>
            <p:cNvSpPr txBox="1"/>
            <p:nvPr/>
          </p:nvSpPr>
          <p:spPr>
            <a:xfrm>
              <a:off x="9107097" y="3786094"/>
              <a:ext cx="2606874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Gradiente Descendente Estocástico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19068545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0" name="Group 149"/>
          <p:cNvGrpSpPr/>
          <p:nvPr/>
        </p:nvGrpSpPr>
        <p:grpSpPr>
          <a:xfrm>
            <a:off x="703328" y="1720211"/>
            <a:ext cx="4337255" cy="3027979"/>
            <a:chOff x="703328" y="1720211"/>
            <a:chExt cx="4337255" cy="3027979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1" name="TextBox 50"/>
                <p:cNvSpPr txBox="1"/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51" name="TextBox 50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329" y="1720211"/>
                  <a:ext cx="42602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148" name="Group 147"/>
            <p:cNvGrpSpPr/>
            <p:nvPr/>
          </p:nvGrpSpPr>
          <p:grpSpPr>
            <a:xfrm>
              <a:off x="703328" y="1796190"/>
              <a:ext cx="4337255" cy="2952000"/>
              <a:chOff x="703328" y="1796190"/>
              <a:chExt cx="4337255" cy="2952000"/>
            </a:xfrm>
          </p:grpSpPr>
          <p:sp>
            <p:nvSpPr>
              <p:cNvPr id="5" name="Oval 4"/>
              <p:cNvSpPr>
                <a:spLocks/>
              </p:cNvSpPr>
              <p:nvPr/>
            </p:nvSpPr>
            <p:spPr>
              <a:xfrm rot="5400000">
                <a:off x="1914555" y="1533349"/>
                <a:ext cx="1800000" cy="360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" name="Oval 5"/>
              <p:cNvSpPr/>
              <p:nvPr/>
            </p:nvSpPr>
            <p:spPr>
              <a:xfrm rot="5400000">
                <a:off x="2275849" y="1893349"/>
                <a:ext cx="1080000" cy="288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" name="Oval 6"/>
              <p:cNvSpPr/>
              <p:nvPr/>
            </p:nvSpPr>
            <p:spPr>
              <a:xfrm rot="5400000">
                <a:off x="2635849" y="2253349"/>
                <a:ext cx="360000" cy="21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8" name="Oval 7"/>
              <p:cNvSpPr/>
              <p:nvPr/>
            </p:nvSpPr>
            <p:spPr>
              <a:xfrm rot="5400000">
                <a:off x="2455849" y="2073349"/>
                <a:ext cx="720000" cy="252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9" name="Oval 8"/>
              <p:cNvSpPr/>
              <p:nvPr/>
            </p:nvSpPr>
            <p:spPr>
              <a:xfrm rot="5400000">
                <a:off x="2095849" y="1713349"/>
                <a:ext cx="1440000" cy="324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10" name="Oval 9"/>
              <p:cNvSpPr>
                <a:spLocks/>
              </p:cNvSpPr>
              <p:nvPr/>
            </p:nvSpPr>
            <p:spPr>
              <a:xfrm rot="5400000">
                <a:off x="1735849" y="1353349"/>
                <a:ext cx="2160000" cy="396000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11" name="Straight Connector 10"/>
              <p:cNvCxnSpPr/>
              <p:nvPr/>
            </p:nvCxnSpPr>
            <p:spPr>
              <a:xfrm flipH="1" flipV="1">
                <a:off x="882035" y="2613351"/>
                <a:ext cx="126728" cy="107999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4" name="Multiply 13"/>
              <p:cNvSpPr>
                <a:spLocks noChangeAspect="1"/>
              </p:cNvSpPr>
              <p:nvPr/>
            </p:nvSpPr>
            <p:spPr>
              <a:xfrm rot="5400000">
                <a:off x="2765706" y="3264787"/>
                <a:ext cx="108000" cy="122807"/>
              </a:xfrm>
              <a:prstGeom prst="mathMultiply">
                <a:avLst/>
              </a:prstGeom>
              <a:solidFill>
                <a:srgbClr val="FF0000"/>
              </a:solidFill>
              <a:ln w="3175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49" name="Straight Arrow Connector 48"/>
              <p:cNvCxnSpPr/>
              <p:nvPr/>
            </p:nvCxnSpPr>
            <p:spPr>
              <a:xfrm rot="5400000">
                <a:off x="2864103" y="2606190"/>
                <a:ext cx="0" cy="4284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0" name="Straight Arrow Connector 49"/>
              <p:cNvCxnSpPr/>
              <p:nvPr/>
            </p:nvCxnSpPr>
            <p:spPr>
              <a:xfrm rot="10800000">
                <a:off x="703328" y="1796190"/>
                <a:ext cx="0" cy="2952000"/>
              </a:xfrm>
              <a:prstGeom prst="straightConnector1">
                <a:avLst/>
              </a:prstGeom>
              <a:ln w="19050">
                <a:solidFill>
                  <a:schemeClr val="tx1"/>
                </a:solidFill>
                <a:headEnd type="none" w="med" len="med"/>
                <a:tailEnd type="triangl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52" name="TextBox 51"/>
                  <p:cNvSpPr txBox="1"/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𝑎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2" name="TextBox 51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4614555" y="4322889"/>
                    <a:ext cx="426028" cy="400110"/>
                  </a:xfrm>
                  <a:prstGeom prst="rect">
                    <a:avLst/>
                  </a:prstGeom>
                  <a:blipFill rotWithShape="0">
                    <a:blip r:embed="rId3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58" name="Straight Connector 57"/>
              <p:cNvCxnSpPr/>
              <p:nvPr/>
            </p:nvCxnSpPr>
            <p:spPr>
              <a:xfrm flipH="1">
                <a:off x="1008763" y="2894795"/>
                <a:ext cx="246068" cy="798554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1" name="Straight Connector 60"/>
              <p:cNvCxnSpPr/>
              <p:nvPr/>
            </p:nvCxnSpPr>
            <p:spPr>
              <a:xfrm flipH="1" flipV="1">
                <a:off x="1252243" y="2894796"/>
                <a:ext cx="119416" cy="7002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5" name="Straight Connector 64"/>
              <p:cNvCxnSpPr/>
              <p:nvPr/>
            </p:nvCxnSpPr>
            <p:spPr>
              <a:xfrm flipH="1">
                <a:off x="1371659" y="3094820"/>
                <a:ext cx="223667" cy="5002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68" name="Straight Connector 67"/>
              <p:cNvCxnSpPr/>
              <p:nvPr/>
            </p:nvCxnSpPr>
            <p:spPr>
              <a:xfrm flipH="1" flipV="1">
                <a:off x="1595327" y="3094820"/>
                <a:ext cx="116827" cy="391478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1" name="Straight Connector 70"/>
              <p:cNvCxnSpPr/>
              <p:nvPr/>
            </p:nvCxnSpPr>
            <p:spPr>
              <a:xfrm flipH="1">
                <a:off x="1712155" y="3199595"/>
                <a:ext cx="178705" cy="286703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4" name="Straight Connector 73"/>
              <p:cNvCxnSpPr>
                <a:stCxn id="7" idx="5"/>
              </p:cNvCxnSpPr>
              <p:nvPr/>
            </p:nvCxnSpPr>
            <p:spPr>
              <a:xfrm flipH="1" flipV="1">
                <a:off x="1890860" y="3199596"/>
                <a:ext cx="161314" cy="26103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7" name="Oval 76"/>
              <p:cNvSpPr>
                <a:spLocks noChangeAspect="1"/>
              </p:cNvSpPr>
              <p:nvPr/>
            </p:nvSpPr>
            <p:spPr>
              <a:xfrm rot="5400000">
                <a:off x="2733403" y="2491912"/>
                <a:ext cx="194229" cy="1676399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78" name="Straight Connector 77"/>
              <p:cNvCxnSpPr>
                <a:endCxn id="7" idx="5"/>
              </p:cNvCxnSpPr>
              <p:nvPr/>
            </p:nvCxnSpPr>
            <p:spPr>
              <a:xfrm flipH="1">
                <a:off x="2052174" y="3294072"/>
                <a:ext cx="178706" cy="166556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81" name="Oval 80"/>
              <p:cNvSpPr>
                <a:spLocks noChangeAspect="1"/>
              </p:cNvSpPr>
              <p:nvPr/>
            </p:nvSpPr>
            <p:spPr>
              <a:xfrm rot="5400000">
                <a:off x="2811989" y="2702869"/>
                <a:ext cx="104228" cy="1242870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cxnSp>
            <p:nvCxnSpPr>
              <p:cNvPr id="82" name="Straight Connector 81"/>
              <p:cNvCxnSpPr/>
              <p:nvPr/>
            </p:nvCxnSpPr>
            <p:spPr>
              <a:xfrm flipH="1" flipV="1">
                <a:off x="2226329" y="3290561"/>
                <a:ext cx="325194" cy="100501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91" name="Straight Connector 90"/>
              <p:cNvCxnSpPr/>
              <p:nvPr/>
            </p:nvCxnSpPr>
            <p:spPr>
              <a:xfrm flipH="1">
                <a:off x="2551523" y="3322418"/>
                <a:ext cx="251184" cy="75092"/>
              </a:xfrm>
              <a:prstGeom prst="line">
                <a:avLst/>
              </a:prstGeom>
              <a:ln w="12700">
                <a:solidFill>
                  <a:schemeClr val="tx1"/>
                </a:solidFill>
                <a:prstDash val="dash"/>
                <a:headEnd type="triangle" w="med" len="med"/>
                <a:tailEnd type="none" w="med" len="med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grpSp>
        <p:nvGrpSpPr>
          <p:cNvPr id="149" name="Group 148"/>
          <p:cNvGrpSpPr/>
          <p:nvPr/>
        </p:nvGrpSpPr>
        <p:grpSpPr>
          <a:xfrm>
            <a:off x="6546300" y="1715075"/>
            <a:ext cx="4305533" cy="3007924"/>
            <a:chOff x="6546300" y="1715075"/>
            <a:chExt cx="4305533" cy="3007924"/>
          </a:xfrm>
        </p:grpSpPr>
        <p:sp>
          <p:nvSpPr>
            <p:cNvPr id="99" name="Oval 98"/>
            <p:cNvSpPr>
              <a:spLocks/>
            </p:cNvSpPr>
            <p:nvPr/>
          </p:nvSpPr>
          <p:spPr>
            <a:xfrm rot="5400000">
              <a:off x="7757527" y="1508158"/>
              <a:ext cx="1800000" cy="360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Oval 99"/>
            <p:cNvSpPr/>
            <p:nvPr/>
          </p:nvSpPr>
          <p:spPr>
            <a:xfrm rot="5400000">
              <a:off x="8118821" y="1868158"/>
              <a:ext cx="1080000" cy="288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Oval 100"/>
            <p:cNvSpPr/>
            <p:nvPr/>
          </p:nvSpPr>
          <p:spPr>
            <a:xfrm rot="5400000">
              <a:off x="8478821" y="2228158"/>
              <a:ext cx="360000" cy="21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Oval 101"/>
            <p:cNvSpPr/>
            <p:nvPr/>
          </p:nvSpPr>
          <p:spPr>
            <a:xfrm rot="5400000">
              <a:off x="8298821" y="2048158"/>
              <a:ext cx="720000" cy="252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Oval 102"/>
            <p:cNvSpPr/>
            <p:nvPr/>
          </p:nvSpPr>
          <p:spPr>
            <a:xfrm rot="5400000">
              <a:off x="7938821" y="1688158"/>
              <a:ext cx="1440000" cy="324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Oval 103"/>
            <p:cNvSpPr>
              <a:spLocks/>
            </p:cNvSpPr>
            <p:nvPr/>
          </p:nvSpPr>
          <p:spPr>
            <a:xfrm rot="5400000">
              <a:off x="7578821" y="1328158"/>
              <a:ext cx="2160000" cy="39600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5" name="Straight Connector 104"/>
            <p:cNvCxnSpPr/>
            <p:nvPr/>
          </p:nvCxnSpPr>
          <p:spPr>
            <a:xfrm flipH="1" flipV="1">
              <a:off x="6725007" y="2588160"/>
              <a:ext cx="126728" cy="1079998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Multiply 105"/>
            <p:cNvSpPr>
              <a:spLocks noChangeAspect="1"/>
            </p:cNvSpPr>
            <p:nvPr/>
          </p:nvSpPr>
          <p:spPr>
            <a:xfrm rot="5400000">
              <a:off x="8610393" y="3244561"/>
              <a:ext cx="108000" cy="122807"/>
            </a:xfrm>
            <a:prstGeom prst="mathMultiply">
              <a:avLst/>
            </a:prstGeom>
            <a:solidFill>
              <a:srgbClr val="FF0000"/>
            </a:solidFill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07" name="Straight Arrow Connector 106"/>
            <p:cNvCxnSpPr/>
            <p:nvPr/>
          </p:nvCxnSpPr>
          <p:spPr>
            <a:xfrm rot="5400000">
              <a:off x="8707075" y="2580999"/>
              <a:ext cx="0" cy="4284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Straight Arrow Connector 107"/>
            <p:cNvCxnSpPr/>
            <p:nvPr/>
          </p:nvCxnSpPr>
          <p:spPr>
            <a:xfrm rot="10800000">
              <a:off x="6546300" y="1770999"/>
              <a:ext cx="0" cy="2952000"/>
            </a:xfrm>
            <a:prstGeom prst="straightConnector1">
              <a:avLst/>
            </a:prstGeom>
            <a:ln w="19050">
              <a:solidFill>
                <a:schemeClr val="tx1"/>
              </a:solidFill>
              <a:headEnd type="none" w="med" len="med"/>
              <a:tailEnd type="triangl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TextBox 108"/>
                <p:cNvSpPr txBox="1"/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09" name="TextBox 108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575357" y="1715075"/>
                  <a:ext cx="426028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0" name="TextBox 109"/>
                <p:cNvSpPr txBox="1"/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110" name="TextBox 109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425805" y="4322889"/>
                  <a:ext cx="426028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7" name="Oval 116"/>
            <p:cNvSpPr>
              <a:spLocks noChangeAspect="1"/>
            </p:cNvSpPr>
            <p:nvPr/>
          </p:nvSpPr>
          <p:spPr>
            <a:xfrm rot="5400000">
              <a:off x="8576375" y="2466721"/>
              <a:ext cx="194229" cy="1676399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9" name="Oval 118"/>
            <p:cNvSpPr>
              <a:spLocks noChangeAspect="1"/>
            </p:cNvSpPr>
            <p:nvPr/>
          </p:nvSpPr>
          <p:spPr>
            <a:xfrm rot="5400000">
              <a:off x="8654961" y="2677678"/>
              <a:ext cx="104228" cy="124287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124" name="Straight Connector 123"/>
            <p:cNvCxnSpPr/>
            <p:nvPr/>
          </p:nvCxnSpPr>
          <p:spPr>
            <a:xfrm flipH="1">
              <a:off x="6858633" y="3322418"/>
              <a:ext cx="262864" cy="34574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/>
            <p:cNvCxnSpPr/>
            <p:nvPr/>
          </p:nvCxnSpPr>
          <p:spPr>
            <a:xfrm flipH="1" flipV="1">
              <a:off x="7121498" y="3322418"/>
              <a:ext cx="401988" cy="13821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1" name="Straight Connector 130"/>
            <p:cNvCxnSpPr>
              <a:stCxn id="117" idx="4"/>
            </p:cNvCxnSpPr>
            <p:nvPr/>
          </p:nvCxnSpPr>
          <p:spPr>
            <a:xfrm flipH="1">
              <a:off x="7525721" y="3304921"/>
              <a:ext cx="309569" cy="152442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7" name="Straight Connector 136"/>
            <p:cNvCxnSpPr>
              <a:stCxn id="117" idx="5"/>
              <a:endCxn id="117" idx="4"/>
            </p:cNvCxnSpPr>
            <p:nvPr/>
          </p:nvCxnSpPr>
          <p:spPr>
            <a:xfrm flipH="1" flipV="1">
              <a:off x="7835290" y="3304921"/>
              <a:ext cx="245503" cy="6867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0" name="Straight Connector 139"/>
            <p:cNvCxnSpPr>
              <a:endCxn id="117" idx="5"/>
            </p:cNvCxnSpPr>
            <p:nvPr/>
          </p:nvCxnSpPr>
          <p:spPr>
            <a:xfrm flipH="1">
              <a:off x="8080793" y="3300431"/>
              <a:ext cx="308855" cy="73160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3" name="Straight Connector 142"/>
            <p:cNvCxnSpPr/>
            <p:nvPr/>
          </p:nvCxnSpPr>
          <p:spPr>
            <a:xfrm flipH="1" flipV="1">
              <a:off x="8387173" y="3301525"/>
              <a:ext cx="247978" cy="6633"/>
            </a:xfrm>
            <a:prstGeom prst="line">
              <a:avLst/>
            </a:prstGeom>
            <a:ln w="12700">
              <a:solidFill>
                <a:schemeClr val="accent5"/>
              </a:solidFill>
              <a:prstDash val="solid"/>
              <a:headEnd type="triangle" w="med" len="med"/>
              <a:tailEnd type="none" w="med" len="med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71272936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8" name="Straight Arrow Connector 7"/>
          <p:cNvCxnSpPr/>
          <p:nvPr/>
        </p:nvCxnSpPr>
        <p:spPr>
          <a:xfrm>
            <a:off x="4688114" y="4847771"/>
            <a:ext cx="1368000" cy="0"/>
          </a:xfrm>
          <a:prstGeom prst="straightConnector1">
            <a:avLst/>
          </a:prstGeom>
          <a:ln w="28575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/>
          <p:cNvCxnSpPr/>
          <p:nvPr/>
        </p:nvCxnSpPr>
        <p:spPr>
          <a:xfrm flipV="1">
            <a:off x="4688114" y="3586843"/>
            <a:ext cx="1514993" cy="1260930"/>
          </a:xfrm>
          <a:prstGeom prst="straightConnector1">
            <a:avLst/>
          </a:prstGeom>
          <a:ln w="28575">
            <a:solidFill>
              <a:schemeClr val="accent5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/>
          <p:cNvCxnSpPr/>
          <p:nvPr/>
        </p:nvCxnSpPr>
        <p:spPr>
          <a:xfrm flipV="1">
            <a:off x="4688114" y="3568700"/>
            <a:ext cx="722993" cy="1279072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/>
          <p:cNvCxnSpPr/>
          <p:nvPr/>
        </p:nvCxnSpPr>
        <p:spPr>
          <a:xfrm>
            <a:off x="5411107" y="3577771"/>
            <a:ext cx="792000" cy="0"/>
          </a:xfrm>
          <a:prstGeom prst="straightConnector1">
            <a:avLst/>
          </a:prstGeom>
          <a:ln w="12700"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Oval 27"/>
          <p:cNvSpPr/>
          <p:nvPr/>
        </p:nvSpPr>
        <p:spPr>
          <a:xfrm>
            <a:off x="4634114" y="4793773"/>
            <a:ext cx="108000" cy="108000"/>
          </a:xfrm>
          <a:prstGeom prst="ellipse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31" name="TextBox 30"/>
          <p:cNvSpPr txBox="1"/>
          <p:nvPr/>
        </p:nvSpPr>
        <p:spPr>
          <a:xfrm>
            <a:off x="4111398" y="3824968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momentum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4868895" y="484777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</a:t>
            </a:r>
          </a:p>
          <a:p>
            <a:pPr algn="ctr"/>
            <a:r>
              <a:rPr lang="pt-BR" sz="1200" dirty="0"/>
              <a:t>gradiente</a:t>
            </a:r>
          </a:p>
        </p:txBody>
      </p:sp>
      <p:sp>
        <p:nvSpPr>
          <p:cNvPr id="33" name="TextBox 32"/>
          <p:cNvSpPr txBox="1"/>
          <p:nvPr/>
        </p:nvSpPr>
        <p:spPr>
          <a:xfrm>
            <a:off x="5462895" y="3974680"/>
            <a:ext cx="938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pt-BR" sz="1200" dirty="0"/>
              <a:t>Passo corrente</a:t>
            </a:r>
          </a:p>
        </p:txBody>
      </p:sp>
      <p:pic>
        <p:nvPicPr>
          <p:cNvPr id="34" name="Picture 2" descr="The Ravine - JamBase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09147" y="1029161"/>
            <a:ext cx="4280274" cy="42802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262217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4A549E3-7E5B-04E3-09ED-A7C3171C6D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Portanto,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andarmos na direção apontada pelo gradiente</a:t>
                </a:r>
                <a:r>
                  <a:rPr lang="pt-BR" dirty="0"/>
                  <a:t>, usamos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porcentagem</a:t>
                </a:r>
                <a:r>
                  <a:rPr lang="pt-BR" dirty="0"/>
                  <a:t> de seu valor.</a:t>
                </a:r>
              </a:p>
              <a:p>
                <a:r>
                  <a:rPr lang="pt-BR" dirty="0"/>
                  <a:t>Essa porcentagem é dada pelo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passo de aprendizagem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 smtClean="0">
                        <a:ea typeface="Cambria Math" panose="02040503050406030204" pitchFamily="18" charset="0"/>
                      </a:rPr>
                      <m:t>𝛼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O</a:t>
                </a:r>
                <a:r>
                  <a:rPr lang="pt-BR" b="0" i="0" dirty="0">
                    <a:effectLst/>
                  </a:rPr>
                  <a:t> passo de aprendizagem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controla o quão "grande" ou "pequena"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é a</a:t>
                </a:r>
                <a:r>
                  <a:rPr lang="pt-BR" b="0" i="0" dirty="0">
                    <a:effectLst/>
                  </a:rPr>
                  <a:t>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atualização aplicada aos pesos </a:t>
                </a:r>
                <a:r>
                  <a:rPr lang="pt-BR" b="0" i="0" dirty="0">
                    <a:effectLst/>
                  </a:rPr>
                  <a:t>do modelo em cada iteração do processo de treinamento.</a:t>
                </a:r>
              </a:p>
              <a:p>
                <a:r>
                  <a:rPr lang="pt-BR" dirty="0"/>
                  <a:t>Ou seja, ele determina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tamanho do passo dado na direção oposta à indicada pelo vetor gradiente</a:t>
                </a:r>
                <a:r>
                  <a:rPr lang="pt-BR" dirty="0"/>
                  <a:t>.</a:t>
                </a:r>
                <a:endParaRPr lang="pt-BR" b="0" i="0" dirty="0">
                  <a:effectLst/>
                </a:endParaRPr>
              </a:p>
              <a:p>
                <a:endParaRPr lang="pt-BR" dirty="0"/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3323DEB1-E32D-5111-52A9-A936D5B1877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33534" y="1825624"/>
                <a:ext cx="6466789" cy="5032375"/>
              </a:xfrm>
              <a:blipFill>
                <a:blip r:embed="rId2"/>
                <a:stretch>
                  <a:fillRect l="-1697" t="-2663" r="-2168" b="-1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/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noFill/>
            </p:spPr>
            <p:txBody>
              <a:bodyPr wrap="square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sz="28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n-US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←</m:t>
                      </m:r>
                      <m:r>
                        <a:rPr lang="pt-BR" sz="2800" b="1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−</m:t>
                      </m:r>
                      <m:r>
                        <a:rPr lang="pt-BR" sz="2800" i="1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𝛼</m:t>
                      </m:r>
                      <m:f>
                        <m:fPr>
                          <m:ctrlP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sSub>
                            <m:sSubPr>
                              <m:ctrlP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𝐽</m:t>
                              </m:r>
                            </m:e>
                            <m:sub>
                              <m:r>
                                <a:rPr lang="pt-BR" sz="2800" i="1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𝑒</m:t>
                              </m:r>
                            </m:sub>
                          </m:sSub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(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𝒂</m:t>
                          </m:r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)</m:t>
                          </m:r>
                        </m:num>
                        <m:den>
                          <m:r>
                            <a:rPr lang="pt-BR" sz="2800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𝜕</m:t>
                          </m:r>
                          <m:r>
                            <a:rPr lang="pt-BR" sz="2800" b="1" i="1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</m:t>
                          </m:r>
                        </m:den>
                      </m:f>
                    </m:oMath>
                  </m:oMathPara>
                </a14:m>
                <a:endParaRPr lang="pt-BR" sz="280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0979B72-FA06-3341-0C8C-22E5606766C2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74655" y="3428804"/>
                <a:ext cx="3777792" cy="913007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68189183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22F82374-172C-DD33-1E6D-772199B0F9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28061" y="2225495"/>
            <a:ext cx="10935878" cy="240701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pt-BR" sz="4400" b="1" i="1" dirty="0"/>
              <a:t>Portanto, como veremos, a escolha do passo de aprendizagem é muito importante para o aprendizado de um modelo de ML.</a:t>
            </a:r>
          </a:p>
        </p:txBody>
      </p:sp>
    </p:spTree>
    <p:extLst>
      <p:ext uri="{BB962C8B-B14F-4D97-AF65-F5344CB8AC3E}">
        <p14:creationId xmlns:p14="http://schemas.microsoft.com/office/powerpoint/2010/main" val="84098525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86FB011-1700-FEDE-C81B-65D08163C5E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Escolha do passo de aprendizagem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0" i="0" dirty="0">
                    <a:effectLst/>
                  </a:rPr>
                  <a:t>O passo de aprendizagem é um </a:t>
                </a:r>
                <a:r>
                  <a:rPr lang="pt-BR" b="1" i="1" dirty="0" err="1">
                    <a:solidFill>
                      <a:srgbClr val="7030A0"/>
                    </a:solidFill>
                    <a:effectLst/>
                  </a:rPr>
                  <a:t>hiperparâmetro</a:t>
                </a:r>
                <a:r>
                  <a:rPr lang="pt-BR" b="0" i="0" dirty="0">
                    <a:effectLst/>
                  </a:rPr>
                  <a:t> que influencia diretamente o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desempenho e a convergência </a:t>
                </a:r>
                <a:r>
                  <a:rPr lang="pt-BR" b="0" i="0" dirty="0">
                    <a:effectLst/>
                  </a:rPr>
                  <a:t>do algoritmo do gradiente descendente.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sz="2400" b="1" i="0" dirty="0">
                    <a:effectLst/>
                  </a:rPr>
                  <a:t>Hiperparâmetros</a:t>
                </a:r>
                <a:r>
                  <a:rPr lang="pt-BR" sz="2400" b="0" i="0" dirty="0">
                    <a:effectLst/>
                  </a:rPr>
                  <a:t>: são </a:t>
                </a:r>
                <a:r>
                  <a:rPr lang="pt-BR" sz="2400" b="1" i="1" dirty="0">
                    <a:solidFill>
                      <a:srgbClr val="00B050"/>
                    </a:solidFill>
                    <a:effectLst/>
                  </a:rPr>
                  <a:t>parâmetros que não são aprendidos durante o treinamento </a:t>
                </a:r>
                <a:r>
                  <a:rPr lang="pt-BR" sz="2400" b="0" i="0" dirty="0">
                    <a:effectLst/>
                  </a:rPr>
                  <a:t>do modelo, mas que influenciam </a:t>
                </a:r>
                <a:r>
                  <a:rPr lang="pt-BR" sz="2400" dirty="0"/>
                  <a:t>seu</a:t>
                </a:r>
                <a:r>
                  <a:rPr lang="pt-BR" sz="2400" b="0" i="0" dirty="0">
                    <a:effectLst/>
                  </a:rPr>
                  <a:t> aprendizado.</a:t>
                </a:r>
                <a:endParaRPr lang="pt-BR" b="0" i="0" dirty="0">
                  <a:effectLst/>
                </a:endParaRPr>
              </a:p>
              <a:p>
                <a:r>
                  <a:rPr lang="pt-BR" b="0" i="0" dirty="0">
                    <a:effectLst/>
                  </a:rPr>
                  <a:t>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pequenos </a:t>
                </a:r>
                <a:r>
                  <a:rPr lang="pt-BR" b="0" i="0" dirty="0">
                    <a:effectLst/>
                  </a:rPr>
                  <a:t>podem resultar em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treinamento lento</a:t>
                </a:r>
                <a:r>
                  <a:rPr lang="pt-BR" b="0" i="0" dirty="0">
                    <a:effectLst/>
                  </a:rPr>
                  <a:t>, enquanto valores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muito grandes</a:t>
                </a:r>
                <a:r>
                  <a:rPr lang="pt-BR" b="0" i="0" dirty="0">
                    <a:effectLst/>
                  </a:rPr>
                  <a:t> podem causar </a:t>
                </a:r>
                <a:r>
                  <a:rPr lang="pt-BR" b="1" i="1" dirty="0">
                    <a:solidFill>
                      <a:srgbClr val="00B050"/>
                    </a:solidFill>
                    <a:effectLst/>
                  </a:rPr>
                  <a:t>divergência</a:t>
                </a:r>
                <a:r>
                  <a:rPr lang="pt-BR" b="0" i="0" dirty="0">
                    <a:effectLst/>
                  </a:rPr>
                  <a:t>. </a:t>
                </a:r>
              </a:p>
              <a:p>
                <a:r>
                  <a:rPr lang="pt-BR" b="0" i="0" dirty="0">
                    <a:effectLst/>
                  </a:rPr>
                  <a:t>Em geral, a escolha do passo é feita empiricamente por meio de experimentação.</a:t>
                </a:r>
              </a:p>
              <a:p>
                <a:r>
                  <a:rPr lang="pt-BR" dirty="0"/>
                  <a:t>Uma regra empírica para </a:t>
                </a:r>
                <a:r>
                  <a:rPr lang="pt-BR" b="1" i="1" dirty="0"/>
                  <a:t>exploração</a:t>
                </a:r>
                <a:r>
                  <a:rPr lang="pt-BR" dirty="0"/>
                  <a:t> do passo de aprendizagem é usar a seguinte sequência (</a:t>
                </a:r>
                <a:r>
                  <a:rPr lang="pt-BR" b="1" i="1" dirty="0"/>
                  <a:t>ajuste manual</a:t>
                </a:r>
                <a:r>
                  <a:rPr lang="pt-BR" dirty="0"/>
                  <a:t>):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 smtClean="0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, 0.001, 0.003, 0.01, 0.03, 0.1, 0.3, 1.0, …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5937D7F6-2609-AE39-CC56-50E8812A0F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1" y="1825624"/>
                <a:ext cx="11180974" cy="5032375"/>
              </a:xfrm>
              <a:blipFill>
                <a:blip r:embed="rId2"/>
                <a:stretch>
                  <a:fillRect l="-981" t="-2663" r="-125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Arc 16">
            <a:extLst>
              <a:ext uri="{FF2B5EF4-FFF2-40B4-BE49-F238E27FC236}">
                <a16:creationId xmlns:a16="http://schemas.microsoft.com/office/drawing/2014/main" id="{FADFFC9D-BD51-9093-3AFE-1567CE0EE43C}"/>
              </a:ext>
            </a:extLst>
          </p:cNvPr>
          <p:cNvSpPr/>
          <p:nvPr/>
        </p:nvSpPr>
        <p:spPr>
          <a:xfrm rot="7589185">
            <a:off x="4144164" y="519453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/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7" name="TextBox 17">
                <a:extLst>
                  <a:ext uri="{FF2B5EF4-FFF2-40B4-BE49-F238E27FC236}">
                    <a16:creationId xmlns:a16="http://schemas.microsoft.com/office/drawing/2014/main" id="{3E05BB30-5F5E-02E5-F40C-5ED01485856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40751" y="6480330"/>
                <a:ext cx="1059543" cy="36933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" name="Arc 18">
            <a:extLst>
              <a:ext uri="{FF2B5EF4-FFF2-40B4-BE49-F238E27FC236}">
                <a16:creationId xmlns:a16="http://schemas.microsoft.com/office/drawing/2014/main" id="{7E54F900-1BCF-B720-53AA-630E39DA0CA7}"/>
              </a:ext>
            </a:extLst>
          </p:cNvPr>
          <p:cNvSpPr/>
          <p:nvPr/>
        </p:nvSpPr>
        <p:spPr>
          <a:xfrm rot="7589185">
            <a:off x="5120693" y="5220906"/>
            <a:ext cx="1059543" cy="1393371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/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9" name="TextBox 19">
                <a:extLst>
                  <a:ext uri="{FF2B5EF4-FFF2-40B4-BE49-F238E27FC236}">
                    <a16:creationId xmlns:a16="http://schemas.microsoft.com/office/drawing/2014/main" id="{143895B5-9CD7-6B2A-5B40-B65ADC33572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268460" y="6499845"/>
                <a:ext cx="1059543" cy="369332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Arc 20">
            <a:extLst>
              <a:ext uri="{FF2B5EF4-FFF2-40B4-BE49-F238E27FC236}">
                <a16:creationId xmlns:a16="http://schemas.microsoft.com/office/drawing/2014/main" id="{35953112-E242-B812-3BDA-2555E5932180}"/>
              </a:ext>
            </a:extLst>
          </p:cNvPr>
          <p:cNvSpPr/>
          <p:nvPr/>
        </p:nvSpPr>
        <p:spPr>
          <a:xfrm rot="7381844">
            <a:off x="6086074" y="5429728"/>
            <a:ext cx="821031" cy="115523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/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1" name="TextBox 21">
                <a:extLst>
                  <a:ext uri="{FF2B5EF4-FFF2-40B4-BE49-F238E27FC236}">
                    <a16:creationId xmlns:a16="http://schemas.microsoft.com/office/drawing/2014/main" id="{E8AC4AC6-AC67-A956-F839-099263F85B1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047412" y="6489012"/>
                <a:ext cx="1059543" cy="369332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2" name="Arc 22">
            <a:extLst>
              <a:ext uri="{FF2B5EF4-FFF2-40B4-BE49-F238E27FC236}">
                <a16:creationId xmlns:a16="http://schemas.microsoft.com/office/drawing/2014/main" id="{7975BFFB-0E0B-DB6F-4946-7B7CFBBD7764}"/>
              </a:ext>
            </a:extLst>
          </p:cNvPr>
          <p:cNvSpPr/>
          <p:nvPr/>
        </p:nvSpPr>
        <p:spPr>
          <a:xfrm rot="7285154">
            <a:off x="6889653" y="5492856"/>
            <a:ext cx="729866" cy="1080087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3" name="Arc 25">
            <a:extLst>
              <a:ext uri="{FF2B5EF4-FFF2-40B4-BE49-F238E27FC236}">
                <a16:creationId xmlns:a16="http://schemas.microsoft.com/office/drawing/2014/main" id="{38544561-E633-C2CD-7154-BE26A6E6C18E}"/>
              </a:ext>
            </a:extLst>
          </p:cNvPr>
          <p:cNvSpPr/>
          <p:nvPr/>
        </p:nvSpPr>
        <p:spPr>
          <a:xfrm rot="7043539">
            <a:off x="7606310" y="5646660"/>
            <a:ext cx="574483" cy="919370"/>
          </a:xfrm>
          <a:prstGeom prst="arc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p:sp>
        <p:nvSpPr>
          <p:cNvPr id="14" name="Arc 26">
            <a:extLst>
              <a:ext uri="{FF2B5EF4-FFF2-40B4-BE49-F238E27FC236}">
                <a16:creationId xmlns:a16="http://schemas.microsoft.com/office/drawing/2014/main" id="{4EF49F99-C5ED-5CB9-69BE-6074CF85E4B4}"/>
              </a:ext>
            </a:extLst>
          </p:cNvPr>
          <p:cNvSpPr/>
          <p:nvPr/>
        </p:nvSpPr>
        <p:spPr>
          <a:xfrm rot="7439932">
            <a:off x="8202137" y="5725698"/>
            <a:ext cx="492730" cy="824698"/>
          </a:xfrm>
          <a:prstGeom prst="arc">
            <a:avLst>
              <a:gd name="adj1" fmla="val 15558147"/>
              <a:gd name="adj2" fmla="val 20915483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/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5" name="TextBox 28">
                <a:extLst>
                  <a:ext uri="{FF2B5EF4-FFF2-40B4-BE49-F238E27FC236}">
                    <a16:creationId xmlns:a16="http://schemas.microsoft.com/office/drawing/2014/main" id="{F8424A97-4931-D4FB-2715-5C7B8EF2182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504301" y="6482262"/>
                <a:ext cx="1059543" cy="36933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/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6" name="TextBox 29">
                <a:extLst>
                  <a:ext uri="{FF2B5EF4-FFF2-40B4-BE49-F238E27FC236}">
                    <a16:creationId xmlns:a16="http://schemas.microsoft.com/office/drawing/2014/main" id="{F4403508-F5BF-1E8E-02DB-4035FA6169F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141180" y="6493794"/>
                <a:ext cx="1059543" cy="369332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/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≈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3</m:t>
                      </m:r>
                      <m:r>
                        <a:rPr lang="pt-BR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×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>
          <p:sp>
            <p:nvSpPr>
              <p:cNvPr id="17" name="TextBox 19">
                <a:extLst>
                  <a:ext uri="{FF2B5EF4-FFF2-40B4-BE49-F238E27FC236}">
                    <a16:creationId xmlns:a16="http://schemas.microsoft.com/office/drawing/2014/main" id="{34060A1D-2E52-39F5-0DF8-189C862047D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822682" y="6490418"/>
                <a:ext cx="1059543" cy="369332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8" name="Rectangle 3">
            <a:extLst>
              <a:ext uri="{FF2B5EF4-FFF2-40B4-BE49-F238E27FC236}">
                <a16:creationId xmlns:a16="http://schemas.microsoft.com/office/drawing/2014/main" id="{A93A9D3A-8C54-B58D-C4C0-7F2E2E3666A0}"/>
              </a:ext>
            </a:extLst>
          </p:cNvPr>
          <p:cNvSpPr/>
          <p:nvPr/>
        </p:nvSpPr>
        <p:spPr>
          <a:xfrm>
            <a:off x="0" y="6572663"/>
            <a:ext cx="3838026" cy="2769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nl-BE" sz="1200" dirty="0">
                <a:hlinkClick r:id="rId9"/>
              </a:rPr>
              <a:t>Exemplo: </a:t>
            </a:r>
            <a:r>
              <a:rPr lang="pt-BR" sz="1200" dirty="0" err="1">
                <a:hlinkClick r:id="rId9"/>
              </a:rPr>
              <a:t>selecionando_o_passo_de_aprendizagem.ipynb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9380947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2634FA1F-7DF5-8CB6-C57B-EEBB2C81EFF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4FC7A1-17CB-2E7E-BB8C-B76233CD65E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7294899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85D4CFC-DDCB-8078-3C54-56133CAABF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pequeno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43481" y="1825624"/>
                <a:ext cx="11218682" cy="2615469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ele seja muito pequeno, a convergência do algoritmo será lenta.</a:t>
                </a:r>
              </a:p>
              <a:p>
                <a:r>
                  <a:rPr lang="pt-BR" dirty="0"/>
                  <a:t>No exemplo das figuras abaixo, com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𝛼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=0.01</m:t>
                    </m:r>
                  </m:oMath>
                </a14:m>
                <a:r>
                  <a:rPr lang="pt-BR" dirty="0"/>
                  <a:t>, o algoritmo atinge o valor ótimo após mais de 250 épocas.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Passos muito curtos, fazem com que o algoritmo caminhe vagarosamente em direção ao </a:t>
                </a:r>
                <a:r>
                  <a:rPr lang="pt-BR" b="1" i="1" dirty="0"/>
                  <a:t>mínimo global</a:t>
                </a:r>
                <a:r>
                  <a:rPr lang="pt-BR" dirty="0"/>
                  <a:t> da </a:t>
                </a:r>
                <a:r>
                  <a:rPr lang="pt-BR" b="1" i="1" dirty="0"/>
                  <a:t>função de erro</a:t>
                </a:r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 convergência só ocorre após mais de 250 épocas.</a:t>
                </a:r>
              </a:p>
              <a:p>
                <a:endParaRPr lang="pt-BR" dirty="0"/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EE83549-CA46-62F5-CF24-FC969E4A47B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43481" y="1825624"/>
                <a:ext cx="11218682" cy="2615469"/>
              </a:xfrm>
              <a:blipFill>
                <a:blip r:embed="rId3"/>
                <a:stretch>
                  <a:fillRect l="-978" t="-372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5">
            <a:extLst>
              <a:ext uri="{FF2B5EF4-FFF2-40B4-BE49-F238E27FC236}">
                <a16:creationId xmlns:a16="http://schemas.microsoft.com/office/drawing/2014/main" id="{404700FD-2AD0-0263-A281-0518044D2312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838200" y="4441093"/>
            <a:ext cx="2794921" cy="2233394"/>
          </a:xfrm>
          <a:prstGeom prst="rect">
            <a:avLst/>
          </a:prstGeom>
        </p:spPr>
      </p:pic>
      <p:pic>
        <p:nvPicPr>
          <p:cNvPr id="6" name="Picture 6">
            <a:extLst>
              <a:ext uri="{FF2B5EF4-FFF2-40B4-BE49-F238E27FC236}">
                <a16:creationId xmlns:a16="http://schemas.microsoft.com/office/drawing/2014/main" id="{5C026D89-CF0B-9034-ECD6-7E0ECB934009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001" r="9381" b="2090"/>
          <a:stretch/>
        </p:blipFill>
        <p:spPr>
          <a:xfrm>
            <a:off x="5117246" y="4441093"/>
            <a:ext cx="2461767" cy="2230891"/>
          </a:xfrm>
          <a:prstGeom prst="rect">
            <a:avLst/>
          </a:prstGeom>
        </p:spPr>
      </p:pic>
      <p:cxnSp>
        <p:nvCxnSpPr>
          <p:cNvPr id="8" name="Straight Arrow Connector 10">
            <a:extLst>
              <a:ext uri="{FF2B5EF4-FFF2-40B4-BE49-F238E27FC236}">
                <a16:creationId xmlns:a16="http://schemas.microsoft.com/office/drawing/2014/main" id="{00ACB6AA-75DC-2F42-67F7-9B365EB6FD7D}"/>
              </a:ext>
            </a:extLst>
          </p:cNvPr>
          <p:cNvCxnSpPr>
            <a:cxnSpLocks/>
          </p:cNvCxnSpPr>
          <p:nvPr/>
        </p:nvCxnSpPr>
        <p:spPr>
          <a:xfrm flipV="1">
            <a:off x="5125691" y="6462402"/>
            <a:ext cx="303166" cy="257819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/>
              <p:nvPr/>
            </p:nvSpPr>
            <p:spPr>
              <a:xfrm>
                <a:off x="4352229" y="6566332"/>
                <a:ext cx="812715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4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400" dirty="0"/>
                  <a:t> inicial</a:t>
                </a:r>
              </a:p>
            </p:txBody>
          </p:sp>
        </mc:Choice>
        <mc:Fallback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8E1AC9A0-8AE3-88D2-924C-3555079253D3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352229" y="6566332"/>
                <a:ext cx="812715" cy="307777"/>
              </a:xfrm>
              <a:prstGeom prst="rect">
                <a:avLst/>
              </a:prstGeom>
              <a:blipFill>
                <a:blip r:embed="rId6"/>
                <a:stretch>
                  <a:fillRect t="-3922" b="-1960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>
            <a:extLst>
              <a:ext uri="{FF2B5EF4-FFF2-40B4-BE49-F238E27FC236}">
                <a16:creationId xmlns:a16="http://schemas.microsoft.com/office/drawing/2014/main" id="{1A6CAB77-9B3B-8906-E327-E3052F972CE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0318"/>
          <a:stretch/>
        </p:blipFill>
        <p:spPr bwMode="auto">
          <a:xfrm>
            <a:off x="9357489" y="4303313"/>
            <a:ext cx="2188993" cy="24169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48661492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3807E1E-02FA-BE90-DF8D-F7CD2EFB6D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Passo de aprendizado grande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253715" cy="4667251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Caso o </a:t>
                </a:r>
                <a:r>
                  <a:rPr lang="pt-BR" b="1" i="1" dirty="0"/>
                  <a:t>passo de  aprendizagem </a:t>
                </a:r>
                <a:r>
                  <a:rPr lang="pt-BR" dirty="0"/>
                  <a:t>seja grande, o algoritmo pode nunca convergir.</a:t>
                </a:r>
              </a:p>
              <a:p>
                <a:r>
                  <a:rPr lang="pt-BR" dirty="0"/>
                  <a:t>Se o passo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pt-BR" dirty="0"/>
                  <a:t>for grande, mas não tão grande assim, o algoritmo fica “pulando” ou “oscilando” de um lado para o outro da superfície de erro até que ele converge, por sorte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E69917BF-2F45-6A09-7D88-35A718CBAA5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253715" cy="4667251"/>
              </a:xfrm>
              <a:blipFill>
                <a:blip r:embed="rId3"/>
                <a:stretch>
                  <a:fillRect l="-975" t="-208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8">
            <a:extLst>
              <a:ext uri="{FF2B5EF4-FFF2-40B4-BE49-F238E27FC236}">
                <a16:creationId xmlns:a16="http://schemas.microsoft.com/office/drawing/2014/main" id="{E1C923F9-D8D5-387C-D5B7-782CE5422B74}"/>
              </a:ext>
            </a:extLst>
          </p:cNvPr>
          <p:cNvPicPr>
            <a:picLocks noChangeAspect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394" t="13692" r="22970" b="19399"/>
          <a:stretch/>
        </p:blipFill>
        <p:spPr>
          <a:xfrm>
            <a:off x="1498357" y="3934620"/>
            <a:ext cx="3041715" cy="2690748"/>
          </a:xfrm>
          <a:prstGeom prst="rect">
            <a:avLst/>
          </a:prstGeom>
        </p:spPr>
      </p:pic>
      <p:pic>
        <p:nvPicPr>
          <p:cNvPr id="5" name="Picture 3">
            <a:extLst>
              <a:ext uri="{FF2B5EF4-FFF2-40B4-BE49-F238E27FC236}">
                <a16:creationId xmlns:a16="http://schemas.microsoft.com/office/drawing/2014/main" id="{5F7D6C9C-2DF4-F962-D10F-5412C1DA0807}"/>
              </a:ext>
            </a:extLst>
          </p:cNvPr>
          <p:cNvPicPr>
            <a:picLocks noChangeAspect="1"/>
          </p:cNvPicPr>
          <p:nvPr/>
        </p:nvPicPr>
        <p:blipFill rotWithShape="1"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940" r="9378" b="2314"/>
          <a:stretch/>
        </p:blipFill>
        <p:spPr>
          <a:xfrm>
            <a:off x="4510127" y="3932178"/>
            <a:ext cx="2691942" cy="2695633"/>
          </a:xfrm>
          <a:prstGeom prst="rect">
            <a:avLst/>
          </a:prstGeom>
        </p:spPr>
      </p:pic>
      <p:pic>
        <p:nvPicPr>
          <p:cNvPr id="6" name="Picture 9">
            <a:extLst>
              <a:ext uri="{FF2B5EF4-FFF2-40B4-BE49-F238E27FC236}">
                <a16:creationId xmlns:a16="http://schemas.microsoft.com/office/drawing/2014/main" id="{3A015FA6-8F9A-24FD-4E83-3D31FA12A3D7}"/>
              </a:ext>
            </a:extLst>
          </p:cNvPr>
          <p:cNvPicPr>
            <a:picLocks noChangeAspect="1"/>
          </p:cNvPicPr>
          <p:nvPr/>
        </p:nvPicPr>
        <p:blipFill rotWithShape="1"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239" r="7811" b="2910"/>
          <a:stretch/>
        </p:blipFill>
        <p:spPr>
          <a:xfrm>
            <a:off x="7222103" y="3932178"/>
            <a:ext cx="2763283" cy="2693190"/>
          </a:xfrm>
          <a:prstGeom prst="rect">
            <a:avLst/>
          </a:prstGeom>
        </p:spPr>
      </p:pic>
      <p:cxnSp>
        <p:nvCxnSpPr>
          <p:cNvPr id="7" name="Straight Arrow Connector 7">
            <a:extLst>
              <a:ext uri="{FF2B5EF4-FFF2-40B4-BE49-F238E27FC236}">
                <a16:creationId xmlns:a16="http://schemas.microsoft.com/office/drawing/2014/main" id="{98A69CEB-47F4-A85F-762F-6622419002E6}"/>
              </a:ext>
            </a:extLst>
          </p:cNvPr>
          <p:cNvCxnSpPr/>
          <p:nvPr/>
        </p:nvCxnSpPr>
        <p:spPr>
          <a:xfrm flipV="1">
            <a:off x="4656920" y="6327157"/>
            <a:ext cx="200660" cy="31369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>
        <mc:Choice xmlns:a14="http://schemas.microsoft.com/office/drawing/2010/main" Requires="a14"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/>
              <p:nvPr/>
            </p:nvSpPr>
            <p:spPr>
              <a:xfrm>
                <a:off x="4063281" y="6541251"/>
                <a:ext cx="1263477" cy="33855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sz="1600" b="1" i="1" smtClean="0">
                        <a:latin typeface="Cambria Math" panose="02040503050406030204" pitchFamily="18" charset="0"/>
                      </a:rPr>
                      <m:t>𝒂</m:t>
                    </m:r>
                  </m:oMath>
                </a14:m>
                <a:r>
                  <a:rPr lang="pt-BR" sz="1600" dirty="0"/>
                  <a:t> inicial</a:t>
                </a:r>
              </a:p>
            </p:txBody>
          </p:sp>
        </mc:Choice>
        <mc:Fallback>
          <p:sp>
            <p:nvSpPr>
              <p:cNvPr id="8" name="TextBox 10">
                <a:extLst>
                  <a:ext uri="{FF2B5EF4-FFF2-40B4-BE49-F238E27FC236}">
                    <a16:creationId xmlns:a16="http://schemas.microsoft.com/office/drawing/2014/main" id="{54AC2781-3C16-CFC1-9D56-9FC370256E77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063281" y="6541251"/>
                <a:ext cx="1263477" cy="338554"/>
              </a:xfrm>
              <a:prstGeom prst="rect">
                <a:avLst/>
              </a:prstGeom>
              <a:blipFill>
                <a:blip r:embed="rId7"/>
                <a:stretch>
                  <a:fillRect t="-5357" b="-2142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52DBBD48-47C4-CC8C-F0AB-71247E72EF10}"/>
                  </a:ext>
                </a:extLst>
              </p:cNvPr>
              <p:cNvSpPr txBox="1"/>
              <p:nvPr/>
            </p:nvSpPr>
            <p:spPr>
              <a:xfrm>
                <a:off x="5443606" y="6572028"/>
                <a:ext cx="1263477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pt-BR" sz="1400" b="0" i="0" smtClean="0">
                          <a:latin typeface="Cambria Math" panose="02040503050406030204" pitchFamily="18" charset="0"/>
                        </a:rPr>
                        <m:t>Exemplo</m:t>
                      </m:r>
                      <m:r>
                        <a:rPr lang="pt-BR" sz="1400" b="0" i="0" smtClean="0">
                          <a:latin typeface="Cambria Math" panose="02040503050406030204" pitchFamily="18" charset="0"/>
                        </a:rPr>
                        <m:t> #1</m:t>
                      </m:r>
                    </m:oMath>
                  </m:oMathPara>
                </a14:m>
                <a:endParaRPr lang="pt-BR" sz="1400" dirty="0"/>
              </a:p>
            </p:txBody>
          </p:sp>
        </mc:Choice>
        <mc:Fallback>
          <p:sp>
            <p:nvSpPr>
              <p:cNvPr id="9" name="TextBox 11">
                <a:extLst>
                  <a:ext uri="{FF2B5EF4-FFF2-40B4-BE49-F238E27FC236}">
                    <a16:creationId xmlns:a16="http://schemas.microsoft.com/office/drawing/2014/main" id="{52DBBD48-47C4-CC8C-F0AB-71247E72EF1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443606" y="6572028"/>
                <a:ext cx="1263477" cy="307777"/>
              </a:xfrm>
              <a:prstGeom prst="rect">
                <a:avLst/>
              </a:prstGeom>
              <a:blipFill>
                <a:blip r:embed="rId8"/>
                <a:stretch>
                  <a:fillRect b="-588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0" name="Seta para a direita 6">
            <a:extLst>
              <a:ext uri="{FF2B5EF4-FFF2-40B4-BE49-F238E27FC236}">
                <a16:creationId xmlns:a16="http://schemas.microsoft.com/office/drawing/2014/main" id="{458FC35C-D0A5-7000-6496-36D57D279F7F}"/>
              </a:ext>
            </a:extLst>
          </p:cNvPr>
          <p:cNvSpPr/>
          <p:nvPr/>
        </p:nvSpPr>
        <p:spPr>
          <a:xfrm>
            <a:off x="4158108" y="4631188"/>
            <a:ext cx="381964" cy="335881"/>
          </a:xfrm>
          <a:prstGeom prst="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593675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18878</TotalTime>
  <Words>4102</Words>
  <Application>Microsoft Office PowerPoint</Application>
  <PresentationFormat>Widescreen</PresentationFormat>
  <Paragraphs>306</Paragraphs>
  <Slides>34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34</vt:i4>
      </vt:variant>
    </vt:vector>
  </HeadingPairs>
  <TitlesOfParts>
    <vt:vector size="41" baseType="lpstr">
      <vt:lpstr>Arial</vt:lpstr>
      <vt:lpstr>Calibri</vt:lpstr>
      <vt:lpstr>Calibri Light</vt:lpstr>
      <vt:lpstr>Cambria Math</vt:lpstr>
      <vt:lpstr>Courier New</vt:lpstr>
      <vt:lpstr>Wingdings</vt:lpstr>
      <vt:lpstr>Office Theme</vt:lpstr>
      <vt:lpstr>T319 - Introdução ao Aprendizado de Máquina: Regressão Linear (Parte III)</vt:lpstr>
      <vt:lpstr>Recapitulando</vt:lpstr>
      <vt:lpstr>Escolha do passo de aprendizagem</vt:lpstr>
      <vt:lpstr>Escolha do passo de aprendizagem</vt:lpstr>
      <vt:lpstr>Apresentação do PowerPoint</vt:lpstr>
      <vt:lpstr>Escolha do passo de aprendizagem</vt:lpstr>
      <vt:lpstr>Apresentação do PowerPoint</vt:lpstr>
      <vt:lpstr>Passo de aprendizado pequeno</vt:lpstr>
      <vt:lpstr>Passo de aprendizado grande</vt:lpstr>
      <vt:lpstr>Passo de aprendizado grande</vt:lpstr>
      <vt:lpstr>Passo de aprendizado ideal</vt:lpstr>
      <vt:lpstr>Apresentação do PowerPoint</vt:lpstr>
      <vt:lpstr>Escolha do Passo de Aprendizagem</vt:lpstr>
      <vt:lpstr>Escolha do Passo de Aprendizagem</vt:lpstr>
      <vt:lpstr>Como depurar o algoritmo do GD?</vt:lpstr>
      <vt:lpstr>Como depurar o algoritmo do GD?</vt:lpstr>
      <vt:lpstr>Como configurar o passo de aprendizagem?</vt:lpstr>
      <vt:lpstr>Redução Programada do Passo de Aprendizagem</vt:lpstr>
      <vt:lpstr>Exemplo: GDE com Redução Programada de α</vt:lpstr>
      <vt:lpstr>Tarefas</vt:lpstr>
      <vt:lpstr>Apresentação do PowerPoint</vt:lpstr>
      <vt:lpstr>Apresentação do PowerPoint</vt:lpstr>
      <vt:lpstr>FIGURAS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>UGent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Felipe Augusto Pereira de Figueiredo (UGent-imec)</dc:creator>
  <cp:lastModifiedBy>Felipe Augusto Pereira de Figueiredo</cp:lastModifiedBy>
  <cp:revision>2268</cp:revision>
  <dcterms:created xsi:type="dcterms:W3CDTF">2020-02-17T11:18:32Z</dcterms:created>
  <dcterms:modified xsi:type="dcterms:W3CDTF">2023-09-28T20:24:07Z</dcterms:modified>
</cp:coreProperties>
</file>